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9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p14="http://schemas.microsoft.com/office/powerpoint/2010/main" xmlns:mv="urn:schemas-microsoft-com:mac:vml" xmlns:mc="http://schemas.openxmlformats.org/markup-compatibility/2006" val="1"/>
      </p:ext>
    </p:extLst>
  </p:showPr>
  <p:clrMru>
    <a:srgbClr val="FF3399"/>
    <a:srgbClr val="FF99CC"/>
  </p:clrMru>
  <p:extLst>
    <p:ext uri="{E76CE94A-603C-4142-B9EB-6D1370010A27}">
      <p14:discardImageEditData xmlns="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09930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786986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77515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491519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92522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9128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849960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647335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347421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7589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97111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7818E-6C7C-4BB6-BA41-9544566CBF92}" type="datetimeFigureOut">
              <a:rPr lang="es-ES" smtClean="0"/>
              <a:pPr/>
              <a:t>19/10/2012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8C7F5-EF03-4492-8B61-28F3255EDF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10578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/>
        </p:nvSpPr>
        <p:spPr>
          <a:xfrm>
            <a:off x="550862" y="2420888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dirty="0" smtClean="0">
                <a:solidFill>
                  <a:schemeClr val="accent1">
                    <a:lumMod val="50000"/>
                  </a:schemeClr>
                </a:solidFill>
              </a:rPr>
              <a:t>Bajo el auspicio de la RFEG, y con la organización de ValGolf.es y </a:t>
            </a:r>
            <a:r>
              <a:rPr lang="es-ES_tradnl" dirty="0" err="1" smtClean="0">
                <a:solidFill>
                  <a:schemeClr val="accent1">
                    <a:lumMod val="50000"/>
                  </a:schemeClr>
                </a:solidFill>
              </a:rPr>
              <a:t>Mulligan</a:t>
            </a:r>
            <a:r>
              <a:rPr lang="es-ES_tradnl" dirty="0" smtClean="0">
                <a:solidFill>
                  <a:schemeClr val="accent1">
                    <a:lumMod val="50000"/>
                  </a:schemeClr>
                </a:solidFill>
              </a:rPr>
              <a:t> Comunicación, se desarrolla el primer </a:t>
            </a:r>
            <a:r>
              <a:rPr lang="es-ES_tradnl" b="1" dirty="0" smtClean="0">
                <a:solidFill>
                  <a:schemeClr val="accent1">
                    <a:lumMod val="50000"/>
                  </a:schemeClr>
                </a:solidFill>
              </a:rPr>
              <a:t>Orden de Mérito Femenino Solidario Amateur de España</a:t>
            </a:r>
            <a:r>
              <a:rPr lang="es-ES_tradnl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es-ES_tradnl" dirty="0" smtClean="0">
                <a:solidFill>
                  <a:schemeClr val="accent1">
                    <a:lumMod val="50000"/>
                  </a:schemeClr>
                </a:solidFill>
              </a:rPr>
              <a:t>En el </a:t>
            </a:r>
            <a:r>
              <a:rPr lang="es-ES_tradnl" b="1" dirty="0" smtClean="0">
                <a:solidFill>
                  <a:schemeClr val="accent1">
                    <a:lumMod val="50000"/>
                  </a:schemeClr>
                </a:solidFill>
              </a:rPr>
              <a:t>Orden de Mérito </a:t>
            </a:r>
            <a:r>
              <a:rPr lang="es-ES_tradnl" b="1" dirty="0" err="1" smtClean="0">
                <a:solidFill>
                  <a:schemeClr val="accent1">
                    <a:lumMod val="50000"/>
                  </a:schemeClr>
                </a:solidFill>
              </a:rPr>
              <a:t>LadyGolf</a:t>
            </a:r>
            <a:r>
              <a:rPr lang="es-ES_tradnl" b="1" dirty="0" smtClean="0">
                <a:solidFill>
                  <a:schemeClr val="accent1">
                    <a:lumMod val="50000"/>
                  </a:schemeClr>
                </a:solidFill>
              </a:rPr>
              <a:t> Solidario </a:t>
            </a:r>
            <a:r>
              <a:rPr lang="es-ES_tradnl" dirty="0" smtClean="0">
                <a:solidFill>
                  <a:schemeClr val="accent1">
                    <a:lumMod val="50000"/>
                  </a:schemeClr>
                </a:solidFill>
              </a:rPr>
              <a:t>podrán participar todas las jugadoras con licencia amateur española en vigor.</a:t>
            </a:r>
          </a:p>
          <a:p>
            <a:pPr algn="just"/>
            <a:r>
              <a:rPr lang="es-ES_tradnl" dirty="0" smtClean="0">
                <a:solidFill>
                  <a:schemeClr val="accent1">
                    <a:lumMod val="50000"/>
                  </a:schemeClr>
                </a:solidFill>
              </a:rPr>
              <a:t>El </a:t>
            </a:r>
            <a:r>
              <a:rPr lang="es-ES_tradnl" b="1" dirty="0" smtClean="0">
                <a:solidFill>
                  <a:schemeClr val="accent1">
                    <a:lumMod val="50000"/>
                  </a:schemeClr>
                </a:solidFill>
              </a:rPr>
              <a:t>Orden de Mérito </a:t>
            </a:r>
            <a:r>
              <a:rPr lang="es-ES_tradnl" b="1" dirty="0" err="1" smtClean="0">
                <a:solidFill>
                  <a:schemeClr val="accent1">
                    <a:lumMod val="50000"/>
                  </a:schemeClr>
                </a:solidFill>
              </a:rPr>
              <a:t>LadyGolf</a:t>
            </a:r>
            <a:r>
              <a:rPr lang="es-ES_tradnl" b="1" dirty="0" smtClean="0">
                <a:solidFill>
                  <a:schemeClr val="accent1">
                    <a:lumMod val="50000"/>
                  </a:schemeClr>
                </a:solidFill>
              </a:rPr>
              <a:t> Solidario </a:t>
            </a:r>
            <a:r>
              <a:rPr lang="es-ES_tradnl" dirty="0" smtClean="0">
                <a:solidFill>
                  <a:schemeClr val="accent1">
                    <a:lumMod val="50000"/>
                  </a:schemeClr>
                </a:solidFill>
              </a:rPr>
              <a:t>tendrá 5 ganadoras de acorde con las categorías de hándicap de la RFEG.</a:t>
            </a: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/>
        </p:nvSpPr>
        <p:spPr>
          <a:xfrm>
            <a:off x="550862" y="1268760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¿Qué es </a:t>
            </a:r>
            <a:r>
              <a:rPr lang="es-ES" dirty="0" err="1" smtClean="0"/>
              <a:t>LadyGolf</a:t>
            </a:r>
            <a:r>
              <a:rPr lang="es-ES" dirty="0" smtClean="0"/>
              <a:t> Solidario?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26832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/>
        </p:nvSpPr>
        <p:spPr>
          <a:xfrm>
            <a:off x="550862" y="1337649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¿Qué es el Orden de Mérito?</a:t>
            </a:r>
            <a:endParaRPr lang="es-ES" dirty="0"/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550862" y="2492896"/>
            <a:ext cx="8042276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dirty="0" smtClean="0">
                <a:solidFill>
                  <a:schemeClr val="accent1">
                    <a:lumMod val="50000"/>
                  </a:schemeClr>
                </a:solidFill>
              </a:rPr>
              <a:t>El </a:t>
            </a:r>
            <a:r>
              <a:rPr lang="es-ES_tradnl" b="1" dirty="0" smtClean="0">
                <a:solidFill>
                  <a:schemeClr val="accent1">
                    <a:lumMod val="50000"/>
                  </a:schemeClr>
                </a:solidFill>
              </a:rPr>
              <a:t>Orden de Mérito </a:t>
            </a:r>
            <a:r>
              <a:rPr lang="es-ES_tradnl" b="1" dirty="0" err="1" smtClean="0">
                <a:solidFill>
                  <a:schemeClr val="accent1">
                    <a:lumMod val="50000"/>
                  </a:schemeClr>
                </a:solidFill>
              </a:rPr>
              <a:t>LadyGolf</a:t>
            </a:r>
            <a:r>
              <a:rPr lang="es-ES_tradnl" b="1" dirty="0" smtClean="0">
                <a:solidFill>
                  <a:schemeClr val="accent1">
                    <a:lumMod val="50000"/>
                  </a:schemeClr>
                </a:solidFill>
              </a:rPr>
              <a:t> Solidario </a:t>
            </a:r>
            <a:r>
              <a:rPr lang="es-ES_tradnl" dirty="0" smtClean="0">
                <a:solidFill>
                  <a:schemeClr val="accent1">
                    <a:lumMod val="50000"/>
                  </a:schemeClr>
                </a:solidFill>
              </a:rPr>
              <a:t>es una clasificación de las jugadoras que participan tomando en cuenta sus 5 mejores resultados del año en curso.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1410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/>
        </p:nvSpPr>
        <p:spPr>
          <a:xfrm>
            <a:off x="550862" y="2276872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dirty="0" smtClean="0"/>
              <a:t>Las participantes deberán poseer en vigor </a:t>
            </a:r>
            <a:r>
              <a:rPr lang="es-ES_tradnl" b="1" dirty="0" smtClean="0"/>
              <a:t>el hándicap nacional homologado por la RFEG.</a:t>
            </a:r>
          </a:p>
          <a:p>
            <a:pPr algn="just"/>
            <a:r>
              <a:rPr lang="es-ES_tradnl" dirty="0" smtClean="0"/>
              <a:t>Los torneos que puntuarán en el </a:t>
            </a:r>
            <a:r>
              <a:rPr lang="es-ES_tradnl" b="1" dirty="0" smtClean="0"/>
              <a:t>Orden de Mérito </a:t>
            </a:r>
            <a:r>
              <a:rPr lang="es-ES_tradnl" b="1" dirty="0" err="1" smtClean="0"/>
              <a:t>LadyGolf</a:t>
            </a:r>
            <a:r>
              <a:rPr lang="es-ES_tradnl" b="1" dirty="0" smtClean="0"/>
              <a:t> Solidario </a:t>
            </a:r>
            <a:r>
              <a:rPr lang="es-ES_tradnl" dirty="0" smtClean="0"/>
              <a:t>se jugarán en cualquier campo del territorio nacional que esté valorado por la Real Federación Española de Golf.</a:t>
            </a:r>
          </a:p>
          <a:p>
            <a:pPr algn="just"/>
            <a:r>
              <a:rPr lang="es-ES_tradnl" dirty="0" smtClean="0"/>
              <a:t>Quedan excluidos aquellos recorridos que no consten de 9 o 18 hoyos y todos aquéllos que sólo sean pares 3.</a:t>
            </a:r>
          </a:p>
          <a:p>
            <a:pPr marL="0" indent="0" algn="just">
              <a:buNone/>
            </a:pPr>
            <a:r>
              <a:rPr lang="es-ES" dirty="0"/>
              <a:t>	</a:t>
            </a: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550862" y="1121625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Reglamento</a:t>
            </a:r>
            <a:r>
              <a:rPr lang="en-US" dirty="0" smtClean="0"/>
              <a:t> (I)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13096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/>
        </p:nvSpPr>
        <p:spPr>
          <a:xfrm>
            <a:off x="550862" y="1916832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dirty="0" smtClean="0"/>
              <a:t>La modalidad de juego será de </a:t>
            </a:r>
            <a:r>
              <a:rPr lang="es-ES_tradnl" b="1" dirty="0" err="1" smtClean="0"/>
              <a:t>Stableford</a:t>
            </a:r>
            <a:r>
              <a:rPr lang="es-ES_tradnl" b="1" dirty="0" smtClean="0"/>
              <a:t> Hándicap o Match Play hándicap a 18 hoyos. </a:t>
            </a:r>
          </a:p>
          <a:p>
            <a:pPr algn="just"/>
            <a:r>
              <a:rPr lang="es-ES_tradnl" dirty="0" smtClean="0"/>
              <a:t>Los torneos se disputan bajo las Reglas de la RFEG y las Reglas Locales vigentes en cada campo en el momento de celebrar la prueba.</a:t>
            </a:r>
          </a:p>
          <a:p>
            <a:pPr algn="just"/>
            <a:r>
              <a:rPr lang="es-ES_tradnl" b="1" dirty="0" smtClean="0"/>
              <a:t>Categorías 5: </a:t>
            </a:r>
            <a:r>
              <a:rPr lang="es-ES" dirty="0"/>
              <a:t>		</a:t>
            </a: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550862" y="980727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Reglamento</a:t>
            </a:r>
            <a:r>
              <a:rPr lang="en-US" dirty="0" smtClean="0"/>
              <a:t> (II)</a:t>
            </a:r>
            <a:endParaRPr lang="en-US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xmlns:mv="urn:schemas-microsoft-com:mac:vml" xmlns:mc="http://schemas.openxmlformats.org/markup-compatibility/2006" val="770001315"/>
              </p:ext>
            </p:extLst>
          </p:nvPr>
        </p:nvGraphicFramePr>
        <p:xfrm>
          <a:off x="2843808" y="4293096"/>
          <a:ext cx="4478465" cy="22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397"/>
                <a:gridCol w="2064068"/>
              </a:tblGrid>
              <a:tr h="0">
                <a:tc>
                  <a:txBody>
                    <a:bodyPr/>
                    <a:lstStyle/>
                    <a:p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Categoría de </a:t>
                      </a:r>
                      <a:r>
                        <a:rPr lang="es-E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Handicap</a:t>
                      </a:r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E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Handicap</a:t>
                      </a:r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Exacto </a:t>
                      </a:r>
                      <a:endParaRPr lang="es-E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 ª</a:t>
                      </a:r>
                      <a:endParaRPr lang="es-E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Hasta  4,4 </a:t>
                      </a:r>
                      <a:endParaRPr lang="es-ES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</a:tr>
              <a:tr h="35167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 ª</a:t>
                      </a:r>
                      <a:endParaRPr lang="es-E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3399">
                        <a:alpha val="2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4.5 a 11.4</a:t>
                      </a:r>
                      <a:endParaRPr lang="es-ES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3399">
                        <a:alpha val="23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 ª</a:t>
                      </a:r>
                      <a:endParaRPr lang="es-E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11.5 a 18.4 </a:t>
                      </a:r>
                      <a:endParaRPr lang="es-ES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4ª</a:t>
                      </a:r>
                      <a:endParaRPr lang="es-E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3399">
                        <a:alpha val="1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18.5 a 26.4 </a:t>
                      </a:r>
                      <a:endParaRPr lang="es-ES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3399">
                        <a:alpha val="18039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5ª</a:t>
                      </a:r>
                      <a:endParaRPr lang="es-E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26.5 a 36.0</a:t>
                      </a:r>
                      <a:endParaRPr lang="es-ES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427512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/>
        </p:nvSpPr>
        <p:spPr>
          <a:xfrm>
            <a:off x="550862" y="1916832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es-ES" dirty="0"/>
              <a:t>		</a:t>
            </a: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550862" y="1121625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Reglamento</a:t>
            </a:r>
            <a:r>
              <a:rPr lang="en-US" dirty="0" smtClean="0"/>
              <a:t> (III)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251520" y="2132856"/>
            <a:ext cx="864096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Cada vuelta válida constará de 18 hoyos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desde las barras que determine el organizador del torneo y deberá ser en un campo dado de alta en la Real Federación Española de Golf.</a:t>
            </a: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Liga comenzará el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 de enero de 2013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 su finalización será el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31 de diciembre de 2013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computarán las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 mejores vueltas  disputadas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partir de la fecha de inicio, la clasificación final estará dada por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suma de puntos de las cinco mejores vueltas válidas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realizadas por cada jugadora.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1410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/>
        </p:nvSpPr>
        <p:spPr>
          <a:xfrm>
            <a:off x="550862" y="1916832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es-ES" dirty="0"/>
              <a:t>		</a:t>
            </a: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550862" y="1193633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Reglamento</a:t>
            </a:r>
            <a:r>
              <a:rPr lang="en-US" dirty="0" smtClean="0"/>
              <a:t> (IV)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251520" y="2245315"/>
            <a:ext cx="8640960" cy="3559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El precio de inscripción a la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Liga Femenina Amateur de </a:t>
            </a:r>
            <a:r>
              <a:rPr lang="es-ES_tradnl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LadyGolf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Solidario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será de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 euros mínimo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creando una fila cero para donativos.</a:t>
            </a: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Las Entidades Beneficiarias son el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Comité de Golf Adaptado de la RFEG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 Fundación Sandra Ibarra</a:t>
            </a:r>
            <a:endParaRPr lang="es-ES_tradnl" sz="2400" b="1" dirty="0" smtClean="0">
              <a:solidFill>
                <a:srgbClr val="FF0000"/>
              </a:solidFill>
            </a:endParaRP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inscripción en la Liga supondrá la aceptación de estas bases. Las jugadoras se deberán dar de alta directamente en ladygolf.es o valgolf.es o a través de los organizadores o del propio campo.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1410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/>
        </p:nvSpPr>
        <p:spPr>
          <a:xfrm>
            <a:off x="550862" y="1916832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es-ES" dirty="0"/>
              <a:t>		</a:t>
            </a: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550862" y="1337649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Reglamento</a:t>
            </a:r>
            <a:r>
              <a:rPr lang="en-US" dirty="0" smtClean="0"/>
              <a:t> (y V)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251520" y="2466955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 término de la Liga, el 31 de diciembre de 2013, el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Orden de Mérito </a:t>
            </a:r>
            <a:r>
              <a:rPr lang="es-ES_tradnl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LadyGolf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Solidario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determinará la clasificación de las jugadoras en las diferentes categorías establecidas.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1410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/>
        </p:nvSpPr>
        <p:spPr>
          <a:xfrm>
            <a:off x="550862" y="1916832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es-ES" dirty="0"/>
              <a:t>		</a:t>
            </a: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550862" y="1337649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VIPS </a:t>
            </a:r>
            <a:r>
              <a:rPr lang="en-US" dirty="0" err="1" smtClean="0"/>
              <a:t>Solidarios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251520" y="2564904"/>
            <a:ext cx="8640960" cy="256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Durante el transcurso de 2013 se celebrarán en Madrid, Barcelona, Valencia, Sevilla y Bilbao,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torneos VIPS Solidarios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como complemento al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Orden de Mérito </a:t>
            </a:r>
            <a:r>
              <a:rPr lang="es-ES_tradnl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LadyGolf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Solidario.</a:t>
            </a: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Estos torneos VIP solidarios serán Puntuables para el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Orden de Mérito </a:t>
            </a:r>
            <a:r>
              <a:rPr lang="es-ES_tradnl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LadyGolf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Solidario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 cumplen las normas establecidas para cada torneo, como cualquier prueba de otro campo.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1410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/>
        </p:nvSpPr>
        <p:spPr>
          <a:xfrm>
            <a:off x="550862" y="1916832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es-ES" dirty="0"/>
              <a:t>		</a:t>
            </a: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539552" y="1340768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Evento</a:t>
            </a:r>
            <a:r>
              <a:rPr lang="en-US" dirty="0" smtClean="0"/>
              <a:t> Final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251520" y="2564904"/>
            <a:ext cx="8640960" cy="219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Celebración en el Centro Nacional de Golf de un evento </a:t>
            </a:r>
            <a:r>
              <a:rPr lang="es-ES_tradnl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ProAm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/VIP Solidario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por invitación donde tendrán derecho a jugar las ganadoras del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Orden de Mérito </a:t>
            </a:r>
            <a:r>
              <a:rPr lang="es-ES_tradnl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LadyGolf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Solidario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Este evento se celebrará en las mismas fechas en que se realice la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feria </a:t>
            </a:r>
            <a:r>
              <a:rPr lang="es-ES_tradnl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MadridGOLF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2013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1410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/>
        </p:nvSpPr>
        <p:spPr>
          <a:xfrm>
            <a:off x="550862" y="1916832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es-ES" dirty="0"/>
              <a:t>		</a:t>
            </a: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550862" y="1409657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Cena</a:t>
            </a:r>
            <a:r>
              <a:rPr lang="en-US" dirty="0" smtClean="0"/>
              <a:t> de Gala </a:t>
            </a:r>
            <a:r>
              <a:rPr lang="en-US" dirty="0" err="1" smtClean="0"/>
              <a:t>Solidaria</a:t>
            </a:r>
            <a:r>
              <a:rPr lang="en-US" dirty="0" smtClean="0"/>
              <a:t> (I)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251520" y="2620263"/>
            <a:ext cx="8640960" cy="145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la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Cena de Gala Solidaria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efectuará la entrega de los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Premios Lady Golf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otorgados por el jurado.</a:t>
            </a: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Entrega del dinero recaudado a las entidades beneficiarias.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1410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resentacio_LGS_fond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4" y="0"/>
            <a:ext cx="913463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/>
        </p:nvSpPr>
        <p:spPr>
          <a:xfrm>
            <a:off x="550862" y="1916832"/>
            <a:ext cx="80422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es-ES" dirty="0"/>
              <a:t>		</a:t>
            </a: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550862" y="980728"/>
            <a:ext cx="8042276" cy="86721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Cena</a:t>
            </a:r>
            <a:r>
              <a:rPr lang="en-US" dirty="0" smtClean="0"/>
              <a:t> de Gala </a:t>
            </a:r>
            <a:r>
              <a:rPr lang="en-US" dirty="0" err="1" smtClean="0"/>
              <a:t>Solidaria</a:t>
            </a:r>
            <a:r>
              <a:rPr lang="en-US" dirty="0" smtClean="0"/>
              <a:t> </a:t>
            </a:r>
            <a:r>
              <a:rPr lang="en-US" dirty="0" smtClean="0"/>
              <a:t>(II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251520" y="1844824"/>
            <a:ext cx="8640960" cy="466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Durante la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Cena de Gala Solidaria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Lady Golf realizará la entrega de los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 Premios Lady Golf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El Jurado estará compuesto por Dña. </a:t>
            </a:r>
            <a:r>
              <a:rPr lang="es-ES_tradnl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Enma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_tradnl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Villacieros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Dña. Rocío Aguirre, Dña. Marta Figueras-</a:t>
            </a:r>
            <a:r>
              <a:rPr lang="es-ES_tradnl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Dotti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Dña. </a:t>
            </a:r>
            <a:r>
              <a:rPr lang="es-ES_tradnl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Xonia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_tradnl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Wünsch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Dña. María Escario, Dña. M. Acacia López Bachiller y Dña. Teresa Serra,  en representación de Lady Golf.</a:t>
            </a:r>
          </a:p>
          <a:p>
            <a:pPr marL="349250" indent="-349250" algn="just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</a:pP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otorgarán los premios a la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Mejor Jugadora Profesional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Mejor Promesa del Golf Femenino Español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Medio de Comunicación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que más ha promocionado el Golf Femenino,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Premio de Honor Lady Golf, </a:t>
            </a:r>
            <a:r>
              <a:rPr lang="es-ES_tradn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así como la entrega del </a:t>
            </a:r>
            <a:r>
              <a:rPr lang="es-ES_tradnl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Premio a las 5 ganadoras del Orden de Mérito Solidario Lady Golf.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1410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BF9AC19-BC38-437E-BEC6-C95BBD1C0791}"/>
</file>

<file path=customXml/itemProps2.xml><?xml version="1.0" encoding="utf-8"?>
<ds:datastoreItem xmlns:ds="http://schemas.openxmlformats.org/officeDocument/2006/customXml" ds:itemID="{885B14EB-69BA-40EA-83ED-27B0C858D26A}"/>
</file>

<file path=customXml/itemProps3.xml><?xml version="1.0" encoding="utf-8"?>
<ds:datastoreItem xmlns:ds="http://schemas.openxmlformats.org/officeDocument/2006/customXml" ds:itemID="{237D6E9A-151C-4787-AACA-D7986B10E53D}"/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735</Words>
  <Application>Microsoft Office PowerPoint</Application>
  <PresentationFormat>Presentación en pantalla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Yuiyos</dc:creator>
  <cp:lastModifiedBy>Yuiyos</cp:lastModifiedBy>
  <cp:revision>21</cp:revision>
  <dcterms:created xsi:type="dcterms:W3CDTF">2012-10-11T09:22:13Z</dcterms:created>
  <dcterms:modified xsi:type="dcterms:W3CDTF">2012-10-19T08:48:53Z</dcterms:modified>
  <cp:contentType>Documento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