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docProps/custom.xml" ContentType="application/vnd.openxmlformats-officedocument.custom-properties+xml"/>
  <Default Extension="xlsx" ContentType="application/vnd.openxmlformats-officedocument.spreadsheetml.sheet"/>
  <Override PartName="/ppt/diagrams/layout1.xml" ContentType="application/vnd.openxmlformats-officedocument.drawingml.diagramLayout+xml"/>
  <Override PartName="/ppt/notesSlides/notesSlide7.xml" ContentType="application/vnd.openxmlformats-officedocument.presentationml.notesSlide+xml"/>
  <Override PartName="/ppt/diagrams/data2.xml" ContentType="application/vnd.openxmlformats-officedocument.drawingml.diagramData+xml"/>
  <Override PartName="/ppt/charts/chart3.xml" ContentType="application/vnd.openxmlformats-officedocument.drawingml.chart+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Default Extension="png" ContentType="image/png"/>
  <Default Extension="bin" ContentType="application/vnd.openxmlformats-officedocument.oleObject"/>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notesSlides/notesSlide3.xml" ContentType="application/vnd.openxmlformats-officedocument.presentationml.notesSlide+xml"/>
  <Override PartName="/customXml/itemProps2.xml" ContentType="application/vnd.openxmlformats-officedocument.customXmlProperties+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Default Extension="emf" ContentType="image/x-emf"/>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theme/themeOverride2.xml" ContentType="application/vnd.openxmlformats-officedocument.themeOverr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Default Extension="vml" ContentType="application/vnd.openxmlformats-officedocument.vmlDrawing"/>
  <Override PartName="/ppt/slideLayouts/slideLayout10.xml" ContentType="application/vnd.openxmlformats-officedocument.presentationml.slideLayout+xml"/>
  <Override PartName="/ppt/diagrams/layout2.xml" ContentType="application/vnd.openxmlformats-officedocument.drawingml.diagramLayout+xml"/>
  <Override PartName="/ppt/notesSlides/notesSlide8.xml" ContentType="application/vnd.openxmlformats-officedocument.presentationml.notesSlide+xml"/>
  <Override PartName="/ppt/charts/chart4.xml" ContentType="application/vnd.openxmlformats-officedocument.drawingml.chart+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Default Extension="xls" ContentType="application/vnd.ms-excel"/>
  <Default Extension="rels" ContentType="application/vnd.openxmlformats-package.relationships+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Override3.xml" ContentType="application/vnd.openxmlformats-officedocument.themeOverride+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5.xml" ContentType="application/vnd.openxmlformats-officedocument.drawingml.chart+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notesSlides/notesSlide1.xml" ContentType="application/vnd.openxmlformats-officedocument.presentationml.notesSlide+xml"/>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diagrams/drawing1.xml" ContentType="application/vnd.ms-office.drawingml.diagramDrawing+xml"/>
  <Default Extension="jpeg" ContentType="image/jpeg"/>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diagrams/quickStyle1.xml" ContentType="application/vnd.openxmlformats-officedocument.drawingml.diagramStyl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s/slide20.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diagrams/data1.xml" ContentType="application/vnd.openxmlformats-officedocument.drawingml.diagramData+xml"/>
  <Override PartName="/ppt/charts/chart2.xml" ContentType="application/vnd.openxmlformats-officedocument.drawingml.chart+xml"/>
  <Override PartName="/ppt/slides/slide29.xml" ContentType="application/vnd.openxmlformats-officedocument.presentationml.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customXml/itemProps1.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1"/>
  </p:sldMasterIdLst>
  <p:notesMasterIdLst>
    <p:notesMasterId r:id="rId72"/>
  </p:notesMasterIdLst>
  <p:handoutMasterIdLst>
    <p:handoutMasterId r:id="rId73"/>
  </p:handoutMasterIdLst>
  <p:sldIdLst>
    <p:sldId id="274" r:id="rId2"/>
    <p:sldId id="275" r:id="rId3"/>
    <p:sldId id="280" r:id="rId4"/>
    <p:sldId id="295" r:id="rId5"/>
    <p:sldId id="279" r:id="rId6"/>
    <p:sldId id="357" r:id="rId7"/>
    <p:sldId id="356" r:id="rId8"/>
    <p:sldId id="358" r:id="rId9"/>
    <p:sldId id="359" r:id="rId10"/>
    <p:sldId id="362" r:id="rId11"/>
    <p:sldId id="360" r:id="rId12"/>
    <p:sldId id="283" r:id="rId13"/>
    <p:sldId id="301" r:id="rId14"/>
    <p:sldId id="299" r:id="rId15"/>
    <p:sldId id="300" r:id="rId16"/>
    <p:sldId id="296" r:id="rId17"/>
    <p:sldId id="303" r:id="rId18"/>
    <p:sldId id="350" r:id="rId19"/>
    <p:sldId id="351" r:id="rId20"/>
    <p:sldId id="352" r:id="rId21"/>
    <p:sldId id="353" r:id="rId22"/>
    <p:sldId id="354" r:id="rId23"/>
    <p:sldId id="355" r:id="rId24"/>
    <p:sldId id="297" r:id="rId25"/>
    <p:sldId id="329" r:id="rId26"/>
    <p:sldId id="268" r:id="rId27"/>
    <p:sldId id="270" r:id="rId28"/>
    <p:sldId id="305" r:id="rId29"/>
    <p:sldId id="306" r:id="rId30"/>
    <p:sldId id="363" r:id="rId31"/>
    <p:sldId id="308" r:id="rId32"/>
    <p:sldId id="309" r:id="rId33"/>
    <p:sldId id="310" r:id="rId34"/>
    <p:sldId id="311" r:id="rId35"/>
    <p:sldId id="312" r:id="rId36"/>
    <p:sldId id="313" r:id="rId37"/>
    <p:sldId id="314" r:id="rId38"/>
    <p:sldId id="315" r:id="rId39"/>
    <p:sldId id="316" r:id="rId40"/>
    <p:sldId id="317" r:id="rId41"/>
    <p:sldId id="318" r:id="rId42"/>
    <p:sldId id="319" r:id="rId43"/>
    <p:sldId id="320" r:id="rId44"/>
    <p:sldId id="302" r:id="rId45"/>
    <p:sldId id="330" r:id="rId46"/>
    <p:sldId id="321" r:id="rId47"/>
    <p:sldId id="323" r:id="rId48"/>
    <p:sldId id="324" r:id="rId49"/>
    <p:sldId id="325" r:id="rId50"/>
    <p:sldId id="326" r:id="rId51"/>
    <p:sldId id="327" r:id="rId52"/>
    <p:sldId id="333" r:id="rId53"/>
    <p:sldId id="335" r:id="rId54"/>
    <p:sldId id="336" r:id="rId55"/>
    <p:sldId id="337" r:id="rId56"/>
    <p:sldId id="298" r:id="rId57"/>
    <p:sldId id="331" r:id="rId58"/>
    <p:sldId id="338" r:id="rId59"/>
    <p:sldId id="365" r:id="rId60"/>
    <p:sldId id="339" r:id="rId61"/>
    <p:sldId id="340" r:id="rId62"/>
    <p:sldId id="341" r:id="rId63"/>
    <p:sldId id="342" r:id="rId64"/>
    <p:sldId id="343" r:id="rId65"/>
    <p:sldId id="344" r:id="rId66"/>
    <p:sldId id="348" r:id="rId67"/>
    <p:sldId id="345" r:id="rId68"/>
    <p:sldId id="347" r:id="rId69"/>
    <p:sldId id="346" r:id="rId70"/>
    <p:sldId id="287" r:id="rId71"/>
  </p:sldIdLst>
  <p:sldSz cx="9144000" cy="6858000" type="screen4x3"/>
  <p:notesSz cx="6799263" cy="9929813"/>
  <p:defaultTextStyle>
    <a:defPPr>
      <a:defRPr lang="en-US"/>
    </a:defPPr>
    <a:lvl1pPr algn="l" rtl="0" eaLnBrk="0" fontAlgn="base" hangingPunct="0">
      <a:spcBef>
        <a:spcPct val="0"/>
      </a:spcBef>
      <a:spcAft>
        <a:spcPct val="0"/>
      </a:spcAft>
      <a:defRPr kern="1200">
        <a:solidFill>
          <a:schemeClr val="tx1"/>
        </a:solidFill>
        <a:latin typeface="Prelo-Light" charset="0"/>
        <a:ea typeface="MS PGothic" pitchFamily="34" charset="-128"/>
        <a:cs typeface="+mn-cs"/>
      </a:defRPr>
    </a:lvl1pPr>
    <a:lvl2pPr marL="457200" algn="l" rtl="0" eaLnBrk="0" fontAlgn="base" hangingPunct="0">
      <a:spcBef>
        <a:spcPct val="0"/>
      </a:spcBef>
      <a:spcAft>
        <a:spcPct val="0"/>
      </a:spcAft>
      <a:defRPr kern="1200">
        <a:solidFill>
          <a:schemeClr val="tx1"/>
        </a:solidFill>
        <a:latin typeface="Prelo-Light" charset="0"/>
        <a:ea typeface="MS PGothic" pitchFamily="34" charset="-128"/>
        <a:cs typeface="+mn-cs"/>
      </a:defRPr>
    </a:lvl2pPr>
    <a:lvl3pPr marL="914400" algn="l" rtl="0" eaLnBrk="0" fontAlgn="base" hangingPunct="0">
      <a:spcBef>
        <a:spcPct val="0"/>
      </a:spcBef>
      <a:spcAft>
        <a:spcPct val="0"/>
      </a:spcAft>
      <a:defRPr kern="1200">
        <a:solidFill>
          <a:schemeClr val="tx1"/>
        </a:solidFill>
        <a:latin typeface="Prelo-Light" charset="0"/>
        <a:ea typeface="MS PGothic" pitchFamily="34" charset="-128"/>
        <a:cs typeface="+mn-cs"/>
      </a:defRPr>
    </a:lvl3pPr>
    <a:lvl4pPr marL="1371600" algn="l" rtl="0" eaLnBrk="0" fontAlgn="base" hangingPunct="0">
      <a:spcBef>
        <a:spcPct val="0"/>
      </a:spcBef>
      <a:spcAft>
        <a:spcPct val="0"/>
      </a:spcAft>
      <a:defRPr kern="1200">
        <a:solidFill>
          <a:schemeClr val="tx1"/>
        </a:solidFill>
        <a:latin typeface="Prelo-Light" charset="0"/>
        <a:ea typeface="MS PGothic" pitchFamily="34" charset="-128"/>
        <a:cs typeface="+mn-cs"/>
      </a:defRPr>
    </a:lvl4pPr>
    <a:lvl5pPr marL="1828800" algn="l" rtl="0" eaLnBrk="0" fontAlgn="base" hangingPunct="0">
      <a:spcBef>
        <a:spcPct val="0"/>
      </a:spcBef>
      <a:spcAft>
        <a:spcPct val="0"/>
      </a:spcAft>
      <a:defRPr kern="1200">
        <a:solidFill>
          <a:schemeClr val="tx1"/>
        </a:solidFill>
        <a:latin typeface="Prelo-Light" charset="0"/>
        <a:ea typeface="MS PGothic" pitchFamily="34" charset="-128"/>
        <a:cs typeface="+mn-cs"/>
      </a:defRPr>
    </a:lvl5pPr>
    <a:lvl6pPr marL="2286000" algn="l" defTabSz="914400" rtl="0" eaLnBrk="1" latinLnBrk="0" hangingPunct="1">
      <a:defRPr kern="1200">
        <a:solidFill>
          <a:schemeClr val="tx1"/>
        </a:solidFill>
        <a:latin typeface="Prelo-Light" charset="0"/>
        <a:ea typeface="MS PGothic" pitchFamily="34" charset="-128"/>
        <a:cs typeface="+mn-cs"/>
      </a:defRPr>
    </a:lvl6pPr>
    <a:lvl7pPr marL="2743200" algn="l" defTabSz="914400" rtl="0" eaLnBrk="1" latinLnBrk="0" hangingPunct="1">
      <a:defRPr kern="1200">
        <a:solidFill>
          <a:schemeClr val="tx1"/>
        </a:solidFill>
        <a:latin typeface="Prelo-Light" charset="0"/>
        <a:ea typeface="MS PGothic" pitchFamily="34" charset="-128"/>
        <a:cs typeface="+mn-cs"/>
      </a:defRPr>
    </a:lvl7pPr>
    <a:lvl8pPr marL="3200400" algn="l" defTabSz="914400" rtl="0" eaLnBrk="1" latinLnBrk="0" hangingPunct="1">
      <a:defRPr kern="1200">
        <a:solidFill>
          <a:schemeClr val="tx1"/>
        </a:solidFill>
        <a:latin typeface="Prelo-Light" charset="0"/>
        <a:ea typeface="MS PGothic" pitchFamily="34" charset="-128"/>
        <a:cs typeface="+mn-cs"/>
      </a:defRPr>
    </a:lvl8pPr>
    <a:lvl9pPr marL="3657600" algn="l" defTabSz="914400" rtl="0" eaLnBrk="1" latinLnBrk="0" hangingPunct="1">
      <a:defRPr kern="1200">
        <a:solidFill>
          <a:schemeClr val="tx1"/>
        </a:solidFill>
        <a:latin typeface="Prelo-Light" charset="0"/>
        <a:ea typeface="MS PGothic" pitchFamily="34" charset="-128"/>
        <a:cs typeface="+mn-cs"/>
      </a:defRPr>
    </a:lvl9pPr>
  </p:defaultTextStyle>
  <p:extLst>
    <p:ext uri="{EFAFB233-063F-42B5-8137-9DF3F51BA10A}">
      <p15:sldGuideLst xmlns:p15="http://schemas.microsoft.com/office/powerpoint/2012/main">
        <p15:guide id="1" orient="horz" pos="2387">
          <p15:clr>
            <a:srgbClr val="A4A3A4"/>
          </p15:clr>
        </p15:guide>
        <p15:guide id="2" orient="horz" pos="754">
          <p15:clr>
            <a:srgbClr val="A4A3A4"/>
          </p15:clr>
        </p15:guide>
        <p15:guide id="3" orient="horz" pos="3884">
          <p15:clr>
            <a:srgbClr val="A4A3A4"/>
          </p15:clr>
        </p15:guide>
        <p15:guide id="4" orient="horz" pos="845">
          <p15:clr>
            <a:srgbClr val="A4A3A4"/>
          </p15:clr>
        </p15:guide>
        <p15:guide id="5" pos="2880">
          <p15:clr>
            <a:srgbClr val="A4A3A4"/>
          </p15:clr>
        </p15:guide>
        <p15:guide id="6" pos="295">
          <p15:clr>
            <a:srgbClr val="A4A3A4"/>
          </p15:clr>
        </p15:guide>
        <p15:guide id="7" pos="5465">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FD300"/>
    <a:srgbClr val="97BF0D"/>
    <a:srgbClr val="56C0D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48877" autoAdjust="0"/>
    <p:restoredTop sz="94660"/>
  </p:normalViewPr>
  <p:slideViewPr>
    <p:cSldViewPr>
      <p:cViewPr varScale="1">
        <p:scale>
          <a:sx n="79" d="100"/>
          <a:sy n="79" d="100"/>
        </p:scale>
        <p:origin x="238" y="29"/>
      </p:cViewPr>
      <p:guideLst>
        <p:guide orient="horz" pos="2387"/>
        <p:guide orient="horz" pos="754"/>
        <p:guide orient="horz" pos="3884"/>
        <p:guide orient="horz" pos="845"/>
        <p:guide pos="2880"/>
        <p:guide pos="295"/>
        <p:guide pos="5465"/>
      </p:guideLst>
    </p:cSldViewPr>
  </p:slideViewPr>
  <p:notesTextViewPr>
    <p:cViewPr>
      <p:scale>
        <a:sx n="125" d="100"/>
        <a:sy n="125" d="100"/>
      </p:scale>
      <p:origin x="0" y="0"/>
    </p:cViewPr>
  </p:notesTextViewPr>
  <p:sorterViewPr>
    <p:cViewPr>
      <p:scale>
        <a:sx n="100" d="100"/>
        <a:sy n="100" d="100"/>
      </p:scale>
      <p:origin x="0" y="-1788"/>
    </p:cViewPr>
  </p:sorterViewPr>
  <p:notesViewPr>
    <p:cSldViewPr>
      <p:cViewPr varScale="1">
        <p:scale>
          <a:sx n="87" d="100"/>
          <a:sy n="87" d="100"/>
        </p:scale>
        <p:origin x="2718" y="90"/>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79" Type="http://schemas.openxmlformats.org/officeDocument/2006/relationships/customXml" Target="../customXml/item2.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notesMaster" Target="notesMasters/notesMaster1.xml"/><Relationship Id="rId80" Type="http://schemas.openxmlformats.org/officeDocument/2006/relationships/customXml" Target="../customXml/item3.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handoutMaster" Target="handoutMasters/handoutMaster1.xml"/><Relationship Id="rId78" Type="http://schemas.openxmlformats.org/officeDocument/2006/relationships/customXml" Target="../customXml/item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charts/_rels/chart1.xml.rels><?xml version="1.0" encoding="UTF-8" standalone="yes"?>
<Relationships xmlns="http://schemas.openxmlformats.org/package/2006/relationships"><Relationship Id="rId2" Type="http://schemas.openxmlformats.org/officeDocument/2006/relationships/oleObject" Target="NULL" TargetMode="External"/><Relationship Id="rId1" Type="http://schemas.openxmlformats.org/officeDocument/2006/relationships/themeOverride" Target="../theme/themeOverride3.xml"/></Relationships>
</file>

<file path=ppt/charts/_rels/chart2.xml.rels><?xml version="1.0" encoding="UTF-8" standalone="yes"?>
<Relationships xmlns="http://schemas.openxmlformats.org/package/2006/relationships"><Relationship Id="rId1" Type="http://schemas.openxmlformats.org/officeDocument/2006/relationships/oleObject" Target="../embeddings/oleObject1.bin"/></Relationships>
</file>

<file path=ppt/charts/_rels/chart3.xml.rels><?xml version="1.0" encoding="UTF-8" standalone="yes"?>
<Relationships xmlns="http://schemas.openxmlformats.org/package/2006/relationships"><Relationship Id="rId1" Type="http://schemas.openxmlformats.org/officeDocument/2006/relationships/package" Target="../embeddings/Hoja_de_c_lculo_de_Microsoft_Excel1.xlsx"/></Relationships>
</file>

<file path=ppt/charts/_rels/chart4.xml.rels><?xml version="1.0" encoding="UTF-8" standalone="yes"?>
<Relationships xmlns="http://schemas.openxmlformats.org/package/2006/relationships"><Relationship Id="rId1" Type="http://schemas.openxmlformats.org/officeDocument/2006/relationships/package" Target="../embeddings/Hoja_de_c_lculo_de_Microsoft_Excel2.xlsx"/></Relationships>
</file>

<file path=ppt/charts/_rels/chart5.xml.rels><?xml version="1.0" encoding="UTF-8" standalone="yes"?>
<Relationships xmlns="http://schemas.openxmlformats.org/package/2006/relationships"><Relationship Id="rId1" Type="http://schemas.openxmlformats.org/officeDocument/2006/relationships/package" Target="../embeddings/Hoja_de_c_lculo_de_Microsoft_Excel3.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07848187754719"/>
          <c:y val="0.10455764075067001"/>
          <c:w val="0.56890566142592403"/>
          <c:h val="0.88253256211606301"/>
        </c:manualLayout>
      </c:layout>
      <c:barChart>
        <c:barDir val="bar"/>
        <c:grouping val="clustered"/>
        <c:varyColors val="0"/>
        <c:ser>
          <c:idx val="1"/>
          <c:order val="0"/>
          <c:tx>
            <c:strRef>
              <c:f>Sheet1!$B$1</c:f>
              <c:strCache>
                <c:ptCount val="1"/>
                <c:pt idx="0">
                  <c:v>Golfers overall</c:v>
                </c:pt>
              </c:strCache>
            </c:strRef>
          </c:tx>
          <c:spPr>
            <a:solidFill>
              <a:srgbClr val="51C1DD"/>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tx1">
                        <a:lumMod val="75000"/>
                        <a:lumOff val="25000"/>
                      </a:schemeClr>
                    </a:solidFill>
                    <a:latin typeface="Prelo SemiBold" panose="02000506040000020004" pitchFamily="50" charset="0"/>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Facebook</c:v>
                </c:pt>
                <c:pt idx="1">
                  <c:v>Google+</c:v>
                </c:pt>
                <c:pt idx="2">
                  <c:v>LinkedIn</c:v>
                </c:pt>
                <c:pt idx="3">
                  <c:v>Twitter</c:v>
                </c:pt>
                <c:pt idx="4">
                  <c:v>Instagram</c:v>
                </c:pt>
              </c:strCache>
            </c:strRef>
          </c:cat>
          <c:val>
            <c:numRef>
              <c:f>Sheet1!$B$2:$B$6</c:f>
              <c:numCache>
                <c:formatCode>0%</c:formatCode>
                <c:ptCount val="5"/>
                <c:pt idx="0">
                  <c:v>0.51</c:v>
                </c:pt>
                <c:pt idx="1">
                  <c:v>0.48</c:v>
                </c:pt>
                <c:pt idx="2">
                  <c:v>0.33</c:v>
                </c:pt>
                <c:pt idx="3">
                  <c:v>0.28999999999999998</c:v>
                </c:pt>
                <c:pt idx="4">
                  <c:v>0.14000000000000001</c:v>
                </c:pt>
              </c:numCache>
            </c:numRef>
          </c:val>
        </c:ser>
        <c:ser>
          <c:idx val="0"/>
          <c:order val="1"/>
          <c:tx>
            <c:strRef>
              <c:f>Sheet1!$H$1</c:f>
              <c:strCache>
                <c:ptCount val="1"/>
                <c:pt idx="0">
                  <c:v>Golf club member</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tx1">
                        <a:lumMod val="75000"/>
                        <a:lumOff val="25000"/>
                      </a:schemeClr>
                    </a:solidFill>
                    <a:latin typeface="Prelo SemiBold" panose="02000506040000020004" pitchFamily="50" charset="0"/>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Facebook</c:v>
                </c:pt>
                <c:pt idx="1">
                  <c:v>Google+</c:v>
                </c:pt>
                <c:pt idx="2">
                  <c:v>LinkedIn</c:v>
                </c:pt>
                <c:pt idx="3">
                  <c:v>Twitter</c:v>
                </c:pt>
                <c:pt idx="4">
                  <c:v>Instagram</c:v>
                </c:pt>
              </c:strCache>
            </c:strRef>
          </c:cat>
          <c:val>
            <c:numRef>
              <c:f>Sheet1!$H$2:$H$6</c:f>
              <c:numCache>
                <c:formatCode>0%</c:formatCode>
                <c:ptCount val="5"/>
                <c:pt idx="0">
                  <c:v>0.49</c:v>
                </c:pt>
                <c:pt idx="1">
                  <c:v>0.49</c:v>
                </c:pt>
                <c:pt idx="2">
                  <c:v>0.32</c:v>
                </c:pt>
                <c:pt idx="3">
                  <c:v>0.28000000000000003</c:v>
                </c:pt>
                <c:pt idx="4">
                  <c:v>0.12</c:v>
                </c:pt>
              </c:numCache>
            </c:numRef>
          </c:val>
        </c:ser>
        <c:ser>
          <c:idx val="2"/>
          <c:order val="2"/>
          <c:tx>
            <c:strRef>
              <c:f>Sheet1!$K$1</c:f>
              <c:strCache>
                <c:ptCount val="1"/>
                <c:pt idx="0">
                  <c:v>Non-member</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tx1">
                        <a:lumMod val="75000"/>
                        <a:lumOff val="25000"/>
                      </a:schemeClr>
                    </a:solidFill>
                    <a:latin typeface="Prelo SemiBold" panose="02000506040000020004" pitchFamily="50" charset="0"/>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Facebook</c:v>
                </c:pt>
                <c:pt idx="1">
                  <c:v>Google+</c:v>
                </c:pt>
                <c:pt idx="2">
                  <c:v>LinkedIn</c:v>
                </c:pt>
                <c:pt idx="3">
                  <c:v>Twitter</c:v>
                </c:pt>
                <c:pt idx="4">
                  <c:v>Instagram</c:v>
                </c:pt>
              </c:strCache>
            </c:strRef>
          </c:cat>
          <c:val>
            <c:numRef>
              <c:f>Sheet1!$K$2:$K$6</c:f>
              <c:numCache>
                <c:formatCode>0%</c:formatCode>
                <c:ptCount val="5"/>
                <c:pt idx="0">
                  <c:v>0.54</c:v>
                </c:pt>
                <c:pt idx="1">
                  <c:v>0.47</c:v>
                </c:pt>
                <c:pt idx="2">
                  <c:v>0.33</c:v>
                </c:pt>
                <c:pt idx="3">
                  <c:v>0.3</c:v>
                </c:pt>
                <c:pt idx="4">
                  <c:v>0.15</c:v>
                </c:pt>
              </c:numCache>
            </c:numRef>
          </c:val>
        </c:ser>
        <c:dLbls>
          <c:showLegendKey val="0"/>
          <c:showVal val="1"/>
          <c:showCatName val="0"/>
          <c:showSerName val="0"/>
          <c:showPercent val="0"/>
          <c:showBubbleSize val="0"/>
        </c:dLbls>
        <c:gapWidth val="70"/>
        <c:axId val="1893830800"/>
        <c:axId val="1893843856"/>
      </c:barChart>
      <c:catAx>
        <c:axId val="1893830800"/>
        <c:scaling>
          <c:orientation val="maxMin"/>
        </c:scaling>
        <c:delete val="0"/>
        <c:axPos val="r"/>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Prelo SemiBold" panose="02000506040000020004" pitchFamily="50" charset="0"/>
                <a:ea typeface="+mn-ea"/>
                <a:cs typeface="+mn-cs"/>
              </a:defRPr>
            </a:pPr>
            <a:endParaRPr lang="es-ES"/>
          </a:p>
        </c:txPr>
        <c:crossAx val="1893843856"/>
        <c:crosses val="autoZero"/>
        <c:auto val="1"/>
        <c:lblAlgn val="ctr"/>
        <c:lblOffset val="100"/>
        <c:noMultiLvlLbl val="0"/>
      </c:catAx>
      <c:valAx>
        <c:axId val="1893843856"/>
        <c:scaling>
          <c:orientation val="maxMin"/>
          <c:max val="0.6"/>
        </c:scaling>
        <c:delete val="1"/>
        <c:axPos val="t"/>
        <c:numFmt formatCode="0%" sourceLinked="0"/>
        <c:majorTickMark val="out"/>
        <c:minorTickMark val="none"/>
        <c:tickLblPos val="nextTo"/>
        <c:crossAx val="1893830800"/>
        <c:crosses val="autoZero"/>
        <c:crossBetween val="between"/>
        <c:majorUnit val="0.2"/>
      </c:valAx>
      <c:spPr>
        <a:noFill/>
        <a:ln>
          <a:noFill/>
        </a:ln>
        <a:effectLst/>
      </c:spPr>
    </c:plotArea>
    <c:plotVisOnly val="1"/>
    <c:dispBlanksAs val="gap"/>
    <c:showDLblsOverMax val="0"/>
  </c:chart>
  <c:spPr>
    <a:noFill/>
    <a:ln>
      <a:noFill/>
    </a:ln>
    <a:effectLst/>
  </c:spPr>
  <c:txPr>
    <a:bodyPr/>
    <a:lstStyle/>
    <a:p>
      <a:pPr>
        <a:defRPr>
          <a:latin typeface="Prelo SemiBold" panose="02000506040000020004" pitchFamily="50" charset="0"/>
        </a:defRPr>
      </a:pPr>
      <a:endParaRPr lang="es-ES"/>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55" b="0" i="0" u="none" strike="noStrike" kern="1200" spc="0" baseline="0">
                <a:solidFill>
                  <a:srgbClr val="000000"/>
                </a:solidFill>
                <a:latin typeface="Prelo SemiBold" panose="02000506040000020004" pitchFamily="50" charset="0"/>
                <a:ea typeface="+mn-ea"/>
                <a:cs typeface="+mn-cs"/>
              </a:defRPr>
            </a:pPr>
            <a:r>
              <a:rPr lang="es-ES" sz="1395" b="1" i="0" u="none" strike="noStrike" baseline="0" dirty="0" smtClean="0">
                <a:solidFill>
                  <a:srgbClr val="000000"/>
                </a:solidFill>
                <a:effectLst/>
              </a:rPr>
              <a:t>¿Por qué jugaste más al golf en 2015? </a:t>
            </a:r>
            <a:endParaRPr lang="en-GB" sz="1400" b="1" dirty="0">
              <a:solidFill>
                <a:srgbClr val="000000"/>
              </a:solidFill>
            </a:endParaRPr>
          </a:p>
        </c:rich>
      </c:tx>
      <c:layout>
        <c:manualLayout>
          <c:xMode val="edge"/>
          <c:yMode val="edge"/>
          <c:x val="0.12945196462889078"/>
          <c:y val="1.9038252881616528E-2"/>
        </c:manualLayout>
      </c:layout>
      <c:overlay val="0"/>
      <c:spPr>
        <a:noFill/>
        <a:ln w="25305">
          <a:noFill/>
        </a:ln>
      </c:spPr>
    </c:title>
    <c:autoTitleDeleted val="0"/>
    <c:plotArea>
      <c:layout>
        <c:manualLayout>
          <c:layoutTarget val="inner"/>
          <c:xMode val="edge"/>
          <c:yMode val="edge"/>
          <c:x val="8.5059207381018923E-2"/>
          <c:y val="0.11869983745329403"/>
          <c:w val="0.86137640383232195"/>
          <c:h val="0.56424816871081496"/>
        </c:manualLayout>
      </c:layout>
      <c:barChart>
        <c:barDir val="col"/>
        <c:grouping val="clustered"/>
        <c:varyColors val="0"/>
        <c:ser>
          <c:idx val="0"/>
          <c:order val="0"/>
          <c:tx>
            <c:strRef>
              <c:f>'[Hoja de cálculo en Libro1]Sheet1'!$B$9</c:f>
              <c:strCache>
                <c:ptCount val="1"/>
                <c:pt idx="0">
                  <c:v>Todas las razones</c:v>
                </c:pt>
              </c:strCache>
            </c:strRef>
          </c:tx>
          <c:spPr>
            <a:solidFill>
              <a:srgbClr val="94C11C"/>
            </a:solidFill>
            <a:ln w="25305">
              <a:noFill/>
            </a:ln>
          </c:spPr>
          <c:invertIfNegative val="0"/>
          <c:dLbls>
            <c:spPr>
              <a:noFill/>
              <a:ln w="25305">
                <a:noFill/>
              </a:ln>
            </c:spPr>
            <c:txPr>
              <a:bodyPr rot="0" spcFirstLastPara="1" vertOverflow="ellipsis" vert="horz" wrap="square" anchor="ctr" anchorCtr="1"/>
              <a:lstStyle/>
              <a:p>
                <a:pPr>
                  <a:defRPr sz="1193" b="0" i="0" u="none" strike="noStrike" kern="1200" baseline="0">
                    <a:solidFill>
                      <a:schemeClr val="tx1">
                        <a:lumMod val="75000"/>
                        <a:lumOff val="25000"/>
                      </a:schemeClr>
                    </a:solidFill>
                    <a:latin typeface="Prelo SemiBold" panose="02000506040000020004" pitchFamily="50" charset="0"/>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'[Hoja de cálculo en Libro1]Sheet1'!$A$10:$A$16</c:f>
              <c:strCache>
                <c:ptCount val="7"/>
                <c:pt idx="0">
                  <c:v>Más interés en el juego</c:v>
                </c:pt>
                <c:pt idx="1">
                  <c:v>Menos trabajo</c:v>
                </c:pt>
                <c:pt idx="2">
                  <c:v>Me animaron otras personas</c:v>
                </c:pt>
                <c:pt idx="3">
                  <c:v>Menos responsabilidades familiares</c:v>
                </c:pt>
                <c:pt idx="4">
                  <c:v>Mejor clima</c:v>
                </c:pt>
                <c:pt idx="5">
                  <c:v>Me siento más implicado en mi club</c:v>
                </c:pt>
                <c:pt idx="6">
                  <c:v>Menos responsabilidades sociales</c:v>
                </c:pt>
              </c:strCache>
            </c:strRef>
          </c:cat>
          <c:val>
            <c:numRef>
              <c:f>'[Hoja de cálculo en Libro1]Sheet1'!$B$10:$B$16</c:f>
              <c:numCache>
                <c:formatCode>0%</c:formatCode>
                <c:ptCount val="7"/>
                <c:pt idx="0">
                  <c:v>0.56000000000000005</c:v>
                </c:pt>
                <c:pt idx="1">
                  <c:v>0.25</c:v>
                </c:pt>
                <c:pt idx="2">
                  <c:v>0.27</c:v>
                </c:pt>
                <c:pt idx="3">
                  <c:v>0.17</c:v>
                </c:pt>
                <c:pt idx="4">
                  <c:v>0.14000000000000001</c:v>
                </c:pt>
                <c:pt idx="5">
                  <c:v>0.05</c:v>
                </c:pt>
                <c:pt idx="6">
                  <c:v>0.03</c:v>
                </c:pt>
              </c:numCache>
            </c:numRef>
          </c:val>
        </c:ser>
        <c:ser>
          <c:idx val="1"/>
          <c:order val="1"/>
          <c:tx>
            <c:strRef>
              <c:f>'[Hoja de cálculo en Libro1]Sheet1'!$C$9</c:f>
              <c:strCache>
                <c:ptCount val="1"/>
                <c:pt idx="0">
                  <c:v>Razón principal</c:v>
                </c:pt>
              </c:strCache>
            </c:strRef>
          </c:tx>
          <c:spPr>
            <a:solidFill>
              <a:srgbClr val="51C1DD"/>
            </a:solidFill>
            <a:ln w="25305">
              <a:noFill/>
            </a:ln>
          </c:spPr>
          <c:invertIfNegative val="0"/>
          <c:dLbls>
            <c:spPr>
              <a:noFill/>
              <a:ln w="25305">
                <a:noFill/>
              </a:ln>
            </c:spPr>
            <c:txPr>
              <a:bodyPr rot="0" spcFirstLastPara="1" vertOverflow="ellipsis" vert="horz" wrap="square" anchor="ctr" anchorCtr="1"/>
              <a:lstStyle/>
              <a:p>
                <a:pPr>
                  <a:defRPr sz="1193" b="0" i="0" u="none" strike="noStrike" kern="1200" baseline="0">
                    <a:solidFill>
                      <a:schemeClr val="tx1">
                        <a:lumMod val="75000"/>
                        <a:lumOff val="25000"/>
                      </a:schemeClr>
                    </a:solidFill>
                    <a:latin typeface="Prelo SemiBold" panose="02000506040000020004" pitchFamily="50" charset="0"/>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'[Hoja de cálculo en Libro1]Sheet1'!$A$10:$A$16</c:f>
              <c:strCache>
                <c:ptCount val="7"/>
                <c:pt idx="0">
                  <c:v>Más interés en el juego</c:v>
                </c:pt>
                <c:pt idx="1">
                  <c:v>Menos trabajo</c:v>
                </c:pt>
                <c:pt idx="2">
                  <c:v>Me animaron otras personas</c:v>
                </c:pt>
                <c:pt idx="3">
                  <c:v>Menos responsabilidades familiares</c:v>
                </c:pt>
                <c:pt idx="4">
                  <c:v>Mejor clima</c:v>
                </c:pt>
                <c:pt idx="5">
                  <c:v>Me siento más implicado en mi club</c:v>
                </c:pt>
                <c:pt idx="6">
                  <c:v>Menos responsabilidades sociales</c:v>
                </c:pt>
              </c:strCache>
            </c:strRef>
          </c:cat>
          <c:val>
            <c:numRef>
              <c:f>'[Hoja de cálculo en Libro1]Sheet1'!$C$10:$C$16</c:f>
              <c:numCache>
                <c:formatCode>0%</c:formatCode>
                <c:ptCount val="7"/>
                <c:pt idx="0">
                  <c:v>0.45</c:v>
                </c:pt>
                <c:pt idx="1">
                  <c:v>0.16</c:v>
                </c:pt>
                <c:pt idx="2">
                  <c:v>0.15</c:v>
                </c:pt>
                <c:pt idx="3">
                  <c:v>0.08</c:v>
                </c:pt>
                <c:pt idx="4">
                  <c:v>0.04</c:v>
                </c:pt>
                <c:pt idx="5">
                  <c:v>0.02</c:v>
                </c:pt>
                <c:pt idx="6">
                  <c:v>0.01</c:v>
                </c:pt>
              </c:numCache>
            </c:numRef>
          </c:val>
        </c:ser>
        <c:dLbls>
          <c:showLegendKey val="0"/>
          <c:showVal val="0"/>
          <c:showCatName val="0"/>
          <c:showSerName val="0"/>
          <c:showPercent val="0"/>
          <c:showBubbleSize val="0"/>
        </c:dLbls>
        <c:gapWidth val="80"/>
        <c:axId val="1969960784"/>
        <c:axId val="1969967856"/>
      </c:barChart>
      <c:catAx>
        <c:axId val="1969960784"/>
        <c:scaling>
          <c:orientation val="minMax"/>
        </c:scaling>
        <c:delete val="0"/>
        <c:axPos val="b"/>
        <c:numFmt formatCode="General" sourceLinked="1"/>
        <c:majorTickMark val="none"/>
        <c:minorTickMark val="none"/>
        <c:tickLblPos val="nextTo"/>
        <c:spPr>
          <a:ln w="6327">
            <a:noFill/>
          </a:ln>
        </c:spPr>
        <c:txPr>
          <a:bodyPr rot="-5400000" spcFirstLastPara="1" vertOverflow="ellipsis" wrap="square" anchor="ctr" anchorCtr="1"/>
          <a:lstStyle/>
          <a:p>
            <a:pPr>
              <a:defRPr sz="997" b="0" i="0" u="none" strike="noStrike" kern="1200" baseline="0">
                <a:solidFill>
                  <a:schemeClr val="tx1">
                    <a:lumMod val="65000"/>
                    <a:lumOff val="35000"/>
                  </a:schemeClr>
                </a:solidFill>
                <a:latin typeface="Prelo SemiBold" panose="02000506040000020004" pitchFamily="50" charset="0"/>
                <a:ea typeface="+mn-ea"/>
                <a:cs typeface="+mn-cs"/>
              </a:defRPr>
            </a:pPr>
            <a:endParaRPr lang="es-ES"/>
          </a:p>
        </c:txPr>
        <c:crossAx val="1969967856"/>
        <c:crosses val="autoZero"/>
        <c:auto val="1"/>
        <c:lblAlgn val="ctr"/>
        <c:lblOffset val="100"/>
        <c:noMultiLvlLbl val="0"/>
      </c:catAx>
      <c:valAx>
        <c:axId val="1969967856"/>
        <c:scaling>
          <c:orientation val="minMax"/>
          <c:max val="0.60000000000000009"/>
          <c:min val="0"/>
        </c:scaling>
        <c:delete val="1"/>
        <c:axPos val="l"/>
        <c:numFmt formatCode="0%" sourceLinked="1"/>
        <c:majorTickMark val="out"/>
        <c:minorTickMark val="none"/>
        <c:tickLblPos val="nextTo"/>
        <c:crossAx val="1969960784"/>
        <c:crosses val="autoZero"/>
        <c:crossBetween val="between"/>
      </c:valAx>
      <c:spPr>
        <a:noFill/>
        <a:ln w="25400">
          <a:noFill/>
        </a:ln>
      </c:spPr>
    </c:plotArea>
    <c:legend>
      <c:legendPos val="b"/>
      <c:legendEntry>
        <c:idx val="0"/>
        <c:txPr>
          <a:bodyPr rot="0" spcFirstLastPara="1" vertOverflow="ellipsis" vert="horz" wrap="square" anchor="ctr" anchorCtr="1"/>
          <a:lstStyle/>
          <a:p>
            <a:pPr>
              <a:defRPr sz="1193" b="0" i="0" u="none" strike="noStrike" kern="1200" baseline="0">
                <a:solidFill>
                  <a:schemeClr val="accent6"/>
                </a:solidFill>
                <a:latin typeface="Prelo SemiBold" panose="02000506040000020004" pitchFamily="50" charset="0"/>
                <a:ea typeface="+mn-ea"/>
                <a:cs typeface="+mn-cs"/>
              </a:defRPr>
            </a:pPr>
            <a:endParaRPr lang="es-ES"/>
          </a:p>
        </c:txPr>
      </c:legendEntry>
      <c:legendEntry>
        <c:idx val="1"/>
        <c:txPr>
          <a:bodyPr rot="0" spcFirstLastPara="1" vertOverflow="ellipsis" vert="horz" wrap="square" anchor="ctr" anchorCtr="1"/>
          <a:lstStyle/>
          <a:p>
            <a:pPr>
              <a:defRPr sz="1193" b="0" i="0" u="none" strike="noStrike" kern="1200" baseline="0">
                <a:solidFill>
                  <a:srgbClr val="000000"/>
                </a:solidFill>
                <a:latin typeface="Prelo SemiBold" panose="02000506040000020004" pitchFamily="50" charset="0"/>
                <a:ea typeface="+mn-ea"/>
                <a:cs typeface="+mn-cs"/>
              </a:defRPr>
            </a:pPr>
            <a:endParaRPr lang="es-ES"/>
          </a:p>
        </c:txPr>
      </c:legendEntry>
      <c:layout>
        <c:manualLayout>
          <c:xMode val="edge"/>
          <c:yMode val="edge"/>
          <c:x val="0.2319159897437813"/>
          <c:y val="0.15715108801601091"/>
          <c:w val="0.58774614127680891"/>
          <c:h val="4.9082359023303906E-2"/>
        </c:manualLayout>
      </c:layout>
      <c:overlay val="0"/>
      <c:spPr>
        <a:noFill/>
        <a:ln w="25305">
          <a:noFill/>
        </a:ln>
      </c:spPr>
      <c:txPr>
        <a:bodyPr rot="0" spcFirstLastPara="1" vertOverflow="ellipsis" vert="horz" wrap="square" anchor="ctr" anchorCtr="1"/>
        <a:lstStyle/>
        <a:p>
          <a:pPr>
            <a:defRPr sz="1193" b="0" i="0" u="none" strike="noStrike" kern="1200" baseline="0">
              <a:solidFill>
                <a:schemeClr val="tx1">
                  <a:lumMod val="65000"/>
                  <a:lumOff val="35000"/>
                </a:schemeClr>
              </a:solidFill>
              <a:latin typeface="Prelo SemiBold" panose="02000506040000020004" pitchFamily="50" charset="0"/>
              <a:ea typeface="+mn-ea"/>
              <a:cs typeface="+mn-cs"/>
            </a:defRPr>
          </a:pPr>
          <a:endParaRPr lang="es-ES"/>
        </a:p>
      </c:txPr>
    </c:legend>
    <c:plotVisOnly val="1"/>
    <c:dispBlanksAs val="gap"/>
    <c:showDLblsOverMax val="0"/>
  </c:chart>
  <c:spPr>
    <a:noFill/>
    <a:ln>
      <a:noFill/>
    </a:ln>
  </c:spPr>
  <c:txPr>
    <a:bodyPr/>
    <a:lstStyle/>
    <a:p>
      <a:pPr>
        <a:defRPr sz="1000" b="0" i="0" u="none" strike="noStrike" baseline="0">
          <a:solidFill>
            <a:srgbClr val="333300"/>
          </a:solidFill>
          <a:latin typeface="Prelo SemiBold"/>
          <a:ea typeface="Prelo SemiBold"/>
          <a:cs typeface="Prelo SemiBold"/>
        </a:defRPr>
      </a:pPr>
      <a:endParaRPr lang="es-E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36546297879770012"/>
          <c:y val="4.0951848177154811E-2"/>
          <c:w val="0.62754219819748402"/>
          <c:h val="0.95713748918114394"/>
        </c:manualLayout>
      </c:layout>
      <c:barChart>
        <c:barDir val="bar"/>
        <c:grouping val="clustered"/>
        <c:varyColors val="0"/>
        <c:ser>
          <c:idx val="0"/>
          <c:order val="0"/>
          <c:tx>
            <c:strRef>
              <c:f>Sheet1!$C$1</c:f>
              <c:strCache>
                <c:ptCount val="1"/>
                <c:pt idx="0">
                  <c:v>Creen sería más efectivo</c:v>
                </c:pt>
              </c:strCache>
            </c:strRef>
          </c:tx>
          <c:spPr>
            <a:solidFill>
              <a:srgbClr val="97BF0D"/>
            </a:solidFill>
            <a:ln w="25329">
              <a:noFill/>
            </a:ln>
          </c:spPr>
          <c:invertIfNegative val="0"/>
          <c:dLbls>
            <c:spPr>
              <a:noFill/>
              <a:ln w="25329">
                <a:noFill/>
              </a:ln>
            </c:spPr>
            <c:txPr>
              <a:bodyPr rot="0" spcFirstLastPara="1" vertOverflow="ellipsis" vert="horz" wrap="square" lIns="38100" tIns="19050" rIns="38100" bIns="19050" anchor="ctr" anchorCtr="1">
                <a:spAutoFit/>
              </a:bodyPr>
              <a:lstStyle/>
              <a:p>
                <a:pPr>
                  <a:defRPr sz="1047" b="0" i="0" u="none" strike="noStrike" kern="1200" baseline="0">
                    <a:solidFill>
                      <a:schemeClr val="tx1">
                        <a:lumMod val="75000"/>
                        <a:lumOff val="25000"/>
                      </a:schemeClr>
                    </a:solidFill>
                    <a:latin typeface="Prelo SemiBold" panose="02000506040000020004" pitchFamily="50" charset="0"/>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Sheet1!$B$2:$B$10</c:f>
              <c:strCache>
                <c:ptCount val="9"/>
                <c:pt idx="0">
                  <c:v>Días "happy hour" para darle una oportunidad al golf </c:v>
                </c:pt>
                <c:pt idx="1">
                  <c:v>Mejor precio para jugar en familia </c:v>
                </c:pt>
                <c:pt idx="2">
                  <c:v>Iniciativas para atraer más niños </c:v>
                </c:pt>
                <c:pt idx="3">
                  <c:v>Competiciones de 9 hoyos para gente con tiempo limitado </c:v>
                </c:pt>
                <c:pt idx="4">
                  <c:v>Iniciativas para atraer más mujeres </c:v>
                </c:pt>
                <c:pt idx="5">
                  <c:v>Facilitar más conexiones entre las instalaciones para la práctica de golf</c:v>
                </c:pt>
                <c:pt idx="6">
                  <c:v>Guardería</c:v>
                </c:pt>
                <c:pt idx="7">
                  <c:v>Relajar las reglas sobre el código de vestimenta</c:v>
                </c:pt>
                <c:pt idx="8">
                  <c:v>Formatos de 3 ó 6 hoyos </c:v>
                </c:pt>
              </c:strCache>
            </c:strRef>
          </c:cat>
          <c:val>
            <c:numRef>
              <c:f>Sheet1!$C$2:$C$11</c:f>
              <c:numCache>
                <c:formatCode>0%</c:formatCode>
                <c:ptCount val="10"/>
                <c:pt idx="0">
                  <c:v>0.79</c:v>
                </c:pt>
                <c:pt idx="1">
                  <c:v>0.4</c:v>
                </c:pt>
                <c:pt idx="2">
                  <c:v>0.32</c:v>
                </c:pt>
                <c:pt idx="3">
                  <c:v>0.35</c:v>
                </c:pt>
                <c:pt idx="4">
                  <c:v>0.14000000000000001</c:v>
                </c:pt>
                <c:pt idx="5">
                  <c:v>0.22</c:v>
                </c:pt>
                <c:pt idx="6">
                  <c:v>0.05</c:v>
                </c:pt>
                <c:pt idx="7">
                  <c:v>0.05</c:v>
                </c:pt>
                <c:pt idx="8">
                  <c:v>0.05</c:v>
                </c:pt>
                <c:pt idx="9">
                  <c:v>0.02</c:v>
                </c:pt>
              </c:numCache>
            </c:numRef>
          </c:val>
        </c:ser>
        <c:ser>
          <c:idx val="1"/>
          <c:order val="1"/>
          <c:tx>
            <c:strRef>
              <c:f>Sheet1!$D$1</c:f>
              <c:strCache>
                <c:ptCount val="1"/>
                <c:pt idx="0">
                  <c:v>Le gustaría ver en su club (solo socios)</c:v>
                </c:pt>
              </c:strCache>
            </c:strRef>
          </c:tx>
          <c:spPr>
            <a:solidFill>
              <a:srgbClr val="51C1DD"/>
            </a:solidFill>
            <a:ln w="25329">
              <a:noFill/>
            </a:ln>
          </c:spPr>
          <c:invertIfNegative val="0"/>
          <c:dLbls>
            <c:spPr>
              <a:noFill/>
              <a:ln w="25329">
                <a:noFill/>
              </a:ln>
            </c:spPr>
            <c:txPr>
              <a:bodyPr rot="0" spcFirstLastPara="1" vertOverflow="ellipsis" vert="horz" wrap="square" lIns="38100" tIns="19050" rIns="38100" bIns="19050" anchor="ctr" anchorCtr="1">
                <a:spAutoFit/>
              </a:bodyPr>
              <a:lstStyle/>
              <a:p>
                <a:pPr>
                  <a:defRPr sz="1047" b="0" i="0" u="none" strike="noStrike" kern="1200" baseline="0">
                    <a:solidFill>
                      <a:schemeClr val="tx1">
                        <a:lumMod val="75000"/>
                        <a:lumOff val="25000"/>
                      </a:schemeClr>
                    </a:solidFill>
                    <a:latin typeface="Prelo SemiBold" panose="02000506040000020004" pitchFamily="50" charset="0"/>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Sheet1!$B$2:$B$10</c:f>
              <c:strCache>
                <c:ptCount val="9"/>
                <c:pt idx="0">
                  <c:v>Días "happy hour" para darle una oportunidad al golf </c:v>
                </c:pt>
                <c:pt idx="1">
                  <c:v>Mejor precio para jugar en familia </c:v>
                </c:pt>
                <c:pt idx="2">
                  <c:v>Iniciativas para atraer más niños </c:v>
                </c:pt>
                <c:pt idx="3">
                  <c:v>Competiciones de 9 hoyos para gente con tiempo limitado </c:v>
                </c:pt>
                <c:pt idx="4">
                  <c:v>Iniciativas para atraer más mujeres </c:v>
                </c:pt>
                <c:pt idx="5">
                  <c:v>Facilitar más conexiones entre las instalaciones para la práctica de golf</c:v>
                </c:pt>
                <c:pt idx="6">
                  <c:v>Guardería</c:v>
                </c:pt>
                <c:pt idx="7">
                  <c:v>Relajar las reglas sobre el código de vestimenta</c:v>
                </c:pt>
                <c:pt idx="8">
                  <c:v>Formatos de 3 ó 6 hoyos </c:v>
                </c:pt>
              </c:strCache>
            </c:strRef>
          </c:cat>
          <c:val>
            <c:numRef>
              <c:f>Sheet1!$D$2:$D$11</c:f>
              <c:numCache>
                <c:formatCode>0%</c:formatCode>
                <c:ptCount val="10"/>
                <c:pt idx="0">
                  <c:v>0.35</c:v>
                </c:pt>
                <c:pt idx="1">
                  <c:v>0.28999999999999998</c:v>
                </c:pt>
                <c:pt idx="2">
                  <c:v>0.23</c:v>
                </c:pt>
                <c:pt idx="3">
                  <c:v>0.21</c:v>
                </c:pt>
                <c:pt idx="4">
                  <c:v>0.15</c:v>
                </c:pt>
                <c:pt idx="5">
                  <c:v>0.13</c:v>
                </c:pt>
                <c:pt idx="6">
                  <c:v>0.05</c:v>
                </c:pt>
                <c:pt idx="7">
                  <c:v>0.02</c:v>
                </c:pt>
                <c:pt idx="8">
                  <c:v>0.02</c:v>
                </c:pt>
                <c:pt idx="9">
                  <c:v>0.14000000000000001</c:v>
                </c:pt>
              </c:numCache>
            </c:numRef>
          </c:val>
        </c:ser>
        <c:dLbls>
          <c:showLegendKey val="0"/>
          <c:showVal val="0"/>
          <c:showCatName val="0"/>
          <c:showSerName val="0"/>
          <c:showPercent val="0"/>
          <c:showBubbleSize val="0"/>
        </c:dLbls>
        <c:gapWidth val="80"/>
        <c:axId val="1969964048"/>
        <c:axId val="1969954800"/>
      </c:barChart>
      <c:catAx>
        <c:axId val="1969964048"/>
        <c:scaling>
          <c:orientation val="maxMin"/>
        </c:scaling>
        <c:delete val="0"/>
        <c:axPos val="l"/>
        <c:numFmt formatCode="General" sourceLinked="1"/>
        <c:majorTickMark val="none"/>
        <c:minorTickMark val="none"/>
        <c:tickLblPos val="nextTo"/>
        <c:spPr>
          <a:ln w="6333">
            <a:noFill/>
          </a:ln>
        </c:spPr>
        <c:txPr>
          <a:bodyPr rot="0" spcFirstLastPara="1" vertOverflow="ellipsis" wrap="square" anchor="ctr" anchorCtr="1"/>
          <a:lstStyle/>
          <a:p>
            <a:pPr>
              <a:defRPr sz="997" b="0" i="0" u="none" strike="noStrike" kern="1200" baseline="0">
                <a:solidFill>
                  <a:schemeClr val="tx1">
                    <a:lumMod val="65000"/>
                    <a:lumOff val="35000"/>
                  </a:schemeClr>
                </a:solidFill>
                <a:latin typeface="Prelo SemiBold" panose="02000506040000020004" pitchFamily="50" charset="0"/>
                <a:ea typeface="+mn-ea"/>
                <a:cs typeface="+mn-cs"/>
              </a:defRPr>
            </a:pPr>
            <a:endParaRPr lang="es-ES"/>
          </a:p>
        </c:txPr>
        <c:crossAx val="1969954800"/>
        <c:crosses val="autoZero"/>
        <c:auto val="1"/>
        <c:lblAlgn val="ctr"/>
        <c:lblOffset val="100"/>
        <c:noMultiLvlLbl val="0"/>
      </c:catAx>
      <c:valAx>
        <c:axId val="1969954800"/>
        <c:scaling>
          <c:orientation val="minMax"/>
        </c:scaling>
        <c:delete val="1"/>
        <c:axPos val="t"/>
        <c:numFmt formatCode="0%" sourceLinked="1"/>
        <c:majorTickMark val="out"/>
        <c:minorTickMark val="none"/>
        <c:tickLblPos val="nextTo"/>
        <c:crossAx val="1969964048"/>
        <c:crosses val="autoZero"/>
        <c:crossBetween val="between"/>
      </c:valAx>
      <c:spPr>
        <a:noFill/>
        <a:ln w="25357">
          <a:noFill/>
        </a:ln>
      </c:spPr>
    </c:plotArea>
    <c:legend>
      <c:legendPos val="r"/>
      <c:layout>
        <c:manualLayout>
          <c:xMode val="edge"/>
          <c:yMode val="edge"/>
          <c:x val="0.51245085190039319"/>
          <c:y val="0.68070961009391895"/>
          <c:w val="0.41022280471821748"/>
          <c:h val="0.21729479598182755"/>
        </c:manualLayout>
      </c:layout>
      <c:overlay val="0"/>
      <c:spPr>
        <a:noFill/>
        <a:ln w="25329">
          <a:noFill/>
        </a:ln>
      </c:spPr>
      <c:txPr>
        <a:bodyPr rot="0" spcFirstLastPara="1" vertOverflow="ellipsis" vert="horz" wrap="square" anchor="ctr" anchorCtr="1"/>
        <a:lstStyle/>
        <a:p>
          <a:pPr>
            <a:defRPr sz="1194" b="0" i="0" u="none" strike="noStrike" kern="1200" baseline="0">
              <a:solidFill>
                <a:schemeClr val="tx1">
                  <a:lumMod val="65000"/>
                  <a:lumOff val="35000"/>
                </a:schemeClr>
              </a:solidFill>
              <a:latin typeface="Prelo SemiBold" panose="02000506040000020004" pitchFamily="50" charset="0"/>
              <a:ea typeface="+mn-ea"/>
              <a:cs typeface="+mn-cs"/>
            </a:defRPr>
          </a:pPr>
          <a:endParaRPr lang="es-ES"/>
        </a:p>
      </c:txPr>
    </c:legend>
    <c:plotVisOnly val="1"/>
    <c:dispBlanksAs val="gap"/>
    <c:showDLblsOverMax val="0"/>
  </c:chart>
  <c:spPr>
    <a:noFill/>
    <a:ln>
      <a:noFill/>
    </a:ln>
  </c:spPr>
  <c:txPr>
    <a:bodyPr/>
    <a:lstStyle/>
    <a:p>
      <a:pPr>
        <a:defRPr sz="998" b="0" i="0" u="none" strike="noStrike" baseline="0">
          <a:solidFill>
            <a:srgbClr val="333300"/>
          </a:solidFill>
          <a:latin typeface="Prelo-Light"/>
          <a:ea typeface="Prelo-Light"/>
          <a:cs typeface="Prelo-Light"/>
        </a:defRPr>
      </a:pPr>
      <a:endParaRPr lang="es-E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37245780180251609"/>
          <c:y val="4.0951848177154811E-2"/>
          <c:w val="0.62754219819748402"/>
          <c:h val="0.95713748918114394"/>
        </c:manualLayout>
      </c:layout>
      <c:barChart>
        <c:barDir val="bar"/>
        <c:grouping val="clustered"/>
        <c:varyColors val="0"/>
        <c:ser>
          <c:idx val="0"/>
          <c:order val="0"/>
          <c:tx>
            <c:strRef>
              <c:f>Sheet1!$C$16</c:f>
              <c:strCache>
                <c:ptCount val="1"/>
                <c:pt idx="0">
                  <c:v>Más efectiva en general</c:v>
                </c:pt>
              </c:strCache>
            </c:strRef>
          </c:tx>
          <c:spPr>
            <a:solidFill>
              <a:srgbClr val="94C11C"/>
            </a:solidFill>
            <a:ln w="25359">
              <a:noFill/>
            </a:ln>
          </c:spPr>
          <c:invertIfNegative val="0"/>
          <c:dLbls>
            <c:spPr>
              <a:noFill/>
              <a:ln w="25359">
                <a:noFill/>
              </a:ln>
            </c:spPr>
            <c:txPr>
              <a:bodyPr rot="0" spcFirstLastPara="1" vertOverflow="ellipsis" vert="horz" wrap="square" lIns="38100" tIns="19050" rIns="38100" bIns="19050" anchor="ctr" anchorCtr="1">
                <a:spAutoFit/>
              </a:bodyPr>
              <a:lstStyle/>
              <a:p>
                <a:pPr>
                  <a:defRPr sz="1048" b="0" i="0" u="none" strike="noStrike" kern="1200" baseline="0">
                    <a:solidFill>
                      <a:schemeClr val="tx1">
                        <a:lumMod val="75000"/>
                        <a:lumOff val="25000"/>
                      </a:schemeClr>
                    </a:solidFill>
                    <a:latin typeface="Prelo SemiBold" panose="02000506040000020004" pitchFamily="50" charset="0"/>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Sheet1!$B$17:$B$26</c:f>
              <c:strCache>
                <c:ptCount val="10"/>
                <c:pt idx="0">
                  <c:v>Días "happy hour" para darle una oportunidad al golf </c:v>
                </c:pt>
                <c:pt idx="1">
                  <c:v>Mejor precio para jugar en familia </c:v>
                </c:pt>
                <c:pt idx="2">
                  <c:v>Competiciones de 9 hoyos para gente con tiempo limitado </c:v>
                </c:pt>
                <c:pt idx="3">
                  <c:v>Formatos de 3 ó 6 hoyos </c:v>
                </c:pt>
                <c:pt idx="4">
                  <c:v>Iniciativas para atraer más niños </c:v>
                </c:pt>
                <c:pt idx="5">
                  <c:v>Iniciativas para atraer más mujeres </c:v>
                </c:pt>
                <c:pt idx="6">
                  <c:v>Guarderías </c:v>
                </c:pt>
                <c:pt idx="7">
                  <c:v>Facilitar conexiones entre las instalaciones para la práctica del golf</c:v>
                </c:pt>
                <c:pt idx="8">
                  <c:v>Relajar las reglas sobre el código de vestimenta</c:v>
                </c:pt>
                <c:pt idx="9">
                  <c:v>Ninguna</c:v>
                </c:pt>
              </c:strCache>
            </c:strRef>
          </c:cat>
          <c:val>
            <c:numRef>
              <c:f>Sheet1!$C$17:$C$26</c:f>
              <c:numCache>
                <c:formatCode>0%</c:formatCode>
                <c:ptCount val="10"/>
                <c:pt idx="0">
                  <c:v>0.6</c:v>
                </c:pt>
                <c:pt idx="1">
                  <c:v>0.47</c:v>
                </c:pt>
                <c:pt idx="2">
                  <c:v>0.38</c:v>
                </c:pt>
                <c:pt idx="3">
                  <c:v>0.14000000000000001</c:v>
                </c:pt>
                <c:pt idx="4">
                  <c:v>0.31</c:v>
                </c:pt>
                <c:pt idx="5">
                  <c:v>0.16</c:v>
                </c:pt>
                <c:pt idx="6">
                  <c:v>0.13</c:v>
                </c:pt>
                <c:pt idx="7">
                  <c:v>0.16</c:v>
                </c:pt>
                <c:pt idx="8">
                  <c:v>0.13</c:v>
                </c:pt>
                <c:pt idx="9">
                  <c:v>0.03</c:v>
                </c:pt>
              </c:numCache>
            </c:numRef>
          </c:val>
        </c:ser>
        <c:ser>
          <c:idx val="1"/>
          <c:order val="1"/>
          <c:tx>
            <c:strRef>
              <c:f>Sheet1!$D$16</c:f>
              <c:strCache>
                <c:ptCount val="1"/>
                <c:pt idx="0">
                  <c:v>Más efectiva personalmente</c:v>
                </c:pt>
              </c:strCache>
            </c:strRef>
          </c:tx>
          <c:spPr>
            <a:solidFill>
              <a:srgbClr val="51C1DD"/>
            </a:solidFill>
            <a:ln w="25359">
              <a:noFill/>
            </a:ln>
          </c:spPr>
          <c:invertIfNegative val="0"/>
          <c:dLbls>
            <c:spPr>
              <a:noFill/>
              <a:ln w="25359">
                <a:noFill/>
              </a:ln>
            </c:spPr>
            <c:txPr>
              <a:bodyPr rot="0" spcFirstLastPara="1" vertOverflow="ellipsis" vert="horz" wrap="square" lIns="38100" tIns="19050" rIns="38100" bIns="19050" anchor="ctr" anchorCtr="1">
                <a:spAutoFit/>
              </a:bodyPr>
              <a:lstStyle/>
              <a:p>
                <a:pPr>
                  <a:defRPr sz="1048" b="0" i="0" u="none" strike="noStrike" kern="1200" baseline="0">
                    <a:solidFill>
                      <a:schemeClr val="tx1">
                        <a:lumMod val="75000"/>
                        <a:lumOff val="25000"/>
                      </a:schemeClr>
                    </a:solidFill>
                    <a:latin typeface="Prelo SemiBold" panose="02000506040000020004" pitchFamily="50" charset="0"/>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Sheet1!$B$17:$B$26</c:f>
              <c:strCache>
                <c:ptCount val="10"/>
                <c:pt idx="0">
                  <c:v>Días "happy hour" para darle una oportunidad al golf </c:v>
                </c:pt>
                <c:pt idx="1">
                  <c:v>Mejor precio para jugar en familia </c:v>
                </c:pt>
                <c:pt idx="2">
                  <c:v>Competiciones de 9 hoyos para gente con tiempo limitado </c:v>
                </c:pt>
                <c:pt idx="3">
                  <c:v>Formatos de 3 ó 6 hoyos </c:v>
                </c:pt>
                <c:pt idx="4">
                  <c:v>Iniciativas para atraer más niños </c:v>
                </c:pt>
                <c:pt idx="5">
                  <c:v>Iniciativas para atraer más mujeres </c:v>
                </c:pt>
                <c:pt idx="6">
                  <c:v>Guarderías </c:v>
                </c:pt>
                <c:pt idx="7">
                  <c:v>Facilitar conexiones entre las instalaciones para la práctica del golf</c:v>
                </c:pt>
                <c:pt idx="8">
                  <c:v>Relajar las reglas sobre el código de vestimenta</c:v>
                </c:pt>
                <c:pt idx="9">
                  <c:v>Ninguna</c:v>
                </c:pt>
              </c:strCache>
            </c:strRef>
          </c:cat>
          <c:val>
            <c:numRef>
              <c:f>Sheet1!$D$17:$D$26</c:f>
              <c:numCache>
                <c:formatCode>0%</c:formatCode>
                <c:ptCount val="10"/>
                <c:pt idx="0">
                  <c:v>0.53</c:v>
                </c:pt>
                <c:pt idx="1">
                  <c:v>0.35</c:v>
                </c:pt>
                <c:pt idx="2">
                  <c:v>0.24</c:v>
                </c:pt>
                <c:pt idx="3">
                  <c:v>0.17</c:v>
                </c:pt>
                <c:pt idx="4">
                  <c:v>0.15</c:v>
                </c:pt>
                <c:pt idx="5">
                  <c:v>0.13</c:v>
                </c:pt>
                <c:pt idx="6">
                  <c:v>0.12</c:v>
                </c:pt>
                <c:pt idx="7">
                  <c:v>0.11</c:v>
                </c:pt>
                <c:pt idx="8">
                  <c:v>0.04</c:v>
                </c:pt>
                <c:pt idx="9">
                  <c:v>0.11</c:v>
                </c:pt>
              </c:numCache>
            </c:numRef>
          </c:val>
        </c:ser>
        <c:dLbls>
          <c:showLegendKey val="0"/>
          <c:showVal val="0"/>
          <c:showCatName val="0"/>
          <c:showSerName val="0"/>
          <c:showPercent val="0"/>
          <c:showBubbleSize val="0"/>
        </c:dLbls>
        <c:gapWidth val="80"/>
        <c:axId val="1969953168"/>
        <c:axId val="1969955888"/>
      </c:barChart>
      <c:catAx>
        <c:axId val="1969953168"/>
        <c:scaling>
          <c:orientation val="maxMin"/>
        </c:scaling>
        <c:delete val="0"/>
        <c:axPos val="l"/>
        <c:numFmt formatCode="General" sourceLinked="1"/>
        <c:majorTickMark val="none"/>
        <c:minorTickMark val="none"/>
        <c:tickLblPos val="nextTo"/>
        <c:spPr>
          <a:ln w="6339">
            <a:noFill/>
          </a:ln>
        </c:spPr>
        <c:txPr>
          <a:bodyPr rot="0" spcFirstLastPara="1" vertOverflow="ellipsis" wrap="square" anchor="ctr" anchorCtr="1"/>
          <a:lstStyle/>
          <a:p>
            <a:pPr>
              <a:defRPr sz="998" b="0" i="0" u="none" strike="noStrike" kern="1200" baseline="0">
                <a:solidFill>
                  <a:schemeClr val="tx1">
                    <a:lumMod val="65000"/>
                    <a:lumOff val="35000"/>
                  </a:schemeClr>
                </a:solidFill>
                <a:latin typeface="Prelo SemiBold" panose="02000506040000020004" pitchFamily="50" charset="0"/>
                <a:ea typeface="+mn-ea"/>
                <a:cs typeface="+mn-cs"/>
              </a:defRPr>
            </a:pPr>
            <a:endParaRPr lang="es-ES"/>
          </a:p>
        </c:txPr>
        <c:crossAx val="1969955888"/>
        <c:crosses val="autoZero"/>
        <c:auto val="1"/>
        <c:lblAlgn val="ctr"/>
        <c:lblOffset val="100"/>
        <c:noMultiLvlLbl val="0"/>
      </c:catAx>
      <c:valAx>
        <c:axId val="1969955888"/>
        <c:scaling>
          <c:orientation val="minMax"/>
        </c:scaling>
        <c:delete val="1"/>
        <c:axPos val="t"/>
        <c:numFmt formatCode="0%" sourceLinked="1"/>
        <c:majorTickMark val="out"/>
        <c:minorTickMark val="none"/>
        <c:tickLblPos val="nextTo"/>
        <c:crossAx val="1969953168"/>
        <c:crosses val="autoZero"/>
        <c:crossBetween val="between"/>
      </c:valAx>
      <c:spPr>
        <a:noFill/>
        <a:ln w="25381">
          <a:noFill/>
        </a:ln>
      </c:spPr>
    </c:plotArea>
    <c:legend>
      <c:legendPos val="r"/>
      <c:layout>
        <c:manualLayout>
          <c:xMode val="edge"/>
          <c:yMode val="edge"/>
          <c:x val="0.52670807453416146"/>
          <c:y val="0.6772824035293461"/>
          <c:w val="0.23478260869565215"/>
          <c:h val="0.3227175964706539"/>
        </c:manualLayout>
      </c:layout>
      <c:overlay val="0"/>
      <c:spPr>
        <a:noFill/>
        <a:ln w="25359">
          <a:noFill/>
        </a:ln>
      </c:spPr>
      <c:txPr>
        <a:bodyPr rot="0" spcFirstLastPara="1" vertOverflow="ellipsis" vert="horz" wrap="square" anchor="ctr" anchorCtr="1"/>
        <a:lstStyle/>
        <a:p>
          <a:pPr>
            <a:defRPr sz="1195" b="0" i="0" u="none" strike="noStrike" kern="1200" baseline="0">
              <a:solidFill>
                <a:schemeClr val="tx1">
                  <a:lumMod val="65000"/>
                  <a:lumOff val="35000"/>
                </a:schemeClr>
              </a:solidFill>
              <a:latin typeface="Prelo SemiBold" panose="02000506040000020004" pitchFamily="50" charset="0"/>
              <a:ea typeface="+mn-ea"/>
              <a:cs typeface="+mn-cs"/>
            </a:defRPr>
          </a:pPr>
          <a:endParaRPr lang="es-ES"/>
        </a:p>
      </c:txPr>
    </c:legend>
    <c:plotVisOnly val="1"/>
    <c:dispBlanksAs val="gap"/>
    <c:showDLblsOverMax val="0"/>
  </c:chart>
  <c:spPr>
    <a:noFill/>
    <a:ln>
      <a:noFill/>
    </a:ln>
  </c:spPr>
  <c:txPr>
    <a:bodyPr/>
    <a:lstStyle/>
    <a:p>
      <a:pPr>
        <a:defRPr sz="999" b="0" i="0" u="none" strike="noStrike" baseline="0">
          <a:solidFill>
            <a:srgbClr val="333300"/>
          </a:solidFill>
          <a:latin typeface="Prelo-Light"/>
          <a:ea typeface="Prelo-Light"/>
          <a:cs typeface="Prelo-Light"/>
        </a:defRPr>
      </a:pPr>
      <a:endParaRPr lang="es-E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37245780180251609"/>
          <c:y val="4.0951848177154811E-2"/>
          <c:w val="0.62754219819748402"/>
          <c:h val="0.95713748918114394"/>
        </c:manualLayout>
      </c:layout>
      <c:barChart>
        <c:barDir val="bar"/>
        <c:grouping val="clustered"/>
        <c:varyColors val="0"/>
        <c:ser>
          <c:idx val="0"/>
          <c:order val="0"/>
          <c:tx>
            <c:strRef>
              <c:f>Sheet1!$C$2</c:f>
              <c:strCache>
                <c:ptCount val="1"/>
                <c:pt idx="0">
                  <c:v>Creen más efectiva en general</c:v>
                </c:pt>
              </c:strCache>
            </c:strRef>
          </c:tx>
          <c:spPr>
            <a:solidFill>
              <a:srgbClr val="94C11C"/>
            </a:solidFill>
            <a:ln w="25308">
              <a:noFill/>
            </a:ln>
          </c:spPr>
          <c:invertIfNegative val="0"/>
          <c:dLbls>
            <c:spPr>
              <a:noFill/>
              <a:ln w="25308">
                <a:noFill/>
              </a:ln>
            </c:spPr>
            <c:txPr>
              <a:bodyPr rot="0" spcFirstLastPara="1" vertOverflow="ellipsis" vert="horz" wrap="square" lIns="38100" tIns="19050" rIns="38100" bIns="19050" anchor="ctr" anchorCtr="1">
                <a:spAutoFit/>
              </a:bodyPr>
              <a:lstStyle/>
              <a:p>
                <a:pPr>
                  <a:defRPr sz="1046" b="0" i="0" u="none" strike="noStrike" kern="1200" baseline="0">
                    <a:solidFill>
                      <a:schemeClr val="tx1">
                        <a:lumMod val="75000"/>
                        <a:lumOff val="25000"/>
                      </a:schemeClr>
                    </a:solidFill>
                    <a:latin typeface="Prelo SemiBold" panose="02000506040000020004" pitchFamily="50" charset="0"/>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Sheet1!$B$3:$B$12</c:f>
              <c:strCache>
                <c:ptCount val="10"/>
                <c:pt idx="0">
                  <c:v>Días "happy hour" para dar una oportunidad al golf </c:v>
                </c:pt>
                <c:pt idx="1">
                  <c:v>Mejores precios para jugar en familia </c:v>
                </c:pt>
                <c:pt idx="2">
                  <c:v>Iniciativas para atraer a más niños </c:v>
                </c:pt>
                <c:pt idx="3">
                  <c:v>Iniciativas para atraer a más mujeres </c:v>
                </c:pt>
                <c:pt idx="4">
                  <c:v>Guardería</c:v>
                </c:pt>
                <c:pt idx="5">
                  <c:v>Competiciones de 9 hoyos para gente con tiempo limitado</c:v>
                </c:pt>
                <c:pt idx="6">
                  <c:v>Formatos de 3 ó 6 hoyos </c:v>
                </c:pt>
                <c:pt idx="7">
                  <c:v>Relajar las reglas sobre el código de vestimenta</c:v>
                </c:pt>
                <c:pt idx="8">
                  <c:v>Facilitar conexiones entre todas las instalaciones de golf </c:v>
                </c:pt>
                <c:pt idx="9">
                  <c:v>Ninguna de estas </c:v>
                </c:pt>
              </c:strCache>
            </c:strRef>
          </c:cat>
          <c:val>
            <c:numRef>
              <c:f>Sheet1!$C$3:$C$12</c:f>
              <c:numCache>
                <c:formatCode>0%</c:formatCode>
                <c:ptCount val="10"/>
                <c:pt idx="0">
                  <c:v>0.51</c:v>
                </c:pt>
                <c:pt idx="1">
                  <c:v>0.09</c:v>
                </c:pt>
                <c:pt idx="2">
                  <c:v>0.03</c:v>
                </c:pt>
                <c:pt idx="4">
                  <c:v>0.08</c:v>
                </c:pt>
                <c:pt idx="5">
                  <c:v>0.03</c:v>
                </c:pt>
                <c:pt idx="6">
                  <c:v>0.01</c:v>
                </c:pt>
                <c:pt idx="7">
                  <c:v>0.08</c:v>
                </c:pt>
                <c:pt idx="9">
                  <c:v>0.16</c:v>
                </c:pt>
              </c:numCache>
            </c:numRef>
          </c:val>
        </c:ser>
        <c:ser>
          <c:idx val="1"/>
          <c:order val="1"/>
          <c:tx>
            <c:strRef>
              <c:f>Sheet1!$D$2</c:f>
              <c:strCache>
                <c:ptCount val="1"/>
                <c:pt idx="0">
                  <c:v>Les animaría a jugar en el futuro </c:v>
                </c:pt>
              </c:strCache>
            </c:strRef>
          </c:tx>
          <c:spPr>
            <a:solidFill>
              <a:srgbClr val="51C1DD"/>
            </a:solidFill>
            <a:ln w="25308">
              <a:noFill/>
            </a:ln>
          </c:spPr>
          <c:invertIfNegative val="0"/>
          <c:dLbls>
            <c:spPr>
              <a:noFill/>
              <a:ln w="25308">
                <a:noFill/>
              </a:ln>
            </c:spPr>
            <c:txPr>
              <a:bodyPr rot="0" spcFirstLastPara="1" vertOverflow="ellipsis" vert="horz" wrap="square" lIns="38100" tIns="19050" rIns="38100" bIns="19050" anchor="ctr" anchorCtr="1">
                <a:spAutoFit/>
              </a:bodyPr>
              <a:lstStyle/>
              <a:p>
                <a:pPr>
                  <a:defRPr sz="1046" b="0" i="0" u="none" strike="noStrike" kern="1200" baseline="0">
                    <a:solidFill>
                      <a:schemeClr val="tx1">
                        <a:lumMod val="75000"/>
                        <a:lumOff val="25000"/>
                      </a:schemeClr>
                    </a:solidFill>
                    <a:latin typeface="Prelo SemiBold" panose="02000506040000020004" pitchFamily="50" charset="0"/>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Sheet1!$B$3:$B$12</c:f>
              <c:strCache>
                <c:ptCount val="10"/>
                <c:pt idx="0">
                  <c:v>Días "happy hour" para dar una oportunidad al golf </c:v>
                </c:pt>
                <c:pt idx="1">
                  <c:v>Mejores precios para jugar en familia </c:v>
                </c:pt>
                <c:pt idx="2">
                  <c:v>Iniciativas para atraer a más niños </c:v>
                </c:pt>
                <c:pt idx="3">
                  <c:v>Iniciativas para atraer a más mujeres </c:v>
                </c:pt>
                <c:pt idx="4">
                  <c:v>Guardería</c:v>
                </c:pt>
                <c:pt idx="5">
                  <c:v>Competiciones de 9 hoyos para gente con tiempo limitado</c:v>
                </c:pt>
                <c:pt idx="6">
                  <c:v>Formatos de 3 ó 6 hoyos </c:v>
                </c:pt>
                <c:pt idx="7">
                  <c:v>Relajar las reglas sobre el código de vestimenta</c:v>
                </c:pt>
                <c:pt idx="8">
                  <c:v>Facilitar conexiones entre todas las instalaciones de golf </c:v>
                </c:pt>
                <c:pt idx="9">
                  <c:v>Ninguna de estas </c:v>
                </c:pt>
              </c:strCache>
            </c:strRef>
          </c:cat>
          <c:val>
            <c:numRef>
              <c:f>Sheet1!$D$3:$D$12</c:f>
              <c:numCache>
                <c:formatCode>0%</c:formatCode>
                <c:ptCount val="10"/>
                <c:pt idx="0">
                  <c:v>0.25</c:v>
                </c:pt>
                <c:pt idx="1">
                  <c:v>0.17</c:v>
                </c:pt>
                <c:pt idx="2">
                  <c:v>0.09</c:v>
                </c:pt>
                <c:pt idx="3">
                  <c:v>0.05</c:v>
                </c:pt>
                <c:pt idx="4">
                  <c:v>0.04</c:v>
                </c:pt>
                <c:pt idx="5">
                  <c:v>0.04</c:v>
                </c:pt>
                <c:pt idx="6">
                  <c:v>0.04</c:v>
                </c:pt>
                <c:pt idx="7">
                  <c:v>0.03</c:v>
                </c:pt>
                <c:pt idx="9">
                  <c:v>0.56999999999999995</c:v>
                </c:pt>
              </c:numCache>
            </c:numRef>
          </c:val>
        </c:ser>
        <c:dLbls>
          <c:showLegendKey val="0"/>
          <c:showVal val="0"/>
          <c:showCatName val="0"/>
          <c:showSerName val="0"/>
          <c:showPercent val="0"/>
          <c:showBubbleSize val="0"/>
        </c:dLbls>
        <c:gapWidth val="80"/>
        <c:axId val="1933777680"/>
        <c:axId val="1933776592"/>
      </c:barChart>
      <c:catAx>
        <c:axId val="1933777680"/>
        <c:scaling>
          <c:orientation val="maxMin"/>
        </c:scaling>
        <c:delete val="0"/>
        <c:axPos val="l"/>
        <c:numFmt formatCode="General" sourceLinked="1"/>
        <c:majorTickMark val="none"/>
        <c:minorTickMark val="none"/>
        <c:tickLblPos val="nextTo"/>
        <c:spPr>
          <a:ln w="6327">
            <a:noFill/>
          </a:ln>
        </c:spPr>
        <c:txPr>
          <a:bodyPr rot="0" spcFirstLastPara="1" vertOverflow="ellipsis" wrap="square" anchor="ctr" anchorCtr="1"/>
          <a:lstStyle/>
          <a:p>
            <a:pPr>
              <a:defRPr sz="996" b="0" i="0" u="none" strike="noStrike" kern="1200" baseline="0">
                <a:solidFill>
                  <a:schemeClr val="tx1">
                    <a:lumMod val="65000"/>
                    <a:lumOff val="35000"/>
                  </a:schemeClr>
                </a:solidFill>
                <a:latin typeface="Prelo SemiBold" panose="02000506040000020004" pitchFamily="50" charset="0"/>
                <a:ea typeface="+mn-ea"/>
                <a:cs typeface="+mn-cs"/>
              </a:defRPr>
            </a:pPr>
            <a:endParaRPr lang="es-ES"/>
          </a:p>
        </c:txPr>
        <c:crossAx val="1933776592"/>
        <c:crosses val="autoZero"/>
        <c:auto val="1"/>
        <c:lblAlgn val="ctr"/>
        <c:lblOffset val="100"/>
        <c:noMultiLvlLbl val="0"/>
      </c:catAx>
      <c:valAx>
        <c:axId val="1933776592"/>
        <c:scaling>
          <c:orientation val="minMax"/>
          <c:max val="0.70000000000000007"/>
        </c:scaling>
        <c:delete val="1"/>
        <c:axPos val="t"/>
        <c:numFmt formatCode="0%" sourceLinked="1"/>
        <c:majorTickMark val="out"/>
        <c:minorTickMark val="none"/>
        <c:tickLblPos val="nextTo"/>
        <c:crossAx val="1933777680"/>
        <c:crosses val="autoZero"/>
        <c:crossBetween val="between"/>
      </c:valAx>
      <c:spPr>
        <a:noFill/>
        <a:ln w="25357">
          <a:noFill/>
        </a:ln>
      </c:spPr>
    </c:plotArea>
    <c:legend>
      <c:legendPos val="r"/>
      <c:layout>
        <c:manualLayout>
          <c:xMode val="edge"/>
          <c:yMode val="edge"/>
          <c:x val="0.47575360419397117"/>
          <c:y val="0.25942341544656317"/>
          <c:w val="0.28833551769331578"/>
          <c:h val="0.17960092337855355"/>
        </c:manualLayout>
      </c:layout>
      <c:overlay val="0"/>
      <c:spPr>
        <a:noFill/>
        <a:ln w="25308">
          <a:noFill/>
        </a:ln>
      </c:spPr>
      <c:txPr>
        <a:bodyPr rot="0" spcFirstLastPara="1" vertOverflow="ellipsis" vert="horz" wrap="square" anchor="ctr" anchorCtr="1"/>
        <a:lstStyle/>
        <a:p>
          <a:pPr>
            <a:defRPr sz="1193" b="0" i="0" u="none" strike="noStrike" kern="1200" baseline="0">
              <a:solidFill>
                <a:schemeClr val="tx1">
                  <a:lumMod val="65000"/>
                  <a:lumOff val="35000"/>
                </a:schemeClr>
              </a:solidFill>
              <a:latin typeface="Prelo SemiBold" panose="02000506040000020004" pitchFamily="50" charset="0"/>
              <a:ea typeface="+mn-ea"/>
              <a:cs typeface="+mn-cs"/>
            </a:defRPr>
          </a:pPr>
          <a:endParaRPr lang="es-ES"/>
        </a:p>
      </c:txPr>
    </c:legend>
    <c:plotVisOnly val="1"/>
    <c:dispBlanksAs val="gap"/>
    <c:showDLblsOverMax val="0"/>
  </c:chart>
  <c:spPr>
    <a:noFill/>
    <a:ln>
      <a:noFill/>
    </a:ln>
  </c:spPr>
  <c:txPr>
    <a:bodyPr/>
    <a:lstStyle/>
    <a:p>
      <a:pPr>
        <a:defRPr sz="998" b="0" i="0" u="none" strike="noStrike" baseline="0">
          <a:solidFill>
            <a:srgbClr val="333300"/>
          </a:solidFill>
          <a:latin typeface="Prelo-Light"/>
          <a:ea typeface="Prelo-Light"/>
          <a:cs typeface="Prelo-Light"/>
        </a:defRPr>
      </a:pPr>
      <a:endParaRPr lang="es-ES"/>
    </a:p>
  </c:txPr>
  <c:externalData r:id="rId1">
    <c:autoUpdate val="0"/>
  </c:externalData>
</c:chartSpace>
</file>

<file path=ppt/diagrams/_rels/data1.xml.rels><?xml version="1.0" encoding="UTF-8" standalone="yes"?>
<Relationships xmlns="http://schemas.openxmlformats.org/package/2006/relationships"><Relationship Id="rId1" Type="http://schemas.openxmlformats.org/officeDocument/2006/relationships/image" Target="../media/image14.jpe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0411DB9-CF3F-4F89-9797-AA82776CD2B6}" type="doc">
      <dgm:prSet loTypeId="urn:microsoft.com/office/officeart/2008/layout/VerticalCurvedList" loCatId="list" qsTypeId="urn:microsoft.com/office/officeart/2005/8/quickstyle/simple1" qsCatId="simple" csTypeId="urn:microsoft.com/office/officeart/2005/8/colors/colorful5" csCatId="colorful" phldr="1"/>
      <dgm:spPr/>
      <dgm:t>
        <a:bodyPr/>
        <a:lstStyle/>
        <a:p>
          <a:endParaRPr lang="en-GB"/>
        </a:p>
      </dgm:t>
    </dgm:pt>
    <dgm:pt modelId="{5758AAFD-A05B-44D5-ADFF-0446283C80E2}">
      <dgm:prSet phldrT="[Text]"/>
      <dgm:spPr/>
      <dgm:t>
        <a:bodyPr/>
        <a:lstStyle/>
        <a:p>
          <a:r>
            <a:rPr lang="es-ES" dirty="0" smtClean="0"/>
            <a:t>Entender la situación actual del golf en Madrid a través de los ojos de las instalaciones para la práctica del golf.</a:t>
          </a:r>
          <a:endParaRPr lang="es-ES_tradnl" noProof="0" dirty="0">
            <a:latin typeface="Prelo SemiBold" panose="02000506040000020004" pitchFamily="50" charset="0"/>
          </a:endParaRPr>
        </a:p>
      </dgm:t>
    </dgm:pt>
    <dgm:pt modelId="{AE69CBB6-F32D-4F57-8284-C70B5AA7CCF4}" type="parTrans" cxnId="{82E8D060-1A1D-4F2D-BE6E-4424376CD83F}">
      <dgm:prSet/>
      <dgm:spPr/>
      <dgm:t>
        <a:bodyPr/>
        <a:lstStyle/>
        <a:p>
          <a:endParaRPr lang="en-GB">
            <a:solidFill>
              <a:schemeClr val="accent6"/>
            </a:solidFill>
            <a:latin typeface="Prelo SemiBold" panose="02000506040000020004" pitchFamily="50" charset="0"/>
          </a:endParaRPr>
        </a:p>
      </dgm:t>
    </dgm:pt>
    <dgm:pt modelId="{F65CD13C-37E6-485B-89FB-551AFC4C9D3F}" type="sibTrans" cxnId="{82E8D060-1A1D-4F2D-BE6E-4424376CD83F}">
      <dgm:prSet/>
      <dgm:spPr/>
      <dgm:t>
        <a:bodyPr/>
        <a:lstStyle/>
        <a:p>
          <a:endParaRPr lang="en-GB">
            <a:solidFill>
              <a:schemeClr val="accent6"/>
            </a:solidFill>
            <a:latin typeface="Prelo SemiBold" panose="02000506040000020004" pitchFamily="50" charset="0"/>
          </a:endParaRPr>
        </a:p>
      </dgm:t>
    </dgm:pt>
    <dgm:pt modelId="{FD8AB33E-2D41-4100-834D-A90C8BC56614}">
      <dgm:prSet phldrT="[Text]"/>
      <dgm:spPr/>
      <dgm:t>
        <a:bodyPr/>
        <a:lstStyle/>
        <a:p>
          <a:r>
            <a:rPr lang="es-ES" dirty="0" smtClean="0"/>
            <a:t>Evaluar la experiencia del jugador de golf en Madrid para entender con qué frecuencia juega, su perfil, cómo han cambiado sus hábitos, e identificar qué se debería hacer para fomentar una mayor participación.</a:t>
          </a:r>
          <a:endParaRPr lang="en-GB" b="0" dirty="0">
            <a:latin typeface="Prelo SemiBold" panose="02000506040000020004" pitchFamily="50" charset="0"/>
          </a:endParaRPr>
        </a:p>
      </dgm:t>
    </dgm:pt>
    <dgm:pt modelId="{6E525FD7-D0F8-4D90-A78B-D9CF54B99444}" type="parTrans" cxnId="{9C5F44B1-7AE3-4492-900C-BFD15090DB6E}">
      <dgm:prSet/>
      <dgm:spPr/>
      <dgm:t>
        <a:bodyPr/>
        <a:lstStyle/>
        <a:p>
          <a:endParaRPr lang="en-GB">
            <a:solidFill>
              <a:schemeClr val="accent6"/>
            </a:solidFill>
            <a:latin typeface="Prelo SemiBold" panose="02000506040000020004" pitchFamily="50" charset="0"/>
          </a:endParaRPr>
        </a:p>
      </dgm:t>
    </dgm:pt>
    <dgm:pt modelId="{8A30CAEB-06D3-4B46-8D29-8DE1F0305B98}" type="sibTrans" cxnId="{9C5F44B1-7AE3-4492-900C-BFD15090DB6E}">
      <dgm:prSet/>
      <dgm:spPr/>
      <dgm:t>
        <a:bodyPr/>
        <a:lstStyle/>
        <a:p>
          <a:endParaRPr lang="en-GB">
            <a:solidFill>
              <a:schemeClr val="accent6"/>
            </a:solidFill>
            <a:latin typeface="Prelo SemiBold" panose="02000506040000020004" pitchFamily="50" charset="0"/>
          </a:endParaRPr>
        </a:p>
      </dgm:t>
    </dgm:pt>
    <dgm:pt modelId="{DFE352AD-CEA9-44F1-B9E8-E4F2C456309E}">
      <dgm:prSet phldrT="[Text]"/>
      <dgm:spPr/>
      <dgm:t>
        <a:bodyPr/>
        <a:lstStyle/>
        <a:p>
          <a:r>
            <a:rPr lang="es-ES" dirty="0" smtClean="0"/>
            <a:t>Evaluar la situación entre golfistas de baja y golfistas potenciales. ¿Por qué han dejado de practicar este deporte y qué se puede hacer para fomentarlo? </a:t>
          </a:r>
          <a:endParaRPr lang="es-ES_tradnl" noProof="0" dirty="0">
            <a:latin typeface="Prelo SemiBold" panose="02000506040000020004" pitchFamily="50" charset="0"/>
          </a:endParaRPr>
        </a:p>
      </dgm:t>
    </dgm:pt>
    <dgm:pt modelId="{0460E9B2-D633-4BFD-8924-FF451C5D7932}" type="parTrans" cxnId="{1FFA192F-09FD-46EA-82EC-D93B5C85972A}">
      <dgm:prSet/>
      <dgm:spPr/>
      <dgm:t>
        <a:bodyPr/>
        <a:lstStyle/>
        <a:p>
          <a:endParaRPr lang="en-GB">
            <a:solidFill>
              <a:schemeClr val="accent6"/>
            </a:solidFill>
            <a:latin typeface="Prelo SemiBold" panose="02000506040000020004" pitchFamily="50" charset="0"/>
          </a:endParaRPr>
        </a:p>
      </dgm:t>
    </dgm:pt>
    <dgm:pt modelId="{FBB44573-7E68-41E7-AE41-019D1CF6B4F2}" type="sibTrans" cxnId="{1FFA192F-09FD-46EA-82EC-D93B5C85972A}">
      <dgm:prSet/>
      <dgm:spPr/>
      <dgm:t>
        <a:bodyPr/>
        <a:lstStyle/>
        <a:p>
          <a:endParaRPr lang="en-GB">
            <a:solidFill>
              <a:schemeClr val="accent6"/>
            </a:solidFill>
            <a:latin typeface="Prelo SemiBold" panose="02000506040000020004" pitchFamily="50" charset="0"/>
          </a:endParaRPr>
        </a:p>
      </dgm:t>
    </dgm:pt>
    <dgm:pt modelId="{2FD9EC6F-2F73-456E-BE66-BF913B17A162}" type="pres">
      <dgm:prSet presAssocID="{D0411DB9-CF3F-4F89-9797-AA82776CD2B6}" presName="Name0" presStyleCnt="0">
        <dgm:presLayoutVars>
          <dgm:chMax val="7"/>
          <dgm:chPref val="7"/>
          <dgm:dir/>
        </dgm:presLayoutVars>
      </dgm:prSet>
      <dgm:spPr/>
      <dgm:t>
        <a:bodyPr/>
        <a:lstStyle/>
        <a:p>
          <a:endParaRPr lang="en-GB"/>
        </a:p>
      </dgm:t>
    </dgm:pt>
    <dgm:pt modelId="{7F7A16E3-CE2D-4590-B8B2-9F909456DA88}" type="pres">
      <dgm:prSet presAssocID="{D0411DB9-CF3F-4F89-9797-AA82776CD2B6}" presName="Name1" presStyleCnt="0"/>
      <dgm:spPr/>
    </dgm:pt>
    <dgm:pt modelId="{70157332-7BA8-4067-AF94-AF5BA9B8D2CB}" type="pres">
      <dgm:prSet presAssocID="{D0411DB9-CF3F-4F89-9797-AA82776CD2B6}" presName="cycle" presStyleCnt="0"/>
      <dgm:spPr/>
    </dgm:pt>
    <dgm:pt modelId="{CFB9A747-EDE2-49DF-AB53-6BE86E373EFD}" type="pres">
      <dgm:prSet presAssocID="{D0411DB9-CF3F-4F89-9797-AA82776CD2B6}" presName="srcNode" presStyleLbl="node1" presStyleIdx="0" presStyleCnt="3"/>
      <dgm:spPr/>
    </dgm:pt>
    <dgm:pt modelId="{181AF5D7-0779-4993-9F0A-746A4A0D508F}" type="pres">
      <dgm:prSet presAssocID="{D0411DB9-CF3F-4F89-9797-AA82776CD2B6}" presName="conn" presStyleLbl="parChTrans1D2" presStyleIdx="0" presStyleCnt="1"/>
      <dgm:spPr/>
      <dgm:t>
        <a:bodyPr/>
        <a:lstStyle/>
        <a:p>
          <a:endParaRPr lang="en-GB"/>
        </a:p>
      </dgm:t>
    </dgm:pt>
    <dgm:pt modelId="{D58785B5-6C74-4F6A-8D08-05A4AE212C97}" type="pres">
      <dgm:prSet presAssocID="{D0411DB9-CF3F-4F89-9797-AA82776CD2B6}" presName="extraNode" presStyleLbl="node1" presStyleIdx="0" presStyleCnt="3"/>
      <dgm:spPr/>
    </dgm:pt>
    <dgm:pt modelId="{4F3E7A41-1674-4C30-BC33-63AFB25AA68F}" type="pres">
      <dgm:prSet presAssocID="{D0411DB9-CF3F-4F89-9797-AA82776CD2B6}" presName="dstNode" presStyleLbl="node1" presStyleIdx="0" presStyleCnt="3"/>
      <dgm:spPr/>
    </dgm:pt>
    <dgm:pt modelId="{66626C8E-8ECA-4071-843E-A897CC80A839}" type="pres">
      <dgm:prSet presAssocID="{5758AAFD-A05B-44D5-ADFF-0446283C80E2}" presName="text_1" presStyleLbl="node1" presStyleIdx="0" presStyleCnt="3" custScaleX="99701">
        <dgm:presLayoutVars>
          <dgm:bulletEnabled val="1"/>
        </dgm:presLayoutVars>
      </dgm:prSet>
      <dgm:spPr>
        <a:prstGeom prst="roundRect">
          <a:avLst/>
        </a:prstGeom>
      </dgm:spPr>
      <dgm:t>
        <a:bodyPr/>
        <a:lstStyle/>
        <a:p>
          <a:endParaRPr lang="en-GB"/>
        </a:p>
      </dgm:t>
    </dgm:pt>
    <dgm:pt modelId="{618CFEC3-34A0-450C-9422-BB2FF06500E1}" type="pres">
      <dgm:prSet presAssocID="{5758AAFD-A05B-44D5-ADFF-0446283C80E2}" presName="accent_1" presStyleCnt="0"/>
      <dgm:spPr/>
    </dgm:pt>
    <dgm:pt modelId="{2697B9F0-C14F-4D5C-AF24-08DFBE9A7077}" type="pres">
      <dgm:prSet presAssocID="{5758AAFD-A05B-44D5-ADFF-0446283C80E2}" presName="accentRepeatNode" presStyleLbl="solidFgAcc1" presStyleIdx="0" presStyleCnt="3"/>
      <dgm:spPr>
        <a:blipFill dpi="0" rotWithShape="0">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dgm:spPr>
      <dgm:t>
        <a:bodyPr/>
        <a:lstStyle/>
        <a:p>
          <a:endParaRPr lang="en-GB"/>
        </a:p>
      </dgm:t>
    </dgm:pt>
    <dgm:pt modelId="{E99B4ACA-F0B8-479F-B361-91CC63BC2001}" type="pres">
      <dgm:prSet presAssocID="{FD8AB33E-2D41-4100-834D-A90C8BC56614}" presName="text_2" presStyleLbl="node1" presStyleIdx="1" presStyleCnt="3">
        <dgm:presLayoutVars>
          <dgm:bulletEnabled val="1"/>
        </dgm:presLayoutVars>
      </dgm:prSet>
      <dgm:spPr>
        <a:prstGeom prst="roundRect">
          <a:avLst/>
        </a:prstGeom>
      </dgm:spPr>
      <dgm:t>
        <a:bodyPr/>
        <a:lstStyle/>
        <a:p>
          <a:endParaRPr lang="en-GB"/>
        </a:p>
      </dgm:t>
    </dgm:pt>
    <dgm:pt modelId="{DC342E8E-3030-4413-828A-82F89E0A179B}" type="pres">
      <dgm:prSet presAssocID="{FD8AB33E-2D41-4100-834D-A90C8BC56614}" presName="accent_2" presStyleCnt="0"/>
      <dgm:spPr/>
    </dgm:pt>
    <dgm:pt modelId="{D0FA639E-F81D-471F-9C7F-B550148935D0}" type="pres">
      <dgm:prSet presAssocID="{FD8AB33E-2D41-4100-834D-A90C8BC56614}" presName="accentRepeatNode" presStyleLbl="solidFgAcc1" presStyleIdx="1" presStyleCnt="3"/>
      <dgm:spPr>
        <a:blipFill dpi="0" rotWithShape="0">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dgm:spPr>
      <dgm:t>
        <a:bodyPr/>
        <a:lstStyle/>
        <a:p>
          <a:endParaRPr lang="en-GB"/>
        </a:p>
      </dgm:t>
    </dgm:pt>
    <dgm:pt modelId="{1696E540-5063-4E00-8525-4B46C12E02B7}" type="pres">
      <dgm:prSet presAssocID="{DFE352AD-CEA9-44F1-B9E8-E4F2C456309E}" presName="text_3" presStyleLbl="node1" presStyleIdx="2" presStyleCnt="3">
        <dgm:presLayoutVars>
          <dgm:bulletEnabled val="1"/>
        </dgm:presLayoutVars>
      </dgm:prSet>
      <dgm:spPr>
        <a:prstGeom prst="roundRect">
          <a:avLst/>
        </a:prstGeom>
      </dgm:spPr>
      <dgm:t>
        <a:bodyPr/>
        <a:lstStyle/>
        <a:p>
          <a:endParaRPr lang="en-GB"/>
        </a:p>
      </dgm:t>
    </dgm:pt>
    <dgm:pt modelId="{86533FE4-6BCA-48EB-8C5B-AF7170A440B4}" type="pres">
      <dgm:prSet presAssocID="{DFE352AD-CEA9-44F1-B9E8-E4F2C456309E}" presName="accent_3" presStyleCnt="0"/>
      <dgm:spPr/>
    </dgm:pt>
    <dgm:pt modelId="{F1685382-43D4-4F39-8CBA-D3F8E2366AE0}" type="pres">
      <dgm:prSet presAssocID="{DFE352AD-CEA9-44F1-B9E8-E4F2C456309E}" presName="accentRepeatNode" presStyleLbl="solidFgAcc1" presStyleIdx="2" presStyleCnt="3"/>
      <dgm:spPr>
        <a:blipFill dpi="0" rotWithShape="0">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dgm:spPr>
      <dgm:t>
        <a:bodyPr/>
        <a:lstStyle/>
        <a:p>
          <a:endParaRPr lang="en-GB"/>
        </a:p>
      </dgm:t>
    </dgm:pt>
  </dgm:ptLst>
  <dgm:cxnLst>
    <dgm:cxn modelId="{A5BA4FB2-067B-4932-93CB-6697F1AD2F2E}" type="presOf" srcId="{F65CD13C-37E6-485B-89FB-551AFC4C9D3F}" destId="{181AF5D7-0779-4993-9F0A-746A4A0D508F}" srcOrd="0" destOrd="0" presId="urn:microsoft.com/office/officeart/2008/layout/VerticalCurvedList"/>
    <dgm:cxn modelId="{9DF0A21B-5002-4C3B-87B8-465F7AE46E1F}" type="presOf" srcId="{5758AAFD-A05B-44D5-ADFF-0446283C80E2}" destId="{66626C8E-8ECA-4071-843E-A897CC80A839}" srcOrd="0" destOrd="0" presId="urn:microsoft.com/office/officeart/2008/layout/VerticalCurvedList"/>
    <dgm:cxn modelId="{7582E012-87C3-407C-B462-B312275C4EF3}" type="presOf" srcId="{FD8AB33E-2D41-4100-834D-A90C8BC56614}" destId="{E99B4ACA-F0B8-479F-B361-91CC63BC2001}" srcOrd="0" destOrd="0" presId="urn:microsoft.com/office/officeart/2008/layout/VerticalCurvedList"/>
    <dgm:cxn modelId="{1FFA192F-09FD-46EA-82EC-D93B5C85972A}" srcId="{D0411DB9-CF3F-4F89-9797-AA82776CD2B6}" destId="{DFE352AD-CEA9-44F1-B9E8-E4F2C456309E}" srcOrd="2" destOrd="0" parTransId="{0460E9B2-D633-4BFD-8924-FF451C5D7932}" sibTransId="{FBB44573-7E68-41E7-AE41-019D1CF6B4F2}"/>
    <dgm:cxn modelId="{9C5F44B1-7AE3-4492-900C-BFD15090DB6E}" srcId="{D0411DB9-CF3F-4F89-9797-AA82776CD2B6}" destId="{FD8AB33E-2D41-4100-834D-A90C8BC56614}" srcOrd="1" destOrd="0" parTransId="{6E525FD7-D0F8-4D90-A78B-D9CF54B99444}" sibTransId="{8A30CAEB-06D3-4B46-8D29-8DE1F0305B98}"/>
    <dgm:cxn modelId="{1D824464-B73A-4C4C-B12A-6A89562B36ED}" type="presOf" srcId="{DFE352AD-CEA9-44F1-B9E8-E4F2C456309E}" destId="{1696E540-5063-4E00-8525-4B46C12E02B7}" srcOrd="0" destOrd="0" presId="urn:microsoft.com/office/officeart/2008/layout/VerticalCurvedList"/>
    <dgm:cxn modelId="{2C371F3C-57EB-4944-9EA9-256B0C5E5A89}" type="presOf" srcId="{D0411DB9-CF3F-4F89-9797-AA82776CD2B6}" destId="{2FD9EC6F-2F73-456E-BE66-BF913B17A162}" srcOrd="0" destOrd="0" presId="urn:microsoft.com/office/officeart/2008/layout/VerticalCurvedList"/>
    <dgm:cxn modelId="{82E8D060-1A1D-4F2D-BE6E-4424376CD83F}" srcId="{D0411DB9-CF3F-4F89-9797-AA82776CD2B6}" destId="{5758AAFD-A05B-44D5-ADFF-0446283C80E2}" srcOrd="0" destOrd="0" parTransId="{AE69CBB6-F32D-4F57-8284-C70B5AA7CCF4}" sibTransId="{F65CD13C-37E6-485B-89FB-551AFC4C9D3F}"/>
    <dgm:cxn modelId="{B55BC37B-FB4F-4A76-B6D4-42090C5F0E5D}" type="presParOf" srcId="{2FD9EC6F-2F73-456E-BE66-BF913B17A162}" destId="{7F7A16E3-CE2D-4590-B8B2-9F909456DA88}" srcOrd="0" destOrd="0" presId="urn:microsoft.com/office/officeart/2008/layout/VerticalCurvedList"/>
    <dgm:cxn modelId="{C372CFE8-3464-4D61-9545-9834441E3AC3}" type="presParOf" srcId="{7F7A16E3-CE2D-4590-B8B2-9F909456DA88}" destId="{70157332-7BA8-4067-AF94-AF5BA9B8D2CB}" srcOrd="0" destOrd="0" presId="urn:microsoft.com/office/officeart/2008/layout/VerticalCurvedList"/>
    <dgm:cxn modelId="{2708E065-CF0E-4C7E-9478-3FA04BA50863}" type="presParOf" srcId="{70157332-7BA8-4067-AF94-AF5BA9B8D2CB}" destId="{CFB9A747-EDE2-49DF-AB53-6BE86E373EFD}" srcOrd="0" destOrd="0" presId="urn:microsoft.com/office/officeart/2008/layout/VerticalCurvedList"/>
    <dgm:cxn modelId="{D1FF3154-8714-425A-848E-F2B15C31E525}" type="presParOf" srcId="{70157332-7BA8-4067-AF94-AF5BA9B8D2CB}" destId="{181AF5D7-0779-4993-9F0A-746A4A0D508F}" srcOrd="1" destOrd="0" presId="urn:microsoft.com/office/officeart/2008/layout/VerticalCurvedList"/>
    <dgm:cxn modelId="{94C441DC-B36F-4F23-B403-9A3EE43FBFD9}" type="presParOf" srcId="{70157332-7BA8-4067-AF94-AF5BA9B8D2CB}" destId="{D58785B5-6C74-4F6A-8D08-05A4AE212C97}" srcOrd="2" destOrd="0" presId="urn:microsoft.com/office/officeart/2008/layout/VerticalCurvedList"/>
    <dgm:cxn modelId="{012CF3CD-68AE-4F98-BE38-4F183D668DE5}" type="presParOf" srcId="{70157332-7BA8-4067-AF94-AF5BA9B8D2CB}" destId="{4F3E7A41-1674-4C30-BC33-63AFB25AA68F}" srcOrd="3" destOrd="0" presId="urn:microsoft.com/office/officeart/2008/layout/VerticalCurvedList"/>
    <dgm:cxn modelId="{CD110A9E-4BB1-43C5-B2AF-9D7D1184C9D9}" type="presParOf" srcId="{7F7A16E3-CE2D-4590-B8B2-9F909456DA88}" destId="{66626C8E-8ECA-4071-843E-A897CC80A839}" srcOrd="1" destOrd="0" presId="urn:microsoft.com/office/officeart/2008/layout/VerticalCurvedList"/>
    <dgm:cxn modelId="{A21A64D4-B521-4C50-A875-705B4371BA42}" type="presParOf" srcId="{7F7A16E3-CE2D-4590-B8B2-9F909456DA88}" destId="{618CFEC3-34A0-450C-9422-BB2FF06500E1}" srcOrd="2" destOrd="0" presId="urn:microsoft.com/office/officeart/2008/layout/VerticalCurvedList"/>
    <dgm:cxn modelId="{7FC7572D-B8F7-4609-B99E-0C16A0B56E04}" type="presParOf" srcId="{618CFEC3-34A0-450C-9422-BB2FF06500E1}" destId="{2697B9F0-C14F-4D5C-AF24-08DFBE9A7077}" srcOrd="0" destOrd="0" presId="urn:microsoft.com/office/officeart/2008/layout/VerticalCurvedList"/>
    <dgm:cxn modelId="{CD1B3659-8F41-4F3D-8E57-C14FAB67FEB9}" type="presParOf" srcId="{7F7A16E3-CE2D-4590-B8B2-9F909456DA88}" destId="{E99B4ACA-F0B8-479F-B361-91CC63BC2001}" srcOrd="3" destOrd="0" presId="urn:microsoft.com/office/officeart/2008/layout/VerticalCurvedList"/>
    <dgm:cxn modelId="{ED8D60AA-B764-4D16-8D3C-B0A96018F8F2}" type="presParOf" srcId="{7F7A16E3-CE2D-4590-B8B2-9F909456DA88}" destId="{DC342E8E-3030-4413-828A-82F89E0A179B}" srcOrd="4" destOrd="0" presId="urn:microsoft.com/office/officeart/2008/layout/VerticalCurvedList"/>
    <dgm:cxn modelId="{4AABD813-A00D-46A1-9E6C-7BDCD29E015D}" type="presParOf" srcId="{DC342E8E-3030-4413-828A-82F89E0A179B}" destId="{D0FA639E-F81D-471F-9C7F-B550148935D0}" srcOrd="0" destOrd="0" presId="urn:microsoft.com/office/officeart/2008/layout/VerticalCurvedList"/>
    <dgm:cxn modelId="{44F42B3A-A468-43E9-A769-F672AF5C420E}" type="presParOf" srcId="{7F7A16E3-CE2D-4590-B8B2-9F909456DA88}" destId="{1696E540-5063-4E00-8525-4B46C12E02B7}" srcOrd="5" destOrd="0" presId="urn:microsoft.com/office/officeart/2008/layout/VerticalCurvedList"/>
    <dgm:cxn modelId="{B6FD4DC7-E0EB-439A-BC9E-5C079DDA4D42}" type="presParOf" srcId="{7F7A16E3-CE2D-4590-B8B2-9F909456DA88}" destId="{86533FE4-6BCA-48EB-8C5B-AF7170A440B4}" srcOrd="6" destOrd="0" presId="urn:microsoft.com/office/officeart/2008/layout/VerticalCurvedList"/>
    <dgm:cxn modelId="{6100E0ED-03C2-4F58-8D3D-7CDF07EBC09D}" type="presParOf" srcId="{86533FE4-6BCA-48EB-8C5B-AF7170A440B4}" destId="{F1685382-43D4-4F39-8CBA-D3F8E2366AE0}"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0ABE10F-B71E-4D92-AC17-EF8B4590A8CA}" type="doc">
      <dgm:prSet loTypeId="urn:microsoft.com/office/officeart/2008/layout/AlternatingHexagons" loCatId="list" qsTypeId="urn:microsoft.com/office/officeart/2005/8/quickstyle/simple1" qsCatId="simple" csTypeId="urn:microsoft.com/office/officeart/2005/8/colors/accent3_2" csCatId="accent3" phldr="1"/>
      <dgm:spPr/>
      <dgm:t>
        <a:bodyPr/>
        <a:lstStyle/>
        <a:p>
          <a:endParaRPr lang="en-GB"/>
        </a:p>
      </dgm:t>
    </dgm:pt>
    <dgm:pt modelId="{D624E5F2-884D-409F-A75A-C3F43102C783}">
      <dgm:prSet phldrT="[Text]" custT="1"/>
      <dgm:spPr/>
      <dgm:t>
        <a:bodyPr/>
        <a:lstStyle/>
        <a:p>
          <a:r>
            <a:rPr lang="en-GB" sz="3200" dirty="0" smtClean="0">
              <a:solidFill>
                <a:schemeClr val="accent6"/>
              </a:solidFill>
              <a:latin typeface="+mj-lt"/>
            </a:rPr>
            <a:t>13</a:t>
          </a:r>
          <a:endParaRPr lang="en-GB" sz="3200" dirty="0">
            <a:solidFill>
              <a:schemeClr val="accent6"/>
            </a:solidFill>
            <a:latin typeface="+mj-lt"/>
          </a:endParaRPr>
        </a:p>
      </dgm:t>
    </dgm:pt>
    <dgm:pt modelId="{124ECD2F-D4F4-4E03-B7AC-FD702D57B933}" type="parTrans" cxnId="{C23F6686-BB90-4631-9D70-A555E8EBA75E}">
      <dgm:prSet/>
      <dgm:spPr/>
      <dgm:t>
        <a:bodyPr/>
        <a:lstStyle/>
        <a:p>
          <a:endParaRPr lang="en-GB" sz="1600">
            <a:solidFill>
              <a:schemeClr val="bg1"/>
            </a:solidFill>
            <a:latin typeface="+mj-lt"/>
          </a:endParaRPr>
        </a:p>
      </dgm:t>
    </dgm:pt>
    <dgm:pt modelId="{FE07FBAD-F4CF-4025-977E-182862BDCBF5}" type="sibTrans" cxnId="{C23F6686-BB90-4631-9D70-A555E8EBA75E}">
      <dgm:prSet custT="1"/>
      <dgm:spPr/>
      <dgm:t>
        <a:bodyPr/>
        <a:lstStyle/>
        <a:p>
          <a:endParaRPr lang="en-GB" sz="1600">
            <a:solidFill>
              <a:schemeClr val="bg1"/>
            </a:solidFill>
            <a:latin typeface="+mj-lt"/>
          </a:endParaRPr>
        </a:p>
      </dgm:t>
    </dgm:pt>
    <dgm:pt modelId="{A23FC626-E368-4A82-9B60-2048CA36C6FA}">
      <dgm:prSet phldrT="[Text]" custT="1"/>
      <dgm:spPr/>
      <dgm:t>
        <a:bodyPr/>
        <a:lstStyle/>
        <a:p>
          <a:r>
            <a:rPr lang="es-ES_tradnl" sz="1600" noProof="0" dirty="0" smtClean="0">
              <a:solidFill>
                <a:schemeClr val="bg1"/>
              </a:solidFill>
              <a:latin typeface="+mj-lt"/>
            </a:rPr>
            <a:t>Clubes privados</a:t>
          </a:r>
          <a:endParaRPr lang="es-ES_tradnl" sz="1600" noProof="0" dirty="0">
            <a:solidFill>
              <a:schemeClr val="bg1"/>
            </a:solidFill>
            <a:latin typeface="+mj-lt"/>
          </a:endParaRPr>
        </a:p>
      </dgm:t>
    </dgm:pt>
    <dgm:pt modelId="{5ACC1E27-CB47-4D87-ACBC-561508003476}" type="parTrans" cxnId="{3241A899-36CB-4BA3-8CB2-26B7B6A31F5F}">
      <dgm:prSet/>
      <dgm:spPr/>
      <dgm:t>
        <a:bodyPr/>
        <a:lstStyle/>
        <a:p>
          <a:endParaRPr lang="en-GB" sz="1600">
            <a:solidFill>
              <a:schemeClr val="bg1"/>
            </a:solidFill>
            <a:latin typeface="+mj-lt"/>
          </a:endParaRPr>
        </a:p>
      </dgm:t>
    </dgm:pt>
    <dgm:pt modelId="{D8BDC072-5682-45DD-8D04-45A3CCEE43BF}" type="sibTrans" cxnId="{3241A899-36CB-4BA3-8CB2-26B7B6A31F5F}">
      <dgm:prSet/>
      <dgm:spPr/>
      <dgm:t>
        <a:bodyPr/>
        <a:lstStyle/>
        <a:p>
          <a:endParaRPr lang="en-GB" sz="1600">
            <a:solidFill>
              <a:schemeClr val="bg1"/>
            </a:solidFill>
            <a:latin typeface="+mj-lt"/>
          </a:endParaRPr>
        </a:p>
      </dgm:t>
    </dgm:pt>
    <dgm:pt modelId="{7F281E49-73AA-4D8B-9A71-8965C4DDBEF5}">
      <dgm:prSet phldrT="[Text]" custT="1"/>
      <dgm:spPr/>
      <dgm:t>
        <a:bodyPr/>
        <a:lstStyle/>
        <a:p>
          <a:r>
            <a:rPr lang="en-GB" sz="3200" dirty="0" smtClean="0">
              <a:solidFill>
                <a:schemeClr val="accent6"/>
              </a:solidFill>
              <a:latin typeface="+mj-lt"/>
            </a:rPr>
            <a:t>13</a:t>
          </a:r>
          <a:endParaRPr lang="en-GB" sz="3200" dirty="0">
            <a:solidFill>
              <a:schemeClr val="accent6"/>
            </a:solidFill>
            <a:latin typeface="+mj-lt"/>
          </a:endParaRPr>
        </a:p>
      </dgm:t>
    </dgm:pt>
    <dgm:pt modelId="{F143722C-918F-4678-B6C0-2FB62AED5242}" type="parTrans" cxnId="{58B9105E-252B-45FC-B256-569306F7F3D8}">
      <dgm:prSet/>
      <dgm:spPr/>
      <dgm:t>
        <a:bodyPr/>
        <a:lstStyle/>
        <a:p>
          <a:endParaRPr lang="en-GB" sz="1600">
            <a:solidFill>
              <a:schemeClr val="bg1"/>
            </a:solidFill>
            <a:latin typeface="+mj-lt"/>
          </a:endParaRPr>
        </a:p>
      </dgm:t>
    </dgm:pt>
    <dgm:pt modelId="{C4745A75-A3CF-419F-8225-06DD6D923416}" type="sibTrans" cxnId="{58B9105E-252B-45FC-B256-569306F7F3D8}">
      <dgm:prSet custT="1"/>
      <dgm:spPr/>
      <dgm:t>
        <a:bodyPr/>
        <a:lstStyle/>
        <a:p>
          <a:endParaRPr lang="en-GB" sz="1600">
            <a:solidFill>
              <a:schemeClr val="bg1"/>
            </a:solidFill>
            <a:latin typeface="+mj-lt"/>
          </a:endParaRPr>
        </a:p>
      </dgm:t>
    </dgm:pt>
    <dgm:pt modelId="{5F9C98BC-A022-40B1-86B6-9D6162AA5742}">
      <dgm:prSet phldrT="[Text]" custT="1"/>
      <dgm:spPr/>
      <dgm:t>
        <a:bodyPr/>
        <a:lstStyle/>
        <a:p>
          <a:r>
            <a:rPr lang="es-ES_tradnl" sz="1600" noProof="0" dirty="0" smtClean="0">
              <a:solidFill>
                <a:schemeClr val="bg1"/>
              </a:solidFill>
              <a:latin typeface="+mj-lt"/>
            </a:rPr>
            <a:t>Clubes públicos</a:t>
          </a:r>
          <a:endParaRPr lang="es-ES_tradnl" sz="1600" noProof="0" dirty="0">
            <a:solidFill>
              <a:schemeClr val="bg1"/>
            </a:solidFill>
            <a:latin typeface="+mj-lt"/>
          </a:endParaRPr>
        </a:p>
      </dgm:t>
    </dgm:pt>
    <dgm:pt modelId="{4B197F37-7D83-4D5A-8F40-1CBF7302097A}" type="parTrans" cxnId="{7ED73108-A940-4145-8F42-549FD3D41ED5}">
      <dgm:prSet/>
      <dgm:spPr/>
      <dgm:t>
        <a:bodyPr/>
        <a:lstStyle/>
        <a:p>
          <a:endParaRPr lang="en-GB" sz="1600">
            <a:solidFill>
              <a:schemeClr val="bg1"/>
            </a:solidFill>
            <a:latin typeface="+mj-lt"/>
          </a:endParaRPr>
        </a:p>
      </dgm:t>
    </dgm:pt>
    <dgm:pt modelId="{7E8CBA88-620C-45F8-8C0D-2C91C92B57AF}" type="sibTrans" cxnId="{7ED73108-A940-4145-8F42-549FD3D41ED5}">
      <dgm:prSet/>
      <dgm:spPr/>
      <dgm:t>
        <a:bodyPr/>
        <a:lstStyle/>
        <a:p>
          <a:endParaRPr lang="en-GB" sz="1600">
            <a:solidFill>
              <a:schemeClr val="bg1"/>
            </a:solidFill>
            <a:latin typeface="+mj-lt"/>
          </a:endParaRPr>
        </a:p>
      </dgm:t>
    </dgm:pt>
    <dgm:pt modelId="{B90D9182-B99C-4287-8B10-62A2558F0E68}">
      <dgm:prSet phldrT="[Text]" custT="1"/>
      <dgm:spPr/>
      <dgm:t>
        <a:bodyPr/>
        <a:lstStyle/>
        <a:p>
          <a:r>
            <a:rPr lang="en-GB" sz="3200" dirty="0" smtClean="0">
              <a:solidFill>
                <a:schemeClr val="accent6"/>
              </a:solidFill>
              <a:latin typeface="+mj-lt"/>
            </a:rPr>
            <a:t>3</a:t>
          </a:r>
          <a:endParaRPr lang="en-GB" sz="3200" dirty="0">
            <a:solidFill>
              <a:schemeClr val="accent6"/>
            </a:solidFill>
            <a:latin typeface="+mj-lt"/>
          </a:endParaRPr>
        </a:p>
      </dgm:t>
    </dgm:pt>
    <dgm:pt modelId="{26C43E85-F3FA-441C-965B-5C978172C57D}" type="parTrans" cxnId="{99656437-AE8D-48C5-B40C-AF545F41E44D}">
      <dgm:prSet/>
      <dgm:spPr/>
      <dgm:t>
        <a:bodyPr/>
        <a:lstStyle/>
        <a:p>
          <a:endParaRPr lang="en-GB" sz="1600">
            <a:solidFill>
              <a:schemeClr val="bg1"/>
            </a:solidFill>
            <a:latin typeface="+mj-lt"/>
          </a:endParaRPr>
        </a:p>
      </dgm:t>
    </dgm:pt>
    <dgm:pt modelId="{B33AB286-0A10-40B9-BCDD-DEEF5312F2F4}" type="sibTrans" cxnId="{99656437-AE8D-48C5-B40C-AF545F41E44D}">
      <dgm:prSet custT="1"/>
      <dgm:spPr/>
      <dgm:t>
        <a:bodyPr/>
        <a:lstStyle/>
        <a:p>
          <a:endParaRPr lang="en-GB" sz="1600">
            <a:solidFill>
              <a:schemeClr val="bg1"/>
            </a:solidFill>
            <a:latin typeface="+mj-lt"/>
          </a:endParaRPr>
        </a:p>
      </dgm:t>
    </dgm:pt>
    <dgm:pt modelId="{87740AC7-7B19-41C0-8B5F-24A6BFCADB20}">
      <dgm:prSet phldrT="[Text]" custT="1"/>
      <dgm:spPr/>
      <dgm:t>
        <a:bodyPr/>
        <a:lstStyle/>
        <a:p>
          <a:r>
            <a:rPr lang="en-GB" sz="1600" dirty="0" smtClean="0">
              <a:solidFill>
                <a:schemeClr val="bg1"/>
              </a:solidFill>
              <a:latin typeface="+mj-lt"/>
            </a:rPr>
            <a:t>Clubes sin campo</a:t>
          </a:r>
          <a:endParaRPr lang="en-GB" sz="1600" dirty="0">
            <a:solidFill>
              <a:schemeClr val="bg1"/>
            </a:solidFill>
            <a:latin typeface="+mj-lt"/>
          </a:endParaRPr>
        </a:p>
      </dgm:t>
    </dgm:pt>
    <dgm:pt modelId="{715DFDBA-B02B-4B85-A144-D64266257E49}" type="parTrans" cxnId="{D171782D-7E90-4F01-B083-89F67E759B6B}">
      <dgm:prSet/>
      <dgm:spPr/>
      <dgm:t>
        <a:bodyPr/>
        <a:lstStyle/>
        <a:p>
          <a:endParaRPr lang="en-GB" sz="1600">
            <a:solidFill>
              <a:schemeClr val="bg1"/>
            </a:solidFill>
            <a:latin typeface="+mj-lt"/>
          </a:endParaRPr>
        </a:p>
      </dgm:t>
    </dgm:pt>
    <dgm:pt modelId="{D7419606-E232-425A-AED4-2F398176F14C}" type="sibTrans" cxnId="{D171782D-7E90-4F01-B083-89F67E759B6B}">
      <dgm:prSet/>
      <dgm:spPr/>
      <dgm:t>
        <a:bodyPr/>
        <a:lstStyle/>
        <a:p>
          <a:endParaRPr lang="en-GB" sz="1600">
            <a:solidFill>
              <a:schemeClr val="bg1"/>
            </a:solidFill>
            <a:latin typeface="+mj-lt"/>
          </a:endParaRPr>
        </a:p>
      </dgm:t>
    </dgm:pt>
    <dgm:pt modelId="{032CCC08-1C65-4A11-8FF8-CB4EBB3A20B6}" type="pres">
      <dgm:prSet presAssocID="{00ABE10F-B71E-4D92-AC17-EF8B4590A8CA}" presName="Name0" presStyleCnt="0">
        <dgm:presLayoutVars>
          <dgm:chMax/>
          <dgm:chPref/>
          <dgm:dir/>
          <dgm:animLvl val="lvl"/>
        </dgm:presLayoutVars>
      </dgm:prSet>
      <dgm:spPr/>
      <dgm:t>
        <a:bodyPr/>
        <a:lstStyle/>
        <a:p>
          <a:endParaRPr lang="en-GB"/>
        </a:p>
      </dgm:t>
    </dgm:pt>
    <dgm:pt modelId="{AC542BCD-359F-47B3-83DF-EA30FD4C0F7A}" type="pres">
      <dgm:prSet presAssocID="{D624E5F2-884D-409F-A75A-C3F43102C783}" presName="composite" presStyleCnt="0"/>
      <dgm:spPr/>
    </dgm:pt>
    <dgm:pt modelId="{4036009E-98B4-4C3E-B62F-4F8C11C9E75A}" type="pres">
      <dgm:prSet presAssocID="{D624E5F2-884D-409F-A75A-C3F43102C783}" presName="Parent1" presStyleLbl="node1" presStyleIdx="0" presStyleCnt="6">
        <dgm:presLayoutVars>
          <dgm:chMax val="1"/>
          <dgm:chPref val="1"/>
          <dgm:bulletEnabled val="1"/>
        </dgm:presLayoutVars>
      </dgm:prSet>
      <dgm:spPr/>
      <dgm:t>
        <a:bodyPr/>
        <a:lstStyle/>
        <a:p>
          <a:endParaRPr lang="en-GB"/>
        </a:p>
      </dgm:t>
    </dgm:pt>
    <dgm:pt modelId="{4EAED53D-1EFB-4B1D-931D-AF6254D1BFD3}" type="pres">
      <dgm:prSet presAssocID="{D624E5F2-884D-409F-A75A-C3F43102C783}" presName="Childtext1" presStyleLbl="revTx" presStyleIdx="0" presStyleCnt="3">
        <dgm:presLayoutVars>
          <dgm:chMax val="0"/>
          <dgm:chPref val="0"/>
          <dgm:bulletEnabled val="1"/>
        </dgm:presLayoutVars>
      </dgm:prSet>
      <dgm:spPr/>
      <dgm:t>
        <a:bodyPr/>
        <a:lstStyle/>
        <a:p>
          <a:endParaRPr lang="en-GB"/>
        </a:p>
      </dgm:t>
    </dgm:pt>
    <dgm:pt modelId="{B3719372-A2F1-4E5F-A29C-53165E7D0138}" type="pres">
      <dgm:prSet presAssocID="{D624E5F2-884D-409F-A75A-C3F43102C783}" presName="BalanceSpacing" presStyleCnt="0"/>
      <dgm:spPr/>
    </dgm:pt>
    <dgm:pt modelId="{E3713410-19DE-42D6-8310-A434D80A9C0A}" type="pres">
      <dgm:prSet presAssocID="{D624E5F2-884D-409F-A75A-C3F43102C783}" presName="BalanceSpacing1" presStyleCnt="0"/>
      <dgm:spPr/>
    </dgm:pt>
    <dgm:pt modelId="{6A396710-5794-4FB2-8F82-462531558421}" type="pres">
      <dgm:prSet presAssocID="{FE07FBAD-F4CF-4025-977E-182862BDCBF5}" presName="Accent1Text" presStyleLbl="node1" presStyleIdx="1" presStyleCnt="6"/>
      <dgm:spPr/>
      <dgm:t>
        <a:bodyPr/>
        <a:lstStyle/>
        <a:p>
          <a:endParaRPr lang="en-GB"/>
        </a:p>
      </dgm:t>
    </dgm:pt>
    <dgm:pt modelId="{5D750CAF-F62A-4530-81DE-AB34B245889A}" type="pres">
      <dgm:prSet presAssocID="{FE07FBAD-F4CF-4025-977E-182862BDCBF5}" presName="spaceBetweenRectangles" presStyleCnt="0"/>
      <dgm:spPr/>
    </dgm:pt>
    <dgm:pt modelId="{7F596391-093D-43DA-86CB-C3BAA72889E6}" type="pres">
      <dgm:prSet presAssocID="{7F281E49-73AA-4D8B-9A71-8965C4DDBEF5}" presName="composite" presStyleCnt="0"/>
      <dgm:spPr/>
    </dgm:pt>
    <dgm:pt modelId="{9BB498F0-AC04-4E3A-A1EC-C211B6ABE2C0}" type="pres">
      <dgm:prSet presAssocID="{7F281E49-73AA-4D8B-9A71-8965C4DDBEF5}" presName="Parent1" presStyleLbl="node1" presStyleIdx="2" presStyleCnt="6">
        <dgm:presLayoutVars>
          <dgm:chMax val="1"/>
          <dgm:chPref val="1"/>
          <dgm:bulletEnabled val="1"/>
        </dgm:presLayoutVars>
      </dgm:prSet>
      <dgm:spPr/>
      <dgm:t>
        <a:bodyPr/>
        <a:lstStyle/>
        <a:p>
          <a:endParaRPr lang="en-GB"/>
        </a:p>
      </dgm:t>
    </dgm:pt>
    <dgm:pt modelId="{A51C73F3-19E8-4889-9F54-7742084250AD}" type="pres">
      <dgm:prSet presAssocID="{7F281E49-73AA-4D8B-9A71-8965C4DDBEF5}" presName="Childtext1" presStyleLbl="revTx" presStyleIdx="1" presStyleCnt="3">
        <dgm:presLayoutVars>
          <dgm:chMax val="0"/>
          <dgm:chPref val="0"/>
          <dgm:bulletEnabled val="1"/>
        </dgm:presLayoutVars>
      </dgm:prSet>
      <dgm:spPr/>
      <dgm:t>
        <a:bodyPr/>
        <a:lstStyle/>
        <a:p>
          <a:endParaRPr lang="en-GB"/>
        </a:p>
      </dgm:t>
    </dgm:pt>
    <dgm:pt modelId="{A398AB21-2779-4C8D-A63A-863B61F7B4A8}" type="pres">
      <dgm:prSet presAssocID="{7F281E49-73AA-4D8B-9A71-8965C4DDBEF5}" presName="BalanceSpacing" presStyleCnt="0"/>
      <dgm:spPr/>
    </dgm:pt>
    <dgm:pt modelId="{D3897208-F904-45C0-AE1A-79361E882BEC}" type="pres">
      <dgm:prSet presAssocID="{7F281E49-73AA-4D8B-9A71-8965C4DDBEF5}" presName="BalanceSpacing1" presStyleCnt="0"/>
      <dgm:spPr/>
    </dgm:pt>
    <dgm:pt modelId="{0197619C-148A-4C38-8744-056EDD58E1CE}" type="pres">
      <dgm:prSet presAssocID="{C4745A75-A3CF-419F-8225-06DD6D923416}" presName="Accent1Text" presStyleLbl="node1" presStyleIdx="3" presStyleCnt="6"/>
      <dgm:spPr/>
      <dgm:t>
        <a:bodyPr/>
        <a:lstStyle/>
        <a:p>
          <a:endParaRPr lang="en-GB"/>
        </a:p>
      </dgm:t>
    </dgm:pt>
    <dgm:pt modelId="{1F6B1EE6-37B5-47BE-9FE7-FD9B28F18624}" type="pres">
      <dgm:prSet presAssocID="{C4745A75-A3CF-419F-8225-06DD6D923416}" presName="spaceBetweenRectangles" presStyleCnt="0"/>
      <dgm:spPr/>
    </dgm:pt>
    <dgm:pt modelId="{0D418C58-FD87-4A05-A17D-E225F7D57A7B}" type="pres">
      <dgm:prSet presAssocID="{B90D9182-B99C-4287-8B10-62A2558F0E68}" presName="composite" presStyleCnt="0"/>
      <dgm:spPr/>
    </dgm:pt>
    <dgm:pt modelId="{94F4E536-335D-400D-9CC5-AF5055FEE94F}" type="pres">
      <dgm:prSet presAssocID="{B90D9182-B99C-4287-8B10-62A2558F0E68}" presName="Parent1" presStyleLbl="node1" presStyleIdx="4" presStyleCnt="6">
        <dgm:presLayoutVars>
          <dgm:chMax val="1"/>
          <dgm:chPref val="1"/>
          <dgm:bulletEnabled val="1"/>
        </dgm:presLayoutVars>
      </dgm:prSet>
      <dgm:spPr/>
      <dgm:t>
        <a:bodyPr/>
        <a:lstStyle/>
        <a:p>
          <a:endParaRPr lang="en-GB"/>
        </a:p>
      </dgm:t>
    </dgm:pt>
    <dgm:pt modelId="{C922D21C-442D-46D3-A292-BEC06B15922D}" type="pres">
      <dgm:prSet presAssocID="{B90D9182-B99C-4287-8B10-62A2558F0E68}" presName="Childtext1" presStyleLbl="revTx" presStyleIdx="2" presStyleCnt="3">
        <dgm:presLayoutVars>
          <dgm:chMax val="0"/>
          <dgm:chPref val="0"/>
          <dgm:bulletEnabled val="1"/>
        </dgm:presLayoutVars>
      </dgm:prSet>
      <dgm:spPr/>
      <dgm:t>
        <a:bodyPr/>
        <a:lstStyle/>
        <a:p>
          <a:endParaRPr lang="en-GB"/>
        </a:p>
      </dgm:t>
    </dgm:pt>
    <dgm:pt modelId="{4AFB3699-A630-44FD-AF66-2C95E454FC6C}" type="pres">
      <dgm:prSet presAssocID="{B90D9182-B99C-4287-8B10-62A2558F0E68}" presName="BalanceSpacing" presStyleCnt="0"/>
      <dgm:spPr/>
    </dgm:pt>
    <dgm:pt modelId="{4D4232FA-F07C-45D1-84BD-DDBC1E2DB0C7}" type="pres">
      <dgm:prSet presAssocID="{B90D9182-B99C-4287-8B10-62A2558F0E68}" presName="BalanceSpacing1" presStyleCnt="0"/>
      <dgm:spPr/>
    </dgm:pt>
    <dgm:pt modelId="{AB53A475-1DA1-4218-A99E-ECF3FFB97304}" type="pres">
      <dgm:prSet presAssocID="{B33AB286-0A10-40B9-BCDD-DEEF5312F2F4}" presName="Accent1Text" presStyleLbl="node1" presStyleIdx="5" presStyleCnt="6"/>
      <dgm:spPr/>
      <dgm:t>
        <a:bodyPr/>
        <a:lstStyle/>
        <a:p>
          <a:endParaRPr lang="en-GB"/>
        </a:p>
      </dgm:t>
    </dgm:pt>
  </dgm:ptLst>
  <dgm:cxnLst>
    <dgm:cxn modelId="{D171782D-7E90-4F01-B083-89F67E759B6B}" srcId="{B90D9182-B99C-4287-8B10-62A2558F0E68}" destId="{87740AC7-7B19-41C0-8B5F-24A6BFCADB20}" srcOrd="0" destOrd="0" parTransId="{715DFDBA-B02B-4B85-A144-D64266257E49}" sibTransId="{D7419606-E232-425A-AED4-2F398176F14C}"/>
    <dgm:cxn modelId="{0E0B8780-44CD-4AA9-A15F-7595FC445927}" type="presOf" srcId="{C4745A75-A3CF-419F-8225-06DD6D923416}" destId="{0197619C-148A-4C38-8744-056EDD58E1CE}" srcOrd="0" destOrd="0" presId="urn:microsoft.com/office/officeart/2008/layout/AlternatingHexagons"/>
    <dgm:cxn modelId="{BEF6F555-0879-4BF2-8425-7E65EC933542}" type="presOf" srcId="{B90D9182-B99C-4287-8B10-62A2558F0E68}" destId="{94F4E536-335D-400D-9CC5-AF5055FEE94F}" srcOrd="0" destOrd="0" presId="urn:microsoft.com/office/officeart/2008/layout/AlternatingHexagons"/>
    <dgm:cxn modelId="{C23F6686-BB90-4631-9D70-A555E8EBA75E}" srcId="{00ABE10F-B71E-4D92-AC17-EF8B4590A8CA}" destId="{D624E5F2-884D-409F-A75A-C3F43102C783}" srcOrd="0" destOrd="0" parTransId="{124ECD2F-D4F4-4E03-B7AC-FD702D57B933}" sibTransId="{FE07FBAD-F4CF-4025-977E-182862BDCBF5}"/>
    <dgm:cxn modelId="{5FDE5CC0-D147-431C-AC34-6614CFD7FA65}" type="presOf" srcId="{00ABE10F-B71E-4D92-AC17-EF8B4590A8CA}" destId="{032CCC08-1C65-4A11-8FF8-CB4EBB3A20B6}" srcOrd="0" destOrd="0" presId="urn:microsoft.com/office/officeart/2008/layout/AlternatingHexagons"/>
    <dgm:cxn modelId="{4AD56857-0BAF-45AD-87C3-B8CE24B8B9F9}" type="presOf" srcId="{FE07FBAD-F4CF-4025-977E-182862BDCBF5}" destId="{6A396710-5794-4FB2-8F82-462531558421}" srcOrd="0" destOrd="0" presId="urn:microsoft.com/office/officeart/2008/layout/AlternatingHexagons"/>
    <dgm:cxn modelId="{74C4556E-258B-43CC-8152-6DA5374EB4E3}" type="presOf" srcId="{5F9C98BC-A022-40B1-86B6-9D6162AA5742}" destId="{A51C73F3-19E8-4889-9F54-7742084250AD}" srcOrd="0" destOrd="0" presId="urn:microsoft.com/office/officeart/2008/layout/AlternatingHexagons"/>
    <dgm:cxn modelId="{58B9105E-252B-45FC-B256-569306F7F3D8}" srcId="{00ABE10F-B71E-4D92-AC17-EF8B4590A8CA}" destId="{7F281E49-73AA-4D8B-9A71-8965C4DDBEF5}" srcOrd="1" destOrd="0" parTransId="{F143722C-918F-4678-B6C0-2FB62AED5242}" sibTransId="{C4745A75-A3CF-419F-8225-06DD6D923416}"/>
    <dgm:cxn modelId="{97C4E2F5-6A71-4802-A452-8957A8EDF7F5}" type="presOf" srcId="{D624E5F2-884D-409F-A75A-C3F43102C783}" destId="{4036009E-98B4-4C3E-B62F-4F8C11C9E75A}" srcOrd="0" destOrd="0" presId="urn:microsoft.com/office/officeart/2008/layout/AlternatingHexagons"/>
    <dgm:cxn modelId="{C5B8F3B3-865D-4BE5-A2BC-608AC301C903}" type="presOf" srcId="{B33AB286-0A10-40B9-BCDD-DEEF5312F2F4}" destId="{AB53A475-1DA1-4218-A99E-ECF3FFB97304}" srcOrd="0" destOrd="0" presId="urn:microsoft.com/office/officeart/2008/layout/AlternatingHexagons"/>
    <dgm:cxn modelId="{C8CB6B49-B951-4E26-9A17-4A5F3357FB88}" type="presOf" srcId="{87740AC7-7B19-41C0-8B5F-24A6BFCADB20}" destId="{C922D21C-442D-46D3-A292-BEC06B15922D}" srcOrd="0" destOrd="0" presId="urn:microsoft.com/office/officeart/2008/layout/AlternatingHexagons"/>
    <dgm:cxn modelId="{75585A32-208B-4ECB-B541-4D2284F60454}" type="presOf" srcId="{7F281E49-73AA-4D8B-9A71-8965C4DDBEF5}" destId="{9BB498F0-AC04-4E3A-A1EC-C211B6ABE2C0}" srcOrd="0" destOrd="0" presId="urn:microsoft.com/office/officeart/2008/layout/AlternatingHexagons"/>
    <dgm:cxn modelId="{A5C5B763-7531-41A2-86CB-1F8C573B4BB1}" type="presOf" srcId="{A23FC626-E368-4A82-9B60-2048CA36C6FA}" destId="{4EAED53D-1EFB-4B1D-931D-AF6254D1BFD3}" srcOrd="0" destOrd="0" presId="urn:microsoft.com/office/officeart/2008/layout/AlternatingHexagons"/>
    <dgm:cxn modelId="{7ED73108-A940-4145-8F42-549FD3D41ED5}" srcId="{7F281E49-73AA-4D8B-9A71-8965C4DDBEF5}" destId="{5F9C98BC-A022-40B1-86B6-9D6162AA5742}" srcOrd="0" destOrd="0" parTransId="{4B197F37-7D83-4D5A-8F40-1CBF7302097A}" sibTransId="{7E8CBA88-620C-45F8-8C0D-2C91C92B57AF}"/>
    <dgm:cxn modelId="{3241A899-36CB-4BA3-8CB2-26B7B6A31F5F}" srcId="{D624E5F2-884D-409F-A75A-C3F43102C783}" destId="{A23FC626-E368-4A82-9B60-2048CA36C6FA}" srcOrd="0" destOrd="0" parTransId="{5ACC1E27-CB47-4D87-ACBC-561508003476}" sibTransId="{D8BDC072-5682-45DD-8D04-45A3CCEE43BF}"/>
    <dgm:cxn modelId="{99656437-AE8D-48C5-B40C-AF545F41E44D}" srcId="{00ABE10F-B71E-4D92-AC17-EF8B4590A8CA}" destId="{B90D9182-B99C-4287-8B10-62A2558F0E68}" srcOrd="2" destOrd="0" parTransId="{26C43E85-F3FA-441C-965B-5C978172C57D}" sibTransId="{B33AB286-0A10-40B9-BCDD-DEEF5312F2F4}"/>
    <dgm:cxn modelId="{FE23D866-4EDA-441B-9939-334B581E8624}" type="presParOf" srcId="{032CCC08-1C65-4A11-8FF8-CB4EBB3A20B6}" destId="{AC542BCD-359F-47B3-83DF-EA30FD4C0F7A}" srcOrd="0" destOrd="0" presId="urn:microsoft.com/office/officeart/2008/layout/AlternatingHexagons"/>
    <dgm:cxn modelId="{C3068313-ED3F-4156-8DC9-0457DEE3EF77}" type="presParOf" srcId="{AC542BCD-359F-47B3-83DF-EA30FD4C0F7A}" destId="{4036009E-98B4-4C3E-B62F-4F8C11C9E75A}" srcOrd="0" destOrd="0" presId="urn:microsoft.com/office/officeart/2008/layout/AlternatingHexagons"/>
    <dgm:cxn modelId="{DFFBE10A-31A8-4C9E-8FD1-EF22366E2A95}" type="presParOf" srcId="{AC542BCD-359F-47B3-83DF-EA30FD4C0F7A}" destId="{4EAED53D-1EFB-4B1D-931D-AF6254D1BFD3}" srcOrd="1" destOrd="0" presId="urn:microsoft.com/office/officeart/2008/layout/AlternatingHexagons"/>
    <dgm:cxn modelId="{6E3A33A2-E1CD-4EBA-A277-965CF87A8D89}" type="presParOf" srcId="{AC542BCD-359F-47B3-83DF-EA30FD4C0F7A}" destId="{B3719372-A2F1-4E5F-A29C-53165E7D0138}" srcOrd="2" destOrd="0" presId="urn:microsoft.com/office/officeart/2008/layout/AlternatingHexagons"/>
    <dgm:cxn modelId="{3882CC46-5C2B-4032-903D-A727EA542937}" type="presParOf" srcId="{AC542BCD-359F-47B3-83DF-EA30FD4C0F7A}" destId="{E3713410-19DE-42D6-8310-A434D80A9C0A}" srcOrd="3" destOrd="0" presId="urn:microsoft.com/office/officeart/2008/layout/AlternatingHexagons"/>
    <dgm:cxn modelId="{0F952AB1-43CC-494D-AF81-BD1B31DF227A}" type="presParOf" srcId="{AC542BCD-359F-47B3-83DF-EA30FD4C0F7A}" destId="{6A396710-5794-4FB2-8F82-462531558421}" srcOrd="4" destOrd="0" presId="urn:microsoft.com/office/officeart/2008/layout/AlternatingHexagons"/>
    <dgm:cxn modelId="{214EA231-AA7D-41CE-A276-7D39C4D14D97}" type="presParOf" srcId="{032CCC08-1C65-4A11-8FF8-CB4EBB3A20B6}" destId="{5D750CAF-F62A-4530-81DE-AB34B245889A}" srcOrd="1" destOrd="0" presId="urn:microsoft.com/office/officeart/2008/layout/AlternatingHexagons"/>
    <dgm:cxn modelId="{A46677C9-EDAF-4713-B18F-836420A41DCD}" type="presParOf" srcId="{032CCC08-1C65-4A11-8FF8-CB4EBB3A20B6}" destId="{7F596391-093D-43DA-86CB-C3BAA72889E6}" srcOrd="2" destOrd="0" presId="urn:microsoft.com/office/officeart/2008/layout/AlternatingHexagons"/>
    <dgm:cxn modelId="{BCDBC134-4910-46B7-B6B9-01F33EC38F3D}" type="presParOf" srcId="{7F596391-093D-43DA-86CB-C3BAA72889E6}" destId="{9BB498F0-AC04-4E3A-A1EC-C211B6ABE2C0}" srcOrd="0" destOrd="0" presId="urn:microsoft.com/office/officeart/2008/layout/AlternatingHexagons"/>
    <dgm:cxn modelId="{E57D5B25-3483-49B0-B40D-8F047D5E610B}" type="presParOf" srcId="{7F596391-093D-43DA-86CB-C3BAA72889E6}" destId="{A51C73F3-19E8-4889-9F54-7742084250AD}" srcOrd="1" destOrd="0" presId="urn:microsoft.com/office/officeart/2008/layout/AlternatingHexagons"/>
    <dgm:cxn modelId="{7F10A246-1F5B-47F6-8098-7B372C9A14FF}" type="presParOf" srcId="{7F596391-093D-43DA-86CB-C3BAA72889E6}" destId="{A398AB21-2779-4C8D-A63A-863B61F7B4A8}" srcOrd="2" destOrd="0" presId="urn:microsoft.com/office/officeart/2008/layout/AlternatingHexagons"/>
    <dgm:cxn modelId="{7937FD71-9557-49DE-9B8A-D3D9C062E610}" type="presParOf" srcId="{7F596391-093D-43DA-86CB-C3BAA72889E6}" destId="{D3897208-F904-45C0-AE1A-79361E882BEC}" srcOrd="3" destOrd="0" presId="urn:microsoft.com/office/officeart/2008/layout/AlternatingHexagons"/>
    <dgm:cxn modelId="{244FD835-26B7-4349-9C34-CE76BD73B540}" type="presParOf" srcId="{7F596391-093D-43DA-86CB-C3BAA72889E6}" destId="{0197619C-148A-4C38-8744-056EDD58E1CE}" srcOrd="4" destOrd="0" presId="urn:microsoft.com/office/officeart/2008/layout/AlternatingHexagons"/>
    <dgm:cxn modelId="{847996A3-F324-4457-9DE3-FE1FF854B86A}" type="presParOf" srcId="{032CCC08-1C65-4A11-8FF8-CB4EBB3A20B6}" destId="{1F6B1EE6-37B5-47BE-9FE7-FD9B28F18624}" srcOrd="3" destOrd="0" presId="urn:microsoft.com/office/officeart/2008/layout/AlternatingHexagons"/>
    <dgm:cxn modelId="{FEE14479-F1EE-4E37-A240-24912763E36C}" type="presParOf" srcId="{032CCC08-1C65-4A11-8FF8-CB4EBB3A20B6}" destId="{0D418C58-FD87-4A05-A17D-E225F7D57A7B}" srcOrd="4" destOrd="0" presId="urn:microsoft.com/office/officeart/2008/layout/AlternatingHexagons"/>
    <dgm:cxn modelId="{1F419DFC-3BC6-45C0-93F9-1E9A1479F732}" type="presParOf" srcId="{0D418C58-FD87-4A05-A17D-E225F7D57A7B}" destId="{94F4E536-335D-400D-9CC5-AF5055FEE94F}" srcOrd="0" destOrd="0" presId="urn:microsoft.com/office/officeart/2008/layout/AlternatingHexagons"/>
    <dgm:cxn modelId="{200D6063-8F7A-4BD7-8F34-C87C1714C506}" type="presParOf" srcId="{0D418C58-FD87-4A05-A17D-E225F7D57A7B}" destId="{C922D21C-442D-46D3-A292-BEC06B15922D}" srcOrd="1" destOrd="0" presId="urn:microsoft.com/office/officeart/2008/layout/AlternatingHexagons"/>
    <dgm:cxn modelId="{52AA4847-4222-4EA9-BAE7-2430C6F6451B}" type="presParOf" srcId="{0D418C58-FD87-4A05-A17D-E225F7D57A7B}" destId="{4AFB3699-A630-44FD-AF66-2C95E454FC6C}" srcOrd="2" destOrd="0" presId="urn:microsoft.com/office/officeart/2008/layout/AlternatingHexagons"/>
    <dgm:cxn modelId="{D424E778-F888-4C56-B045-B5179BC11CF2}" type="presParOf" srcId="{0D418C58-FD87-4A05-A17D-E225F7D57A7B}" destId="{4D4232FA-F07C-45D1-84BD-DDBC1E2DB0C7}" srcOrd="3" destOrd="0" presId="urn:microsoft.com/office/officeart/2008/layout/AlternatingHexagons"/>
    <dgm:cxn modelId="{83B3A74A-D3EC-4ACC-85A1-59E3D427918D}" type="presParOf" srcId="{0D418C58-FD87-4A05-A17D-E225F7D57A7B}" destId="{AB53A475-1DA1-4218-A99E-ECF3FFB97304}" srcOrd="4" destOrd="0" presId="urn:microsoft.com/office/officeart/2008/layout/AlternatingHexagons"/>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image" Target="../media/image23.png"/></Relationships>
</file>

<file path=ppt/drawings/_rels/vmlDrawing2.v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image" Target="../media/image26.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9.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0.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4.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5.png"/></Relationships>
</file>

<file path=ppt/drawings/_rels/vmlDrawing7.v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image" Target="../media/image36.png"/></Relationships>
</file>

<file path=ppt/drawings/_rels/vmlDrawing8.vml.rels><?xml version="1.0" encoding="UTF-8" standalone="yes"?>
<Relationships xmlns="http://schemas.openxmlformats.org/package/2006/relationships"><Relationship Id="rId1" Type="http://schemas.openxmlformats.org/officeDocument/2006/relationships/image" Target="../media/image41.png"/></Relationships>
</file>

<file path=ppt/drawings/_rels/vmlDrawing9.vml.rels><?xml version="1.0" encoding="UTF-8" standalone="yes"?>
<Relationships xmlns="http://schemas.openxmlformats.org/package/2006/relationships"><Relationship Id="rId1" Type="http://schemas.openxmlformats.org/officeDocument/2006/relationships/image" Target="../media/image42.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43.png"/></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44.png"/></Relationships>
</file>

<file path=ppt/drawings/_rels/vmlDrawing12.v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image" Target="../media/image45.png"/></Relationships>
</file>

<file path=ppt/drawings/_rels/vmlDrawing13.v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image" Target="../media/image47.png"/></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49.png"/></Relationships>
</file>

<file path=ppt/drawings/_rels/vmlDrawing15.v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image" Target="../media/image50.png"/></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53.png"/></Relationships>
</file>

<file path=ppt/drawings/_rels/vmlDrawing17.v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image" Target="../media/image54.png"/></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56.png"/></Relationships>
</file>

<file path=ppt/drawings/_rels/vmlDrawing19.v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image" Target="../media/image57.png"/></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59.png"/></Relationships>
</file>

<file path=ppt/drawings/_rels/vmlDrawing21.v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image" Target="../media/image62.png"/></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65.png"/></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66.png"/></Relationships>
</file>

<file path=ppt/drawings/_rels/vmlDrawing24.v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image" Target="../media/image67.png"/></Relationships>
</file>

<file path=ppt/drawings/_rels/vmlDrawing25.v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image" Target="../media/image69.png"/></Relationships>
</file>

<file path=ppt/drawings/_rels/vmlDrawing26.v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image" Target="../media/image71.png"/></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73.png"/></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74.png"/></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75.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46550" cy="498033"/>
          </a:xfrm>
          <a:prstGeom prst="rect">
            <a:avLst/>
          </a:prstGeom>
        </p:spPr>
        <p:txBody>
          <a:bodyPr vert="horz" lIns="91845" tIns="45922" rIns="91845" bIns="45922" rtlCol="0"/>
          <a:lstStyle>
            <a:lvl1pPr algn="l" eaLnBrk="1" fontAlgn="auto" hangingPunct="1">
              <a:spcBef>
                <a:spcPts val="0"/>
              </a:spcBef>
              <a:spcAft>
                <a:spcPts val="0"/>
              </a:spcAft>
              <a:defRPr sz="1200">
                <a:latin typeface="+mn-lt"/>
                <a:ea typeface="+mn-ea"/>
              </a:defRPr>
            </a:lvl1pPr>
          </a:lstStyle>
          <a:p>
            <a:pPr>
              <a:defRPr/>
            </a:pPr>
            <a:endParaRPr lang="en-GB"/>
          </a:p>
        </p:txBody>
      </p:sp>
      <p:sp>
        <p:nvSpPr>
          <p:cNvPr id="3" name="Date Placeholder 2"/>
          <p:cNvSpPr>
            <a:spLocks noGrp="1"/>
          </p:cNvSpPr>
          <p:nvPr>
            <p:ph type="dt" sz="quarter" idx="1"/>
          </p:nvPr>
        </p:nvSpPr>
        <p:spPr>
          <a:xfrm>
            <a:off x="3851194" y="1"/>
            <a:ext cx="2946550" cy="498033"/>
          </a:xfrm>
          <a:prstGeom prst="rect">
            <a:avLst/>
          </a:prstGeom>
        </p:spPr>
        <p:txBody>
          <a:bodyPr vert="horz" wrap="square" lIns="91845" tIns="45922" rIns="91845" bIns="45922" numCol="1" anchor="t" anchorCtr="0" compatLnSpc="1">
            <a:prstTxWarp prst="textNoShape">
              <a:avLst/>
            </a:prstTxWarp>
          </a:bodyPr>
          <a:lstStyle>
            <a:lvl1pPr algn="r" eaLnBrk="1" hangingPunct="1">
              <a:defRPr sz="1200">
                <a:latin typeface="Calibri" panose="020F0502020204030204" pitchFamily="34" charset="0"/>
              </a:defRPr>
            </a:lvl1pPr>
          </a:lstStyle>
          <a:p>
            <a:pPr>
              <a:defRPr/>
            </a:pPr>
            <a:fld id="{3B88A5EE-9BE8-4413-8046-80F6BFA33FC2}" type="datetimeFigureOut">
              <a:rPr lang="en-GB" altLang="es-ES"/>
              <a:pPr>
                <a:defRPr/>
              </a:pPr>
              <a:t>03/09/2016</a:t>
            </a:fld>
            <a:endParaRPr lang="en-GB" altLang="es-ES"/>
          </a:p>
        </p:txBody>
      </p:sp>
      <p:sp>
        <p:nvSpPr>
          <p:cNvPr id="4" name="Footer Placeholder 3"/>
          <p:cNvSpPr>
            <a:spLocks noGrp="1"/>
          </p:cNvSpPr>
          <p:nvPr>
            <p:ph type="ftr" sz="quarter" idx="2"/>
          </p:nvPr>
        </p:nvSpPr>
        <p:spPr>
          <a:xfrm>
            <a:off x="0" y="9431781"/>
            <a:ext cx="2946550" cy="498032"/>
          </a:xfrm>
          <a:prstGeom prst="rect">
            <a:avLst/>
          </a:prstGeom>
        </p:spPr>
        <p:txBody>
          <a:bodyPr vert="horz" lIns="91845" tIns="45922" rIns="91845" bIns="45922" rtlCol="0" anchor="b"/>
          <a:lstStyle>
            <a:lvl1pPr algn="l" eaLnBrk="1" fontAlgn="auto" hangingPunct="1">
              <a:spcBef>
                <a:spcPts val="0"/>
              </a:spcBef>
              <a:spcAft>
                <a:spcPts val="0"/>
              </a:spcAft>
              <a:defRPr sz="1200">
                <a:latin typeface="+mn-lt"/>
                <a:ea typeface="+mn-ea"/>
              </a:defRPr>
            </a:lvl1pPr>
          </a:lstStyle>
          <a:p>
            <a:pPr>
              <a:defRPr/>
            </a:pPr>
            <a:endParaRPr lang="en-GB"/>
          </a:p>
        </p:txBody>
      </p:sp>
      <p:sp>
        <p:nvSpPr>
          <p:cNvPr id="5" name="Slide Number Placeholder 4"/>
          <p:cNvSpPr>
            <a:spLocks noGrp="1"/>
          </p:cNvSpPr>
          <p:nvPr>
            <p:ph type="sldNum" sz="quarter" idx="3"/>
          </p:nvPr>
        </p:nvSpPr>
        <p:spPr>
          <a:xfrm>
            <a:off x="3851194" y="9431781"/>
            <a:ext cx="2946550" cy="498032"/>
          </a:xfrm>
          <a:prstGeom prst="rect">
            <a:avLst/>
          </a:prstGeom>
        </p:spPr>
        <p:txBody>
          <a:bodyPr vert="horz" wrap="square" lIns="91845" tIns="45922" rIns="91845" bIns="45922" numCol="1" anchor="b" anchorCtr="0" compatLnSpc="1">
            <a:prstTxWarp prst="textNoShape">
              <a:avLst/>
            </a:prstTxWarp>
          </a:bodyPr>
          <a:lstStyle>
            <a:lvl1pPr algn="r" eaLnBrk="1" hangingPunct="1">
              <a:defRPr sz="1200">
                <a:latin typeface="Calibri" pitchFamily="34" charset="0"/>
              </a:defRPr>
            </a:lvl1pPr>
          </a:lstStyle>
          <a:p>
            <a:fld id="{FBF88A93-48B6-4890-95E3-3F50C4C50AB1}" type="slidenum">
              <a:rPr lang="en-GB" altLang="es-ES"/>
              <a:pPr/>
              <a:t>‹Nº›</a:t>
            </a:fld>
            <a:endParaRPr lang="en-GB" altLang="es-ES"/>
          </a:p>
        </p:txBody>
      </p:sp>
    </p:spTree>
    <p:extLst>
      <p:ext uri="{BB962C8B-B14F-4D97-AF65-F5344CB8AC3E}">
        <p14:creationId xmlns:p14="http://schemas.microsoft.com/office/powerpoint/2010/main" val="417460819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46550" cy="498033"/>
          </a:xfrm>
          <a:prstGeom prst="rect">
            <a:avLst/>
          </a:prstGeom>
        </p:spPr>
        <p:txBody>
          <a:bodyPr vert="horz" lIns="91845" tIns="45922" rIns="91845" bIns="45922" rtlCol="0"/>
          <a:lstStyle>
            <a:lvl1pPr algn="l" eaLnBrk="1" fontAlgn="auto" hangingPunct="1">
              <a:spcBef>
                <a:spcPts val="0"/>
              </a:spcBef>
              <a:spcAft>
                <a:spcPts val="0"/>
              </a:spcAft>
              <a:defRPr sz="1200">
                <a:latin typeface="+mn-lt"/>
                <a:ea typeface="+mn-ea"/>
              </a:defRPr>
            </a:lvl1pPr>
          </a:lstStyle>
          <a:p>
            <a:pPr>
              <a:defRPr/>
            </a:pPr>
            <a:endParaRPr lang="en-GB"/>
          </a:p>
        </p:txBody>
      </p:sp>
      <p:sp>
        <p:nvSpPr>
          <p:cNvPr id="3" name="Date Placeholder 2"/>
          <p:cNvSpPr>
            <a:spLocks noGrp="1"/>
          </p:cNvSpPr>
          <p:nvPr>
            <p:ph type="dt" idx="1"/>
          </p:nvPr>
        </p:nvSpPr>
        <p:spPr>
          <a:xfrm>
            <a:off x="3851194" y="1"/>
            <a:ext cx="2946550" cy="498033"/>
          </a:xfrm>
          <a:prstGeom prst="rect">
            <a:avLst/>
          </a:prstGeom>
        </p:spPr>
        <p:txBody>
          <a:bodyPr vert="horz" wrap="square" lIns="91845" tIns="45922" rIns="91845" bIns="45922" numCol="1" anchor="t" anchorCtr="0" compatLnSpc="1">
            <a:prstTxWarp prst="textNoShape">
              <a:avLst/>
            </a:prstTxWarp>
          </a:bodyPr>
          <a:lstStyle>
            <a:lvl1pPr algn="r" eaLnBrk="1" hangingPunct="1">
              <a:defRPr sz="1200">
                <a:latin typeface="Calibri" panose="020F0502020204030204" pitchFamily="34" charset="0"/>
              </a:defRPr>
            </a:lvl1pPr>
          </a:lstStyle>
          <a:p>
            <a:pPr>
              <a:defRPr/>
            </a:pPr>
            <a:fld id="{1A76B0FE-3838-4730-AC49-A1CA5D0EC3A7}" type="datetimeFigureOut">
              <a:rPr lang="en-GB" altLang="es-ES"/>
              <a:pPr>
                <a:defRPr/>
              </a:pPr>
              <a:t>03/09/2016</a:t>
            </a:fld>
            <a:endParaRPr lang="en-GB" altLang="es-ES"/>
          </a:p>
        </p:txBody>
      </p:sp>
      <p:sp>
        <p:nvSpPr>
          <p:cNvPr id="4" name="Slide Image Placeholder 3"/>
          <p:cNvSpPr>
            <a:spLocks noGrp="1" noRot="1" noChangeAspect="1"/>
          </p:cNvSpPr>
          <p:nvPr>
            <p:ph type="sldImg" idx="2"/>
          </p:nvPr>
        </p:nvSpPr>
        <p:spPr>
          <a:xfrm>
            <a:off x="1166813" y="1241425"/>
            <a:ext cx="4465637" cy="3351213"/>
          </a:xfrm>
          <a:prstGeom prst="rect">
            <a:avLst/>
          </a:prstGeom>
          <a:noFill/>
          <a:ln w="12700">
            <a:solidFill>
              <a:prstClr val="black"/>
            </a:solidFill>
          </a:ln>
        </p:spPr>
        <p:txBody>
          <a:bodyPr vert="horz" lIns="91845" tIns="45922" rIns="91845" bIns="45922" rtlCol="0" anchor="ctr"/>
          <a:lstStyle/>
          <a:p>
            <a:pPr lvl="0"/>
            <a:endParaRPr lang="en-GB" noProof="0"/>
          </a:p>
        </p:txBody>
      </p:sp>
      <p:sp>
        <p:nvSpPr>
          <p:cNvPr id="5" name="Notes Placeholder 4"/>
          <p:cNvSpPr>
            <a:spLocks noGrp="1"/>
          </p:cNvSpPr>
          <p:nvPr>
            <p:ph type="body" sz="quarter" idx="3"/>
          </p:nvPr>
        </p:nvSpPr>
        <p:spPr>
          <a:xfrm>
            <a:off x="679623" y="4778338"/>
            <a:ext cx="5440019" cy="3910249"/>
          </a:xfrm>
          <a:prstGeom prst="rect">
            <a:avLst/>
          </a:prstGeom>
        </p:spPr>
        <p:txBody>
          <a:bodyPr vert="horz" lIns="91845" tIns="45922" rIns="91845" bIns="45922"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a:p>
        </p:txBody>
      </p:sp>
      <p:sp>
        <p:nvSpPr>
          <p:cNvPr id="6" name="Footer Placeholder 5"/>
          <p:cNvSpPr>
            <a:spLocks noGrp="1"/>
          </p:cNvSpPr>
          <p:nvPr>
            <p:ph type="ftr" sz="quarter" idx="4"/>
          </p:nvPr>
        </p:nvSpPr>
        <p:spPr>
          <a:xfrm>
            <a:off x="0" y="9431781"/>
            <a:ext cx="2946550" cy="498032"/>
          </a:xfrm>
          <a:prstGeom prst="rect">
            <a:avLst/>
          </a:prstGeom>
        </p:spPr>
        <p:txBody>
          <a:bodyPr vert="horz" lIns="91845" tIns="45922" rIns="91845" bIns="45922" rtlCol="0" anchor="b"/>
          <a:lstStyle>
            <a:lvl1pPr algn="l" eaLnBrk="1" fontAlgn="auto" hangingPunct="1">
              <a:spcBef>
                <a:spcPts val="0"/>
              </a:spcBef>
              <a:spcAft>
                <a:spcPts val="0"/>
              </a:spcAft>
              <a:defRPr sz="1200">
                <a:latin typeface="+mn-lt"/>
                <a:ea typeface="+mn-ea"/>
              </a:defRPr>
            </a:lvl1pPr>
          </a:lstStyle>
          <a:p>
            <a:pPr>
              <a:defRPr/>
            </a:pPr>
            <a:endParaRPr lang="en-GB"/>
          </a:p>
        </p:txBody>
      </p:sp>
      <p:sp>
        <p:nvSpPr>
          <p:cNvPr id="7" name="Slide Number Placeholder 6"/>
          <p:cNvSpPr>
            <a:spLocks noGrp="1"/>
          </p:cNvSpPr>
          <p:nvPr>
            <p:ph type="sldNum" sz="quarter" idx="5"/>
          </p:nvPr>
        </p:nvSpPr>
        <p:spPr>
          <a:xfrm>
            <a:off x="3851194" y="9431781"/>
            <a:ext cx="2946550" cy="498032"/>
          </a:xfrm>
          <a:prstGeom prst="rect">
            <a:avLst/>
          </a:prstGeom>
        </p:spPr>
        <p:txBody>
          <a:bodyPr vert="horz" wrap="square" lIns="91845" tIns="45922" rIns="91845" bIns="45922" numCol="1" anchor="b" anchorCtr="0" compatLnSpc="1">
            <a:prstTxWarp prst="textNoShape">
              <a:avLst/>
            </a:prstTxWarp>
          </a:bodyPr>
          <a:lstStyle>
            <a:lvl1pPr algn="r" eaLnBrk="1" hangingPunct="1">
              <a:defRPr sz="1200">
                <a:latin typeface="Calibri" pitchFamily="34" charset="0"/>
              </a:defRPr>
            </a:lvl1pPr>
          </a:lstStyle>
          <a:p>
            <a:fld id="{C41A69F8-1E39-4CC3-89FA-0E1743B15530}" type="slidenum">
              <a:rPr lang="en-GB" altLang="es-ES"/>
              <a:pPr/>
              <a:t>‹Nº›</a:t>
            </a:fld>
            <a:endParaRPr lang="en-GB" altLang="es-ES"/>
          </a:p>
        </p:txBody>
      </p:sp>
    </p:spTree>
    <p:extLst>
      <p:ext uri="{BB962C8B-B14F-4D97-AF65-F5344CB8AC3E}">
        <p14:creationId xmlns:p14="http://schemas.microsoft.com/office/powerpoint/2010/main" val="248948258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1pPr>
    <a:lvl2pPr marL="4572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C41A69F8-1E39-4CC3-89FA-0E1743B15530}" type="slidenum">
              <a:rPr lang="en-GB" altLang="es-ES" smtClean="0"/>
              <a:pPr/>
              <a:t>1</a:t>
            </a:fld>
            <a:endParaRPr lang="en-GB" altLang="es-ES"/>
          </a:p>
        </p:txBody>
      </p:sp>
    </p:spTree>
    <p:extLst>
      <p:ext uri="{BB962C8B-B14F-4D97-AF65-F5344CB8AC3E}">
        <p14:creationId xmlns:p14="http://schemas.microsoft.com/office/powerpoint/2010/main" val="36806053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Marcador de imagen d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Marcador de nota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ES" altLang="es-ES" smtClean="0"/>
          </a:p>
        </p:txBody>
      </p:sp>
      <p:sp>
        <p:nvSpPr>
          <p:cNvPr id="19460" name="Marcador de número de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Prelo-Light" charset="0"/>
                <a:ea typeface="MS PGothic" pitchFamily="34" charset="-128"/>
              </a:defRPr>
            </a:lvl1pPr>
            <a:lvl2pPr marL="717467" indent="-275949">
              <a:defRPr>
                <a:solidFill>
                  <a:schemeClr val="tx1"/>
                </a:solidFill>
                <a:latin typeface="Prelo-Light" charset="0"/>
                <a:ea typeface="MS PGothic" pitchFamily="34" charset="-128"/>
              </a:defRPr>
            </a:lvl2pPr>
            <a:lvl3pPr marL="1103795" indent="-220759">
              <a:defRPr>
                <a:solidFill>
                  <a:schemeClr val="tx1"/>
                </a:solidFill>
                <a:latin typeface="Prelo-Light" charset="0"/>
                <a:ea typeface="MS PGothic" pitchFamily="34" charset="-128"/>
              </a:defRPr>
            </a:lvl3pPr>
            <a:lvl4pPr marL="1545313" indent="-220759">
              <a:defRPr>
                <a:solidFill>
                  <a:schemeClr val="tx1"/>
                </a:solidFill>
                <a:latin typeface="Prelo-Light" charset="0"/>
                <a:ea typeface="MS PGothic" pitchFamily="34" charset="-128"/>
              </a:defRPr>
            </a:lvl4pPr>
            <a:lvl5pPr marL="1986831" indent="-220759">
              <a:defRPr>
                <a:solidFill>
                  <a:schemeClr val="tx1"/>
                </a:solidFill>
                <a:latin typeface="Prelo-Light" charset="0"/>
                <a:ea typeface="MS PGothic" pitchFamily="34" charset="-128"/>
              </a:defRPr>
            </a:lvl5pPr>
            <a:lvl6pPr marL="2428349" indent="-220759" eaLnBrk="0" fontAlgn="base" hangingPunct="0">
              <a:spcBef>
                <a:spcPct val="0"/>
              </a:spcBef>
              <a:spcAft>
                <a:spcPct val="0"/>
              </a:spcAft>
              <a:defRPr>
                <a:solidFill>
                  <a:schemeClr val="tx1"/>
                </a:solidFill>
                <a:latin typeface="Prelo-Light" charset="0"/>
                <a:ea typeface="MS PGothic" pitchFamily="34" charset="-128"/>
              </a:defRPr>
            </a:lvl6pPr>
            <a:lvl7pPr marL="2869867" indent="-220759" eaLnBrk="0" fontAlgn="base" hangingPunct="0">
              <a:spcBef>
                <a:spcPct val="0"/>
              </a:spcBef>
              <a:spcAft>
                <a:spcPct val="0"/>
              </a:spcAft>
              <a:defRPr>
                <a:solidFill>
                  <a:schemeClr val="tx1"/>
                </a:solidFill>
                <a:latin typeface="Prelo-Light" charset="0"/>
                <a:ea typeface="MS PGothic" pitchFamily="34" charset="-128"/>
              </a:defRPr>
            </a:lvl7pPr>
            <a:lvl8pPr marL="3311385" indent="-220759" eaLnBrk="0" fontAlgn="base" hangingPunct="0">
              <a:spcBef>
                <a:spcPct val="0"/>
              </a:spcBef>
              <a:spcAft>
                <a:spcPct val="0"/>
              </a:spcAft>
              <a:defRPr>
                <a:solidFill>
                  <a:schemeClr val="tx1"/>
                </a:solidFill>
                <a:latin typeface="Prelo-Light" charset="0"/>
                <a:ea typeface="MS PGothic" pitchFamily="34" charset="-128"/>
              </a:defRPr>
            </a:lvl8pPr>
            <a:lvl9pPr marL="3752903" indent="-220759" eaLnBrk="0" fontAlgn="base" hangingPunct="0">
              <a:spcBef>
                <a:spcPct val="0"/>
              </a:spcBef>
              <a:spcAft>
                <a:spcPct val="0"/>
              </a:spcAft>
              <a:defRPr>
                <a:solidFill>
                  <a:schemeClr val="tx1"/>
                </a:solidFill>
                <a:latin typeface="Prelo-Light" charset="0"/>
                <a:ea typeface="MS PGothic" pitchFamily="34" charset="-128"/>
              </a:defRPr>
            </a:lvl9pPr>
          </a:lstStyle>
          <a:p>
            <a:fld id="{06572AE6-9327-4C02-B101-CA28EA3D7E3F}" type="slidenum">
              <a:rPr lang="en-GB" altLang="es-ES">
                <a:latin typeface="Calibri" pitchFamily="34" charset="0"/>
              </a:rPr>
              <a:pPr/>
              <a:t>5</a:t>
            </a:fld>
            <a:endParaRPr lang="en-GB" altLang="es-ES">
              <a:latin typeface="Calibri" pitchFamily="34" charset="0"/>
            </a:endParaRPr>
          </a:p>
        </p:txBody>
      </p:sp>
    </p:spTree>
    <p:extLst>
      <p:ext uri="{BB962C8B-B14F-4D97-AF65-F5344CB8AC3E}">
        <p14:creationId xmlns:p14="http://schemas.microsoft.com/office/powerpoint/2010/main" val="22041532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s-ES" smtClean="0"/>
          </a:p>
        </p:txBody>
      </p:sp>
      <p:sp>
        <p:nvSpPr>
          <p:cNvPr id="215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Prelo-Light" charset="0"/>
                <a:ea typeface="MS PGothic" pitchFamily="34" charset="-128"/>
              </a:defRPr>
            </a:lvl1pPr>
            <a:lvl2pPr marL="717467" indent="-275949">
              <a:defRPr>
                <a:solidFill>
                  <a:schemeClr val="tx1"/>
                </a:solidFill>
                <a:latin typeface="Prelo-Light" charset="0"/>
                <a:ea typeface="MS PGothic" pitchFamily="34" charset="-128"/>
              </a:defRPr>
            </a:lvl2pPr>
            <a:lvl3pPr marL="1103795" indent="-220759">
              <a:defRPr>
                <a:solidFill>
                  <a:schemeClr val="tx1"/>
                </a:solidFill>
                <a:latin typeface="Prelo-Light" charset="0"/>
                <a:ea typeface="MS PGothic" pitchFamily="34" charset="-128"/>
              </a:defRPr>
            </a:lvl3pPr>
            <a:lvl4pPr marL="1545313" indent="-220759">
              <a:defRPr>
                <a:solidFill>
                  <a:schemeClr val="tx1"/>
                </a:solidFill>
                <a:latin typeface="Prelo-Light" charset="0"/>
                <a:ea typeface="MS PGothic" pitchFamily="34" charset="-128"/>
              </a:defRPr>
            </a:lvl4pPr>
            <a:lvl5pPr marL="1986831" indent="-220759">
              <a:defRPr>
                <a:solidFill>
                  <a:schemeClr val="tx1"/>
                </a:solidFill>
                <a:latin typeface="Prelo-Light" charset="0"/>
                <a:ea typeface="MS PGothic" pitchFamily="34" charset="-128"/>
              </a:defRPr>
            </a:lvl5pPr>
            <a:lvl6pPr marL="2428349" indent="-220759" eaLnBrk="0" fontAlgn="base" hangingPunct="0">
              <a:spcBef>
                <a:spcPct val="0"/>
              </a:spcBef>
              <a:spcAft>
                <a:spcPct val="0"/>
              </a:spcAft>
              <a:defRPr>
                <a:solidFill>
                  <a:schemeClr val="tx1"/>
                </a:solidFill>
                <a:latin typeface="Prelo-Light" charset="0"/>
                <a:ea typeface="MS PGothic" pitchFamily="34" charset="-128"/>
              </a:defRPr>
            </a:lvl6pPr>
            <a:lvl7pPr marL="2869867" indent="-220759" eaLnBrk="0" fontAlgn="base" hangingPunct="0">
              <a:spcBef>
                <a:spcPct val="0"/>
              </a:spcBef>
              <a:spcAft>
                <a:spcPct val="0"/>
              </a:spcAft>
              <a:defRPr>
                <a:solidFill>
                  <a:schemeClr val="tx1"/>
                </a:solidFill>
                <a:latin typeface="Prelo-Light" charset="0"/>
                <a:ea typeface="MS PGothic" pitchFamily="34" charset="-128"/>
              </a:defRPr>
            </a:lvl7pPr>
            <a:lvl8pPr marL="3311385" indent="-220759" eaLnBrk="0" fontAlgn="base" hangingPunct="0">
              <a:spcBef>
                <a:spcPct val="0"/>
              </a:spcBef>
              <a:spcAft>
                <a:spcPct val="0"/>
              </a:spcAft>
              <a:defRPr>
                <a:solidFill>
                  <a:schemeClr val="tx1"/>
                </a:solidFill>
                <a:latin typeface="Prelo-Light" charset="0"/>
                <a:ea typeface="MS PGothic" pitchFamily="34" charset="-128"/>
              </a:defRPr>
            </a:lvl8pPr>
            <a:lvl9pPr marL="3752903" indent="-220759" eaLnBrk="0" fontAlgn="base" hangingPunct="0">
              <a:spcBef>
                <a:spcPct val="0"/>
              </a:spcBef>
              <a:spcAft>
                <a:spcPct val="0"/>
              </a:spcAft>
              <a:defRPr>
                <a:solidFill>
                  <a:schemeClr val="tx1"/>
                </a:solidFill>
                <a:latin typeface="Prelo-Light" charset="0"/>
                <a:ea typeface="MS PGothic" pitchFamily="34" charset="-128"/>
              </a:defRPr>
            </a:lvl9pPr>
          </a:lstStyle>
          <a:p>
            <a:fld id="{89913CB6-E80B-4090-A472-A0883BB6C807}" type="slidenum">
              <a:rPr lang="en-GB" altLang="es-ES">
                <a:latin typeface="Calibri" pitchFamily="34" charset="0"/>
              </a:rPr>
              <a:pPr/>
              <a:t>6</a:t>
            </a:fld>
            <a:endParaRPr lang="en-GB" altLang="es-ES">
              <a:latin typeface="Calibri" pitchFamily="34" charset="0"/>
            </a:endParaRPr>
          </a:p>
        </p:txBody>
      </p:sp>
    </p:spTree>
    <p:extLst>
      <p:ext uri="{BB962C8B-B14F-4D97-AF65-F5344CB8AC3E}">
        <p14:creationId xmlns:p14="http://schemas.microsoft.com/office/powerpoint/2010/main" val="32956566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s-ES" smtClean="0"/>
          </a:p>
        </p:txBody>
      </p:sp>
      <p:sp>
        <p:nvSpPr>
          <p:cNvPr id="245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Prelo-Light" charset="0"/>
                <a:ea typeface="MS PGothic" pitchFamily="34" charset="-128"/>
              </a:defRPr>
            </a:lvl1pPr>
            <a:lvl2pPr marL="717467" indent="-275949">
              <a:defRPr>
                <a:solidFill>
                  <a:schemeClr val="tx1"/>
                </a:solidFill>
                <a:latin typeface="Prelo-Light" charset="0"/>
                <a:ea typeface="MS PGothic" pitchFamily="34" charset="-128"/>
              </a:defRPr>
            </a:lvl2pPr>
            <a:lvl3pPr marL="1103795" indent="-220759">
              <a:defRPr>
                <a:solidFill>
                  <a:schemeClr val="tx1"/>
                </a:solidFill>
                <a:latin typeface="Prelo-Light" charset="0"/>
                <a:ea typeface="MS PGothic" pitchFamily="34" charset="-128"/>
              </a:defRPr>
            </a:lvl3pPr>
            <a:lvl4pPr marL="1545313" indent="-220759">
              <a:defRPr>
                <a:solidFill>
                  <a:schemeClr val="tx1"/>
                </a:solidFill>
                <a:latin typeface="Prelo-Light" charset="0"/>
                <a:ea typeface="MS PGothic" pitchFamily="34" charset="-128"/>
              </a:defRPr>
            </a:lvl4pPr>
            <a:lvl5pPr marL="1986831" indent="-220759">
              <a:defRPr>
                <a:solidFill>
                  <a:schemeClr val="tx1"/>
                </a:solidFill>
                <a:latin typeface="Prelo-Light" charset="0"/>
                <a:ea typeface="MS PGothic" pitchFamily="34" charset="-128"/>
              </a:defRPr>
            </a:lvl5pPr>
            <a:lvl6pPr marL="2428349" indent="-220759" eaLnBrk="0" fontAlgn="base" hangingPunct="0">
              <a:spcBef>
                <a:spcPct val="0"/>
              </a:spcBef>
              <a:spcAft>
                <a:spcPct val="0"/>
              </a:spcAft>
              <a:defRPr>
                <a:solidFill>
                  <a:schemeClr val="tx1"/>
                </a:solidFill>
                <a:latin typeface="Prelo-Light" charset="0"/>
                <a:ea typeface="MS PGothic" pitchFamily="34" charset="-128"/>
              </a:defRPr>
            </a:lvl6pPr>
            <a:lvl7pPr marL="2869867" indent="-220759" eaLnBrk="0" fontAlgn="base" hangingPunct="0">
              <a:spcBef>
                <a:spcPct val="0"/>
              </a:spcBef>
              <a:spcAft>
                <a:spcPct val="0"/>
              </a:spcAft>
              <a:defRPr>
                <a:solidFill>
                  <a:schemeClr val="tx1"/>
                </a:solidFill>
                <a:latin typeface="Prelo-Light" charset="0"/>
                <a:ea typeface="MS PGothic" pitchFamily="34" charset="-128"/>
              </a:defRPr>
            </a:lvl7pPr>
            <a:lvl8pPr marL="3311385" indent="-220759" eaLnBrk="0" fontAlgn="base" hangingPunct="0">
              <a:spcBef>
                <a:spcPct val="0"/>
              </a:spcBef>
              <a:spcAft>
                <a:spcPct val="0"/>
              </a:spcAft>
              <a:defRPr>
                <a:solidFill>
                  <a:schemeClr val="tx1"/>
                </a:solidFill>
                <a:latin typeface="Prelo-Light" charset="0"/>
                <a:ea typeface="MS PGothic" pitchFamily="34" charset="-128"/>
              </a:defRPr>
            </a:lvl8pPr>
            <a:lvl9pPr marL="3752903" indent="-220759" eaLnBrk="0" fontAlgn="base" hangingPunct="0">
              <a:spcBef>
                <a:spcPct val="0"/>
              </a:spcBef>
              <a:spcAft>
                <a:spcPct val="0"/>
              </a:spcAft>
              <a:defRPr>
                <a:solidFill>
                  <a:schemeClr val="tx1"/>
                </a:solidFill>
                <a:latin typeface="Prelo-Light" charset="0"/>
                <a:ea typeface="MS PGothic" pitchFamily="34" charset="-128"/>
              </a:defRPr>
            </a:lvl9pPr>
          </a:lstStyle>
          <a:p>
            <a:fld id="{EB34D239-CD2E-4DC6-B899-DF9AC1E32263}" type="slidenum">
              <a:rPr lang="en-GB" altLang="es-ES">
                <a:latin typeface="Calibri" pitchFamily="34" charset="0"/>
              </a:rPr>
              <a:pPr/>
              <a:t>8</a:t>
            </a:fld>
            <a:endParaRPr lang="en-GB" altLang="es-ES">
              <a:latin typeface="Calibri" pitchFamily="34" charset="0"/>
            </a:endParaRPr>
          </a:p>
        </p:txBody>
      </p:sp>
    </p:spTree>
    <p:extLst>
      <p:ext uri="{BB962C8B-B14F-4D97-AF65-F5344CB8AC3E}">
        <p14:creationId xmlns:p14="http://schemas.microsoft.com/office/powerpoint/2010/main" val="16560776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s-ES" smtClean="0"/>
          </a:p>
        </p:txBody>
      </p:sp>
      <p:sp>
        <p:nvSpPr>
          <p:cNvPr id="266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Prelo-Light" charset="0"/>
                <a:ea typeface="MS PGothic" pitchFamily="34" charset="-128"/>
              </a:defRPr>
            </a:lvl1pPr>
            <a:lvl2pPr marL="717467" indent="-275949">
              <a:defRPr>
                <a:solidFill>
                  <a:schemeClr val="tx1"/>
                </a:solidFill>
                <a:latin typeface="Prelo-Light" charset="0"/>
                <a:ea typeface="MS PGothic" pitchFamily="34" charset="-128"/>
              </a:defRPr>
            </a:lvl2pPr>
            <a:lvl3pPr marL="1103795" indent="-220759">
              <a:defRPr>
                <a:solidFill>
                  <a:schemeClr val="tx1"/>
                </a:solidFill>
                <a:latin typeface="Prelo-Light" charset="0"/>
                <a:ea typeface="MS PGothic" pitchFamily="34" charset="-128"/>
              </a:defRPr>
            </a:lvl3pPr>
            <a:lvl4pPr marL="1545313" indent="-220759">
              <a:defRPr>
                <a:solidFill>
                  <a:schemeClr val="tx1"/>
                </a:solidFill>
                <a:latin typeface="Prelo-Light" charset="0"/>
                <a:ea typeface="MS PGothic" pitchFamily="34" charset="-128"/>
              </a:defRPr>
            </a:lvl4pPr>
            <a:lvl5pPr marL="1986831" indent="-220759">
              <a:defRPr>
                <a:solidFill>
                  <a:schemeClr val="tx1"/>
                </a:solidFill>
                <a:latin typeface="Prelo-Light" charset="0"/>
                <a:ea typeface="MS PGothic" pitchFamily="34" charset="-128"/>
              </a:defRPr>
            </a:lvl5pPr>
            <a:lvl6pPr marL="2428349" indent="-220759" eaLnBrk="0" fontAlgn="base" hangingPunct="0">
              <a:spcBef>
                <a:spcPct val="0"/>
              </a:spcBef>
              <a:spcAft>
                <a:spcPct val="0"/>
              </a:spcAft>
              <a:defRPr>
                <a:solidFill>
                  <a:schemeClr val="tx1"/>
                </a:solidFill>
                <a:latin typeface="Prelo-Light" charset="0"/>
                <a:ea typeface="MS PGothic" pitchFamily="34" charset="-128"/>
              </a:defRPr>
            </a:lvl6pPr>
            <a:lvl7pPr marL="2869867" indent="-220759" eaLnBrk="0" fontAlgn="base" hangingPunct="0">
              <a:spcBef>
                <a:spcPct val="0"/>
              </a:spcBef>
              <a:spcAft>
                <a:spcPct val="0"/>
              </a:spcAft>
              <a:defRPr>
                <a:solidFill>
                  <a:schemeClr val="tx1"/>
                </a:solidFill>
                <a:latin typeface="Prelo-Light" charset="0"/>
                <a:ea typeface="MS PGothic" pitchFamily="34" charset="-128"/>
              </a:defRPr>
            </a:lvl7pPr>
            <a:lvl8pPr marL="3311385" indent="-220759" eaLnBrk="0" fontAlgn="base" hangingPunct="0">
              <a:spcBef>
                <a:spcPct val="0"/>
              </a:spcBef>
              <a:spcAft>
                <a:spcPct val="0"/>
              </a:spcAft>
              <a:defRPr>
                <a:solidFill>
                  <a:schemeClr val="tx1"/>
                </a:solidFill>
                <a:latin typeface="Prelo-Light" charset="0"/>
                <a:ea typeface="MS PGothic" pitchFamily="34" charset="-128"/>
              </a:defRPr>
            </a:lvl8pPr>
            <a:lvl9pPr marL="3752903" indent="-220759" eaLnBrk="0" fontAlgn="base" hangingPunct="0">
              <a:spcBef>
                <a:spcPct val="0"/>
              </a:spcBef>
              <a:spcAft>
                <a:spcPct val="0"/>
              </a:spcAft>
              <a:defRPr>
                <a:solidFill>
                  <a:schemeClr val="tx1"/>
                </a:solidFill>
                <a:latin typeface="Prelo-Light" charset="0"/>
                <a:ea typeface="MS PGothic" pitchFamily="34" charset="-128"/>
              </a:defRPr>
            </a:lvl9pPr>
          </a:lstStyle>
          <a:p>
            <a:fld id="{3130677E-FB8F-4680-98C6-75912857FBF5}" type="slidenum">
              <a:rPr lang="en-GB" altLang="es-ES">
                <a:latin typeface="Calibri" pitchFamily="34" charset="0"/>
              </a:rPr>
              <a:pPr/>
              <a:t>9</a:t>
            </a:fld>
            <a:endParaRPr lang="en-GB" altLang="es-ES">
              <a:latin typeface="Calibri" pitchFamily="34" charset="0"/>
            </a:endParaRPr>
          </a:p>
        </p:txBody>
      </p:sp>
    </p:spTree>
    <p:extLst>
      <p:ext uri="{BB962C8B-B14F-4D97-AF65-F5344CB8AC3E}">
        <p14:creationId xmlns:p14="http://schemas.microsoft.com/office/powerpoint/2010/main" val="20951102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s-ES" smtClean="0"/>
          </a:p>
        </p:txBody>
      </p:sp>
      <p:sp>
        <p:nvSpPr>
          <p:cNvPr id="286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Prelo-Light" charset="0"/>
                <a:ea typeface="MS PGothic" pitchFamily="34" charset="-128"/>
              </a:defRPr>
            </a:lvl1pPr>
            <a:lvl2pPr marL="717467" indent="-275949">
              <a:defRPr>
                <a:solidFill>
                  <a:schemeClr val="tx1"/>
                </a:solidFill>
                <a:latin typeface="Prelo-Light" charset="0"/>
                <a:ea typeface="MS PGothic" pitchFamily="34" charset="-128"/>
              </a:defRPr>
            </a:lvl2pPr>
            <a:lvl3pPr marL="1103795" indent="-220759">
              <a:defRPr>
                <a:solidFill>
                  <a:schemeClr val="tx1"/>
                </a:solidFill>
                <a:latin typeface="Prelo-Light" charset="0"/>
                <a:ea typeface="MS PGothic" pitchFamily="34" charset="-128"/>
              </a:defRPr>
            </a:lvl3pPr>
            <a:lvl4pPr marL="1545313" indent="-220759">
              <a:defRPr>
                <a:solidFill>
                  <a:schemeClr val="tx1"/>
                </a:solidFill>
                <a:latin typeface="Prelo-Light" charset="0"/>
                <a:ea typeface="MS PGothic" pitchFamily="34" charset="-128"/>
              </a:defRPr>
            </a:lvl4pPr>
            <a:lvl5pPr marL="1986831" indent="-220759">
              <a:defRPr>
                <a:solidFill>
                  <a:schemeClr val="tx1"/>
                </a:solidFill>
                <a:latin typeface="Prelo-Light" charset="0"/>
                <a:ea typeface="MS PGothic" pitchFamily="34" charset="-128"/>
              </a:defRPr>
            </a:lvl5pPr>
            <a:lvl6pPr marL="2428349" indent="-220759" eaLnBrk="0" fontAlgn="base" hangingPunct="0">
              <a:spcBef>
                <a:spcPct val="0"/>
              </a:spcBef>
              <a:spcAft>
                <a:spcPct val="0"/>
              </a:spcAft>
              <a:defRPr>
                <a:solidFill>
                  <a:schemeClr val="tx1"/>
                </a:solidFill>
                <a:latin typeface="Prelo-Light" charset="0"/>
                <a:ea typeface="MS PGothic" pitchFamily="34" charset="-128"/>
              </a:defRPr>
            </a:lvl6pPr>
            <a:lvl7pPr marL="2869867" indent="-220759" eaLnBrk="0" fontAlgn="base" hangingPunct="0">
              <a:spcBef>
                <a:spcPct val="0"/>
              </a:spcBef>
              <a:spcAft>
                <a:spcPct val="0"/>
              </a:spcAft>
              <a:defRPr>
                <a:solidFill>
                  <a:schemeClr val="tx1"/>
                </a:solidFill>
                <a:latin typeface="Prelo-Light" charset="0"/>
                <a:ea typeface="MS PGothic" pitchFamily="34" charset="-128"/>
              </a:defRPr>
            </a:lvl7pPr>
            <a:lvl8pPr marL="3311385" indent="-220759" eaLnBrk="0" fontAlgn="base" hangingPunct="0">
              <a:spcBef>
                <a:spcPct val="0"/>
              </a:spcBef>
              <a:spcAft>
                <a:spcPct val="0"/>
              </a:spcAft>
              <a:defRPr>
                <a:solidFill>
                  <a:schemeClr val="tx1"/>
                </a:solidFill>
                <a:latin typeface="Prelo-Light" charset="0"/>
                <a:ea typeface="MS PGothic" pitchFamily="34" charset="-128"/>
              </a:defRPr>
            </a:lvl8pPr>
            <a:lvl9pPr marL="3752903" indent="-220759" eaLnBrk="0" fontAlgn="base" hangingPunct="0">
              <a:spcBef>
                <a:spcPct val="0"/>
              </a:spcBef>
              <a:spcAft>
                <a:spcPct val="0"/>
              </a:spcAft>
              <a:defRPr>
                <a:solidFill>
                  <a:schemeClr val="tx1"/>
                </a:solidFill>
                <a:latin typeface="Prelo-Light" charset="0"/>
                <a:ea typeface="MS PGothic" pitchFamily="34" charset="-128"/>
              </a:defRPr>
            </a:lvl9pPr>
          </a:lstStyle>
          <a:p>
            <a:fld id="{D07C11FD-5675-4A3E-9A48-FCE71391B3B8}" type="slidenum">
              <a:rPr lang="en-GB" altLang="es-ES">
                <a:latin typeface="Calibri" pitchFamily="34" charset="0"/>
              </a:rPr>
              <a:pPr/>
              <a:t>10</a:t>
            </a:fld>
            <a:endParaRPr lang="en-GB" altLang="es-ES">
              <a:latin typeface="Calibri" pitchFamily="34" charset="0"/>
            </a:endParaRPr>
          </a:p>
        </p:txBody>
      </p:sp>
    </p:spTree>
    <p:extLst>
      <p:ext uri="{BB962C8B-B14F-4D97-AF65-F5344CB8AC3E}">
        <p14:creationId xmlns:p14="http://schemas.microsoft.com/office/powerpoint/2010/main" val="31044049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s-ES" smtClean="0"/>
          </a:p>
        </p:txBody>
      </p:sp>
      <p:sp>
        <p:nvSpPr>
          <p:cNvPr id="307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Prelo-Light" charset="0"/>
                <a:ea typeface="MS PGothic" pitchFamily="34" charset="-128"/>
              </a:defRPr>
            </a:lvl1pPr>
            <a:lvl2pPr marL="717467" indent="-275949">
              <a:defRPr>
                <a:solidFill>
                  <a:schemeClr val="tx1"/>
                </a:solidFill>
                <a:latin typeface="Prelo-Light" charset="0"/>
                <a:ea typeface="MS PGothic" pitchFamily="34" charset="-128"/>
              </a:defRPr>
            </a:lvl2pPr>
            <a:lvl3pPr marL="1103795" indent="-220759">
              <a:defRPr>
                <a:solidFill>
                  <a:schemeClr val="tx1"/>
                </a:solidFill>
                <a:latin typeface="Prelo-Light" charset="0"/>
                <a:ea typeface="MS PGothic" pitchFamily="34" charset="-128"/>
              </a:defRPr>
            </a:lvl3pPr>
            <a:lvl4pPr marL="1545313" indent="-220759">
              <a:defRPr>
                <a:solidFill>
                  <a:schemeClr val="tx1"/>
                </a:solidFill>
                <a:latin typeface="Prelo-Light" charset="0"/>
                <a:ea typeface="MS PGothic" pitchFamily="34" charset="-128"/>
              </a:defRPr>
            </a:lvl4pPr>
            <a:lvl5pPr marL="1986831" indent="-220759">
              <a:defRPr>
                <a:solidFill>
                  <a:schemeClr val="tx1"/>
                </a:solidFill>
                <a:latin typeface="Prelo-Light" charset="0"/>
                <a:ea typeface="MS PGothic" pitchFamily="34" charset="-128"/>
              </a:defRPr>
            </a:lvl5pPr>
            <a:lvl6pPr marL="2428349" indent="-220759" eaLnBrk="0" fontAlgn="base" hangingPunct="0">
              <a:spcBef>
                <a:spcPct val="0"/>
              </a:spcBef>
              <a:spcAft>
                <a:spcPct val="0"/>
              </a:spcAft>
              <a:defRPr>
                <a:solidFill>
                  <a:schemeClr val="tx1"/>
                </a:solidFill>
                <a:latin typeface="Prelo-Light" charset="0"/>
                <a:ea typeface="MS PGothic" pitchFamily="34" charset="-128"/>
              </a:defRPr>
            </a:lvl6pPr>
            <a:lvl7pPr marL="2869867" indent="-220759" eaLnBrk="0" fontAlgn="base" hangingPunct="0">
              <a:spcBef>
                <a:spcPct val="0"/>
              </a:spcBef>
              <a:spcAft>
                <a:spcPct val="0"/>
              </a:spcAft>
              <a:defRPr>
                <a:solidFill>
                  <a:schemeClr val="tx1"/>
                </a:solidFill>
                <a:latin typeface="Prelo-Light" charset="0"/>
                <a:ea typeface="MS PGothic" pitchFamily="34" charset="-128"/>
              </a:defRPr>
            </a:lvl7pPr>
            <a:lvl8pPr marL="3311385" indent="-220759" eaLnBrk="0" fontAlgn="base" hangingPunct="0">
              <a:spcBef>
                <a:spcPct val="0"/>
              </a:spcBef>
              <a:spcAft>
                <a:spcPct val="0"/>
              </a:spcAft>
              <a:defRPr>
                <a:solidFill>
                  <a:schemeClr val="tx1"/>
                </a:solidFill>
                <a:latin typeface="Prelo-Light" charset="0"/>
                <a:ea typeface="MS PGothic" pitchFamily="34" charset="-128"/>
              </a:defRPr>
            </a:lvl8pPr>
            <a:lvl9pPr marL="3752903" indent="-220759" eaLnBrk="0" fontAlgn="base" hangingPunct="0">
              <a:spcBef>
                <a:spcPct val="0"/>
              </a:spcBef>
              <a:spcAft>
                <a:spcPct val="0"/>
              </a:spcAft>
              <a:defRPr>
                <a:solidFill>
                  <a:schemeClr val="tx1"/>
                </a:solidFill>
                <a:latin typeface="Prelo-Light" charset="0"/>
                <a:ea typeface="MS PGothic" pitchFamily="34" charset="-128"/>
              </a:defRPr>
            </a:lvl9pPr>
          </a:lstStyle>
          <a:p>
            <a:fld id="{06E10FA6-76A3-4D4A-BF23-CA66E03063C8}" type="slidenum">
              <a:rPr lang="en-GB" altLang="es-ES">
                <a:latin typeface="Calibri" pitchFamily="34" charset="0"/>
              </a:rPr>
              <a:pPr/>
              <a:t>11</a:t>
            </a:fld>
            <a:endParaRPr lang="en-GB" altLang="es-ES">
              <a:latin typeface="Calibri" pitchFamily="34" charset="0"/>
            </a:endParaRPr>
          </a:p>
        </p:txBody>
      </p:sp>
    </p:spTree>
    <p:extLst>
      <p:ext uri="{BB962C8B-B14F-4D97-AF65-F5344CB8AC3E}">
        <p14:creationId xmlns:p14="http://schemas.microsoft.com/office/powerpoint/2010/main" val="4349765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Marcador de imagen d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Marcador de nota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ES" altLang="es-ES" smtClean="0"/>
          </a:p>
        </p:txBody>
      </p:sp>
      <p:sp>
        <p:nvSpPr>
          <p:cNvPr id="56324" name="Marcador de número de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Prelo-Light" charset="0"/>
                <a:ea typeface="MS PGothic" pitchFamily="34" charset="-128"/>
              </a:defRPr>
            </a:lvl1pPr>
            <a:lvl2pPr marL="717467" indent="-275949">
              <a:defRPr>
                <a:solidFill>
                  <a:schemeClr val="tx1"/>
                </a:solidFill>
                <a:latin typeface="Prelo-Light" charset="0"/>
                <a:ea typeface="MS PGothic" pitchFamily="34" charset="-128"/>
              </a:defRPr>
            </a:lvl2pPr>
            <a:lvl3pPr marL="1103795" indent="-220759">
              <a:defRPr>
                <a:solidFill>
                  <a:schemeClr val="tx1"/>
                </a:solidFill>
                <a:latin typeface="Prelo-Light" charset="0"/>
                <a:ea typeface="MS PGothic" pitchFamily="34" charset="-128"/>
              </a:defRPr>
            </a:lvl3pPr>
            <a:lvl4pPr marL="1545313" indent="-220759">
              <a:defRPr>
                <a:solidFill>
                  <a:schemeClr val="tx1"/>
                </a:solidFill>
                <a:latin typeface="Prelo-Light" charset="0"/>
                <a:ea typeface="MS PGothic" pitchFamily="34" charset="-128"/>
              </a:defRPr>
            </a:lvl4pPr>
            <a:lvl5pPr marL="1986831" indent="-220759">
              <a:defRPr>
                <a:solidFill>
                  <a:schemeClr val="tx1"/>
                </a:solidFill>
                <a:latin typeface="Prelo-Light" charset="0"/>
                <a:ea typeface="MS PGothic" pitchFamily="34" charset="-128"/>
              </a:defRPr>
            </a:lvl5pPr>
            <a:lvl6pPr marL="2428349" indent="-220759" eaLnBrk="0" fontAlgn="base" hangingPunct="0">
              <a:spcBef>
                <a:spcPct val="0"/>
              </a:spcBef>
              <a:spcAft>
                <a:spcPct val="0"/>
              </a:spcAft>
              <a:defRPr>
                <a:solidFill>
                  <a:schemeClr val="tx1"/>
                </a:solidFill>
                <a:latin typeface="Prelo-Light" charset="0"/>
                <a:ea typeface="MS PGothic" pitchFamily="34" charset="-128"/>
              </a:defRPr>
            </a:lvl6pPr>
            <a:lvl7pPr marL="2869867" indent="-220759" eaLnBrk="0" fontAlgn="base" hangingPunct="0">
              <a:spcBef>
                <a:spcPct val="0"/>
              </a:spcBef>
              <a:spcAft>
                <a:spcPct val="0"/>
              </a:spcAft>
              <a:defRPr>
                <a:solidFill>
                  <a:schemeClr val="tx1"/>
                </a:solidFill>
                <a:latin typeface="Prelo-Light" charset="0"/>
                <a:ea typeface="MS PGothic" pitchFamily="34" charset="-128"/>
              </a:defRPr>
            </a:lvl7pPr>
            <a:lvl8pPr marL="3311385" indent="-220759" eaLnBrk="0" fontAlgn="base" hangingPunct="0">
              <a:spcBef>
                <a:spcPct val="0"/>
              </a:spcBef>
              <a:spcAft>
                <a:spcPct val="0"/>
              </a:spcAft>
              <a:defRPr>
                <a:solidFill>
                  <a:schemeClr val="tx1"/>
                </a:solidFill>
                <a:latin typeface="Prelo-Light" charset="0"/>
                <a:ea typeface="MS PGothic" pitchFamily="34" charset="-128"/>
              </a:defRPr>
            </a:lvl8pPr>
            <a:lvl9pPr marL="3752903" indent="-220759" eaLnBrk="0" fontAlgn="base" hangingPunct="0">
              <a:spcBef>
                <a:spcPct val="0"/>
              </a:spcBef>
              <a:spcAft>
                <a:spcPct val="0"/>
              </a:spcAft>
              <a:defRPr>
                <a:solidFill>
                  <a:schemeClr val="tx1"/>
                </a:solidFill>
                <a:latin typeface="Prelo-Light" charset="0"/>
                <a:ea typeface="MS PGothic" pitchFamily="34" charset="-128"/>
              </a:defRPr>
            </a:lvl9pPr>
          </a:lstStyle>
          <a:p>
            <a:fld id="{7CEE5141-A0A9-4F8E-98ED-2804C3187C23}" type="slidenum">
              <a:rPr lang="en-GB" altLang="es-ES">
                <a:latin typeface="Calibri" pitchFamily="34" charset="0"/>
              </a:rPr>
              <a:pPr/>
              <a:t>35</a:t>
            </a:fld>
            <a:endParaRPr lang="en-GB" altLang="es-ES">
              <a:latin typeface="Calibri" pitchFamily="34" charset="0"/>
            </a:endParaRPr>
          </a:p>
        </p:txBody>
      </p:sp>
    </p:spTree>
    <p:extLst>
      <p:ext uri="{BB962C8B-B14F-4D97-AF65-F5344CB8AC3E}">
        <p14:creationId xmlns:p14="http://schemas.microsoft.com/office/powerpoint/2010/main" val="272777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Marcador de imagen d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Marcador de nota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ES" altLang="es-ES" smtClean="0"/>
          </a:p>
        </p:txBody>
      </p:sp>
      <p:sp>
        <p:nvSpPr>
          <p:cNvPr id="74756" name="Marcador de número de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Prelo-Light" charset="0"/>
                <a:ea typeface="MS PGothic" pitchFamily="34" charset="-128"/>
              </a:defRPr>
            </a:lvl1pPr>
            <a:lvl2pPr marL="717467" indent="-275949">
              <a:defRPr>
                <a:solidFill>
                  <a:schemeClr val="tx1"/>
                </a:solidFill>
                <a:latin typeface="Prelo-Light" charset="0"/>
                <a:ea typeface="MS PGothic" pitchFamily="34" charset="-128"/>
              </a:defRPr>
            </a:lvl2pPr>
            <a:lvl3pPr marL="1103795" indent="-220759">
              <a:defRPr>
                <a:solidFill>
                  <a:schemeClr val="tx1"/>
                </a:solidFill>
                <a:latin typeface="Prelo-Light" charset="0"/>
                <a:ea typeface="MS PGothic" pitchFamily="34" charset="-128"/>
              </a:defRPr>
            </a:lvl3pPr>
            <a:lvl4pPr marL="1545313" indent="-220759">
              <a:defRPr>
                <a:solidFill>
                  <a:schemeClr val="tx1"/>
                </a:solidFill>
                <a:latin typeface="Prelo-Light" charset="0"/>
                <a:ea typeface="MS PGothic" pitchFamily="34" charset="-128"/>
              </a:defRPr>
            </a:lvl4pPr>
            <a:lvl5pPr marL="1986831" indent="-220759">
              <a:defRPr>
                <a:solidFill>
                  <a:schemeClr val="tx1"/>
                </a:solidFill>
                <a:latin typeface="Prelo-Light" charset="0"/>
                <a:ea typeface="MS PGothic" pitchFamily="34" charset="-128"/>
              </a:defRPr>
            </a:lvl5pPr>
            <a:lvl6pPr marL="2428349" indent="-220759" eaLnBrk="0" fontAlgn="base" hangingPunct="0">
              <a:spcBef>
                <a:spcPct val="0"/>
              </a:spcBef>
              <a:spcAft>
                <a:spcPct val="0"/>
              </a:spcAft>
              <a:defRPr>
                <a:solidFill>
                  <a:schemeClr val="tx1"/>
                </a:solidFill>
                <a:latin typeface="Prelo-Light" charset="0"/>
                <a:ea typeface="MS PGothic" pitchFamily="34" charset="-128"/>
              </a:defRPr>
            </a:lvl6pPr>
            <a:lvl7pPr marL="2869867" indent="-220759" eaLnBrk="0" fontAlgn="base" hangingPunct="0">
              <a:spcBef>
                <a:spcPct val="0"/>
              </a:spcBef>
              <a:spcAft>
                <a:spcPct val="0"/>
              </a:spcAft>
              <a:defRPr>
                <a:solidFill>
                  <a:schemeClr val="tx1"/>
                </a:solidFill>
                <a:latin typeface="Prelo-Light" charset="0"/>
                <a:ea typeface="MS PGothic" pitchFamily="34" charset="-128"/>
              </a:defRPr>
            </a:lvl7pPr>
            <a:lvl8pPr marL="3311385" indent="-220759" eaLnBrk="0" fontAlgn="base" hangingPunct="0">
              <a:spcBef>
                <a:spcPct val="0"/>
              </a:spcBef>
              <a:spcAft>
                <a:spcPct val="0"/>
              </a:spcAft>
              <a:defRPr>
                <a:solidFill>
                  <a:schemeClr val="tx1"/>
                </a:solidFill>
                <a:latin typeface="Prelo-Light" charset="0"/>
                <a:ea typeface="MS PGothic" pitchFamily="34" charset="-128"/>
              </a:defRPr>
            </a:lvl8pPr>
            <a:lvl9pPr marL="3752903" indent="-220759" eaLnBrk="0" fontAlgn="base" hangingPunct="0">
              <a:spcBef>
                <a:spcPct val="0"/>
              </a:spcBef>
              <a:spcAft>
                <a:spcPct val="0"/>
              </a:spcAft>
              <a:defRPr>
                <a:solidFill>
                  <a:schemeClr val="tx1"/>
                </a:solidFill>
                <a:latin typeface="Prelo-Light" charset="0"/>
                <a:ea typeface="MS PGothic" pitchFamily="34" charset="-128"/>
              </a:defRPr>
            </a:lvl9pPr>
          </a:lstStyle>
          <a:p>
            <a:fld id="{D3A8E830-54AA-43BB-A844-85616A104539}" type="slidenum">
              <a:rPr lang="en-GB" altLang="es-ES">
                <a:latin typeface="Calibri" pitchFamily="34" charset="0"/>
              </a:rPr>
              <a:pPr/>
              <a:t>52</a:t>
            </a:fld>
            <a:endParaRPr lang="en-GB" altLang="es-ES">
              <a:latin typeface="Calibri" pitchFamily="34" charset="0"/>
            </a:endParaRPr>
          </a:p>
        </p:txBody>
      </p:sp>
    </p:spTree>
    <p:extLst>
      <p:ext uri="{BB962C8B-B14F-4D97-AF65-F5344CB8AC3E}">
        <p14:creationId xmlns:p14="http://schemas.microsoft.com/office/powerpoint/2010/main" val="26248513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Marcador de imagen d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1139" name="Marcador de nota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ES" altLang="es-ES" smtClean="0"/>
          </a:p>
        </p:txBody>
      </p:sp>
      <p:sp>
        <p:nvSpPr>
          <p:cNvPr id="91140" name="Marcador de número de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Prelo-Light" charset="0"/>
                <a:ea typeface="MS PGothic" pitchFamily="34" charset="-128"/>
              </a:defRPr>
            </a:lvl1pPr>
            <a:lvl2pPr marL="717467" indent="-275949">
              <a:defRPr>
                <a:solidFill>
                  <a:schemeClr val="tx1"/>
                </a:solidFill>
                <a:latin typeface="Prelo-Light" charset="0"/>
                <a:ea typeface="MS PGothic" pitchFamily="34" charset="-128"/>
              </a:defRPr>
            </a:lvl2pPr>
            <a:lvl3pPr marL="1103795" indent="-220759">
              <a:defRPr>
                <a:solidFill>
                  <a:schemeClr val="tx1"/>
                </a:solidFill>
                <a:latin typeface="Prelo-Light" charset="0"/>
                <a:ea typeface="MS PGothic" pitchFamily="34" charset="-128"/>
              </a:defRPr>
            </a:lvl3pPr>
            <a:lvl4pPr marL="1545313" indent="-220759">
              <a:defRPr>
                <a:solidFill>
                  <a:schemeClr val="tx1"/>
                </a:solidFill>
                <a:latin typeface="Prelo-Light" charset="0"/>
                <a:ea typeface="MS PGothic" pitchFamily="34" charset="-128"/>
              </a:defRPr>
            </a:lvl4pPr>
            <a:lvl5pPr marL="1986831" indent="-220759">
              <a:defRPr>
                <a:solidFill>
                  <a:schemeClr val="tx1"/>
                </a:solidFill>
                <a:latin typeface="Prelo-Light" charset="0"/>
                <a:ea typeface="MS PGothic" pitchFamily="34" charset="-128"/>
              </a:defRPr>
            </a:lvl5pPr>
            <a:lvl6pPr marL="2428349" indent="-220759" eaLnBrk="0" fontAlgn="base" hangingPunct="0">
              <a:spcBef>
                <a:spcPct val="0"/>
              </a:spcBef>
              <a:spcAft>
                <a:spcPct val="0"/>
              </a:spcAft>
              <a:defRPr>
                <a:solidFill>
                  <a:schemeClr val="tx1"/>
                </a:solidFill>
                <a:latin typeface="Prelo-Light" charset="0"/>
                <a:ea typeface="MS PGothic" pitchFamily="34" charset="-128"/>
              </a:defRPr>
            </a:lvl6pPr>
            <a:lvl7pPr marL="2869867" indent="-220759" eaLnBrk="0" fontAlgn="base" hangingPunct="0">
              <a:spcBef>
                <a:spcPct val="0"/>
              </a:spcBef>
              <a:spcAft>
                <a:spcPct val="0"/>
              </a:spcAft>
              <a:defRPr>
                <a:solidFill>
                  <a:schemeClr val="tx1"/>
                </a:solidFill>
                <a:latin typeface="Prelo-Light" charset="0"/>
                <a:ea typeface="MS PGothic" pitchFamily="34" charset="-128"/>
              </a:defRPr>
            </a:lvl7pPr>
            <a:lvl8pPr marL="3311385" indent="-220759" eaLnBrk="0" fontAlgn="base" hangingPunct="0">
              <a:spcBef>
                <a:spcPct val="0"/>
              </a:spcBef>
              <a:spcAft>
                <a:spcPct val="0"/>
              </a:spcAft>
              <a:defRPr>
                <a:solidFill>
                  <a:schemeClr val="tx1"/>
                </a:solidFill>
                <a:latin typeface="Prelo-Light" charset="0"/>
                <a:ea typeface="MS PGothic" pitchFamily="34" charset="-128"/>
              </a:defRPr>
            </a:lvl8pPr>
            <a:lvl9pPr marL="3752903" indent="-220759" eaLnBrk="0" fontAlgn="base" hangingPunct="0">
              <a:spcBef>
                <a:spcPct val="0"/>
              </a:spcBef>
              <a:spcAft>
                <a:spcPct val="0"/>
              </a:spcAft>
              <a:defRPr>
                <a:solidFill>
                  <a:schemeClr val="tx1"/>
                </a:solidFill>
                <a:latin typeface="Prelo-Light" charset="0"/>
                <a:ea typeface="MS PGothic" pitchFamily="34" charset="-128"/>
              </a:defRPr>
            </a:lvl9pPr>
          </a:lstStyle>
          <a:p>
            <a:fld id="{926B9905-9BAC-4F2B-A648-79D2B0AE26A9}" type="slidenum">
              <a:rPr lang="en-GB" altLang="es-ES">
                <a:latin typeface="Calibri" pitchFamily="34" charset="0"/>
              </a:rPr>
              <a:pPr/>
              <a:t>67</a:t>
            </a:fld>
            <a:endParaRPr lang="en-GB" altLang="es-ES">
              <a:latin typeface="Calibri" pitchFamily="34" charset="0"/>
            </a:endParaRPr>
          </a:p>
        </p:txBody>
      </p:sp>
    </p:spTree>
    <p:extLst>
      <p:ext uri="{BB962C8B-B14F-4D97-AF65-F5344CB8AC3E}">
        <p14:creationId xmlns:p14="http://schemas.microsoft.com/office/powerpoint/2010/main" val="266910516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Master" Target="../slideMasters/slideMaster1.xml"/><Relationship Id="rId1" Type="http://schemas.openxmlformats.org/officeDocument/2006/relationships/themeOverride" Target="../theme/themeOverride2.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e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ront page and section divider">
    <p:bg>
      <p:bgPr>
        <a:solidFill>
          <a:schemeClr val="tx1"/>
        </a:solidFill>
        <a:effectLst/>
      </p:bgPr>
    </p:bg>
    <p:spTree>
      <p:nvGrpSpPr>
        <p:cNvPr id="1" name=""/>
        <p:cNvGrpSpPr/>
        <p:nvPr/>
      </p:nvGrpSpPr>
      <p:grpSpPr>
        <a:xfrm>
          <a:off x="0" y="0"/>
          <a:ext cx="0" cy="0"/>
          <a:chOff x="0" y="0"/>
          <a:chExt cx="0" cy="0"/>
        </a:xfrm>
      </p:grpSpPr>
      <p:sp>
        <p:nvSpPr>
          <p:cNvPr id="3" name="Picture Placeholder 2"/>
          <p:cNvSpPr>
            <a:spLocks noGrp="1"/>
          </p:cNvSpPr>
          <p:nvPr>
            <p:ph type="pic" sz="quarter" idx="11"/>
          </p:nvPr>
        </p:nvSpPr>
        <p:spPr>
          <a:xfrm>
            <a:off x="0" y="0"/>
            <a:ext cx="9144000" cy="6858000"/>
          </a:xfrm>
          <a:prstGeom prst="rect">
            <a:avLst/>
          </a:prstGeom>
        </p:spPr>
        <p:txBody>
          <a:bodyPr/>
          <a:lstStyle>
            <a:lvl1pPr marL="0" indent="0">
              <a:buNone/>
              <a:defRPr/>
            </a:lvl1pPr>
          </a:lstStyle>
          <a:p>
            <a:pPr lvl="0"/>
            <a:r>
              <a:rPr lang="en-US" noProof="0" smtClean="0"/>
              <a:t>Click icon to add picture</a:t>
            </a:r>
            <a:endParaRPr lang="en-GB" noProof="0"/>
          </a:p>
        </p:txBody>
      </p:sp>
      <p:sp>
        <p:nvSpPr>
          <p:cNvPr id="4098" name="Rectangle 2"/>
          <p:cNvSpPr>
            <a:spLocks noGrp="1" noChangeArrowheads="1"/>
          </p:cNvSpPr>
          <p:nvPr>
            <p:ph type="ctrTitle"/>
          </p:nvPr>
        </p:nvSpPr>
        <p:spPr>
          <a:xfrm>
            <a:off x="685800" y="1447800"/>
            <a:ext cx="7772400" cy="533400"/>
          </a:xfrm>
        </p:spPr>
        <p:txBody>
          <a:bodyPr lIns="91440" anchor="ctr"/>
          <a:lstStyle>
            <a:lvl1pPr>
              <a:defRPr>
                <a:solidFill>
                  <a:schemeClr val="tx1"/>
                </a:solidFill>
              </a:defRPr>
            </a:lvl1pPr>
          </a:lstStyle>
          <a:p>
            <a:pPr lvl="0"/>
            <a:r>
              <a:rPr lang="en-US" noProof="0" smtClean="0"/>
              <a:t>Click to edit Master title style</a:t>
            </a:r>
          </a:p>
        </p:txBody>
      </p:sp>
      <p:sp>
        <p:nvSpPr>
          <p:cNvPr id="4099" name="Rectangle 3"/>
          <p:cNvSpPr>
            <a:spLocks noGrp="1" noChangeArrowheads="1"/>
          </p:cNvSpPr>
          <p:nvPr>
            <p:ph type="subTitle" idx="1"/>
          </p:nvPr>
        </p:nvSpPr>
        <p:spPr>
          <a:xfrm>
            <a:off x="685800" y="2057400"/>
            <a:ext cx="7772400" cy="381000"/>
          </a:xfrm>
          <a:prstGeom prst="rect">
            <a:avLst/>
          </a:prstGeom>
        </p:spPr>
        <p:txBody>
          <a:bodyPr/>
          <a:lstStyle>
            <a:lvl1pPr marL="0" indent="0">
              <a:buFont typeface="Wingdings" charset="2"/>
              <a:buNone/>
              <a:defRPr/>
            </a:lvl1pPr>
          </a:lstStyle>
          <a:p>
            <a:pPr lvl="0"/>
            <a:r>
              <a:rPr lang="en-US" noProof="0" smtClean="0"/>
              <a:t>Click to edit Master subtitle style</a:t>
            </a:r>
          </a:p>
        </p:txBody>
      </p:sp>
      <p:sp>
        <p:nvSpPr>
          <p:cNvPr id="5" name="Rectangle 3"/>
          <p:cNvSpPr>
            <a:spLocks noGrp="1" noChangeArrowheads="1"/>
          </p:cNvSpPr>
          <p:nvPr>
            <p:ph type="dt" sz="half" idx="12"/>
          </p:nvPr>
        </p:nvSpPr>
        <p:spPr>
          <a:xfrm>
            <a:off x="685800" y="6526213"/>
            <a:ext cx="1905000" cy="179387"/>
          </a:xfrm>
        </p:spPr>
        <p:txBody>
          <a:bodyPr/>
          <a:lstStyle>
            <a:lvl1pPr algn="l" eaLnBrk="1" hangingPunct="1">
              <a:defRPr/>
            </a:lvl1pPr>
          </a:lstStyle>
          <a:p>
            <a:pPr>
              <a:defRPr/>
            </a:pPr>
            <a:fld id="{FBE0D1F4-391C-4707-8C1D-EBC1EC166F9C}" type="datetime4">
              <a:rPr lang="en-US" altLang="es-ES"/>
              <a:pPr>
                <a:defRPr/>
              </a:pPr>
              <a:t>September 3, 2016</a:t>
            </a:fld>
            <a:endParaRPr lang="en-US" altLang="es-ES"/>
          </a:p>
        </p:txBody>
      </p:sp>
    </p:spTree>
    <p:extLst>
      <p:ext uri="{BB962C8B-B14F-4D97-AF65-F5344CB8AC3E}">
        <p14:creationId xmlns:p14="http://schemas.microsoft.com/office/powerpoint/2010/main" val="1943629142"/>
      </p:ext>
    </p:extLst>
  </p:cSld>
  <p:clrMapOvr>
    <a:overrideClrMapping bg1="dk2" tx1="lt1" bg2="dk1"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ark background for text - 2 elements">
    <p:spTree>
      <p:nvGrpSpPr>
        <p:cNvPr id="1" name=""/>
        <p:cNvGrpSpPr/>
        <p:nvPr/>
      </p:nvGrpSpPr>
      <p:grpSpPr>
        <a:xfrm>
          <a:off x="0" y="0"/>
          <a:ext cx="0" cy="0"/>
          <a:chOff x="0" y="0"/>
          <a:chExt cx="0" cy="0"/>
        </a:xfrm>
      </p:grpSpPr>
      <p:sp>
        <p:nvSpPr>
          <p:cNvPr id="9" name="Picture Placeholder 8"/>
          <p:cNvSpPr>
            <a:spLocks noGrp="1"/>
          </p:cNvSpPr>
          <p:nvPr>
            <p:ph type="pic" sz="quarter" idx="14"/>
          </p:nvPr>
        </p:nvSpPr>
        <p:spPr>
          <a:xfrm>
            <a:off x="0" y="657225"/>
            <a:ext cx="9144000" cy="5819775"/>
          </a:xfrm>
          <a:prstGeom prst="rect">
            <a:avLst/>
          </a:prstGeom>
        </p:spPr>
        <p:txBody>
          <a:bodyPr/>
          <a:lstStyle>
            <a:lvl1pPr marL="0" indent="0">
              <a:buNone/>
              <a:defRPr b="0">
                <a:solidFill>
                  <a:schemeClr val="bg1"/>
                </a:solidFill>
              </a:defRPr>
            </a:lvl1pPr>
          </a:lstStyle>
          <a:p>
            <a:pPr lvl="0"/>
            <a:r>
              <a:rPr lang="en-US" noProof="0" smtClean="0"/>
              <a:t>Click icon to add picture</a:t>
            </a:r>
            <a:endParaRPr lang="en-GB" noProof="0" dirty="0"/>
          </a:p>
        </p:txBody>
      </p:sp>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a:xfrm>
            <a:off x="477838" y="1428750"/>
            <a:ext cx="4031679" cy="4737100"/>
          </a:xfrm>
          <a:prstGeom prst="rect">
            <a:avLst/>
          </a:prstGeom>
        </p:spPr>
        <p:txBody>
          <a:bodyPr/>
          <a:lstStyle>
            <a:lvl1pPr>
              <a:defRPr b="0">
                <a:solidFill>
                  <a:schemeClr val="bg1"/>
                </a:solidFill>
                <a:latin typeface="Prelo SemiBold" panose="02000506040000020004" pitchFamily="50" charset="0"/>
              </a:defRPr>
            </a:lvl1pPr>
            <a:lvl2pPr>
              <a:defRPr b="0">
                <a:solidFill>
                  <a:schemeClr val="bg1"/>
                </a:solidFill>
                <a:latin typeface="Prelo SemiBold" panose="02000506040000020004" pitchFamily="50" charset="0"/>
              </a:defRPr>
            </a:lvl2pPr>
            <a:lvl3pPr>
              <a:defRPr b="0">
                <a:solidFill>
                  <a:schemeClr val="bg1"/>
                </a:solidFill>
                <a:latin typeface="Prelo SemiBold" panose="02000506040000020004" pitchFamily="50" charset="0"/>
              </a:defRPr>
            </a:lvl3pPr>
            <a:lvl4pPr>
              <a:defRPr b="0">
                <a:solidFill>
                  <a:schemeClr val="bg1"/>
                </a:solidFill>
                <a:latin typeface="Prelo SemiBold" panose="02000506040000020004" pitchFamily="50" charset="0"/>
              </a:defRPr>
            </a:lvl4pPr>
            <a:lvl5pPr>
              <a:defRPr b="0">
                <a:solidFill>
                  <a:schemeClr val="bg1"/>
                </a:solidFill>
                <a:latin typeface="Prelo SemiBold" panose="02000506040000020004" pitchFamily="50"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7" name="Content Placeholder 2"/>
          <p:cNvSpPr>
            <a:spLocks noGrp="1"/>
          </p:cNvSpPr>
          <p:nvPr>
            <p:ph idx="13"/>
          </p:nvPr>
        </p:nvSpPr>
        <p:spPr>
          <a:xfrm>
            <a:off x="4644777" y="1422301"/>
            <a:ext cx="4031679" cy="4737100"/>
          </a:xfrm>
          <a:prstGeom prst="rect">
            <a:avLst/>
          </a:prstGeom>
        </p:spPr>
        <p:txBody>
          <a:bodyPr/>
          <a:lstStyle>
            <a:lvl1pPr>
              <a:defRPr>
                <a:solidFill>
                  <a:schemeClr val="bg1"/>
                </a:solidFill>
                <a:latin typeface="Prelo SemiBold" panose="02000506040000020004" pitchFamily="50" charset="0"/>
              </a:defRPr>
            </a:lvl1pPr>
            <a:lvl2pPr>
              <a:defRPr>
                <a:solidFill>
                  <a:schemeClr val="bg1"/>
                </a:solidFill>
                <a:latin typeface="Prelo SemiBold" panose="02000506040000020004" pitchFamily="50" charset="0"/>
              </a:defRPr>
            </a:lvl2pPr>
            <a:lvl3pPr>
              <a:defRPr>
                <a:solidFill>
                  <a:schemeClr val="bg1"/>
                </a:solidFill>
                <a:latin typeface="Prelo SemiBold" panose="02000506040000020004" pitchFamily="50" charset="0"/>
              </a:defRPr>
            </a:lvl3pPr>
            <a:lvl4pPr>
              <a:defRPr>
                <a:solidFill>
                  <a:schemeClr val="bg1"/>
                </a:solidFill>
                <a:latin typeface="Prelo SemiBold" panose="02000506040000020004" pitchFamily="50" charset="0"/>
              </a:defRPr>
            </a:lvl4pPr>
            <a:lvl5pPr>
              <a:defRPr>
                <a:solidFill>
                  <a:schemeClr val="bg1"/>
                </a:solidFill>
                <a:latin typeface="Prelo SemiBold" panose="02000506040000020004" pitchFamily="50"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6" name="Rectangle 4"/>
          <p:cNvSpPr>
            <a:spLocks noGrp="1" noChangeArrowheads="1"/>
          </p:cNvSpPr>
          <p:nvPr>
            <p:ph type="dt" sz="half" idx="15"/>
          </p:nvPr>
        </p:nvSpPr>
        <p:spPr/>
        <p:txBody>
          <a:bodyPr/>
          <a:lstStyle>
            <a:lvl1pPr eaLnBrk="1" hangingPunct="1">
              <a:defRPr/>
            </a:lvl1pPr>
          </a:lstStyle>
          <a:p>
            <a:pPr>
              <a:defRPr/>
            </a:pPr>
            <a:fld id="{9FD3E430-EB87-4661-9304-854264506202}" type="datetime4">
              <a:rPr lang="en-US" altLang="es-ES"/>
              <a:pPr>
                <a:defRPr/>
              </a:pPr>
              <a:t>September 3, 2016</a:t>
            </a:fld>
            <a:endParaRPr lang="en-US" altLang="es-ES"/>
          </a:p>
        </p:txBody>
      </p:sp>
      <p:sp>
        <p:nvSpPr>
          <p:cNvPr id="8" name="Rectangle 5"/>
          <p:cNvSpPr>
            <a:spLocks noGrp="1" noChangeArrowheads="1"/>
          </p:cNvSpPr>
          <p:nvPr>
            <p:ph type="ftr" sz="quarter" idx="16"/>
          </p:nvPr>
        </p:nvSpPr>
        <p:spPr/>
        <p:txBody>
          <a:bodyPr/>
          <a:lstStyle>
            <a:lvl1pPr eaLnBrk="1" hangingPunct="1">
              <a:defRPr/>
            </a:lvl1pPr>
          </a:lstStyle>
          <a:p>
            <a:pPr>
              <a:defRPr/>
            </a:pPr>
            <a:r>
              <a:rPr lang="en-US" altLang="es-ES"/>
              <a:t>© SPORTS MARKETING SURVEYS INC</a:t>
            </a:r>
            <a:r>
              <a:rPr lang="en-US" altLang="es-ES">
                <a:solidFill>
                  <a:srgbClr val="FFD300"/>
                </a:solidFill>
              </a:rPr>
              <a:t>.</a:t>
            </a:r>
          </a:p>
        </p:txBody>
      </p:sp>
      <p:sp>
        <p:nvSpPr>
          <p:cNvPr id="10" name="Rectangle 6"/>
          <p:cNvSpPr>
            <a:spLocks noGrp="1" noChangeArrowheads="1"/>
          </p:cNvSpPr>
          <p:nvPr>
            <p:ph type="sldNum" sz="quarter" idx="17"/>
          </p:nvPr>
        </p:nvSpPr>
        <p:spPr/>
        <p:txBody>
          <a:bodyPr/>
          <a:lstStyle>
            <a:lvl1pPr eaLnBrk="1" hangingPunct="1">
              <a:defRPr/>
            </a:lvl1pPr>
          </a:lstStyle>
          <a:p>
            <a:fld id="{586A1A1F-BEB9-41BB-B7E0-B9D760E9A512}" type="slidenum">
              <a:rPr lang="en-US" altLang="en-US"/>
              <a:pPr/>
              <a:t>‹Nº›</a:t>
            </a:fld>
            <a:endParaRPr lang="en-US" altLang="en-US">
              <a:solidFill>
                <a:srgbClr val="3B3B3A"/>
              </a:solidFill>
              <a:latin typeface="Arial" pitchFamily="34" charset="0"/>
            </a:endParaRPr>
          </a:p>
        </p:txBody>
      </p:sp>
    </p:spTree>
    <p:extLst>
      <p:ext uri="{BB962C8B-B14F-4D97-AF65-F5344CB8AC3E}">
        <p14:creationId xmlns:p14="http://schemas.microsoft.com/office/powerpoint/2010/main" val="19262729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ingle SmartArt graphic">
    <p:spTree>
      <p:nvGrpSpPr>
        <p:cNvPr id="1" name=""/>
        <p:cNvGrpSpPr/>
        <p:nvPr/>
      </p:nvGrpSpPr>
      <p:grpSpPr>
        <a:xfrm>
          <a:off x="0" y="0"/>
          <a:ext cx="0" cy="0"/>
          <a:chOff x="0" y="0"/>
          <a:chExt cx="0" cy="0"/>
        </a:xfrm>
      </p:grpSpPr>
      <p:sp>
        <p:nvSpPr>
          <p:cNvPr id="9" name="Picture Placeholder 8"/>
          <p:cNvSpPr>
            <a:spLocks noGrp="1"/>
          </p:cNvSpPr>
          <p:nvPr>
            <p:ph type="pic" sz="quarter" idx="14"/>
          </p:nvPr>
        </p:nvSpPr>
        <p:spPr>
          <a:xfrm>
            <a:off x="0" y="657225"/>
            <a:ext cx="9144000" cy="5819775"/>
          </a:xfrm>
          <a:prstGeom prst="rect">
            <a:avLst/>
          </a:prstGeom>
        </p:spPr>
        <p:txBody>
          <a:bodyPr/>
          <a:lstStyle>
            <a:lvl1pPr marL="0" indent="0">
              <a:buNone/>
              <a:defRPr b="0">
                <a:solidFill>
                  <a:schemeClr val="bg1"/>
                </a:solidFill>
              </a:defRPr>
            </a:lvl1pPr>
          </a:lstStyle>
          <a:p>
            <a:pPr lvl="0"/>
            <a:r>
              <a:rPr lang="en-US" noProof="0" smtClean="0"/>
              <a:t>Click icon to add picture</a:t>
            </a:r>
            <a:endParaRPr lang="en-GB" noProof="0" dirty="0"/>
          </a:p>
        </p:txBody>
      </p:sp>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a:xfrm>
            <a:off x="477838" y="1428750"/>
            <a:ext cx="8197849" cy="4737100"/>
          </a:xfrm>
          <a:prstGeom prst="rect">
            <a:avLst/>
          </a:prstGeom>
        </p:spPr>
        <p:txBody>
          <a:bodyPr/>
          <a:lstStyle>
            <a:lvl1pPr>
              <a:defRPr b="0">
                <a:solidFill>
                  <a:schemeClr val="bg1"/>
                </a:solidFill>
                <a:latin typeface="Prelo SemiBold" panose="02000506040000020004" pitchFamily="50" charset="0"/>
              </a:defRPr>
            </a:lvl1pPr>
            <a:lvl2pPr>
              <a:defRPr b="0">
                <a:solidFill>
                  <a:schemeClr val="bg1"/>
                </a:solidFill>
                <a:latin typeface="Prelo SemiBold" panose="02000506040000020004" pitchFamily="50" charset="0"/>
              </a:defRPr>
            </a:lvl2pPr>
            <a:lvl3pPr>
              <a:defRPr b="0">
                <a:solidFill>
                  <a:schemeClr val="bg1"/>
                </a:solidFill>
                <a:latin typeface="Prelo SemiBold" panose="02000506040000020004" pitchFamily="50" charset="0"/>
              </a:defRPr>
            </a:lvl3pPr>
            <a:lvl4pPr>
              <a:defRPr b="0">
                <a:solidFill>
                  <a:schemeClr val="bg1"/>
                </a:solidFill>
                <a:latin typeface="Prelo SemiBold" panose="02000506040000020004" pitchFamily="50" charset="0"/>
              </a:defRPr>
            </a:lvl4pPr>
            <a:lvl5pPr>
              <a:defRPr b="0">
                <a:solidFill>
                  <a:schemeClr val="bg1"/>
                </a:solidFill>
                <a:latin typeface="Prelo SemiBold" panose="02000506040000020004" pitchFamily="50"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5" name="Rectangle 4"/>
          <p:cNvSpPr>
            <a:spLocks noGrp="1" noChangeArrowheads="1"/>
          </p:cNvSpPr>
          <p:nvPr>
            <p:ph type="dt" sz="half" idx="15"/>
          </p:nvPr>
        </p:nvSpPr>
        <p:spPr/>
        <p:txBody>
          <a:bodyPr/>
          <a:lstStyle>
            <a:lvl1pPr eaLnBrk="1" hangingPunct="1">
              <a:defRPr/>
            </a:lvl1pPr>
          </a:lstStyle>
          <a:p>
            <a:pPr>
              <a:defRPr/>
            </a:pPr>
            <a:fld id="{A13FD369-1C94-4B3A-8F79-7506B7BE84EE}" type="datetime4">
              <a:rPr lang="en-US" altLang="es-ES"/>
              <a:pPr>
                <a:defRPr/>
              </a:pPr>
              <a:t>September 3, 2016</a:t>
            </a:fld>
            <a:endParaRPr lang="en-US" altLang="es-ES"/>
          </a:p>
        </p:txBody>
      </p:sp>
      <p:sp>
        <p:nvSpPr>
          <p:cNvPr id="6" name="Rectangle 5"/>
          <p:cNvSpPr>
            <a:spLocks noGrp="1" noChangeArrowheads="1"/>
          </p:cNvSpPr>
          <p:nvPr>
            <p:ph type="ftr" sz="quarter" idx="16"/>
          </p:nvPr>
        </p:nvSpPr>
        <p:spPr/>
        <p:txBody>
          <a:bodyPr/>
          <a:lstStyle>
            <a:lvl1pPr eaLnBrk="1" hangingPunct="1">
              <a:defRPr/>
            </a:lvl1pPr>
          </a:lstStyle>
          <a:p>
            <a:pPr>
              <a:defRPr/>
            </a:pPr>
            <a:r>
              <a:rPr lang="en-US" altLang="es-ES"/>
              <a:t>© SPORTS MARKETING SURVEYS INC</a:t>
            </a:r>
            <a:r>
              <a:rPr lang="en-US" altLang="es-ES">
                <a:solidFill>
                  <a:srgbClr val="FFD300"/>
                </a:solidFill>
              </a:rPr>
              <a:t>.</a:t>
            </a:r>
          </a:p>
        </p:txBody>
      </p:sp>
      <p:sp>
        <p:nvSpPr>
          <p:cNvPr id="7" name="Rectangle 6"/>
          <p:cNvSpPr>
            <a:spLocks noGrp="1" noChangeArrowheads="1"/>
          </p:cNvSpPr>
          <p:nvPr>
            <p:ph type="sldNum" sz="quarter" idx="17"/>
          </p:nvPr>
        </p:nvSpPr>
        <p:spPr/>
        <p:txBody>
          <a:bodyPr/>
          <a:lstStyle>
            <a:lvl1pPr eaLnBrk="1" hangingPunct="1">
              <a:defRPr/>
            </a:lvl1pPr>
          </a:lstStyle>
          <a:p>
            <a:fld id="{026961F4-4CEC-4D77-8E55-F628FB987FEF}" type="slidenum">
              <a:rPr lang="en-US" altLang="en-US"/>
              <a:pPr/>
              <a:t>‹Nº›</a:t>
            </a:fld>
            <a:endParaRPr lang="en-US" altLang="en-US">
              <a:solidFill>
                <a:srgbClr val="3B3B3A"/>
              </a:solidFill>
              <a:latin typeface="Arial" pitchFamily="34" charset="0"/>
            </a:endParaRPr>
          </a:p>
        </p:txBody>
      </p:sp>
    </p:spTree>
    <p:extLst>
      <p:ext uri="{BB962C8B-B14F-4D97-AF65-F5344CB8AC3E}">
        <p14:creationId xmlns:p14="http://schemas.microsoft.com/office/powerpoint/2010/main" val="40249663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lank canv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a:xfrm>
            <a:off x="477838" y="1428750"/>
            <a:ext cx="8197849" cy="4737100"/>
          </a:xfrm>
          <a:prstGeom prst="rect">
            <a:avLst/>
          </a:prstGeom>
        </p:spPr>
        <p:txBody>
          <a:bodyPr/>
          <a:lstStyle>
            <a:lvl1pPr marL="0" indent="0">
              <a:buNone/>
              <a:defRPr b="0">
                <a:solidFill>
                  <a:schemeClr val="bg1"/>
                </a:solidFill>
                <a:latin typeface="Prelo SemiBold" panose="02000506040000020004" pitchFamily="50" charset="0"/>
              </a:defRPr>
            </a:lvl1pPr>
            <a:lvl2pPr marL="457200" indent="0">
              <a:buNone/>
              <a:defRPr b="0">
                <a:solidFill>
                  <a:schemeClr val="bg1"/>
                </a:solidFill>
                <a:latin typeface="Prelo SemiBold" panose="02000506040000020004" pitchFamily="50" charset="0"/>
              </a:defRPr>
            </a:lvl2pPr>
            <a:lvl3pPr marL="914400" indent="0">
              <a:buNone/>
              <a:defRPr b="0">
                <a:solidFill>
                  <a:schemeClr val="bg1"/>
                </a:solidFill>
                <a:latin typeface="Prelo SemiBold" panose="02000506040000020004" pitchFamily="50" charset="0"/>
              </a:defRPr>
            </a:lvl3pPr>
            <a:lvl4pPr marL="1333500" indent="0">
              <a:buNone/>
              <a:defRPr b="0">
                <a:solidFill>
                  <a:schemeClr val="bg1"/>
                </a:solidFill>
                <a:latin typeface="Prelo SemiBold" panose="02000506040000020004" pitchFamily="50" charset="0"/>
              </a:defRPr>
            </a:lvl4pPr>
            <a:lvl5pPr marL="1752600" indent="0">
              <a:buFont typeface="Arial" panose="020B0604020202020204" pitchFamily="34" charset="0"/>
              <a:buNone/>
              <a:defRPr b="0">
                <a:solidFill>
                  <a:schemeClr val="bg1"/>
                </a:solidFill>
                <a:latin typeface="Prelo SemiBold" panose="02000506040000020004" pitchFamily="50"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Rectangle 4"/>
          <p:cNvSpPr>
            <a:spLocks noGrp="1" noChangeArrowheads="1"/>
          </p:cNvSpPr>
          <p:nvPr>
            <p:ph type="dt" sz="half" idx="10"/>
          </p:nvPr>
        </p:nvSpPr>
        <p:spPr/>
        <p:txBody>
          <a:bodyPr/>
          <a:lstStyle>
            <a:lvl1pPr eaLnBrk="1" hangingPunct="1">
              <a:defRPr/>
            </a:lvl1pPr>
          </a:lstStyle>
          <a:p>
            <a:pPr>
              <a:defRPr/>
            </a:pPr>
            <a:fld id="{3DF7F200-5C51-4690-8E15-CBDAE5E440C3}" type="datetime4">
              <a:rPr lang="en-US" altLang="es-ES"/>
              <a:pPr>
                <a:defRPr/>
              </a:pPr>
              <a:t>September 3, 2016</a:t>
            </a:fld>
            <a:endParaRPr lang="en-US" altLang="es-ES"/>
          </a:p>
        </p:txBody>
      </p:sp>
      <p:sp>
        <p:nvSpPr>
          <p:cNvPr id="5" name="Rectangle 5"/>
          <p:cNvSpPr>
            <a:spLocks noGrp="1" noChangeArrowheads="1"/>
          </p:cNvSpPr>
          <p:nvPr>
            <p:ph type="ftr" sz="quarter" idx="11"/>
          </p:nvPr>
        </p:nvSpPr>
        <p:spPr/>
        <p:txBody>
          <a:bodyPr/>
          <a:lstStyle>
            <a:lvl1pPr eaLnBrk="1" hangingPunct="1">
              <a:defRPr/>
            </a:lvl1pPr>
          </a:lstStyle>
          <a:p>
            <a:pPr>
              <a:defRPr/>
            </a:pPr>
            <a:r>
              <a:rPr lang="en-US" altLang="es-ES"/>
              <a:t>© SPORTS MARKETING SURVEYS INC</a:t>
            </a:r>
            <a:r>
              <a:rPr lang="en-US" altLang="es-ES">
                <a:solidFill>
                  <a:srgbClr val="FFD300"/>
                </a:solidFill>
              </a:rPr>
              <a:t>.</a:t>
            </a:r>
          </a:p>
        </p:txBody>
      </p:sp>
      <p:sp>
        <p:nvSpPr>
          <p:cNvPr id="6" name="Rectangle 6"/>
          <p:cNvSpPr>
            <a:spLocks noGrp="1" noChangeArrowheads="1"/>
          </p:cNvSpPr>
          <p:nvPr>
            <p:ph type="sldNum" sz="quarter" idx="12"/>
          </p:nvPr>
        </p:nvSpPr>
        <p:spPr/>
        <p:txBody>
          <a:bodyPr/>
          <a:lstStyle>
            <a:lvl1pPr eaLnBrk="1" hangingPunct="1">
              <a:defRPr/>
            </a:lvl1pPr>
          </a:lstStyle>
          <a:p>
            <a:fld id="{BAA3C76E-A11F-4571-BDB8-E7FFF20A1D0F}" type="slidenum">
              <a:rPr lang="en-US" altLang="en-US"/>
              <a:pPr/>
              <a:t>‹Nº›</a:t>
            </a:fld>
            <a:endParaRPr lang="en-US" altLang="en-US">
              <a:solidFill>
                <a:srgbClr val="3B3B3A"/>
              </a:solidFill>
              <a:latin typeface="Arial" pitchFamily="34" charset="0"/>
            </a:endParaRPr>
          </a:p>
        </p:txBody>
      </p:sp>
    </p:spTree>
    <p:extLst>
      <p:ext uri="{BB962C8B-B14F-4D97-AF65-F5344CB8AC3E}">
        <p14:creationId xmlns:p14="http://schemas.microsoft.com/office/powerpoint/2010/main" val="33183703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ark background - 4 elements">
    <p:spTree>
      <p:nvGrpSpPr>
        <p:cNvPr id="1" name=""/>
        <p:cNvGrpSpPr/>
        <p:nvPr/>
      </p:nvGrpSpPr>
      <p:grpSpPr>
        <a:xfrm>
          <a:off x="0" y="0"/>
          <a:ext cx="0" cy="0"/>
          <a:chOff x="0" y="0"/>
          <a:chExt cx="0" cy="0"/>
        </a:xfrm>
      </p:grpSpPr>
      <p:sp>
        <p:nvSpPr>
          <p:cNvPr id="12" name="Picture Placeholder 11"/>
          <p:cNvSpPr>
            <a:spLocks noGrp="1"/>
          </p:cNvSpPr>
          <p:nvPr>
            <p:ph type="pic" sz="quarter" idx="17"/>
          </p:nvPr>
        </p:nvSpPr>
        <p:spPr>
          <a:xfrm>
            <a:off x="0" y="654050"/>
            <a:ext cx="9144000" cy="5821363"/>
          </a:xfrm>
          <a:prstGeom prst="rect">
            <a:avLst/>
          </a:prstGeom>
        </p:spPr>
        <p:txBody>
          <a:bodyPr/>
          <a:lstStyle>
            <a:lvl1pPr marL="0" indent="0">
              <a:buNone/>
              <a:defRPr/>
            </a:lvl1pPr>
          </a:lstStyle>
          <a:p>
            <a:pPr lvl="0"/>
            <a:r>
              <a:rPr lang="en-US" noProof="0" smtClean="0"/>
              <a:t>Click icon to add picture</a:t>
            </a:r>
            <a:endParaRPr lang="en-GB" noProof="0" dirty="0"/>
          </a:p>
        </p:txBody>
      </p:sp>
      <p:sp>
        <p:nvSpPr>
          <p:cNvPr id="2" name="Title 1"/>
          <p:cNvSpPr>
            <a:spLocks noGrp="1"/>
          </p:cNvSpPr>
          <p:nvPr>
            <p:ph type="title"/>
          </p:nvPr>
        </p:nvSpPr>
        <p:spPr/>
        <p:txBody>
          <a:bodyPr/>
          <a:lstStyle/>
          <a:p>
            <a:r>
              <a:rPr lang="en-US" smtClean="0"/>
              <a:t>Click to edit Master title style</a:t>
            </a:r>
            <a:endParaRPr lang="en-GB"/>
          </a:p>
        </p:txBody>
      </p:sp>
      <p:sp>
        <p:nvSpPr>
          <p:cNvPr id="7" name="Content Placeholder 2"/>
          <p:cNvSpPr>
            <a:spLocks noGrp="1"/>
          </p:cNvSpPr>
          <p:nvPr>
            <p:ph idx="13"/>
          </p:nvPr>
        </p:nvSpPr>
        <p:spPr>
          <a:xfrm>
            <a:off x="4644777" y="1422300"/>
            <a:ext cx="4031679" cy="2304000"/>
          </a:xfrm>
          <a:prstGeom prst="rect">
            <a:avLst/>
          </a:prstGeom>
        </p:spPr>
        <p:txBody>
          <a:bodyPr/>
          <a:lstStyle>
            <a:lvl1pPr>
              <a:defRPr>
                <a:solidFill>
                  <a:schemeClr val="bg1"/>
                </a:solidFill>
                <a:latin typeface="Prelo SemiBold" panose="02000506040000020004" pitchFamily="50" charset="0"/>
              </a:defRPr>
            </a:lvl1pPr>
            <a:lvl2pPr>
              <a:defRPr>
                <a:solidFill>
                  <a:schemeClr val="bg1"/>
                </a:solidFill>
                <a:latin typeface="Prelo SemiBold" panose="02000506040000020004" pitchFamily="50" charset="0"/>
              </a:defRPr>
            </a:lvl2pPr>
            <a:lvl3pPr>
              <a:defRPr>
                <a:solidFill>
                  <a:schemeClr val="bg1"/>
                </a:solidFill>
                <a:latin typeface="Prelo SemiBold" panose="02000506040000020004" pitchFamily="50" charset="0"/>
              </a:defRPr>
            </a:lvl3pPr>
            <a:lvl4pPr>
              <a:defRPr>
                <a:solidFill>
                  <a:schemeClr val="bg1"/>
                </a:solidFill>
                <a:latin typeface="Prelo SemiBold" panose="02000506040000020004" pitchFamily="50" charset="0"/>
              </a:defRPr>
            </a:lvl4pPr>
            <a:lvl5pPr>
              <a:defRPr>
                <a:solidFill>
                  <a:schemeClr val="bg1"/>
                </a:solidFill>
                <a:latin typeface="Prelo SemiBold" panose="02000506040000020004" pitchFamily="50"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8" name="Content Placeholder 2"/>
          <p:cNvSpPr>
            <a:spLocks noGrp="1"/>
          </p:cNvSpPr>
          <p:nvPr>
            <p:ph idx="14"/>
          </p:nvPr>
        </p:nvSpPr>
        <p:spPr>
          <a:xfrm>
            <a:off x="4644008" y="3861047"/>
            <a:ext cx="4031679" cy="2304000"/>
          </a:xfrm>
          <a:prstGeom prst="rect">
            <a:avLst/>
          </a:prstGeom>
        </p:spPr>
        <p:txBody>
          <a:bodyPr/>
          <a:lstStyle>
            <a:lvl1pPr>
              <a:defRPr>
                <a:solidFill>
                  <a:schemeClr val="bg1"/>
                </a:solidFill>
                <a:latin typeface="Prelo SemiBold" panose="02000506040000020004" pitchFamily="50" charset="0"/>
              </a:defRPr>
            </a:lvl1pPr>
            <a:lvl2pPr>
              <a:defRPr>
                <a:solidFill>
                  <a:schemeClr val="bg1"/>
                </a:solidFill>
                <a:latin typeface="Prelo SemiBold" panose="02000506040000020004" pitchFamily="50" charset="0"/>
              </a:defRPr>
            </a:lvl2pPr>
            <a:lvl3pPr>
              <a:defRPr>
                <a:solidFill>
                  <a:schemeClr val="bg1"/>
                </a:solidFill>
                <a:latin typeface="Prelo SemiBold" panose="02000506040000020004" pitchFamily="50" charset="0"/>
              </a:defRPr>
            </a:lvl3pPr>
            <a:lvl4pPr>
              <a:defRPr>
                <a:solidFill>
                  <a:schemeClr val="bg1"/>
                </a:solidFill>
                <a:latin typeface="Prelo SemiBold" panose="02000506040000020004" pitchFamily="50" charset="0"/>
              </a:defRPr>
            </a:lvl4pPr>
            <a:lvl5pPr>
              <a:defRPr>
                <a:solidFill>
                  <a:schemeClr val="bg1"/>
                </a:solidFill>
                <a:latin typeface="Prelo SemiBold" panose="02000506040000020004" pitchFamily="50"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9" name="Content Placeholder 2"/>
          <p:cNvSpPr>
            <a:spLocks noGrp="1"/>
          </p:cNvSpPr>
          <p:nvPr>
            <p:ph idx="15"/>
          </p:nvPr>
        </p:nvSpPr>
        <p:spPr>
          <a:xfrm>
            <a:off x="477838" y="1422301"/>
            <a:ext cx="4031679" cy="2304000"/>
          </a:xfrm>
          <a:prstGeom prst="rect">
            <a:avLst/>
          </a:prstGeom>
        </p:spPr>
        <p:txBody>
          <a:bodyPr/>
          <a:lstStyle>
            <a:lvl1pPr>
              <a:defRPr>
                <a:solidFill>
                  <a:schemeClr val="bg1"/>
                </a:solidFill>
                <a:latin typeface="Prelo SemiBold" panose="02000506040000020004" pitchFamily="50" charset="0"/>
              </a:defRPr>
            </a:lvl1pPr>
            <a:lvl2pPr>
              <a:defRPr>
                <a:solidFill>
                  <a:schemeClr val="bg1"/>
                </a:solidFill>
                <a:latin typeface="Prelo SemiBold" panose="02000506040000020004" pitchFamily="50" charset="0"/>
              </a:defRPr>
            </a:lvl2pPr>
            <a:lvl3pPr>
              <a:defRPr>
                <a:solidFill>
                  <a:schemeClr val="bg1"/>
                </a:solidFill>
                <a:latin typeface="Prelo SemiBold" panose="02000506040000020004" pitchFamily="50" charset="0"/>
              </a:defRPr>
            </a:lvl3pPr>
            <a:lvl4pPr>
              <a:defRPr>
                <a:solidFill>
                  <a:schemeClr val="bg1"/>
                </a:solidFill>
                <a:latin typeface="Prelo SemiBold" panose="02000506040000020004" pitchFamily="50" charset="0"/>
              </a:defRPr>
            </a:lvl4pPr>
            <a:lvl5pPr>
              <a:defRPr>
                <a:solidFill>
                  <a:schemeClr val="bg1"/>
                </a:solidFill>
                <a:latin typeface="Prelo SemiBold" panose="02000506040000020004" pitchFamily="50"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0" name="Content Placeholder 2"/>
          <p:cNvSpPr>
            <a:spLocks noGrp="1"/>
          </p:cNvSpPr>
          <p:nvPr>
            <p:ph idx="16"/>
          </p:nvPr>
        </p:nvSpPr>
        <p:spPr>
          <a:xfrm>
            <a:off x="477069" y="3861048"/>
            <a:ext cx="4031679" cy="2304000"/>
          </a:xfrm>
          <a:prstGeom prst="rect">
            <a:avLst/>
          </a:prstGeom>
        </p:spPr>
        <p:txBody>
          <a:bodyPr/>
          <a:lstStyle>
            <a:lvl1pPr>
              <a:defRPr>
                <a:solidFill>
                  <a:schemeClr val="bg1"/>
                </a:solidFill>
                <a:latin typeface="Prelo SemiBold" panose="02000506040000020004" pitchFamily="50" charset="0"/>
              </a:defRPr>
            </a:lvl1pPr>
            <a:lvl2pPr>
              <a:defRPr>
                <a:solidFill>
                  <a:schemeClr val="bg1"/>
                </a:solidFill>
                <a:latin typeface="Prelo SemiBold" panose="02000506040000020004" pitchFamily="50" charset="0"/>
              </a:defRPr>
            </a:lvl2pPr>
            <a:lvl3pPr>
              <a:defRPr>
                <a:solidFill>
                  <a:schemeClr val="bg1"/>
                </a:solidFill>
                <a:latin typeface="Prelo SemiBold" panose="02000506040000020004" pitchFamily="50" charset="0"/>
              </a:defRPr>
            </a:lvl3pPr>
            <a:lvl4pPr>
              <a:defRPr>
                <a:solidFill>
                  <a:schemeClr val="bg1"/>
                </a:solidFill>
                <a:latin typeface="Prelo SemiBold" panose="02000506040000020004" pitchFamily="50" charset="0"/>
              </a:defRPr>
            </a:lvl4pPr>
            <a:lvl5pPr>
              <a:defRPr>
                <a:solidFill>
                  <a:schemeClr val="bg1"/>
                </a:solidFill>
                <a:latin typeface="Prelo SemiBold" panose="02000506040000020004" pitchFamily="50"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1" name="Rectangle 4"/>
          <p:cNvSpPr>
            <a:spLocks noGrp="1" noChangeArrowheads="1"/>
          </p:cNvSpPr>
          <p:nvPr>
            <p:ph type="dt" sz="half" idx="18"/>
          </p:nvPr>
        </p:nvSpPr>
        <p:spPr/>
        <p:txBody>
          <a:bodyPr/>
          <a:lstStyle>
            <a:lvl1pPr eaLnBrk="1" hangingPunct="1">
              <a:defRPr/>
            </a:lvl1pPr>
          </a:lstStyle>
          <a:p>
            <a:pPr>
              <a:defRPr/>
            </a:pPr>
            <a:fld id="{1E6494A7-A135-4933-80BB-EEA1DB72AFF6}" type="datetime4">
              <a:rPr lang="en-US" altLang="es-ES"/>
              <a:pPr>
                <a:defRPr/>
              </a:pPr>
              <a:t>September 3, 2016</a:t>
            </a:fld>
            <a:endParaRPr lang="en-US" altLang="es-ES"/>
          </a:p>
        </p:txBody>
      </p:sp>
      <p:sp>
        <p:nvSpPr>
          <p:cNvPr id="13" name="Rectangle 5"/>
          <p:cNvSpPr>
            <a:spLocks noGrp="1" noChangeArrowheads="1"/>
          </p:cNvSpPr>
          <p:nvPr>
            <p:ph type="ftr" sz="quarter" idx="19"/>
          </p:nvPr>
        </p:nvSpPr>
        <p:spPr/>
        <p:txBody>
          <a:bodyPr/>
          <a:lstStyle>
            <a:lvl1pPr eaLnBrk="1" hangingPunct="1">
              <a:defRPr/>
            </a:lvl1pPr>
          </a:lstStyle>
          <a:p>
            <a:pPr>
              <a:defRPr/>
            </a:pPr>
            <a:r>
              <a:rPr lang="en-US" altLang="es-ES"/>
              <a:t>© SPORTS MARKETING SURVEYS INC</a:t>
            </a:r>
            <a:r>
              <a:rPr lang="en-US" altLang="es-ES">
                <a:solidFill>
                  <a:srgbClr val="FFD300"/>
                </a:solidFill>
              </a:rPr>
              <a:t>.</a:t>
            </a:r>
          </a:p>
        </p:txBody>
      </p:sp>
      <p:sp>
        <p:nvSpPr>
          <p:cNvPr id="14" name="Rectangle 6"/>
          <p:cNvSpPr>
            <a:spLocks noGrp="1" noChangeArrowheads="1"/>
          </p:cNvSpPr>
          <p:nvPr>
            <p:ph type="sldNum" sz="quarter" idx="20"/>
          </p:nvPr>
        </p:nvSpPr>
        <p:spPr/>
        <p:txBody>
          <a:bodyPr/>
          <a:lstStyle>
            <a:lvl1pPr eaLnBrk="1" hangingPunct="1">
              <a:defRPr/>
            </a:lvl1pPr>
          </a:lstStyle>
          <a:p>
            <a:fld id="{90679E11-B925-4178-89A9-77F0C39C65AA}" type="slidenum">
              <a:rPr lang="en-US" altLang="en-US"/>
              <a:pPr/>
              <a:t>‹Nº›</a:t>
            </a:fld>
            <a:endParaRPr lang="en-US" altLang="en-US">
              <a:solidFill>
                <a:srgbClr val="3B3B3A"/>
              </a:solidFill>
              <a:latin typeface="Arial" pitchFamily="34" charset="0"/>
            </a:endParaRPr>
          </a:p>
        </p:txBody>
      </p:sp>
    </p:spTree>
    <p:extLst>
      <p:ext uri="{BB962C8B-B14F-4D97-AF65-F5344CB8AC3E}">
        <p14:creationId xmlns:p14="http://schemas.microsoft.com/office/powerpoint/2010/main" val="29627165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ight background - 2 elemen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a:xfrm>
            <a:off x="477838" y="1428750"/>
            <a:ext cx="4031679" cy="47371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Content Placeholder 2"/>
          <p:cNvSpPr>
            <a:spLocks noGrp="1"/>
          </p:cNvSpPr>
          <p:nvPr>
            <p:ph idx="13"/>
          </p:nvPr>
        </p:nvSpPr>
        <p:spPr>
          <a:xfrm>
            <a:off x="4644777" y="1422301"/>
            <a:ext cx="4031679" cy="47371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5" name="Rectangle 4"/>
          <p:cNvSpPr>
            <a:spLocks noGrp="1" noChangeArrowheads="1"/>
          </p:cNvSpPr>
          <p:nvPr>
            <p:ph type="dt" sz="half" idx="14"/>
          </p:nvPr>
        </p:nvSpPr>
        <p:spPr/>
        <p:txBody>
          <a:bodyPr/>
          <a:lstStyle>
            <a:lvl1pPr eaLnBrk="1" hangingPunct="1">
              <a:defRPr/>
            </a:lvl1pPr>
          </a:lstStyle>
          <a:p>
            <a:pPr>
              <a:defRPr/>
            </a:pPr>
            <a:fld id="{9860B9FC-2F81-4863-A8B5-87BDF024DFC9}" type="datetime4">
              <a:rPr lang="en-US" altLang="es-ES"/>
              <a:pPr>
                <a:defRPr/>
              </a:pPr>
              <a:t>September 3, 2016</a:t>
            </a:fld>
            <a:endParaRPr lang="en-US" altLang="es-ES"/>
          </a:p>
        </p:txBody>
      </p:sp>
      <p:sp>
        <p:nvSpPr>
          <p:cNvPr id="6" name="Rectangle 5"/>
          <p:cNvSpPr>
            <a:spLocks noGrp="1" noChangeArrowheads="1"/>
          </p:cNvSpPr>
          <p:nvPr>
            <p:ph type="ftr" sz="quarter" idx="15"/>
          </p:nvPr>
        </p:nvSpPr>
        <p:spPr/>
        <p:txBody>
          <a:bodyPr/>
          <a:lstStyle>
            <a:lvl1pPr eaLnBrk="1" hangingPunct="1">
              <a:defRPr/>
            </a:lvl1pPr>
          </a:lstStyle>
          <a:p>
            <a:pPr>
              <a:defRPr/>
            </a:pPr>
            <a:r>
              <a:rPr lang="en-US" altLang="es-ES"/>
              <a:t>© SPORTS MARKETING SURVEYS INC</a:t>
            </a:r>
            <a:r>
              <a:rPr lang="en-US" altLang="es-ES">
                <a:solidFill>
                  <a:srgbClr val="FFD300"/>
                </a:solidFill>
              </a:rPr>
              <a:t>.</a:t>
            </a:r>
          </a:p>
        </p:txBody>
      </p:sp>
      <p:sp>
        <p:nvSpPr>
          <p:cNvPr id="8" name="Rectangle 6"/>
          <p:cNvSpPr>
            <a:spLocks noGrp="1" noChangeArrowheads="1"/>
          </p:cNvSpPr>
          <p:nvPr>
            <p:ph type="sldNum" sz="quarter" idx="16"/>
          </p:nvPr>
        </p:nvSpPr>
        <p:spPr/>
        <p:txBody>
          <a:bodyPr/>
          <a:lstStyle>
            <a:lvl1pPr eaLnBrk="1" hangingPunct="1">
              <a:defRPr/>
            </a:lvl1pPr>
          </a:lstStyle>
          <a:p>
            <a:fld id="{104B1FA7-8309-4656-A098-1584E420B21E}" type="slidenum">
              <a:rPr lang="en-US" altLang="en-US"/>
              <a:pPr/>
              <a:t>‹Nº›</a:t>
            </a:fld>
            <a:endParaRPr lang="en-US" altLang="en-US">
              <a:solidFill>
                <a:srgbClr val="3B3B3A"/>
              </a:solidFill>
              <a:latin typeface="Arial" pitchFamily="34" charset="0"/>
            </a:endParaRPr>
          </a:p>
        </p:txBody>
      </p:sp>
    </p:spTree>
    <p:extLst>
      <p:ext uri="{BB962C8B-B14F-4D97-AF65-F5344CB8AC3E}">
        <p14:creationId xmlns:p14="http://schemas.microsoft.com/office/powerpoint/2010/main" val="33757731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Light background - 3 elemen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a:xfrm>
            <a:off x="477838" y="1428750"/>
            <a:ext cx="4031679" cy="47371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Content Placeholder 2"/>
          <p:cNvSpPr>
            <a:spLocks noGrp="1"/>
          </p:cNvSpPr>
          <p:nvPr>
            <p:ph idx="13"/>
          </p:nvPr>
        </p:nvSpPr>
        <p:spPr>
          <a:xfrm>
            <a:off x="4644777" y="1422300"/>
            <a:ext cx="4031679" cy="23040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8" name="Content Placeholder 2"/>
          <p:cNvSpPr>
            <a:spLocks noGrp="1"/>
          </p:cNvSpPr>
          <p:nvPr>
            <p:ph idx="14"/>
          </p:nvPr>
        </p:nvSpPr>
        <p:spPr>
          <a:xfrm>
            <a:off x="4644008" y="3861047"/>
            <a:ext cx="4031679" cy="23040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6" name="Rectangle 4"/>
          <p:cNvSpPr>
            <a:spLocks noGrp="1" noChangeArrowheads="1"/>
          </p:cNvSpPr>
          <p:nvPr>
            <p:ph type="dt" sz="half" idx="15"/>
          </p:nvPr>
        </p:nvSpPr>
        <p:spPr/>
        <p:txBody>
          <a:bodyPr/>
          <a:lstStyle>
            <a:lvl1pPr eaLnBrk="1" hangingPunct="1">
              <a:defRPr/>
            </a:lvl1pPr>
          </a:lstStyle>
          <a:p>
            <a:pPr>
              <a:defRPr/>
            </a:pPr>
            <a:fld id="{0C399BE8-6120-46C3-921F-C3E8F9EE2C31}" type="datetime4">
              <a:rPr lang="en-US" altLang="es-ES"/>
              <a:pPr>
                <a:defRPr/>
              </a:pPr>
              <a:t>September 3, 2016</a:t>
            </a:fld>
            <a:endParaRPr lang="en-US" altLang="es-ES"/>
          </a:p>
        </p:txBody>
      </p:sp>
      <p:sp>
        <p:nvSpPr>
          <p:cNvPr id="9" name="Rectangle 5"/>
          <p:cNvSpPr>
            <a:spLocks noGrp="1" noChangeArrowheads="1"/>
          </p:cNvSpPr>
          <p:nvPr>
            <p:ph type="ftr" sz="quarter" idx="16"/>
          </p:nvPr>
        </p:nvSpPr>
        <p:spPr/>
        <p:txBody>
          <a:bodyPr/>
          <a:lstStyle>
            <a:lvl1pPr eaLnBrk="1" hangingPunct="1">
              <a:defRPr/>
            </a:lvl1pPr>
          </a:lstStyle>
          <a:p>
            <a:pPr>
              <a:defRPr/>
            </a:pPr>
            <a:r>
              <a:rPr lang="en-US" altLang="es-ES"/>
              <a:t>© SPORTS MARKETING SURVEYS INC</a:t>
            </a:r>
            <a:r>
              <a:rPr lang="en-US" altLang="es-ES">
                <a:solidFill>
                  <a:srgbClr val="FFD300"/>
                </a:solidFill>
              </a:rPr>
              <a:t>.</a:t>
            </a:r>
          </a:p>
        </p:txBody>
      </p:sp>
      <p:sp>
        <p:nvSpPr>
          <p:cNvPr id="10" name="Rectangle 6"/>
          <p:cNvSpPr>
            <a:spLocks noGrp="1" noChangeArrowheads="1"/>
          </p:cNvSpPr>
          <p:nvPr>
            <p:ph type="sldNum" sz="quarter" idx="17"/>
          </p:nvPr>
        </p:nvSpPr>
        <p:spPr/>
        <p:txBody>
          <a:bodyPr/>
          <a:lstStyle>
            <a:lvl1pPr eaLnBrk="1" hangingPunct="1">
              <a:defRPr/>
            </a:lvl1pPr>
          </a:lstStyle>
          <a:p>
            <a:fld id="{4852329D-9B89-4DDD-8426-BB8AD5234202}" type="slidenum">
              <a:rPr lang="en-US" altLang="en-US"/>
              <a:pPr/>
              <a:t>‹Nº›</a:t>
            </a:fld>
            <a:endParaRPr lang="en-US" altLang="en-US">
              <a:solidFill>
                <a:srgbClr val="3B3B3A"/>
              </a:solidFill>
              <a:latin typeface="Arial" pitchFamily="34" charset="0"/>
            </a:endParaRPr>
          </a:p>
        </p:txBody>
      </p:sp>
    </p:spTree>
    <p:extLst>
      <p:ext uri="{BB962C8B-B14F-4D97-AF65-F5344CB8AC3E}">
        <p14:creationId xmlns:p14="http://schemas.microsoft.com/office/powerpoint/2010/main" val="19284908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ght background - 4 elemen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7" name="Content Placeholder 2"/>
          <p:cNvSpPr>
            <a:spLocks noGrp="1"/>
          </p:cNvSpPr>
          <p:nvPr>
            <p:ph idx="13"/>
          </p:nvPr>
        </p:nvSpPr>
        <p:spPr>
          <a:xfrm>
            <a:off x="4644777" y="1422300"/>
            <a:ext cx="4031679" cy="23040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8" name="Content Placeholder 2"/>
          <p:cNvSpPr>
            <a:spLocks noGrp="1"/>
          </p:cNvSpPr>
          <p:nvPr>
            <p:ph idx="14"/>
          </p:nvPr>
        </p:nvSpPr>
        <p:spPr>
          <a:xfrm>
            <a:off x="4644008" y="3861047"/>
            <a:ext cx="4031679" cy="23040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9" name="Content Placeholder 2"/>
          <p:cNvSpPr>
            <a:spLocks noGrp="1"/>
          </p:cNvSpPr>
          <p:nvPr>
            <p:ph idx="15"/>
          </p:nvPr>
        </p:nvSpPr>
        <p:spPr>
          <a:xfrm>
            <a:off x="477838" y="1422301"/>
            <a:ext cx="4031679" cy="23040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0" name="Content Placeholder 2"/>
          <p:cNvSpPr>
            <a:spLocks noGrp="1"/>
          </p:cNvSpPr>
          <p:nvPr>
            <p:ph idx="16"/>
          </p:nvPr>
        </p:nvSpPr>
        <p:spPr>
          <a:xfrm>
            <a:off x="477069" y="3861048"/>
            <a:ext cx="4031679" cy="23040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1" name="Rectangle 4"/>
          <p:cNvSpPr>
            <a:spLocks noGrp="1" noChangeArrowheads="1"/>
          </p:cNvSpPr>
          <p:nvPr>
            <p:ph type="dt" sz="half" idx="17"/>
          </p:nvPr>
        </p:nvSpPr>
        <p:spPr/>
        <p:txBody>
          <a:bodyPr/>
          <a:lstStyle>
            <a:lvl1pPr eaLnBrk="1" hangingPunct="1">
              <a:defRPr/>
            </a:lvl1pPr>
          </a:lstStyle>
          <a:p>
            <a:pPr>
              <a:defRPr/>
            </a:pPr>
            <a:fld id="{F5ECDEB2-60A1-43A0-ACCD-B94158C98839}" type="datetime4">
              <a:rPr lang="en-US" altLang="es-ES"/>
              <a:pPr>
                <a:defRPr/>
              </a:pPr>
              <a:t>September 3, 2016</a:t>
            </a:fld>
            <a:endParaRPr lang="en-US" altLang="es-ES"/>
          </a:p>
        </p:txBody>
      </p:sp>
      <p:sp>
        <p:nvSpPr>
          <p:cNvPr id="12" name="Rectangle 5"/>
          <p:cNvSpPr>
            <a:spLocks noGrp="1" noChangeArrowheads="1"/>
          </p:cNvSpPr>
          <p:nvPr>
            <p:ph type="ftr" sz="quarter" idx="18"/>
          </p:nvPr>
        </p:nvSpPr>
        <p:spPr/>
        <p:txBody>
          <a:bodyPr/>
          <a:lstStyle>
            <a:lvl1pPr eaLnBrk="1" hangingPunct="1">
              <a:defRPr/>
            </a:lvl1pPr>
          </a:lstStyle>
          <a:p>
            <a:pPr>
              <a:defRPr/>
            </a:pPr>
            <a:r>
              <a:rPr lang="en-US" altLang="es-ES"/>
              <a:t>© SPORTS MARKETING SURVEYS INC</a:t>
            </a:r>
            <a:r>
              <a:rPr lang="en-US" altLang="es-ES">
                <a:solidFill>
                  <a:srgbClr val="FFD300"/>
                </a:solidFill>
              </a:rPr>
              <a:t>.</a:t>
            </a:r>
          </a:p>
        </p:txBody>
      </p:sp>
      <p:sp>
        <p:nvSpPr>
          <p:cNvPr id="13" name="Rectangle 6"/>
          <p:cNvSpPr>
            <a:spLocks noGrp="1" noChangeArrowheads="1"/>
          </p:cNvSpPr>
          <p:nvPr>
            <p:ph type="sldNum" sz="quarter" idx="19"/>
          </p:nvPr>
        </p:nvSpPr>
        <p:spPr/>
        <p:txBody>
          <a:bodyPr/>
          <a:lstStyle>
            <a:lvl1pPr eaLnBrk="1" hangingPunct="1">
              <a:defRPr/>
            </a:lvl1pPr>
          </a:lstStyle>
          <a:p>
            <a:fld id="{24D4B4CB-E3AD-46BF-9C52-88416E6463F2}" type="slidenum">
              <a:rPr lang="en-US" altLang="en-US"/>
              <a:pPr/>
              <a:t>‹Nº›</a:t>
            </a:fld>
            <a:endParaRPr lang="en-US" altLang="en-US">
              <a:solidFill>
                <a:srgbClr val="3B3B3A"/>
              </a:solidFill>
              <a:latin typeface="Arial" pitchFamily="34" charset="0"/>
            </a:endParaRPr>
          </a:p>
        </p:txBody>
      </p:sp>
    </p:spTree>
    <p:extLst>
      <p:ext uri="{BB962C8B-B14F-4D97-AF65-F5344CB8AC3E}">
        <p14:creationId xmlns:p14="http://schemas.microsoft.com/office/powerpoint/2010/main" val="19930078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Light background - 6 elemen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9" name="Content Placeholder 2"/>
          <p:cNvSpPr>
            <a:spLocks noGrp="1"/>
          </p:cNvSpPr>
          <p:nvPr>
            <p:ph idx="15"/>
          </p:nvPr>
        </p:nvSpPr>
        <p:spPr>
          <a:xfrm>
            <a:off x="477839" y="1422301"/>
            <a:ext cx="2628000" cy="23040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2" name="Content Placeholder 2"/>
          <p:cNvSpPr>
            <a:spLocks noGrp="1"/>
          </p:cNvSpPr>
          <p:nvPr>
            <p:ph idx="17"/>
          </p:nvPr>
        </p:nvSpPr>
        <p:spPr>
          <a:xfrm>
            <a:off x="3264535" y="1431826"/>
            <a:ext cx="2628000" cy="23040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3" name="Content Placeholder 2"/>
          <p:cNvSpPr>
            <a:spLocks noGrp="1"/>
          </p:cNvSpPr>
          <p:nvPr>
            <p:ph idx="18"/>
          </p:nvPr>
        </p:nvSpPr>
        <p:spPr>
          <a:xfrm>
            <a:off x="6048456" y="1431826"/>
            <a:ext cx="2628000" cy="23040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4" name="Content Placeholder 2"/>
          <p:cNvSpPr>
            <a:spLocks noGrp="1"/>
          </p:cNvSpPr>
          <p:nvPr>
            <p:ph idx="19"/>
          </p:nvPr>
        </p:nvSpPr>
        <p:spPr>
          <a:xfrm>
            <a:off x="477069" y="3851523"/>
            <a:ext cx="2628000" cy="23040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5" name="Content Placeholder 2"/>
          <p:cNvSpPr>
            <a:spLocks noGrp="1"/>
          </p:cNvSpPr>
          <p:nvPr>
            <p:ph idx="20"/>
          </p:nvPr>
        </p:nvSpPr>
        <p:spPr>
          <a:xfrm>
            <a:off x="3263765" y="3861048"/>
            <a:ext cx="2628000" cy="23040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6" name="Content Placeholder 2"/>
          <p:cNvSpPr>
            <a:spLocks noGrp="1"/>
          </p:cNvSpPr>
          <p:nvPr>
            <p:ph idx="21"/>
          </p:nvPr>
        </p:nvSpPr>
        <p:spPr>
          <a:xfrm>
            <a:off x="6047686" y="3861048"/>
            <a:ext cx="2628000" cy="23040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0" name="Rectangle 4"/>
          <p:cNvSpPr>
            <a:spLocks noGrp="1" noChangeArrowheads="1"/>
          </p:cNvSpPr>
          <p:nvPr>
            <p:ph type="dt" sz="half" idx="22"/>
          </p:nvPr>
        </p:nvSpPr>
        <p:spPr/>
        <p:txBody>
          <a:bodyPr/>
          <a:lstStyle>
            <a:lvl1pPr eaLnBrk="1" hangingPunct="1">
              <a:defRPr/>
            </a:lvl1pPr>
          </a:lstStyle>
          <a:p>
            <a:pPr>
              <a:defRPr/>
            </a:pPr>
            <a:fld id="{88D56E28-99A8-40D0-9516-45167A359174}" type="datetime4">
              <a:rPr lang="en-US" altLang="es-ES"/>
              <a:pPr>
                <a:defRPr/>
              </a:pPr>
              <a:t>September 3, 2016</a:t>
            </a:fld>
            <a:endParaRPr lang="en-US" altLang="es-ES"/>
          </a:p>
        </p:txBody>
      </p:sp>
      <p:sp>
        <p:nvSpPr>
          <p:cNvPr id="11" name="Rectangle 5"/>
          <p:cNvSpPr>
            <a:spLocks noGrp="1" noChangeArrowheads="1"/>
          </p:cNvSpPr>
          <p:nvPr>
            <p:ph type="ftr" sz="quarter" idx="23"/>
          </p:nvPr>
        </p:nvSpPr>
        <p:spPr/>
        <p:txBody>
          <a:bodyPr/>
          <a:lstStyle>
            <a:lvl1pPr eaLnBrk="1" hangingPunct="1">
              <a:defRPr/>
            </a:lvl1pPr>
          </a:lstStyle>
          <a:p>
            <a:pPr>
              <a:defRPr/>
            </a:pPr>
            <a:r>
              <a:rPr lang="en-US" altLang="es-ES"/>
              <a:t>© SPORTS MARKETING SURVEYS INC</a:t>
            </a:r>
            <a:r>
              <a:rPr lang="en-US" altLang="es-ES">
                <a:solidFill>
                  <a:srgbClr val="FFD300"/>
                </a:solidFill>
              </a:rPr>
              <a:t>.</a:t>
            </a:r>
          </a:p>
        </p:txBody>
      </p:sp>
      <p:sp>
        <p:nvSpPr>
          <p:cNvPr id="17" name="Rectangle 6"/>
          <p:cNvSpPr>
            <a:spLocks noGrp="1" noChangeArrowheads="1"/>
          </p:cNvSpPr>
          <p:nvPr>
            <p:ph type="sldNum" sz="quarter" idx="24"/>
          </p:nvPr>
        </p:nvSpPr>
        <p:spPr/>
        <p:txBody>
          <a:bodyPr/>
          <a:lstStyle>
            <a:lvl1pPr eaLnBrk="1" hangingPunct="1">
              <a:defRPr/>
            </a:lvl1pPr>
          </a:lstStyle>
          <a:p>
            <a:fld id="{A85B5C00-C292-47C5-BB56-458D61C147BC}" type="slidenum">
              <a:rPr lang="en-US" altLang="en-US"/>
              <a:pPr/>
              <a:t>‹Nº›</a:t>
            </a:fld>
            <a:endParaRPr lang="en-US" altLang="en-US">
              <a:solidFill>
                <a:srgbClr val="3B3B3A"/>
              </a:solidFill>
              <a:latin typeface="Arial" pitchFamily="34" charset="0"/>
            </a:endParaRPr>
          </a:p>
        </p:txBody>
      </p:sp>
    </p:spTree>
    <p:extLst>
      <p:ext uri="{BB962C8B-B14F-4D97-AF65-F5344CB8AC3E}">
        <p14:creationId xmlns:p14="http://schemas.microsoft.com/office/powerpoint/2010/main" val="26257559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act details">
    <p:bg>
      <p:bgPr>
        <a:solidFill>
          <a:schemeClr val="bg1"/>
        </a:solidFill>
        <a:effectLst/>
      </p:bgPr>
    </p:bg>
    <p:spTree>
      <p:nvGrpSpPr>
        <p:cNvPr id="1" name=""/>
        <p:cNvGrpSpPr/>
        <p:nvPr/>
      </p:nvGrpSpPr>
      <p:grpSpPr>
        <a:xfrm>
          <a:off x="0" y="0"/>
          <a:ext cx="0" cy="0"/>
          <a:chOff x="0" y="0"/>
          <a:chExt cx="0" cy="0"/>
        </a:xfrm>
      </p:grpSpPr>
      <p:sp>
        <p:nvSpPr>
          <p:cNvPr id="6" name="Rectangle 9"/>
          <p:cNvSpPr>
            <a:spLocks noChangeArrowheads="1"/>
          </p:cNvSpPr>
          <p:nvPr userDrawn="1"/>
        </p:nvSpPr>
        <p:spPr bwMode="auto">
          <a:xfrm>
            <a:off x="433388" y="5480050"/>
            <a:ext cx="8270875"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6000" rIns="0">
            <a:spAutoFit/>
          </a:bodyPr>
          <a:lstStyle>
            <a:lvl1pPr>
              <a:defRPr>
                <a:solidFill>
                  <a:schemeClr val="tx1"/>
                </a:solidFill>
                <a:latin typeface="Prelo-Light" charset="0"/>
                <a:ea typeface="MS PGothic" panose="020B0600070205080204" pitchFamily="34" charset="-128"/>
              </a:defRPr>
            </a:lvl1pPr>
            <a:lvl2pPr marL="742950" indent="-285750">
              <a:defRPr>
                <a:solidFill>
                  <a:schemeClr val="tx1"/>
                </a:solidFill>
                <a:latin typeface="Prelo-Light" charset="0"/>
                <a:ea typeface="MS PGothic" panose="020B0600070205080204" pitchFamily="34" charset="-128"/>
              </a:defRPr>
            </a:lvl2pPr>
            <a:lvl3pPr marL="1143000" indent="-228600">
              <a:defRPr>
                <a:solidFill>
                  <a:schemeClr val="tx1"/>
                </a:solidFill>
                <a:latin typeface="Prelo-Light" charset="0"/>
                <a:ea typeface="MS PGothic" panose="020B0600070205080204" pitchFamily="34" charset="-128"/>
              </a:defRPr>
            </a:lvl3pPr>
            <a:lvl4pPr marL="1600200" indent="-228600">
              <a:defRPr>
                <a:solidFill>
                  <a:schemeClr val="tx1"/>
                </a:solidFill>
                <a:latin typeface="Prelo-Light" charset="0"/>
                <a:ea typeface="MS PGothic" panose="020B0600070205080204" pitchFamily="34" charset="-128"/>
              </a:defRPr>
            </a:lvl4pPr>
            <a:lvl5pPr marL="2057400" indent="-228600">
              <a:defRPr>
                <a:solidFill>
                  <a:schemeClr val="tx1"/>
                </a:solidFill>
                <a:latin typeface="Prelo-Light" charset="0"/>
                <a:ea typeface="MS PGothic" panose="020B0600070205080204" pitchFamily="34" charset="-128"/>
              </a:defRPr>
            </a:lvl5pPr>
            <a:lvl6pPr marL="2514600" indent="-228600" fontAlgn="base">
              <a:spcBef>
                <a:spcPct val="0"/>
              </a:spcBef>
              <a:spcAft>
                <a:spcPct val="0"/>
              </a:spcAft>
              <a:defRPr>
                <a:solidFill>
                  <a:schemeClr val="tx1"/>
                </a:solidFill>
                <a:latin typeface="Prelo-Light" charset="0"/>
                <a:ea typeface="MS PGothic" panose="020B0600070205080204" pitchFamily="34" charset="-128"/>
              </a:defRPr>
            </a:lvl6pPr>
            <a:lvl7pPr marL="2971800" indent="-228600" fontAlgn="base">
              <a:spcBef>
                <a:spcPct val="0"/>
              </a:spcBef>
              <a:spcAft>
                <a:spcPct val="0"/>
              </a:spcAft>
              <a:defRPr>
                <a:solidFill>
                  <a:schemeClr val="tx1"/>
                </a:solidFill>
                <a:latin typeface="Prelo-Light" charset="0"/>
                <a:ea typeface="MS PGothic" panose="020B0600070205080204" pitchFamily="34" charset="-128"/>
              </a:defRPr>
            </a:lvl7pPr>
            <a:lvl8pPr marL="3429000" indent="-228600" fontAlgn="base">
              <a:spcBef>
                <a:spcPct val="0"/>
              </a:spcBef>
              <a:spcAft>
                <a:spcPct val="0"/>
              </a:spcAft>
              <a:defRPr>
                <a:solidFill>
                  <a:schemeClr val="tx1"/>
                </a:solidFill>
                <a:latin typeface="Prelo-Light" charset="0"/>
                <a:ea typeface="MS PGothic" panose="020B0600070205080204" pitchFamily="34" charset="-128"/>
              </a:defRPr>
            </a:lvl8pPr>
            <a:lvl9pPr marL="3886200" indent="-228600" fontAlgn="base">
              <a:spcBef>
                <a:spcPct val="0"/>
              </a:spcBef>
              <a:spcAft>
                <a:spcPct val="0"/>
              </a:spcAft>
              <a:defRPr>
                <a:solidFill>
                  <a:schemeClr val="tx1"/>
                </a:solidFill>
                <a:latin typeface="Prelo-Light" charset="0"/>
                <a:ea typeface="MS PGothic" panose="020B0600070205080204" pitchFamily="34" charset="-128"/>
              </a:defRPr>
            </a:lvl9pPr>
          </a:lstStyle>
          <a:p>
            <a:pPr>
              <a:defRPr/>
            </a:pPr>
            <a:r>
              <a:rPr lang="en-US" altLang="es-ES" sz="800" b="1" smtClean="0"/>
              <a:t>© 2015 S</a:t>
            </a:r>
            <a:r>
              <a:rPr lang="en-GB" altLang="es-ES" sz="800" b="1" smtClean="0"/>
              <a:t>PORTS MARKETING SURVEYS INC.</a:t>
            </a:r>
            <a:endParaRPr lang="en-GB" altLang="es-ES" sz="1400" smtClean="0"/>
          </a:p>
          <a:p>
            <a:pPr>
              <a:defRPr/>
            </a:pPr>
            <a:r>
              <a:rPr lang="en-US" altLang="es-ES" sz="800" smtClean="0"/>
              <a:t>No part of this report may be reproduced or transmitted in any form or by any means, including photocopying, without the written permission of Sports Marketing Surveys Inc., any application for which should be addressed to Sports Marketing Surveys Inc.  Written permission must also be obtained before any part of the report is stored in a retrieval system of any nature.  </a:t>
            </a:r>
          </a:p>
          <a:p>
            <a:pPr>
              <a:defRPr/>
            </a:pPr>
            <a:endParaRPr lang="en-GB" altLang="es-ES" sz="800" smtClean="0"/>
          </a:p>
          <a:p>
            <a:pPr>
              <a:defRPr/>
            </a:pPr>
            <a:r>
              <a:rPr lang="en-US" altLang="es-ES" sz="800" b="1" smtClean="0"/>
              <a:t>Disclaimer</a:t>
            </a:r>
            <a:endParaRPr lang="en-GB" altLang="es-ES" sz="800" smtClean="0"/>
          </a:p>
          <a:p>
            <a:pPr>
              <a:defRPr/>
            </a:pPr>
            <a:r>
              <a:rPr lang="en-US" altLang="es-ES" sz="800" smtClean="0"/>
              <a:t>Whilst proper due care and diligence has been taken in the preparation of this document, Sports Marketing Surveys Inc. cannot guarantee the accuracy of the information contained and does not accept any liability for any loss or damage caused as a result of using information or recommendations contained within this document.</a:t>
            </a:r>
            <a:endParaRPr lang="en-GB" altLang="es-ES" sz="800" smtClean="0"/>
          </a:p>
        </p:txBody>
      </p:sp>
      <p:pic>
        <p:nvPicPr>
          <p:cNvPr id="7" name="Picture 5"/>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026275" y="3798888"/>
            <a:ext cx="1649413"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6"/>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026275" y="4191000"/>
            <a:ext cx="1649413"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7"/>
          <p:cNvPicPr>
            <a:picLocks noChangeAspect="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7026275" y="4578350"/>
            <a:ext cx="1649413"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6"/>
          <p:cNvPicPr>
            <a:picLocks noChangeAspect="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477838" y="1552575"/>
            <a:ext cx="4030662" cy="582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29"/>
          <p:cNvSpPr txBox="1">
            <a:spLocks noChangeArrowheads="1"/>
          </p:cNvSpPr>
          <p:nvPr userDrawn="1"/>
        </p:nvSpPr>
        <p:spPr bwMode="auto">
          <a:xfrm>
            <a:off x="5041900" y="1473200"/>
            <a:ext cx="3735388"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Prelo-Light" charset="0"/>
                <a:ea typeface="MS PGothic" panose="020B0600070205080204" pitchFamily="34" charset="-128"/>
              </a:defRPr>
            </a:lvl1pPr>
            <a:lvl2pPr marL="742950" indent="-285750">
              <a:defRPr>
                <a:solidFill>
                  <a:schemeClr val="tx1"/>
                </a:solidFill>
                <a:latin typeface="Prelo-Light" charset="0"/>
                <a:ea typeface="MS PGothic" panose="020B0600070205080204" pitchFamily="34" charset="-128"/>
              </a:defRPr>
            </a:lvl2pPr>
            <a:lvl3pPr marL="1143000" indent="-228600">
              <a:defRPr>
                <a:solidFill>
                  <a:schemeClr val="tx1"/>
                </a:solidFill>
                <a:latin typeface="Prelo-Light" charset="0"/>
                <a:ea typeface="MS PGothic" panose="020B0600070205080204" pitchFamily="34" charset="-128"/>
              </a:defRPr>
            </a:lvl3pPr>
            <a:lvl4pPr marL="1600200" indent="-228600">
              <a:defRPr>
                <a:solidFill>
                  <a:schemeClr val="tx1"/>
                </a:solidFill>
                <a:latin typeface="Prelo-Light" charset="0"/>
                <a:ea typeface="MS PGothic" panose="020B0600070205080204" pitchFamily="34" charset="-128"/>
              </a:defRPr>
            </a:lvl4pPr>
            <a:lvl5pPr marL="2057400" indent="-228600">
              <a:defRPr>
                <a:solidFill>
                  <a:schemeClr val="tx1"/>
                </a:solidFill>
                <a:latin typeface="Prelo-Light" charset="0"/>
                <a:ea typeface="MS PGothic" panose="020B0600070205080204" pitchFamily="34" charset="-128"/>
              </a:defRPr>
            </a:lvl5pPr>
            <a:lvl6pPr marL="2514600" indent="-228600" fontAlgn="base">
              <a:spcBef>
                <a:spcPct val="0"/>
              </a:spcBef>
              <a:spcAft>
                <a:spcPct val="0"/>
              </a:spcAft>
              <a:defRPr>
                <a:solidFill>
                  <a:schemeClr val="tx1"/>
                </a:solidFill>
                <a:latin typeface="Prelo-Light" charset="0"/>
                <a:ea typeface="MS PGothic" panose="020B0600070205080204" pitchFamily="34" charset="-128"/>
              </a:defRPr>
            </a:lvl6pPr>
            <a:lvl7pPr marL="2971800" indent="-228600" fontAlgn="base">
              <a:spcBef>
                <a:spcPct val="0"/>
              </a:spcBef>
              <a:spcAft>
                <a:spcPct val="0"/>
              </a:spcAft>
              <a:defRPr>
                <a:solidFill>
                  <a:schemeClr val="tx1"/>
                </a:solidFill>
                <a:latin typeface="Prelo-Light" charset="0"/>
                <a:ea typeface="MS PGothic" panose="020B0600070205080204" pitchFamily="34" charset="-128"/>
              </a:defRPr>
            </a:lvl7pPr>
            <a:lvl8pPr marL="3429000" indent="-228600" fontAlgn="base">
              <a:spcBef>
                <a:spcPct val="0"/>
              </a:spcBef>
              <a:spcAft>
                <a:spcPct val="0"/>
              </a:spcAft>
              <a:defRPr>
                <a:solidFill>
                  <a:schemeClr val="tx1"/>
                </a:solidFill>
                <a:latin typeface="Prelo-Light" charset="0"/>
                <a:ea typeface="MS PGothic" panose="020B0600070205080204" pitchFamily="34" charset="-128"/>
              </a:defRPr>
            </a:lvl8pPr>
            <a:lvl9pPr marL="3886200" indent="-228600" fontAlgn="base">
              <a:spcBef>
                <a:spcPct val="0"/>
              </a:spcBef>
              <a:spcAft>
                <a:spcPct val="0"/>
              </a:spcAft>
              <a:defRPr>
                <a:solidFill>
                  <a:schemeClr val="tx1"/>
                </a:solidFill>
                <a:latin typeface="Prelo-Light" charset="0"/>
                <a:ea typeface="MS PGothic" panose="020B0600070205080204" pitchFamily="34" charset="-128"/>
              </a:defRPr>
            </a:lvl9pPr>
          </a:lstStyle>
          <a:p>
            <a:pPr algn="r" eaLnBrk="1" hangingPunct="1">
              <a:defRPr/>
            </a:pPr>
            <a:r>
              <a:rPr lang="en-US" altLang="es-ES" sz="1600" smtClean="0">
                <a:latin typeface="Prelo SemiBold" charset="0"/>
              </a:rPr>
              <a:t>The Courtyard, Wisley, Surrey, GU23 6QL</a:t>
            </a:r>
          </a:p>
          <a:p>
            <a:pPr algn="r" eaLnBrk="1" hangingPunct="1">
              <a:defRPr/>
            </a:pPr>
            <a:endParaRPr lang="en-US" altLang="es-ES" sz="1600" smtClean="0">
              <a:latin typeface="Prelo SemiBold" charset="0"/>
            </a:endParaRPr>
          </a:p>
          <a:p>
            <a:pPr algn="r" eaLnBrk="1" hangingPunct="1">
              <a:defRPr/>
            </a:pPr>
            <a:r>
              <a:rPr lang="en-US" altLang="es-ES" sz="1600" smtClean="0">
                <a:latin typeface="Prelo SemiBold" charset="0"/>
              </a:rPr>
              <a:t>www.sportsmarketingsurveysinc.com</a:t>
            </a:r>
          </a:p>
          <a:p>
            <a:pPr algn="r" eaLnBrk="1" hangingPunct="1">
              <a:defRPr/>
            </a:pPr>
            <a:endParaRPr lang="en-US" altLang="es-ES" sz="1600" smtClean="0">
              <a:latin typeface="Prelo SemiBold" charset="0"/>
            </a:endParaRPr>
          </a:p>
          <a:p>
            <a:pPr algn="r" eaLnBrk="1" hangingPunct="1">
              <a:defRPr/>
            </a:pPr>
            <a:r>
              <a:rPr lang="en-US" altLang="es-ES" sz="1600" smtClean="0">
                <a:latin typeface="Prelo SemiBold" charset="0"/>
              </a:rPr>
              <a:t>+44 (0)1932 345539</a:t>
            </a:r>
            <a:endParaRPr lang="en-GB" altLang="es-ES" sz="1600" smtClean="0">
              <a:latin typeface="Prelo SemiBold" charset="0"/>
            </a:endParaRPr>
          </a:p>
        </p:txBody>
      </p:sp>
      <p:sp>
        <p:nvSpPr>
          <p:cNvPr id="12" name="TextBox 30"/>
          <p:cNvSpPr txBox="1">
            <a:spLocks noChangeArrowheads="1"/>
          </p:cNvSpPr>
          <p:nvPr userDrawn="1"/>
        </p:nvSpPr>
        <p:spPr bwMode="auto">
          <a:xfrm>
            <a:off x="366713" y="855663"/>
            <a:ext cx="264795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Prelo-Light" charset="0"/>
                <a:ea typeface="MS PGothic" panose="020B0600070205080204" pitchFamily="34" charset="-128"/>
              </a:defRPr>
            </a:lvl1pPr>
            <a:lvl2pPr marL="742950" indent="-285750">
              <a:defRPr>
                <a:solidFill>
                  <a:schemeClr val="tx1"/>
                </a:solidFill>
                <a:latin typeface="Prelo-Light" charset="0"/>
                <a:ea typeface="MS PGothic" panose="020B0600070205080204" pitchFamily="34" charset="-128"/>
              </a:defRPr>
            </a:lvl2pPr>
            <a:lvl3pPr marL="1143000" indent="-228600">
              <a:defRPr>
                <a:solidFill>
                  <a:schemeClr val="tx1"/>
                </a:solidFill>
                <a:latin typeface="Prelo-Light" charset="0"/>
                <a:ea typeface="MS PGothic" panose="020B0600070205080204" pitchFamily="34" charset="-128"/>
              </a:defRPr>
            </a:lvl3pPr>
            <a:lvl4pPr marL="1600200" indent="-228600">
              <a:defRPr>
                <a:solidFill>
                  <a:schemeClr val="tx1"/>
                </a:solidFill>
                <a:latin typeface="Prelo-Light" charset="0"/>
                <a:ea typeface="MS PGothic" panose="020B0600070205080204" pitchFamily="34" charset="-128"/>
              </a:defRPr>
            </a:lvl4pPr>
            <a:lvl5pPr marL="2057400" indent="-228600">
              <a:defRPr>
                <a:solidFill>
                  <a:schemeClr val="tx1"/>
                </a:solidFill>
                <a:latin typeface="Prelo-Light" charset="0"/>
                <a:ea typeface="MS PGothic" panose="020B0600070205080204" pitchFamily="34" charset="-128"/>
              </a:defRPr>
            </a:lvl5pPr>
            <a:lvl6pPr marL="2514600" indent="-228600" fontAlgn="base">
              <a:spcBef>
                <a:spcPct val="0"/>
              </a:spcBef>
              <a:spcAft>
                <a:spcPct val="0"/>
              </a:spcAft>
              <a:defRPr>
                <a:solidFill>
                  <a:schemeClr val="tx1"/>
                </a:solidFill>
                <a:latin typeface="Prelo-Light" charset="0"/>
                <a:ea typeface="MS PGothic" panose="020B0600070205080204" pitchFamily="34" charset="-128"/>
              </a:defRPr>
            </a:lvl6pPr>
            <a:lvl7pPr marL="2971800" indent="-228600" fontAlgn="base">
              <a:spcBef>
                <a:spcPct val="0"/>
              </a:spcBef>
              <a:spcAft>
                <a:spcPct val="0"/>
              </a:spcAft>
              <a:defRPr>
                <a:solidFill>
                  <a:schemeClr val="tx1"/>
                </a:solidFill>
                <a:latin typeface="Prelo-Light" charset="0"/>
                <a:ea typeface="MS PGothic" panose="020B0600070205080204" pitchFamily="34" charset="-128"/>
              </a:defRPr>
            </a:lvl7pPr>
            <a:lvl8pPr marL="3429000" indent="-228600" fontAlgn="base">
              <a:spcBef>
                <a:spcPct val="0"/>
              </a:spcBef>
              <a:spcAft>
                <a:spcPct val="0"/>
              </a:spcAft>
              <a:defRPr>
                <a:solidFill>
                  <a:schemeClr val="tx1"/>
                </a:solidFill>
                <a:latin typeface="Prelo-Light" charset="0"/>
                <a:ea typeface="MS PGothic" panose="020B0600070205080204" pitchFamily="34" charset="-128"/>
              </a:defRPr>
            </a:lvl8pPr>
            <a:lvl9pPr marL="3886200" indent="-228600" fontAlgn="base">
              <a:spcBef>
                <a:spcPct val="0"/>
              </a:spcBef>
              <a:spcAft>
                <a:spcPct val="0"/>
              </a:spcAft>
              <a:defRPr>
                <a:solidFill>
                  <a:schemeClr val="tx1"/>
                </a:solidFill>
                <a:latin typeface="Prelo-Light" charset="0"/>
                <a:ea typeface="MS PGothic" panose="020B0600070205080204" pitchFamily="34" charset="-128"/>
              </a:defRPr>
            </a:lvl9pPr>
          </a:lstStyle>
          <a:p>
            <a:pPr eaLnBrk="1" hangingPunct="1">
              <a:defRPr/>
            </a:pPr>
            <a:r>
              <a:rPr lang="en-US" altLang="es-ES" sz="2400" smtClean="0">
                <a:solidFill>
                  <a:srgbClr val="FFD300"/>
                </a:solidFill>
                <a:latin typeface="Prelo-Bold" charset="0"/>
              </a:rPr>
              <a:t>CONTACT DETAILS</a:t>
            </a:r>
            <a:endParaRPr lang="en-GB" altLang="es-ES" sz="2400" smtClean="0">
              <a:solidFill>
                <a:srgbClr val="FFD300"/>
              </a:solidFill>
              <a:latin typeface="Prelo-Bold" charset="0"/>
            </a:endParaRPr>
          </a:p>
        </p:txBody>
      </p:sp>
      <p:sp>
        <p:nvSpPr>
          <p:cNvPr id="13" name="TextBox 31"/>
          <p:cNvSpPr txBox="1">
            <a:spLocks noChangeArrowheads="1"/>
          </p:cNvSpPr>
          <p:nvPr userDrawn="1"/>
        </p:nvSpPr>
        <p:spPr bwMode="auto">
          <a:xfrm>
            <a:off x="379413" y="2717800"/>
            <a:ext cx="3233737" cy="569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Prelo-Light" charset="0"/>
                <a:ea typeface="MS PGothic" panose="020B0600070205080204" pitchFamily="34" charset="-128"/>
              </a:defRPr>
            </a:lvl1pPr>
            <a:lvl2pPr marL="742950" indent="-285750">
              <a:defRPr>
                <a:solidFill>
                  <a:schemeClr val="tx1"/>
                </a:solidFill>
                <a:latin typeface="Prelo-Light" charset="0"/>
                <a:ea typeface="MS PGothic" panose="020B0600070205080204" pitchFamily="34" charset="-128"/>
              </a:defRPr>
            </a:lvl2pPr>
            <a:lvl3pPr marL="1143000" indent="-228600">
              <a:defRPr>
                <a:solidFill>
                  <a:schemeClr val="tx1"/>
                </a:solidFill>
                <a:latin typeface="Prelo-Light" charset="0"/>
                <a:ea typeface="MS PGothic" panose="020B0600070205080204" pitchFamily="34" charset="-128"/>
              </a:defRPr>
            </a:lvl3pPr>
            <a:lvl4pPr marL="1600200" indent="-228600">
              <a:defRPr>
                <a:solidFill>
                  <a:schemeClr val="tx1"/>
                </a:solidFill>
                <a:latin typeface="Prelo-Light" charset="0"/>
                <a:ea typeface="MS PGothic" panose="020B0600070205080204" pitchFamily="34" charset="-128"/>
              </a:defRPr>
            </a:lvl4pPr>
            <a:lvl5pPr marL="2057400" indent="-228600">
              <a:defRPr>
                <a:solidFill>
                  <a:schemeClr val="tx1"/>
                </a:solidFill>
                <a:latin typeface="Prelo-Light" charset="0"/>
                <a:ea typeface="MS PGothic" panose="020B0600070205080204" pitchFamily="34" charset="-128"/>
              </a:defRPr>
            </a:lvl5pPr>
            <a:lvl6pPr marL="2514600" indent="-228600" fontAlgn="base">
              <a:spcBef>
                <a:spcPct val="0"/>
              </a:spcBef>
              <a:spcAft>
                <a:spcPct val="0"/>
              </a:spcAft>
              <a:defRPr>
                <a:solidFill>
                  <a:schemeClr val="tx1"/>
                </a:solidFill>
                <a:latin typeface="Prelo-Light" charset="0"/>
                <a:ea typeface="MS PGothic" panose="020B0600070205080204" pitchFamily="34" charset="-128"/>
              </a:defRPr>
            </a:lvl6pPr>
            <a:lvl7pPr marL="2971800" indent="-228600" fontAlgn="base">
              <a:spcBef>
                <a:spcPct val="0"/>
              </a:spcBef>
              <a:spcAft>
                <a:spcPct val="0"/>
              </a:spcAft>
              <a:defRPr>
                <a:solidFill>
                  <a:schemeClr val="tx1"/>
                </a:solidFill>
                <a:latin typeface="Prelo-Light" charset="0"/>
                <a:ea typeface="MS PGothic" panose="020B0600070205080204" pitchFamily="34" charset="-128"/>
              </a:defRPr>
            </a:lvl7pPr>
            <a:lvl8pPr marL="3429000" indent="-228600" fontAlgn="base">
              <a:spcBef>
                <a:spcPct val="0"/>
              </a:spcBef>
              <a:spcAft>
                <a:spcPct val="0"/>
              </a:spcAft>
              <a:defRPr>
                <a:solidFill>
                  <a:schemeClr val="tx1"/>
                </a:solidFill>
                <a:latin typeface="Prelo-Light" charset="0"/>
                <a:ea typeface="MS PGothic" panose="020B0600070205080204" pitchFamily="34" charset="-128"/>
              </a:defRPr>
            </a:lvl8pPr>
            <a:lvl9pPr marL="3886200" indent="-228600" fontAlgn="base">
              <a:spcBef>
                <a:spcPct val="0"/>
              </a:spcBef>
              <a:spcAft>
                <a:spcPct val="0"/>
              </a:spcAft>
              <a:defRPr>
                <a:solidFill>
                  <a:schemeClr val="tx1"/>
                </a:solidFill>
                <a:latin typeface="Prelo-Light" charset="0"/>
                <a:ea typeface="MS PGothic" panose="020B0600070205080204" pitchFamily="34" charset="-128"/>
              </a:defRPr>
            </a:lvl9pPr>
          </a:lstStyle>
          <a:p>
            <a:pPr eaLnBrk="1" hangingPunct="1">
              <a:spcAft>
                <a:spcPts val="600"/>
              </a:spcAft>
              <a:defRPr/>
            </a:pPr>
            <a:r>
              <a:rPr lang="en-US" altLang="es-ES" sz="1400" smtClean="0">
                <a:latin typeface="Prelo SemiBold" charset="0"/>
              </a:rPr>
              <a:t>JOHN BUSHELL  |  MANAGING DIRECTOR</a:t>
            </a:r>
          </a:p>
          <a:p>
            <a:pPr eaLnBrk="1" hangingPunct="1">
              <a:defRPr/>
            </a:pPr>
            <a:r>
              <a:rPr lang="en-US" altLang="es-ES" sz="1200" smtClean="0">
                <a:latin typeface="Prelo SemiBold" charset="0"/>
              </a:rPr>
              <a:t>john.bushell@sportsmarketingsurveysinc.com</a:t>
            </a:r>
            <a:endParaRPr lang="en-GB" altLang="es-ES" sz="1200" smtClean="0">
              <a:latin typeface="Prelo SemiBold" charset="0"/>
            </a:endParaRPr>
          </a:p>
        </p:txBody>
      </p:sp>
      <p:sp>
        <p:nvSpPr>
          <p:cNvPr id="18" name="Text Placeholder 15"/>
          <p:cNvSpPr>
            <a:spLocks noGrp="1"/>
          </p:cNvSpPr>
          <p:nvPr>
            <p:ph type="body" sz="quarter" idx="17"/>
          </p:nvPr>
        </p:nvSpPr>
        <p:spPr>
          <a:xfrm>
            <a:off x="377255" y="3501008"/>
            <a:ext cx="4876800" cy="287337"/>
          </a:xfrm>
          <a:prstGeom prst="rect">
            <a:avLst/>
          </a:prstGeom>
        </p:spPr>
        <p:txBody>
          <a:bodyPr/>
          <a:lstStyle>
            <a:lvl1pPr marL="0" indent="0">
              <a:buNone/>
              <a:defRPr>
                <a:solidFill>
                  <a:schemeClr val="tx1"/>
                </a:solidFill>
                <a:latin typeface="Prelo SemiBold" panose="02000506040000020004" pitchFamily="50" charset="0"/>
              </a:defRPr>
            </a:lvl1pPr>
          </a:lstStyle>
          <a:p>
            <a:pPr lvl="0"/>
            <a:r>
              <a:rPr lang="es-ES_tradnl" smtClean="0"/>
              <a:t>Haga clic para modificar el estilo de texto del patrón</a:t>
            </a:r>
          </a:p>
        </p:txBody>
      </p:sp>
      <p:sp>
        <p:nvSpPr>
          <p:cNvPr id="19" name="Text Placeholder 15"/>
          <p:cNvSpPr>
            <a:spLocks noGrp="1"/>
          </p:cNvSpPr>
          <p:nvPr>
            <p:ph type="body" sz="quarter" idx="18"/>
          </p:nvPr>
        </p:nvSpPr>
        <p:spPr>
          <a:xfrm>
            <a:off x="376486" y="3799334"/>
            <a:ext cx="4876800" cy="287337"/>
          </a:xfrm>
          <a:prstGeom prst="rect">
            <a:avLst/>
          </a:prstGeom>
        </p:spPr>
        <p:txBody>
          <a:bodyPr/>
          <a:lstStyle>
            <a:lvl1pPr marL="0" indent="0">
              <a:buNone/>
              <a:defRPr sz="1200">
                <a:solidFill>
                  <a:schemeClr val="tx1"/>
                </a:solidFill>
                <a:latin typeface="Prelo SemiBold" panose="02000506040000020004" pitchFamily="50" charset="0"/>
              </a:defRPr>
            </a:lvl1pPr>
          </a:lstStyle>
          <a:p>
            <a:pPr lvl="0"/>
            <a:r>
              <a:rPr lang="es-ES_tradnl" smtClean="0"/>
              <a:t>Haga clic para modificar el estilo de texto del patrón</a:t>
            </a:r>
          </a:p>
        </p:txBody>
      </p:sp>
      <p:sp>
        <p:nvSpPr>
          <p:cNvPr id="20" name="Text Placeholder 15"/>
          <p:cNvSpPr>
            <a:spLocks noGrp="1"/>
          </p:cNvSpPr>
          <p:nvPr>
            <p:ph type="body" sz="quarter" idx="19"/>
          </p:nvPr>
        </p:nvSpPr>
        <p:spPr>
          <a:xfrm>
            <a:off x="377255" y="4379962"/>
            <a:ext cx="4876800" cy="287337"/>
          </a:xfrm>
          <a:prstGeom prst="rect">
            <a:avLst/>
          </a:prstGeom>
        </p:spPr>
        <p:txBody>
          <a:bodyPr/>
          <a:lstStyle>
            <a:lvl1pPr marL="0" indent="0">
              <a:buNone/>
              <a:defRPr>
                <a:solidFill>
                  <a:schemeClr val="tx1"/>
                </a:solidFill>
                <a:latin typeface="Prelo SemiBold" panose="02000506040000020004" pitchFamily="50" charset="0"/>
              </a:defRPr>
            </a:lvl1pPr>
          </a:lstStyle>
          <a:p>
            <a:pPr lvl="0"/>
            <a:r>
              <a:rPr lang="es-ES_tradnl" smtClean="0"/>
              <a:t>Haga clic para modificar el estilo de texto del patrón</a:t>
            </a:r>
          </a:p>
        </p:txBody>
      </p:sp>
      <p:sp>
        <p:nvSpPr>
          <p:cNvPr id="21" name="Text Placeholder 15"/>
          <p:cNvSpPr>
            <a:spLocks noGrp="1"/>
          </p:cNvSpPr>
          <p:nvPr>
            <p:ph type="body" sz="quarter" idx="20"/>
          </p:nvPr>
        </p:nvSpPr>
        <p:spPr>
          <a:xfrm>
            <a:off x="376486" y="4668763"/>
            <a:ext cx="4876800" cy="287337"/>
          </a:xfrm>
          <a:prstGeom prst="rect">
            <a:avLst/>
          </a:prstGeom>
        </p:spPr>
        <p:txBody>
          <a:bodyPr/>
          <a:lstStyle>
            <a:lvl1pPr marL="0" indent="0">
              <a:buNone/>
              <a:defRPr sz="1200">
                <a:solidFill>
                  <a:schemeClr val="tx1"/>
                </a:solidFill>
                <a:latin typeface="Prelo SemiBold" panose="02000506040000020004" pitchFamily="50" charset="0"/>
              </a:defRPr>
            </a:lvl1pPr>
          </a:lstStyle>
          <a:p>
            <a:pPr lvl="0"/>
            <a:r>
              <a:rPr lang="es-ES_tradnl" smtClean="0"/>
              <a:t>Haga clic para modificar el estilo de texto del patrón</a:t>
            </a:r>
          </a:p>
        </p:txBody>
      </p:sp>
      <p:sp>
        <p:nvSpPr>
          <p:cNvPr id="14" name="Rectangle 4"/>
          <p:cNvSpPr>
            <a:spLocks noGrp="1" noChangeArrowheads="1"/>
          </p:cNvSpPr>
          <p:nvPr>
            <p:ph type="dt" sz="half" idx="21"/>
          </p:nvPr>
        </p:nvSpPr>
        <p:spPr/>
        <p:txBody>
          <a:bodyPr/>
          <a:lstStyle>
            <a:lvl1pPr eaLnBrk="1" hangingPunct="1">
              <a:defRPr>
                <a:solidFill>
                  <a:schemeClr val="tx1"/>
                </a:solidFill>
              </a:defRPr>
            </a:lvl1pPr>
          </a:lstStyle>
          <a:p>
            <a:pPr>
              <a:defRPr/>
            </a:pPr>
            <a:fld id="{1343ACB4-8411-42E8-8A74-8682EC63DECA}" type="datetime4">
              <a:rPr lang="en-US" altLang="es-ES"/>
              <a:pPr>
                <a:defRPr/>
              </a:pPr>
              <a:t>September 3, 2016</a:t>
            </a:fld>
            <a:endParaRPr lang="en-US" altLang="es-ES"/>
          </a:p>
        </p:txBody>
      </p:sp>
      <p:sp>
        <p:nvSpPr>
          <p:cNvPr id="15" name="Rectangle 5"/>
          <p:cNvSpPr>
            <a:spLocks noGrp="1" noChangeArrowheads="1"/>
          </p:cNvSpPr>
          <p:nvPr>
            <p:ph type="ftr" sz="quarter" idx="22"/>
          </p:nvPr>
        </p:nvSpPr>
        <p:spPr/>
        <p:txBody>
          <a:bodyPr/>
          <a:lstStyle>
            <a:lvl1pPr eaLnBrk="1" hangingPunct="1">
              <a:defRPr>
                <a:solidFill>
                  <a:schemeClr val="tx1"/>
                </a:solidFill>
              </a:defRPr>
            </a:lvl1pPr>
          </a:lstStyle>
          <a:p>
            <a:pPr>
              <a:defRPr/>
            </a:pPr>
            <a:r>
              <a:rPr lang="en-US" altLang="es-ES"/>
              <a:t>© SPORTS MARKETING SURVEYS INC.</a:t>
            </a:r>
          </a:p>
        </p:txBody>
      </p:sp>
      <p:sp>
        <p:nvSpPr>
          <p:cNvPr id="16" name="Rectangle 6"/>
          <p:cNvSpPr>
            <a:spLocks noGrp="1" noChangeArrowheads="1"/>
          </p:cNvSpPr>
          <p:nvPr>
            <p:ph type="sldNum" sz="quarter" idx="23"/>
          </p:nvPr>
        </p:nvSpPr>
        <p:spPr/>
        <p:txBody>
          <a:bodyPr/>
          <a:lstStyle>
            <a:lvl1pPr eaLnBrk="1" hangingPunct="1">
              <a:defRPr>
                <a:solidFill>
                  <a:schemeClr val="tx1"/>
                </a:solidFill>
              </a:defRPr>
            </a:lvl1pPr>
          </a:lstStyle>
          <a:p>
            <a:fld id="{BAE13F47-420E-4EC5-AC35-6C53831B328C}" type="slidenum">
              <a:rPr lang="en-US" altLang="en-US"/>
              <a:pPr/>
              <a:t>‹Nº›</a:t>
            </a:fld>
            <a:endParaRPr lang="en-US" altLang="en-US">
              <a:latin typeface="Arial" pitchFamily="34" charset="0"/>
            </a:endParaRPr>
          </a:p>
        </p:txBody>
      </p:sp>
    </p:spTree>
    <p:extLst>
      <p:ext uri="{BB962C8B-B14F-4D97-AF65-F5344CB8AC3E}">
        <p14:creationId xmlns:p14="http://schemas.microsoft.com/office/powerpoint/2010/main" val="698822399"/>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2"/>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04813" y="965200"/>
            <a:ext cx="8270875" cy="358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54000" tIns="45720" rIns="91440" bIns="45720" numCol="1" anchor="b" anchorCtr="0" compatLnSpc="1">
            <a:prstTxWarp prst="textNoShape">
              <a:avLst/>
            </a:prstTxWarp>
          </a:bodyPr>
          <a:lstStyle/>
          <a:p>
            <a:pPr lvl="0"/>
            <a:r>
              <a:rPr lang="en-US" altLang="en-US" smtClean="0"/>
              <a:t>Click to edit Master title style</a:t>
            </a:r>
          </a:p>
        </p:txBody>
      </p:sp>
      <p:sp>
        <p:nvSpPr>
          <p:cNvPr id="1028" name="Rectangle 4"/>
          <p:cNvSpPr>
            <a:spLocks noGrp="1" noChangeArrowheads="1"/>
          </p:cNvSpPr>
          <p:nvPr>
            <p:ph type="dt" sz="half" idx="2"/>
          </p:nvPr>
        </p:nvSpPr>
        <p:spPr bwMode="auto">
          <a:xfrm>
            <a:off x="6553200" y="6513513"/>
            <a:ext cx="1905000" cy="215900"/>
          </a:xfrm>
          <a:prstGeom prst="rect">
            <a:avLst/>
          </a:prstGeom>
          <a:noFill/>
          <a:ln>
            <a:noFill/>
          </a:ln>
          <a:extLst/>
        </p:spPr>
        <p:txBody>
          <a:bodyPr vert="horz" wrap="square" lIns="91440" tIns="45720" rIns="91440" bIns="45720" numCol="1" anchor="t" anchorCtr="0" compatLnSpc="1">
            <a:prstTxWarp prst="textNoShape">
              <a:avLst/>
            </a:prstTxWarp>
          </a:bodyPr>
          <a:lstStyle>
            <a:lvl1pPr algn="r" eaLnBrk="0" hangingPunct="0">
              <a:defRPr sz="900">
                <a:solidFill>
                  <a:srgbClr val="FFFFFF"/>
                </a:solidFill>
              </a:defRPr>
            </a:lvl1pPr>
          </a:lstStyle>
          <a:p>
            <a:pPr>
              <a:defRPr/>
            </a:pPr>
            <a:fld id="{2841FB70-2E60-4955-AAF6-4592A158A480}" type="datetime4">
              <a:rPr lang="en-US" altLang="es-ES"/>
              <a:pPr>
                <a:defRPr/>
              </a:pPr>
              <a:t>September 3, 2016</a:t>
            </a:fld>
            <a:endParaRPr lang="en-US" altLang="es-ES"/>
          </a:p>
        </p:txBody>
      </p:sp>
      <p:sp>
        <p:nvSpPr>
          <p:cNvPr id="1029" name="Rectangle 5"/>
          <p:cNvSpPr>
            <a:spLocks noGrp="1" noChangeArrowheads="1"/>
          </p:cNvSpPr>
          <p:nvPr>
            <p:ph type="ftr" sz="quarter" idx="3"/>
          </p:nvPr>
        </p:nvSpPr>
        <p:spPr bwMode="auto">
          <a:xfrm>
            <a:off x="685800" y="6513513"/>
            <a:ext cx="2209800" cy="215900"/>
          </a:xfrm>
          <a:prstGeom prst="rect">
            <a:avLst/>
          </a:prstGeom>
          <a:noFill/>
          <a:ln>
            <a:noFill/>
          </a:ln>
          <a:extLst/>
        </p:spPr>
        <p:txBody>
          <a:bodyPr vert="horz" wrap="square" lIns="91440" tIns="45720" rIns="91440" bIns="45720" numCol="1" anchor="t" anchorCtr="0" compatLnSpc="1">
            <a:prstTxWarp prst="textNoShape">
              <a:avLst/>
            </a:prstTxWarp>
          </a:bodyPr>
          <a:lstStyle>
            <a:lvl1pPr eaLnBrk="0" hangingPunct="0">
              <a:defRPr sz="900">
                <a:solidFill>
                  <a:srgbClr val="FFFFFF"/>
                </a:solidFill>
              </a:defRPr>
            </a:lvl1pPr>
          </a:lstStyle>
          <a:p>
            <a:pPr>
              <a:defRPr/>
            </a:pPr>
            <a:r>
              <a:rPr lang="en-US" altLang="es-ES"/>
              <a:t>© SPORTS MARKETING SURVEYS INC</a:t>
            </a:r>
            <a:r>
              <a:rPr lang="en-US" altLang="es-ES">
                <a:solidFill>
                  <a:srgbClr val="FFD300"/>
                </a:solidFill>
              </a:rPr>
              <a:t>.</a:t>
            </a:r>
          </a:p>
        </p:txBody>
      </p:sp>
      <p:sp>
        <p:nvSpPr>
          <p:cNvPr id="1030" name="Rectangle 6"/>
          <p:cNvSpPr>
            <a:spLocks noGrp="1" noChangeArrowheads="1"/>
          </p:cNvSpPr>
          <p:nvPr>
            <p:ph type="sldNum" sz="quarter" idx="4"/>
          </p:nvPr>
        </p:nvSpPr>
        <p:spPr bwMode="auto">
          <a:xfrm>
            <a:off x="3124200" y="6513513"/>
            <a:ext cx="1905000" cy="215900"/>
          </a:xfrm>
          <a:prstGeom prst="rect">
            <a:avLst/>
          </a:prstGeom>
          <a:noFill/>
          <a:ln>
            <a:noFill/>
          </a:ln>
          <a:extLst/>
        </p:spPr>
        <p:txBody>
          <a:bodyPr vert="horz" wrap="square" lIns="91440" tIns="45720" rIns="91440" bIns="45720" numCol="1" anchor="t" anchorCtr="0" compatLnSpc="1">
            <a:prstTxWarp prst="textNoShape">
              <a:avLst/>
            </a:prstTxWarp>
          </a:bodyPr>
          <a:lstStyle>
            <a:lvl1pPr>
              <a:defRPr sz="900">
                <a:solidFill>
                  <a:srgbClr val="FFFFFF"/>
                </a:solidFill>
              </a:defRPr>
            </a:lvl1pPr>
          </a:lstStyle>
          <a:p>
            <a:fld id="{19662584-7EA0-483C-AF9D-EAE3CEE66A31}" type="slidenum">
              <a:rPr lang="en-US" altLang="en-US"/>
              <a:pPr/>
              <a:t>‹Nº›</a:t>
            </a:fld>
            <a:endParaRPr lang="en-US" altLang="en-US">
              <a:solidFill>
                <a:srgbClr val="3B3B3A"/>
              </a:solidFill>
              <a:latin typeface="Arial" pitchFamily="34" charset="0"/>
            </a:endParaRPr>
          </a:p>
        </p:txBody>
      </p:sp>
    </p:spTree>
  </p:cSld>
  <p:clrMap bg1="lt1" tx1="dk1" bg2="lt2" tx2="dk2" accent1="accent1" accent2="accent2" accent3="accent3" accent4="accent4" accent5="accent5" accent6="accent6" hlink="hlink" folHlink="folHlink"/>
  <p:sldLayoutIdLst>
    <p:sldLayoutId id="2147484513" r:id="rId1"/>
    <p:sldLayoutId id="2147484514" r:id="rId2"/>
    <p:sldLayoutId id="2147484515" r:id="rId3"/>
    <p:sldLayoutId id="2147484516" r:id="rId4"/>
    <p:sldLayoutId id="2147484517" r:id="rId5"/>
    <p:sldLayoutId id="2147484518" r:id="rId6"/>
    <p:sldLayoutId id="2147484519" r:id="rId7"/>
    <p:sldLayoutId id="2147484520" r:id="rId8"/>
    <p:sldLayoutId id="2147484521" r:id="rId9"/>
    <p:sldLayoutId id="2147484522" r:id="rId10"/>
  </p:sldLayoutIdLst>
  <p:timing>
    <p:tnLst>
      <p:par>
        <p:cTn id="1" dur="indefinite" restart="never" nodeType="tmRoot"/>
      </p:par>
    </p:tnLst>
  </p:timing>
  <p:hf hdr="0"/>
  <p:txStyles>
    <p:titleStyle>
      <a:lvl1pPr algn="l" rtl="0" eaLnBrk="0" fontAlgn="base" hangingPunct="0">
        <a:spcBef>
          <a:spcPct val="0"/>
        </a:spcBef>
        <a:spcAft>
          <a:spcPct val="0"/>
        </a:spcAft>
        <a:defRPr sz="2400">
          <a:solidFill>
            <a:schemeClr val="tx2"/>
          </a:solidFill>
          <a:latin typeface="+mj-lt"/>
          <a:ea typeface="MS PGothic" panose="020B0600070205080204" pitchFamily="34" charset="-128"/>
          <a:cs typeface="+mj-cs"/>
        </a:defRPr>
      </a:lvl1pPr>
      <a:lvl2pPr algn="l" rtl="0" eaLnBrk="0" fontAlgn="base" hangingPunct="0">
        <a:spcBef>
          <a:spcPct val="0"/>
        </a:spcBef>
        <a:spcAft>
          <a:spcPct val="0"/>
        </a:spcAft>
        <a:defRPr sz="2400">
          <a:solidFill>
            <a:schemeClr val="tx2"/>
          </a:solidFill>
          <a:latin typeface="Prelo-Bold" charset="0"/>
          <a:ea typeface="MS PGothic" panose="020B0600070205080204" pitchFamily="34" charset="-128"/>
        </a:defRPr>
      </a:lvl2pPr>
      <a:lvl3pPr algn="l" rtl="0" eaLnBrk="0" fontAlgn="base" hangingPunct="0">
        <a:spcBef>
          <a:spcPct val="0"/>
        </a:spcBef>
        <a:spcAft>
          <a:spcPct val="0"/>
        </a:spcAft>
        <a:defRPr sz="2400">
          <a:solidFill>
            <a:schemeClr val="tx2"/>
          </a:solidFill>
          <a:latin typeface="Prelo-Bold" charset="0"/>
          <a:ea typeface="MS PGothic" panose="020B0600070205080204" pitchFamily="34" charset="-128"/>
        </a:defRPr>
      </a:lvl3pPr>
      <a:lvl4pPr algn="l" rtl="0" eaLnBrk="0" fontAlgn="base" hangingPunct="0">
        <a:spcBef>
          <a:spcPct val="0"/>
        </a:spcBef>
        <a:spcAft>
          <a:spcPct val="0"/>
        </a:spcAft>
        <a:defRPr sz="2400">
          <a:solidFill>
            <a:schemeClr val="tx2"/>
          </a:solidFill>
          <a:latin typeface="Prelo-Bold" charset="0"/>
          <a:ea typeface="MS PGothic" panose="020B0600070205080204" pitchFamily="34" charset="-128"/>
        </a:defRPr>
      </a:lvl4pPr>
      <a:lvl5pPr algn="l" rtl="0" eaLnBrk="0" fontAlgn="base" hangingPunct="0">
        <a:spcBef>
          <a:spcPct val="0"/>
        </a:spcBef>
        <a:spcAft>
          <a:spcPct val="0"/>
        </a:spcAft>
        <a:defRPr sz="2400">
          <a:solidFill>
            <a:schemeClr val="tx2"/>
          </a:solidFill>
          <a:latin typeface="Prelo-Bold" charset="0"/>
          <a:ea typeface="MS PGothic" panose="020B0600070205080204" pitchFamily="34" charset="-128"/>
        </a:defRPr>
      </a:lvl5pPr>
      <a:lvl6pPr marL="457200" algn="l" rtl="0" eaLnBrk="1" fontAlgn="base" hangingPunct="1">
        <a:spcBef>
          <a:spcPct val="0"/>
        </a:spcBef>
        <a:spcAft>
          <a:spcPct val="0"/>
        </a:spcAft>
        <a:defRPr sz="2600">
          <a:solidFill>
            <a:schemeClr val="tx2"/>
          </a:solidFill>
          <a:latin typeface="Prelo-Bold" charset="0"/>
          <a:ea typeface="ＭＳ Ｐゴシック" charset="-128"/>
        </a:defRPr>
      </a:lvl6pPr>
      <a:lvl7pPr marL="914400" algn="l" rtl="0" eaLnBrk="1" fontAlgn="base" hangingPunct="1">
        <a:spcBef>
          <a:spcPct val="0"/>
        </a:spcBef>
        <a:spcAft>
          <a:spcPct val="0"/>
        </a:spcAft>
        <a:defRPr sz="2600">
          <a:solidFill>
            <a:schemeClr val="tx2"/>
          </a:solidFill>
          <a:latin typeface="Prelo-Bold" charset="0"/>
          <a:ea typeface="ＭＳ Ｐゴシック" charset="-128"/>
        </a:defRPr>
      </a:lvl7pPr>
      <a:lvl8pPr marL="1371600" algn="l" rtl="0" eaLnBrk="1" fontAlgn="base" hangingPunct="1">
        <a:spcBef>
          <a:spcPct val="0"/>
        </a:spcBef>
        <a:spcAft>
          <a:spcPct val="0"/>
        </a:spcAft>
        <a:defRPr sz="2600">
          <a:solidFill>
            <a:schemeClr val="tx2"/>
          </a:solidFill>
          <a:latin typeface="Prelo-Bold" charset="0"/>
          <a:ea typeface="ＭＳ Ｐゴシック" charset="-128"/>
        </a:defRPr>
      </a:lvl8pPr>
      <a:lvl9pPr marL="1828800" algn="l" rtl="0" eaLnBrk="1" fontAlgn="base" hangingPunct="1">
        <a:spcBef>
          <a:spcPct val="0"/>
        </a:spcBef>
        <a:spcAft>
          <a:spcPct val="0"/>
        </a:spcAft>
        <a:defRPr sz="2600">
          <a:solidFill>
            <a:schemeClr val="tx2"/>
          </a:solidFill>
          <a:latin typeface="Prelo-Bold" charset="0"/>
          <a:ea typeface="ＭＳ Ｐゴシック" charset="-128"/>
        </a:defRPr>
      </a:lvl9pPr>
    </p:titleStyle>
    <p:bodyStyle>
      <a:lvl1pPr marL="342900" indent="-342900" algn="l" rtl="0" eaLnBrk="0" fontAlgn="base" hangingPunct="0">
        <a:spcBef>
          <a:spcPct val="20000"/>
        </a:spcBef>
        <a:spcAft>
          <a:spcPct val="0"/>
        </a:spcAft>
        <a:buClr>
          <a:schemeClr val="accent2"/>
        </a:buClr>
        <a:buFont typeface="Wingdings" pitchFamily="2" charset="2"/>
        <a:buChar char="§"/>
        <a:defRPr sz="1400">
          <a:solidFill>
            <a:schemeClr val="tx1"/>
          </a:solidFill>
          <a:latin typeface="+mn-lt"/>
          <a:ea typeface="MS PGothic" panose="020B0600070205080204" pitchFamily="34" charset="-128"/>
          <a:cs typeface="+mn-cs"/>
        </a:defRPr>
      </a:lvl1pPr>
      <a:lvl2pPr marL="742950" indent="-285750" algn="l" rtl="0" eaLnBrk="0" fontAlgn="base" hangingPunct="0">
        <a:spcBef>
          <a:spcPct val="20000"/>
        </a:spcBef>
        <a:spcAft>
          <a:spcPct val="0"/>
        </a:spcAft>
        <a:buChar char="–"/>
        <a:defRPr sz="1400">
          <a:solidFill>
            <a:schemeClr val="tx1"/>
          </a:solidFill>
          <a:latin typeface="+mn-lt"/>
          <a:ea typeface="MS PGothic" panose="020B0600070205080204" pitchFamily="34" charset="-128"/>
        </a:defRPr>
      </a:lvl2pPr>
      <a:lvl3pPr marL="1143000" indent="-228600" algn="l" rtl="0" eaLnBrk="0" fontAlgn="base" hangingPunct="0">
        <a:spcBef>
          <a:spcPct val="20000"/>
        </a:spcBef>
        <a:spcAft>
          <a:spcPct val="0"/>
        </a:spcAft>
        <a:buChar char="•"/>
        <a:defRPr sz="1400">
          <a:solidFill>
            <a:schemeClr val="tx1"/>
          </a:solidFill>
          <a:latin typeface="+mn-lt"/>
          <a:ea typeface="MS PGothic" panose="020B0600070205080204" pitchFamily="34" charset="-128"/>
        </a:defRPr>
      </a:lvl3pPr>
      <a:lvl4pPr marL="1562100" indent="-228600" algn="l" rtl="0" eaLnBrk="0" fontAlgn="base" hangingPunct="0">
        <a:spcBef>
          <a:spcPct val="20000"/>
        </a:spcBef>
        <a:spcAft>
          <a:spcPct val="0"/>
        </a:spcAft>
        <a:buChar char="–"/>
        <a:defRPr sz="1400">
          <a:solidFill>
            <a:schemeClr val="tx1"/>
          </a:solidFill>
          <a:latin typeface="+mn-lt"/>
          <a:ea typeface="MS PGothic" panose="020B0600070205080204" pitchFamily="34" charset="-128"/>
        </a:defRPr>
      </a:lvl4pPr>
      <a:lvl5pPr marL="1981200" indent="-228600" algn="l" rtl="0" eaLnBrk="0" fontAlgn="base" hangingPunct="0">
        <a:spcBef>
          <a:spcPct val="20000"/>
        </a:spcBef>
        <a:spcAft>
          <a:spcPct val="0"/>
        </a:spcAft>
        <a:defRPr sz="1400">
          <a:solidFill>
            <a:schemeClr val="tx1"/>
          </a:solidFill>
          <a:latin typeface="+mn-lt"/>
          <a:ea typeface="MS PGothic" panose="020B0600070205080204" pitchFamily="34" charset="-128"/>
        </a:defRPr>
      </a:lvl5pPr>
      <a:lvl6pPr marL="2438400" indent="-228600" algn="l" rtl="0" eaLnBrk="1" fontAlgn="base" hangingPunct="1">
        <a:spcBef>
          <a:spcPct val="20000"/>
        </a:spcBef>
        <a:spcAft>
          <a:spcPct val="0"/>
        </a:spcAft>
        <a:defRPr sz="1400">
          <a:solidFill>
            <a:schemeClr val="tx1"/>
          </a:solidFill>
          <a:latin typeface="+mn-lt"/>
          <a:ea typeface="+mn-ea"/>
        </a:defRPr>
      </a:lvl6pPr>
      <a:lvl7pPr marL="2895600" indent="-228600" algn="l" rtl="0" eaLnBrk="1" fontAlgn="base" hangingPunct="1">
        <a:spcBef>
          <a:spcPct val="20000"/>
        </a:spcBef>
        <a:spcAft>
          <a:spcPct val="0"/>
        </a:spcAft>
        <a:defRPr sz="1400">
          <a:solidFill>
            <a:schemeClr val="tx1"/>
          </a:solidFill>
          <a:latin typeface="+mn-lt"/>
          <a:ea typeface="+mn-ea"/>
        </a:defRPr>
      </a:lvl7pPr>
      <a:lvl8pPr marL="3352800" indent="-228600" algn="l" rtl="0" eaLnBrk="1" fontAlgn="base" hangingPunct="1">
        <a:spcBef>
          <a:spcPct val="20000"/>
        </a:spcBef>
        <a:spcAft>
          <a:spcPct val="0"/>
        </a:spcAft>
        <a:defRPr sz="1400">
          <a:solidFill>
            <a:schemeClr val="tx1"/>
          </a:solidFill>
          <a:latin typeface="+mn-lt"/>
          <a:ea typeface="+mn-ea"/>
        </a:defRPr>
      </a:lvl8pPr>
      <a:lvl9pPr marL="3810000" indent="-228600" algn="l" rtl="0" eaLnBrk="1" fontAlgn="base" hangingPunct="1">
        <a:spcBef>
          <a:spcPct val="20000"/>
        </a:spcBef>
        <a:spcAft>
          <a:spcPct val="0"/>
        </a:spcAft>
        <a:defRPr sz="14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jpeg"/><Relationship Id="rId1" Type="http://schemas.openxmlformats.org/officeDocument/2006/relationships/slideLayout" Target="../slideLayouts/slideLayout3.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8.jpeg"/><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jpe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8.jpe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hyperlink" Target="http://batchgeo.com/map/18ffef3abb13ed9f18d6a0c3f9cc4824"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hyperlink" Target="http://batchgeo.com/map/708af60956562da354bb807f98ffd29d" TargetMode="Externa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oleObject" Target="../embeddings/Hoja_de_c_lculo_de_Microsoft_Excel_97-20031.xls"/><Relationship Id="rId7" Type="http://schemas.openxmlformats.org/officeDocument/2006/relationships/oleObject" Target="../embeddings/Hoja_de_c_lculo_de_Microsoft_Excel_97-20033.xls"/><Relationship Id="rId2" Type="http://schemas.openxmlformats.org/officeDocument/2006/relationships/slideLayout" Target="../slideLayouts/slideLayout6.xml"/><Relationship Id="rId1" Type="http://schemas.openxmlformats.org/officeDocument/2006/relationships/vmlDrawing" Target="../drawings/vmlDrawing1.vml"/><Relationship Id="rId6" Type="http://schemas.openxmlformats.org/officeDocument/2006/relationships/image" Target="../media/image24.png"/><Relationship Id="rId5" Type="http://schemas.openxmlformats.org/officeDocument/2006/relationships/oleObject" Target="../embeddings/Hoja_de_c_lculo_de_Microsoft_Excel_97-20032.xls"/><Relationship Id="rId4" Type="http://schemas.openxmlformats.org/officeDocument/2006/relationships/image" Target="../media/image23.png"/><Relationship Id="rId9" Type="http://schemas.openxmlformats.org/officeDocument/2006/relationships/image" Target="../media/image11.png"/></Relationships>
</file>

<file path=ppt/slides/_rels/slide27.xml.rels><?xml version="1.0" encoding="UTF-8" standalone="yes"?>
<Relationships xmlns="http://schemas.openxmlformats.org/package/2006/relationships"><Relationship Id="rId8" Type="http://schemas.openxmlformats.org/officeDocument/2006/relationships/oleObject" Target="../embeddings/Hoja_de_c_lculo_de_Microsoft_Excel_97-20036.xls"/><Relationship Id="rId3" Type="http://schemas.openxmlformats.org/officeDocument/2006/relationships/oleObject" Target="../embeddings/Hoja_de_c_lculo_de_Microsoft_Excel_97-20034.xls"/><Relationship Id="rId7" Type="http://schemas.openxmlformats.org/officeDocument/2006/relationships/image" Target="../media/image11.png"/><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image" Target="../media/image27.png"/><Relationship Id="rId5" Type="http://schemas.openxmlformats.org/officeDocument/2006/relationships/oleObject" Target="../embeddings/Hoja_de_c_lculo_de_Microsoft_Excel_97-20035.xls"/><Relationship Id="rId4" Type="http://schemas.openxmlformats.org/officeDocument/2006/relationships/image" Target="../media/image26.png"/><Relationship Id="rId9" Type="http://schemas.openxmlformats.org/officeDocument/2006/relationships/image" Target="../media/image28.png"/></Relationships>
</file>

<file path=ppt/slides/_rels/slide28.xml.rels><?xml version="1.0" encoding="UTF-8" standalone="yes"?>
<Relationships xmlns="http://schemas.openxmlformats.org/package/2006/relationships"><Relationship Id="rId3" Type="http://schemas.openxmlformats.org/officeDocument/2006/relationships/oleObject" Target="../embeddings/Hoja_de_c_lculo_de_Microsoft_Excel_97-20037.xls"/><Relationship Id="rId2" Type="http://schemas.openxmlformats.org/officeDocument/2006/relationships/slideLayout" Target="../slideLayouts/slideLayout4.xml"/><Relationship Id="rId1" Type="http://schemas.openxmlformats.org/officeDocument/2006/relationships/vmlDrawing" Target="../drawings/vmlDrawing3.vml"/><Relationship Id="rId5" Type="http://schemas.openxmlformats.org/officeDocument/2006/relationships/image" Target="../media/image11.png"/><Relationship Id="rId4" Type="http://schemas.openxmlformats.org/officeDocument/2006/relationships/image" Target="../media/image29.png"/></Relationships>
</file>

<file path=ppt/slides/_rels/slide29.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oleObject" Target="../embeddings/Hoja_de_c_lculo_de_Microsoft_Excel_97-20038.xls"/><Relationship Id="rId7" Type="http://schemas.openxmlformats.org/officeDocument/2006/relationships/image" Target="../media/image32.png"/><Relationship Id="rId2" Type="http://schemas.openxmlformats.org/officeDocument/2006/relationships/slideLayout" Target="../slideLayouts/slideLayout4.xml"/><Relationship Id="rId1" Type="http://schemas.openxmlformats.org/officeDocument/2006/relationships/vmlDrawing" Target="../drawings/vmlDrawing4.vml"/><Relationship Id="rId6" Type="http://schemas.openxmlformats.org/officeDocument/2006/relationships/image" Target="../media/image31.png"/><Relationship Id="rId5" Type="http://schemas.openxmlformats.org/officeDocument/2006/relationships/chart" Target="../charts/chart1.xml"/><Relationship Id="rId4" Type="http://schemas.openxmlformats.org/officeDocument/2006/relationships/image" Target="../media/image30.png"/><Relationship Id="rId9" Type="http://schemas.openxmlformats.org/officeDocument/2006/relationships/image" Target="../media/image11.png"/></Relationships>
</file>

<file path=ppt/slides/_rels/slide30.xml.rels><?xml version="1.0" encoding="UTF-8" standalone="yes"?>
<Relationships xmlns="http://schemas.openxmlformats.org/package/2006/relationships"><Relationship Id="rId3" Type="http://schemas.openxmlformats.org/officeDocument/2006/relationships/oleObject" Target="../embeddings/Hoja_de_c_lculo_de_Microsoft_Excel_97-20039.xls"/><Relationship Id="rId2" Type="http://schemas.openxmlformats.org/officeDocument/2006/relationships/slideLayout" Target="../slideLayouts/slideLayout6.xml"/><Relationship Id="rId1" Type="http://schemas.openxmlformats.org/officeDocument/2006/relationships/vmlDrawing" Target="../drawings/vmlDrawing5.vml"/><Relationship Id="rId5" Type="http://schemas.openxmlformats.org/officeDocument/2006/relationships/image" Target="../media/image11.png"/><Relationship Id="rId4" Type="http://schemas.openxmlformats.org/officeDocument/2006/relationships/image" Target="../media/image34.png"/></Relationships>
</file>

<file path=ppt/slides/_rels/slide31.xml.rels><?xml version="1.0" encoding="UTF-8" standalone="yes"?>
<Relationships xmlns="http://schemas.openxmlformats.org/package/2006/relationships"><Relationship Id="rId3" Type="http://schemas.openxmlformats.org/officeDocument/2006/relationships/oleObject" Target="../embeddings/Hoja_de_c_lculo_de_Microsoft_Excel_97-200310.xls"/><Relationship Id="rId2" Type="http://schemas.openxmlformats.org/officeDocument/2006/relationships/slideLayout" Target="../slideLayouts/slideLayout6.xml"/><Relationship Id="rId1" Type="http://schemas.openxmlformats.org/officeDocument/2006/relationships/vmlDrawing" Target="../drawings/vmlDrawing6.vml"/><Relationship Id="rId5" Type="http://schemas.openxmlformats.org/officeDocument/2006/relationships/image" Target="../media/image11.png"/><Relationship Id="rId4" Type="http://schemas.openxmlformats.org/officeDocument/2006/relationships/image" Target="../media/image35.png"/></Relationships>
</file>

<file path=ppt/slides/_rels/slide32.xml.rels><?xml version="1.0" encoding="UTF-8" standalone="yes"?>
<Relationships xmlns="http://schemas.openxmlformats.org/package/2006/relationships"><Relationship Id="rId3" Type="http://schemas.openxmlformats.org/officeDocument/2006/relationships/oleObject" Target="../embeddings/Hoja_de_c_lculo_de_Microsoft_Excel_97-200311.xls"/><Relationship Id="rId7" Type="http://schemas.openxmlformats.org/officeDocument/2006/relationships/image" Target="../media/image11.png"/><Relationship Id="rId2" Type="http://schemas.openxmlformats.org/officeDocument/2006/relationships/slideLayout" Target="../slideLayouts/slideLayout6.xml"/><Relationship Id="rId1" Type="http://schemas.openxmlformats.org/officeDocument/2006/relationships/vmlDrawing" Target="../drawings/vmlDrawing7.vml"/><Relationship Id="rId6" Type="http://schemas.openxmlformats.org/officeDocument/2006/relationships/image" Target="../media/image37.png"/><Relationship Id="rId5" Type="http://schemas.openxmlformats.org/officeDocument/2006/relationships/oleObject" Target="../embeddings/Hoja_de_c_lculo_de_Microsoft_Excel_97-200312.xls"/><Relationship Id="rId4" Type="http://schemas.openxmlformats.org/officeDocument/2006/relationships/image" Target="../media/image36.png"/></Relationships>
</file>

<file path=ppt/slides/_rels/slide3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jpeg"/><Relationship Id="rId1" Type="http://schemas.openxmlformats.org/officeDocument/2006/relationships/slideLayout" Target="../slideLayouts/slideLayout6.xml"/><Relationship Id="rId5" Type="http://schemas.openxmlformats.org/officeDocument/2006/relationships/image" Target="../media/image11.png"/><Relationship Id="rId4" Type="http://schemas.openxmlformats.org/officeDocument/2006/relationships/image" Target="../media/image40.png"/></Relationships>
</file>

<file path=ppt/slides/_rels/slide34.xml.rels><?xml version="1.0" encoding="UTF-8" standalone="yes"?>
<Relationships xmlns="http://schemas.openxmlformats.org/package/2006/relationships"><Relationship Id="rId3" Type="http://schemas.openxmlformats.org/officeDocument/2006/relationships/oleObject" Target="../embeddings/Hoja_de_c_lculo_de_Microsoft_Excel_97-200313.xls"/><Relationship Id="rId2" Type="http://schemas.openxmlformats.org/officeDocument/2006/relationships/slideLayout" Target="../slideLayouts/slideLayout4.xml"/><Relationship Id="rId1" Type="http://schemas.openxmlformats.org/officeDocument/2006/relationships/vmlDrawing" Target="../drawings/vmlDrawing8.vml"/><Relationship Id="rId5" Type="http://schemas.openxmlformats.org/officeDocument/2006/relationships/image" Target="../media/image11.png"/><Relationship Id="rId4" Type="http://schemas.openxmlformats.org/officeDocument/2006/relationships/image" Target="../media/image41.pn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8.xml"/><Relationship Id="rId7" Type="http://schemas.openxmlformats.org/officeDocument/2006/relationships/chart" Target="../charts/chart2.xml"/><Relationship Id="rId2" Type="http://schemas.openxmlformats.org/officeDocument/2006/relationships/slideLayout" Target="../slideLayouts/slideLayout6.xml"/><Relationship Id="rId1" Type="http://schemas.openxmlformats.org/officeDocument/2006/relationships/vmlDrawing" Target="../drawings/vmlDrawing9.vml"/><Relationship Id="rId6" Type="http://schemas.openxmlformats.org/officeDocument/2006/relationships/image" Target="../media/image11.png"/><Relationship Id="rId5" Type="http://schemas.openxmlformats.org/officeDocument/2006/relationships/image" Target="../media/image42.emf"/><Relationship Id="rId4" Type="http://schemas.openxmlformats.org/officeDocument/2006/relationships/oleObject" Target="../embeddings/Hoja_de_c_lculo_de_Microsoft_Excel_97-200314.xls"/></Relationships>
</file>

<file path=ppt/slides/_rels/slide36.xml.rels><?xml version="1.0" encoding="UTF-8" standalone="yes"?>
<Relationships xmlns="http://schemas.openxmlformats.org/package/2006/relationships"><Relationship Id="rId3" Type="http://schemas.openxmlformats.org/officeDocument/2006/relationships/oleObject" Target="../embeddings/Hoja_de_c_lculo_de_Microsoft_Excel_97-200315.xls"/><Relationship Id="rId2" Type="http://schemas.openxmlformats.org/officeDocument/2006/relationships/slideLayout" Target="../slideLayouts/slideLayout4.xml"/><Relationship Id="rId1" Type="http://schemas.openxmlformats.org/officeDocument/2006/relationships/vmlDrawing" Target="../drawings/vmlDrawing10.vml"/><Relationship Id="rId5" Type="http://schemas.openxmlformats.org/officeDocument/2006/relationships/image" Target="../media/image11.png"/><Relationship Id="rId4" Type="http://schemas.openxmlformats.org/officeDocument/2006/relationships/image" Target="../media/image43.png"/></Relationships>
</file>

<file path=ppt/slides/_rels/slide37.xml.rels><?xml version="1.0" encoding="UTF-8" standalone="yes"?>
<Relationships xmlns="http://schemas.openxmlformats.org/package/2006/relationships"><Relationship Id="rId3" Type="http://schemas.openxmlformats.org/officeDocument/2006/relationships/oleObject" Target="../embeddings/Hoja_de_c_lculo_de_Microsoft_Excel_97-200316.xls"/><Relationship Id="rId2" Type="http://schemas.openxmlformats.org/officeDocument/2006/relationships/slideLayout" Target="../slideLayouts/slideLayout6.xml"/><Relationship Id="rId1" Type="http://schemas.openxmlformats.org/officeDocument/2006/relationships/vmlDrawing" Target="../drawings/vmlDrawing11.vml"/><Relationship Id="rId5" Type="http://schemas.openxmlformats.org/officeDocument/2006/relationships/image" Target="../media/image11.png"/><Relationship Id="rId4" Type="http://schemas.openxmlformats.org/officeDocument/2006/relationships/image" Target="../media/image44.png"/></Relationships>
</file>

<file path=ppt/slides/_rels/slide38.xml.rels><?xml version="1.0" encoding="UTF-8" standalone="yes"?>
<Relationships xmlns="http://schemas.openxmlformats.org/package/2006/relationships"><Relationship Id="rId3" Type="http://schemas.openxmlformats.org/officeDocument/2006/relationships/oleObject" Target="../embeddings/Hoja_de_c_lculo_de_Microsoft_Excel_97-200317.xls"/><Relationship Id="rId7" Type="http://schemas.openxmlformats.org/officeDocument/2006/relationships/image" Target="../media/image11.png"/><Relationship Id="rId2" Type="http://schemas.openxmlformats.org/officeDocument/2006/relationships/slideLayout" Target="../slideLayouts/slideLayout6.xml"/><Relationship Id="rId1" Type="http://schemas.openxmlformats.org/officeDocument/2006/relationships/vmlDrawing" Target="../drawings/vmlDrawing12.vml"/><Relationship Id="rId6" Type="http://schemas.openxmlformats.org/officeDocument/2006/relationships/image" Target="../media/image46.png"/><Relationship Id="rId5" Type="http://schemas.openxmlformats.org/officeDocument/2006/relationships/oleObject" Target="../embeddings/Hoja_de_c_lculo_de_Microsoft_Excel_97-200318.xls"/><Relationship Id="rId4" Type="http://schemas.openxmlformats.org/officeDocument/2006/relationships/image" Target="../media/image45.png"/></Relationships>
</file>

<file path=ppt/slides/_rels/slide39.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oleObject" Target="../embeddings/Hoja_de_c_lculo_de_Microsoft_Excel_97-200319.xls"/><Relationship Id="rId7" Type="http://schemas.openxmlformats.org/officeDocument/2006/relationships/image" Target="../media/image11.png"/><Relationship Id="rId2" Type="http://schemas.openxmlformats.org/officeDocument/2006/relationships/slideLayout" Target="../slideLayouts/slideLayout6.xml"/><Relationship Id="rId1" Type="http://schemas.openxmlformats.org/officeDocument/2006/relationships/vmlDrawing" Target="../drawings/vmlDrawing13.vml"/><Relationship Id="rId6" Type="http://schemas.openxmlformats.org/officeDocument/2006/relationships/image" Target="../media/image48.png"/><Relationship Id="rId5" Type="http://schemas.openxmlformats.org/officeDocument/2006/relationships/oleObject" Target="../embeddings/Hoja_de_c_lculo_de_Microsoft_Excel_97-200320.xls"/><Relationship Id="rId4" Type="http://schemas.openxmlformats.org/officeDocument/2006/relationships/image" Target="../media/image47.png"/></Relationships>
</file>

<file path=ppt/slides/_rels/slide4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chart" Target="../charts/chart3.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oleObject" Target="../embeddings/Hoja_de_c_lculo_de_Microsoft_Excel_97-200321.xls"/><Relationship Id="rId2" Type="http://schemas.openxmlformats.org/officeDocument/2006/relationships/slideLayout" Target="../slideLayouts/slideLayout6.xml"/><Relationship Id="rId1" Type="http://schemas.openxmlformats.org/officeDocument/2006/relationships/vmlDrawing" Target="../drawings/vmlDrawing14.vml"/><Relationship Id="rId5" Type="http://schemas.openxmlformats.org/officeDocument/2006/relationships/image" Target="../media/image11.png"/><Relationship Id="rId4" Type="http://schemas.openxmlformats.org/officeDocument/2006/relationships/image" Target="../media/image49.png"/></Relationships>
</file>

<file path=ppt/slides/_rels/slide4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oleObject" Target="../embeddings/Hoja_de_c_lculo_de_Microsoft_Excel_97-200322.xls"/><Relationship Id="rId7" Type="http://schemas.openxmlformats.org/officeDocument/2006/relationships/oleObject" Target="../embeddings/Hoja_de_c_lculo_de_Microsoft_Excel_97-200324.xls"/><Relationship Id="rId2" Type="http://schemas.openxmlformats.org/officeDocument/2006/relationships/slideLayout" Target="../slideLayouts/slideLayout6.xml"/><Relationship Id="rId1" Type="http://schemas.openxmlformats.org/officeDocument/2006/relationships/vmlDrawing" Target="../drawings/vmlDrawing15.vml"/><Relationship Id="rId6" Type="http://schemas.openxmlformats.org/officeDocument/2006/relationships/image" Target="../media/image51.png"/><Relationship Id="rId5" Type="http://schemas.openxmlformats.org/officeDocument/2006/relationships/oleObject" Target="../embeddings/Hoja_de_c_lculo_de_Microsoft_Excel_97-200323.xls"/><Relationship Id="rId4" Type="http://schemas.openxmlformats.org/officeDocument/2006/relationships/image" Target="../media/image50.png"/><Relationship Id="rId9" Type="http://schemas.openxmlformats.org/officeDocument/2006/relationships/image" Target="../media/image13.png"/></Relationships>
</file>

<file path=ppt/slides/_rels/slide47.xml.rels><?xml version="1.0" encoding="UTF-8" standalone="yes"?>
<Relationships xmlns="http://schemas.openxmlformats.org/package/2006/relationships"><Relationship Id="rId3" Type="http://schemas.openxmlformats.org/officeDocument/2006/relationships/oleObject" Target="../embeddings/Hoja_de_c_lculo_de_Microsoft_Excel_97-200325.xls"/><Relationship Id="rId2" Type="http://schemas.openxmlformats.org/officeDocument/2006/relationships/slideLayout" Target="../slideLayouts/slideLayout4.xml"/><Relationship Id="rId1" Type="http://schemas.openxmlformats.org/officeDocument/2006/relationships/vmlDrawing" Target="../drawings/vmlDrawing16.vml"/><Relationship Id="rId5" Type="http://schemas.openxmlformats.org/officeDocument/2006/relationships/image" Target="../media/image13.png"/><Relationship Id="rId4" Type="http://schemas.openxmlformats.org/officeDocument/2006/relationships/image" Target="../media/image53.png"/></Relationships>
</file>

<file path=ppt/slides/_rels/slide48.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oleObject" Target="../embeddings/Hoja_de_c_lculo_de_Microsoft_Excel_97-200326.xls"/><Relationship Id="rId7" Type="http://schemas.openxmlformats.org/officeDocument/2006/relationships/image" Target="../media/image31.png"/><Relationship Id="rId2" Type="http://schemas.openxmlformats.org/officeDocument/2006/relationships/slideLayout" Target="../slideLayouts/slideLayout4.xml"/><Relationship Id="rId1" Type="http://schemas.openxmlformats.org/officeDocument/2006/relationships/vmlDrawing" Target="../drawings/vmlDrawing17.vml"/><Relationship Id="rId6" Type="http://schemas.openxmlformats.org/officeDocument/2006/relationships/image" Target="../media/image55.png"/><Relationship Id="rId5" Type="http://schemas.openxmlformats.org/officeDocument/2006/relationships/oleObject" Target="../embeddings/Hoja_de_c_lculo_de_Microsoft_Excel_97-200327.xls"/><Relationship Id="rId10" Type="http://schemas.openxmlformats.org/officeDocument/2006/relationships/image" Target="../media/image13.png"/><Relationship Id="rId4" Type="http://schemas.openxmlformats.org/officeDocument/2006/relationships/image" Target="../media/image54.png"/><Relationship Id="rId9" Type="http://schemas.openxmlformats.org/officeDocument/2006/relationships/image" Target="../media/image33.png"/></Relationships>
</file>

<file path=ppt/slides/_rels/slide49.xml.rels><?xml version="1.0" encoding="UTF-8" standalone="yes"?>
<Relationships xmlns="http://schemas.openxmlformats.org/package/2006/relationships"><Relationship Id="rId3" Type="http://schemas.openxmlformats.org/officeDocument/2006/relationships/oleObject" Target="../embeddings/Hoja_de_c_lculo_de_Microsoft_Excel_97-200328.xls"/><Relationship Id="rId2" Type="http://schemas.openxmlformats.org/officeDocument/2006/relationships/slideLayout" Target="../slideLayouts/slideLayout6.xml"/><Relationship Id="rId1" Type="http://schemas.openxmlformats.org/officeDocument/2006/relationships/vmlDrawing" Target="../drawings/vmlDrawing18.vml"/><Relationship Id="rId5" Type="http://schemas.openxmlformats.org/officeDocument/2006/relationships/image" Target="../media/image13.png"/><Relationship Id="rId4" Type="http://schemas.openxmlformats.org/officeDocument/2006/relationships/image" Target="../media/image56.png"/></Relationships>
</file>

<file path=ppt/slides/_rels/slide50.xml.rels><?xml version="1.0" encoding="UTF-8" standalone="yes"?>
<Relationships xmlns="http://schemas.openxmlformats.org/package/2006/relationships"><Relationship Id="rId3" Type="http://schemas.openxmlformats.org/officeDocument/2006/relationships/oleObject" Target="../embeddings/Hoja_de_c_lculo_de_Microsoft_Excel_97-200329.xls"/><Relationship Id="rId7" Type="http://schemas.openxmlformats.org/officeDocument/2006/relationships/image" Target="../media/image13.png"/><Relationship Id="rId2" Type="http://schemas.openxmlformats.org/officeDocument/2006/relationships/slideLayout" Target="../slideLayouts/slideLayout6.xml"/><Relationship Id="rId1" Type="http://schemas.openxmlformats.org/officeDocument/2006/relationships/vmlDrawing" Target="../drawings/vmlDrawing19.vml"/><Relationship Id="rId6" Type="http://schemas.openxmlformats.org/officeDocument/2006/relationships/image" Target="../media/image58.png"/><Relationship Id="rId5" Type="http://schemas.openxmlformats.org/officeDocument/2006/relationships/oleObject" Target="../embeddings/Hoja_de_c_lculo_de_Microsoft_Excel_97-200330.xls"/><Relationship Id="rId4" Type="http://schemas.openxmlformats.org/officeDocument/2006/relationships/image" Target="../media/image57.png"/></Relationships>
</file>

<file path=ppt/slides/_rels/slide5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13.png"/></Relationships>
</file>

<file path=ppt/slides/_rels/slide5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3" Type="http://schemas.openxmlformats.org/officeDocument/2006/relationships/oleObject" Target="../embeddings/Hoja_de_c_lculo_de_Microsoft_Excel_97-200331.xls"/><Relationship Id="rId2" Type="http://schemas.openxmlformats.org/officeDocument/2006/relationships/slideLayout" Target="../slideLayouts/slideLayout6.xml"/><Relationship Id="rId1" Type="http://schemas.openxmlformats.org/officeDocument/2006/relationships/vmlDrawing" Target="../drawings/vmlDrawing20.vml"/><Relationship Id="rId5" Type="http://schemas.openxmlformats.org/officeDocument/2006/relationships/image" Target="../media/image13.png"/><Relationship Id="rId4" Type="http://schemas.openxmlformats.org/officeDocument/2006/relationships/image" Target="../media/image59.png"/></Relationships>
</file>

<file path=ppt/slides/_rels/slide5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hyperlink" Target="http://batchgeo.com/map/885754c9192ca34a23160363a93369e6" TargetMode="External"/><Relationship Id="rId2" Type="http://schemas.openxmlformats.org/officeDocument/2006/relationships/image" Target="../media/image60.png"/><Relationship Id="rId1" Type="http://schemas.openxmlformats.org/officeDocument/2006/relationships/slideLayout" Target="../slideLayouts/slideLayout6.xml"/><Relationship Id="rId4" Type="http://schemas.openxmlformats.org/officeDocument/2006/relationships/image" Target="../media/image61.png"/></Relationships>
</file>

<file path=ppt/slides/_rels/slide59.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oleObject" Target="../embeddings/Hoja_de_c_lculo_de_Microsoft_Excel_97-200332.xls"/><Relationship Id="rId7" Type="http://schemas.openxmlformats.org/officeDocument/2006/relationships/oleObject" Target="../embeddings/Hoja_de_c_lculo_de_Microsoft_Excel_97-200334.xls"/><Relationship Id="rId2" Type="http://schemas.openxmlformats.org/officeDocument/2006/relationships/slideLayout" Target="../slideLayouts/slideLayout6.xml"/><Relationship Id="rId1" Type="http://schemas.openxmlformats.org/officeDocument/2006/relationships/vmlDrawing" Target="../drawings/vmlDrawing21.vml"/><Relationship Id="rId6" Type="http://schemas.openxmlformats.org/officeDocument/2006/relationships/image" Target="../media/image63.png"/><Relationship Id="rId5" Type="http://schemas.openxmlformats.org/officeDocument/2006/relationships/oleObject" Target="../embeddings/Hoja_de_c_lculo_de_Microsoft_Excel_97-200333.xls"/><Relationship Id="rId4" Type="http://schemas.openxmlformats.org/officeDocument/2006/relationships/image" Target="../media/image62.png"/><Relationship Id="rId9" Type="http://schemas.openxmlformats.org/officeDocument/2006/relationships/image" Target="../media/image60.png"/></Relationships>
</file>

<file path=ppt/slides/_rels/slide60.xml.rels><?xml version="1.0" encoding="UTF-8" standalone="yes"?>
<Relationships xmlns="http://schemas.openxmlformats.org/package/2006/relationships"><Relationship Id="rId3" Type="http://schemas.openxmlformats.org/officeDocument/2006/relationships/oleObject" Target="../embeddings/Hoja_de_c_lculo_de_Microsoft_Excel_97-200335.xls"/><Relationship Id="rId2" Type="http://schemas.openxmlformats.org/officeDocument/2006/relationships/slideLayout" Target="../slideLayouts/slideLayout6.xml"/><Relationship Id="rId1" Type="http://schemas.openxmlformats.org/officeDocument/2006/relationships/vmlDrawing" Target="../drawings/vmlDrawing22.vml"/><Relationship Id="rId5" Type="http://schemas.openxmlformats.org/officeDocument/2006/relationships/image" Target="../media/image60.png"/><Relationship Id="rId4" Type="http://schemas.openxmlformats.org/officeDocument/2006/relationships/image" Target="../media/image65.png"/></Relationships>
</file>

<file path=ppt/slides/_rels/slide61.xml.rels><?xml version="1.0" encoding="UTF-8" standalone="yes"?>
<Relationships xmlns="http://schemas.openxmlformats.org/package/2006/relationships"><Relationship Id="rId3" Type="http://schemas.openxmlformats.org/officeDocument/2006/relationships/oleObject" Target="../embeddings/Hoja_de_c_lculo_de_Microsoft_Excel_97-200336.xls"/><Relationship Id="rId2" Type="http://schemas.openxmlformats.org/officeDocument/2006/relationships/slideLayout" Target="../slideLayouts/slideLayout6.xml"/><Relationship Id="rId1" Type="http://schemas.openxmlformats.org/officeDocument/2006/relationships/vmlDrawing" Target="../drawings/vmlDrawing23.vml"/><Relationship Id="rId5" Type="http://schemas.openxmlformats.org/officeDocument/2006/relationships/image" Target="../media/image60.png"/><Relationship Id="rId4" Type="http://schemas.openxmlformats.org/officeDocument/2006/relationships/image" Target="../media/image66.png"/></Relationships>
</file>

<file path=ppt/slides/_rels/slide62.xml.rels><?xml version="1.0" encoding="UTF-8" standalone="yes"?>
<Relationships xmlns="http://schemas.openxmlformats.org/package/2006/relationships"><Relationship Id="rId3" Type="http://schemas.openxmlformats.org/officeDocument/2006/relationships/oleObject" Target="../embeddings/Hoja_de_c_lculo_de_Microsoft_Excel_97-200337.xls"/><Relationship Id="rId7" Type="http://schemas.openxmlformats.org/officeDocument/2006/relationships/image" Target="../media/image60.png"/><Relationship Id="rId2" Type="http://schemas.openxmlformats.org/officeDocument/2006/relationships/slideLayout" Target="../slideLayouts/slideLayout4.xml"/><Relationship Id="rId1" Type="http://schemas.openxmlformats.org/officeDocument/2006/relationships/vmlDrawing" Target="../drawings/vmlDrawing24.vml"/><Relationship Id="rId6" Type="http://schemas.openxmlformats.org/officeDocument/2006/relationships/image" Target="../media/image68.png"/><Relationship Id="rId5" Type="http://schemas.openxmlformats.org/officeDocument/2006/relationships/oleObject" Target="../embeddings/Hoja_de_c_lculo_de_Microsoft_Excel_97-200338.xls"/><Relationship Id="rId4" Type="http://schemas.openxmlformats.org/officeDocument/2006/relationships/image" Target="../media/image67.png"/></Relationships>
</file>

<file path=ppt/slides/_rels/slide63.xml.rels><?xml version="1.0" encoding="UTF-8" standalone="yes"?>
<Relationships xmlns="http://schemas.openxmlformats.org/package/2006/relationships"><Relationship Id="rId3" Type="http://schemas.openxmlformats.org/officeDocument/2006/relationships/oleObject" Target="../embeddings/Hoja_de_c_lculo_de_Microsoft_Excel_97-200339.xls"/><Relationship Id="rId7" Type="http://schemas.openxmlformats.org/officeDocument/2006/relationships/image" Target="../media/image60.png"/><Relationship Id="rId2" Type="http://schemas.openxmlformats.org/officeDocument/2006/relationships/slideLayout" Target="../slideLayouts/slideLayout6.xml"/><Relationship Id="rId1" Type="http://schemas.openxmlformats.org/officeDocument/2006/relationships/vmlDrawing" Target="../drawings/vmlDrawing25.vml"/><Relationship Id="rId6" Type="http://schemas.openxmlformats.org/officeDocument/2006/relationships/image" Target="../media/image70.png"/><Relationship Id="rId5" Type="http://schemas.openxmlformats.org/officeDocument/2006/relationships/oleObject" Target="../embeddings/Hoja_de_c_lculo_de_Microsoft_Excel_97-200340.xls"/><Relationship Id="rId4" Type="http://schemas.openxmlformats.org/officeDocument/2006/relationships/image" Target="../media/image69.png"/></Relationships>
</file>

<file path=ppt/slides/_rels/slide64.xml.rels><?xml version="1.0" encoding="UTF-8" standalone="yes"?>
<Relationships xmlns="http://schemas.openxmlformats.org/package/2006/relationships"><Relationship Id="rId3" Type="http://schemas.openxmlformats.org/officeDocument/2006/relationships/oleObject" Target="../embeddings/Hoja_de_c_lculo_de_Microsoft_Excel_97-200341.xls"/><Relationship Id="rId7" Type="http://schemas.openxmlformats.org/officeDocument/2006/relationships/image" Target="../media/image60.png"/><Relationship Id="rId2" Type="http://schemas.openxmlformats.org/officeDocument/2006/relationships/slideLayout" Target="../slideLayouts/slideLayout6.xml"/><Relationship Id="rId1" Type="http://schemas.openxmlformats.org/officeDocument/2006/relationships/vmlDrawing" Target="../drawings/vmlDrawing26.vml"/><Relationship Id="rId6" Type="http://schemas.openxmlformats.org/officeDocument/2006/relationships/image" Target="../media/image72.png"/><Relationship Id="rId5" Type="http://schemas.openxmlformats.org/officeDocument/2006/relationships/oleObject" Target="../embeddings/Hoja_de_c_lculo_de_Microsoft_Excel_97-200342.xls"/><Relationship Id="rId4" Type="http://schemas.openxmlformats.org/officeDocument/2006/relationships/image" Target="../media/image71.png"/></Relationships>
</file>

<file path=ppt/slides/_rels/slide65.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3" Type="http://schemas.openxmlformats.org/officeDocument/2006/relationships/oleObject" Target="../embeddings/Hoja_de_c_lculo_de_Microsoft_Excel_97-200343.xls"/><Relationship Id="rId2" Type="http://schemas.openxmlformats.org/officeDocument/2006/relationships/slideLayout" Target="../slideLayouts/slideLayout6.xml"/><Relationship Id="rId1" Type="http://schemas.openxmlformats.org/officeDocument/2006/relationships/vmlDrawing" Target="../drawings/vmlDrawing27.vml"/><Relationship Id="rId5" Type="http://schemas.openxmlformats.org/officeDocument/2006/relationships/image" Target="../media/image60.png"/><Relationship Id="rId4" Type="http://schemas.openxmlformats.org/officeDocument/2006/relationships/image" Target="../media/image73.png"/></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10.xml"/><Relationship Id="rId7" Type="http://schemas.openxmlformats.org/officeDocument/2006/relationships/image" Target="../media/image74.png"/><Relationship Id="rId2" Type="http://schemas.openxmlformats.org/officeDocument/2006/relationships/slideLayout" Target="../slideLayouts/slideLayout6.xml"/><Relationship Id="rId1" Type="http://schemas.openxmlformats.org/officeDocument/2006/relationships/vmlDrawing" Target="../drawings/vmlDrawing28.vml"/><Relationship Id="rId6" Type="http://schemas.openxmlformats.org/officeDocument/2006/relationships/oleObject" Target="../embeddings/Hoja_de_c_lculo_de_Microsoft_Excel_97-200344.xls"/><Relationship Id="rId5" Type="http://schemas.openxmlformats.org/officeDocument/2006/relationships/image" Target="../media/image60.png"/><Relationship Id="rId4" Type="http://schemas.openxmlformats.org/officeDocument/2006/relationships/chart" Target="../charts/chart5.xml"/></Relationships>
</file>

<file path=ppt/slides/_rels/slide68.xml.rels><?xml version="1.0" encoding="UTF-8" standalone="yes"?>
<Relationships xmlns="http://schemas.openxmlformats.org/package/2006/relationships"><Relationship Id="rId3" Type="http://schemas.openxmlformats.org/officeDocument/2006/relationships/oleObject" Target="../embeddings/Hoja_de_c_lculo_de_Microsoft_Excel_97-200345.xls"/><Relationship Id="rId2" Type="http://schemas.openxmlformats.org/officeDocument/2006/relationships/slideLayout" Target="../slideLayouts/slideLayout4.xml"/><Relationship Id="rId1" Type="http://schemas.openxmlformats.org/officeDocument/2006/relationships/vmlDrawing" Target="../drawings/vmlDrawing29.vml"/><Relationship Id="rId6" Type="http://schemas.openxmlformats.org/officeDocument/2006/relationships/image" Target="../media/image76.png"/><Relationship Id="rId5" Type="http://schemas.openxmlformats.org/officeDocument/2006/relationships/image" Target="../media/image60.png"/><Relationship Id="rId4" Type="http://schemas.openxmlformats.org/officeDocument/2006/relationships/image" Target="../media/image75.png"/></Relationships>
</file>

<file path=ppt/slides/_rels/slide69.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Placeholder 5"/>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t="46" b="46"/>
          <a:stretch>
            <a:fillRect/>
          </a:stretch>
        </p:blipFill>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9" name="Title 1"/>
          <p:cNvSpPr>
            <a:spLocks noGrp="1"/>
          </p:cNvSpPr>
          <p:nvPr>
            <p:ph type="ctrTitle"/>
          </p:nvPr>
        </p:nvSpPr>
        <p:spPr>
          <a:xfrm>
            <a:off x="685800" y="1600200"/>
            <a:ext cx="7772400" cy="533400"/>
          </a:xfrm>
        </p:spPr>
        <p:txBody>
          <a:bodyPr/>
          <a:lstStyle/>
          <a:p>
            <a:pPr eaLnBrk="1" hangingPunct="1"/>
            <a:r>
              <a:rPr lang="en-GB" altLang="es-ES" smtClean="0"/>
              <a:t>GOLF EN MADRID</a:t>
            </a:r>
            <a:br>
              <a:rPr lang="en-GB" altLang="es-ES" smtClean="0"/>
            </a:br>
            <a:r>
              <a:rPr lang="en-GB" altLang="es-ES" smtClean="0"/>
              <a:t>FEDERACIÓN DE GOLF DE MADRID</a:t>
            </a:r>
          </a:p>
        </p:txBody>
      </p:sp>
      <p:sp>
        <p:nvSpPr>
          <p:cNvPr id="14340" name="Subtitle 2"/>
          <p:cNvSpPr>
            <a:spLocks noGrp="1"/>
          </p:cNvSpPr>
          <p:nvPr>
            <p:ph type="subTitle" idx="1"/>
          </p:nvPr>
        </p:nvSpPr>
        <p:spPr bwMode="auto">
          <a:xfrm>
            <a:off x="685800" y="2255838"/>
            <a:ext cx="7772400" cy="381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buFont typeface="Wingdings" pitchFamily="2" charset="2"/>
              <a:buNone/>
            </a:pPr>
            <a:r>
              <a:rPr lang="en-GB" altLang="es-ES" dirty="0" err="1" smtClean="0"/>
              <a:t>Septiembre</a:t>
            </a:r>
            <a:r>
              <a:rPr lang="en-GB" altLang="es-ES" dirty="0" smtClean="0"/>
              <a:t> 2016</a:t>
            </a:r>
          </a:p>
        </p:txBody>
      </p:sp>
      <p:pic>
        <p:nvPicPr>
          <p:cNvPr id="14341"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092950" y="1557338"/>
            <a:ext cx="1511300" cy="706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Placeholder 10"/>
          <p:cNvPicPr>
            <a:picLocks noGrp="1" noChangeAspect="1"/>
          </p:cNvPicPr>
          <p:nvPr>
            <p:ph type="pic" sz="quarter" idx="14"/>
          </p:nvPr>
        </p:nvPicPr>
        <p:blipFill>
          <a:blip r:embed="rId2">
            <a:extLst>
              <a:ext uri="{28A0092B-C50C-407E-A947-70E740481C1C}">
                <a14:useLocalDpi xmlns:a14="http://schemas.microsoft.com/office/drawing/2010/main" val="0"/>
              </a:ext>
            </a:extLst>
          </a:blip>
          <a:srcRect t="2107" b="2107"/>
          <a:stretch>
            <a:fillRect/>
          </a:stretch>
        </p:blipFill>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3" name="Title 2"/>
          <p:cNvSpPr>
            <a:spLocks noGrp="1"/>
          </p:cNvSpPr>
          <p:nvPr>
            <p:ph type="title"/>
          </p:nvPr>
        </p:nvSpPr>
        <p:spPr>
          <a:xfrm>
            <a:off x="406400" y="836613"/>
            <a:ext cx="8269288" cy="358775"/>
          </a:xfrm>
        </p:spPr>
        <p:txBody>
          <a:bodyPr/>
          <a:lstStyle/>
          <a:p>
            <a:pPr eaLnBrk="1" hangingPunct="1"/>
            <a:r>
              <a:rPr lang="en-GB" altLang="es-ES" smtClean="0"/>
              <a:t>CONTENIDOS</a:t>
            </a:r>
          </a:p>
        </p:txBody>
      </p:sp>
      <p:sp>
        <p:nvSpPr>
          <p:cNvPr id="15364" name="Content Placeholder 7"/>
          <p:cNvSpPr>
            <a:spLocks noGrp="1"/>
          </p:cNvSpPr>
          <p:nvPr>
            <p:ph idx="1"/>
          </p:nvPr>
        </p:nvSpPr>
        <p:spPr bwMode="auto">
          <a:xfrm>
            <a:off x="250825" y="1412875"/>
            <a:ext cx="3960813" cy="47371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s-ES_tradnl" altLang="es-ES" smtClean="0">
                <a:latin typeface="Prelo SemiBold" charset="0"/>
              </a:rPr>
              <a:t>INTRODUCCIÓN</a:t>
            </a:r>
          </a:p>
          <a:p>
            <a:pPr lvl="1" eaLnBrk="1" hangingPunct="1"/>
            <a:r>
              <a:rPr lang="es-ES_tradnl" altLang="es-ES" smtClean="0">
                <a:latin typeface="Prelo SemiBold" charset="0"/>
              </a:rPr>
              <a:t>OBJETIVOS</a:t>
            </a:r>
          </a:p>
          <a:p>
            <a:pPr lvl="1" eaLnBrk="1" hangingPunct="1"/>
            <a:r>
              <a:rPr lang="es-ES_tradnl" altLang="es-ES" smtClean="0">
                <a:latin typeface="Prelo SemiBold" charset="0"/>
              </a:rPr>
              <a:t>METODOLOGÍA</a:t>
            </a:r>
          </a:p>
          <a:p>
            <a:pPr lvl="1" eaLnBrk="1" hangingPunct="1"/>
            <a:r>
              <a:rPr lang="es-ES_tradnl" altLang="es-ES" smtClean="0">
                <a:latin typeface="Prelo SemiBold" charset="0"/>
              </a:rPr>
              <a:t>RESUMEN Y RECOMENDACIONES</a:t>
            </a:r>
          </a:p>
          <a:p>
            <a:pPr lvl="1" eaLnBrk="1" hangingPunct="1">
              <a:buFontTx/>
              <a:buNone/>
            </a:pPr>
            <a:endParaRPr lang="en-GB" altLang="es-ES" smtClean="0">
              <a:latin typeface="Prelo SemiBold" charset="0"/>
            </a:endParaRPr>
          </a:p>
          <a:p>
            <a:pPr eaLnBrk="1" hangingPunct="1"/>
            <a:r>
              <a:rPr lang="es-ES_tradnl" altLang="es-ES" smtClean="0">
                <a:latin typeface="Prelo SemiBold" charset="0"/>
              </a:rPr>
              <a:t>SITUACIÓN ACTUAL</a:t>
            </a:r>
          </a:p>
          <a:p>
            <a:pPr lvl="1" eaLnBrk="1" hangingPunct="1"/>
            <a:r>
              <a:rPr lang="es-ES" altLang="es-ES" smtClean="0">
                <a:latin typeface="Prelo SemiBold" charset="0"/>
              </a:rPr>
              <a:t>DESCRIPCIÓN GENERAL DE INSTALACIONES PARA LA PRÁCTICA DEL GOLF</a:t>
            </a:r>
          </a:p>
          <a:p>
            <a:pPr lvl="1" eaLnBrk="1" hangingPunct="1"/>
            <a:r>
              <a:rPr lang="es-ES_tradnl" altLang="es-ES" smtClean="0">
                <a:latin typeface="Prelo SemiBold" charset="0"/>
              </a:rPr>
              <a:t>DISTRIBUCIÓN </a:t>
            </a:r>
            <a:r>
              <a:rPr lang="es-ES" altLang="es-ES" smtClean="0">
                <a:latin typeface="Prelo SemiBold" charset="0"/>
              </a:rPr>
              <a:t>DE LAS INSTALACIONES </a:t>
            </a:r>
          </a:p>
          <a:p>
            <a:pPr lvl="1" eaLnBrk="1" hangingPunct="1"/>
            <a:r>
              <a:rPr lang="es-ES" altLang="es-ES" smtClean="0">
                <a:latin typeface="Prelo SemiBold" charset="0"/>
              </a:rPr>
              <a:t>CAPACIDAD DE LAS INSTALACIONES</a:t>
            </a:r>
            <a:r>
              <a:rPr lang="es-ES_tradnl" altLang="es-ES" smtClean="0">
                <a:latin typeface="Prelo SemiBold" charset="0"/>
              </a:rPr>
              <a:t> </a:t>
            </a:r>
          </a:p>
          <a:p>
            <a:pPr lvl="1" eaLnBrk="1" hangingPunct="1"/>
            <a:endParaRPr lang="en-GB" altLang="es-ES" smtClean="0">
              <a:latin typeface="Prelo SemiBold" charset="0"/>
            </a:endParaRPr>
          </a:p>
          <a:p>
            <a:pPr eaLnBrk="1" hangingPunct="1"/>
            <a:r>
              <a:rPr lang="es-ES" altLang="es-ES" smtClean="0">
                <a:latin typeface="Prelo SemiBold" charset="0"/>
              </a:rPr>
              <a:t>PERSPECTIVA DE LAS INSTALACIONES </a:t>
            </a:r>
            <a:endParaRPr lang="es-ES_tradnl" altLang="es-ES" smtClean="0">
              <a:latin typeface="Prelo SemiBold" charset="0"/>
            </a:endParaRPr>
          </a:p>
          <a:p>
            <a:pPr lvl="1" eaLnBrk="1" hangingPunct="1"/>
            <a:r>
              <a:rPr lang="es-ES_tradnl" altLang="es-ES" smtClean="0">
                <a:latin typeface="Prelo SemiBold" charset="0"/>
              </a:rPr>
              <a:t>SITUACIÓN ACTUAL</a:t>
            </a:r>
          </a:p>
          <a:p>
            <a:pPr lvl="1" eaLnBrk="1" hangingPunct="1"/>
            <a:r>
              <a:rPr lang="es-ES_tradnl" altLang="es-ES" smtClean="0">
                <a:latin typeface="Prelo SemiBold" charset="0"/>
              </a:rPr>
              <a:t>ESTRATEGIA Y MARKETING</a:t>
            </a:r>
          </a:p>
          <a:p>
            <a:pPr lvl="1" eaLnBrk="1" hangingPunct="1"/>
            <a:r>
              <a:rPr lang="es-ES" altLang="es-ES" smtClean="0">
                <a:latin typeface="Prelo SemiBold" charset="0"/>
              </a:rPr>
              <a:t>MIRANDO HACIA DELANTE </a:t>
            </a:r>
            <a:r>
              <a:rPr lang="es-ES_tradnl" altLang="es-ES" smtClean="0">
                <a:latin typeface="Prelo SemiBold" charset="0"/>
              </a:rPr>
              <a:t> </a:t>
            </a:r>
            <a:endParaRPr lang="en-GB" altLang="es-ES" smtClean="0">
              <a:latin typeface="Prelo SemiBold" charset="0"/>
            </a:endParaRPr>
          </a:p>
          <a:p>
            <a:pPr lvl="1" eaLnBrk="1" hangingPunct="1"/>
            <a:endParaRPr lang="en-GB" altLang="es-ES" smtClean="0">
              <a:latin typeface="Prelo SemiBold" charset="0"/>
            </a:endParaRPr>
          </a:p>
        </p:txBody>
      </p:sp>
      <p:sp>
        <p:nvSpPr>
          <p:cNvPr id="15365" name="Date Placeholder 4"/>
          <p:cNvSpPr>
            <a:spLocks noGrp="1"/>
          </p:cNvSpPr>
          <p:nvPr>
            <p:ph type="dt" sz="quarter" idx="1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DCC2BECF-5D72-4658-BEB4-83B6FB047A83}" type="datetime4">
              <a:rPr lang="en-US" altLang="es-ES" smtClean="0">
                <a:solidFill>
                  <a:srgbClr val="FFFFFF"/>
                </a:solidFill>
              </a:rPr>
              <a:pPr/>
              <a:t>September 3, 2016</a:t>
            </a:fld>
            <a:endParaRPr lang="en-US" altLang="es-ES" smtClean="0">
              <a:solidFill>
                <a:srgbClr val="FFFFFF"/>
              </a:solidFill>
            </a:endParaRPr>
          </a:p>
        </p:txBody>
      </p:sp>
      <p:sp>
        <p:nvSpPr>
          <p:cNvPr id="15366" name="Footer Placeholder 5"/>
          <p:cNvSpPr>
            <a:spLocks noGrp="1"/>
          </p:cNvSpPr>
          <p:nvPr>
            <p:ph type="ftr" sz="quarter" idx="16"/>
          </p:nvPr>
        </p:nvSpPr>
        <p:spPr>
          <a:xfrm>
            <a:off x="685800" y="6513513"/>
            <a:ext cx="2373313" cy="2286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r>
              <a:rPr lang="en-US" altLang="es-ES" smtClean="0">
                <a:solidFill>
                  <a:srgbClr val="FFFFFF"/>
                </a:solidFill>
              </a:rPr>
              <a:t>© SPORTS MARKETING SURVEYS INC</a:t>
            </a:r>
            <a:r>
              <a:rPr lang="en-US" altLang="es-ES" smtClean="0">
                <a:solidFill>
                  <a:srgbClr val="FFD300"/>
                </a:solidFill>
              </a:rPr>
              <a:t>.</a:t>
            </a:r>
          </a:p>
        </p:txBody>
      </p:sp>
      <p:sp>
        <p:nvSpPr>
          <p:cNvPr id="15367" name="Content Placeholder 8"/>
          <p:cNvSpPr>
            <a:spLocks noGrp="1"/>
          </p:cNvSpPr>
          <p:nvPr>
            <p:ph idx="13"/>
          </p:nvPr>
        </p:nvSpPr>
        <p:spPr bwMode="auto">
          <a:xfrm>
            <a:off x="4067175" y="1355725"/>
            <a:ext cx="4897438" cy="47371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s-ES" altLang="es-ES" smtClean="0">
                <a:latin typeface="Prelo SemiBold" charset="0"/>
              </a:rPr>
              <a:t>VISIÓN DE LOS GOLFISTAS EN ACTIVO</a:t>
            </a:r>
            <a:endParaRPr lang="es-ES_tradnl" altLang="es-ES" smtClean="0">
              <a:latin typeface="Prelo SemiBold" charset="0"/>
            </a:endParaRPr>
          </a:p>
          <a:p>
            <a:pPr lvl="1" eaLnBrk="1" hangingPunct="1"/>
            <a:r>
              <a:rPr lang="es-ES_tradnl" altLang="es-ES" smtClean="0">
                <a:latin typeface="Prelo SemiBold" charset="0"/>
              </a:rPr>
              <a:t>PERFIL Y HÁBITOS DE JUEGO</a:t>
            </a:r>
          </a:p>
          <a:p>
            <a:pPr lvl="1" eaLnBrk="1" hangingPunct="1"/>
            <a:r>
              <a:rPr lang="es-ES_tradnl" altLang="es-ES" smtClean="0">
                <a:latin typeface="Prelo SemiBold" charset="0"/>
              </a:rPr>
              <a:t>CAMBIANDO LOS HÁBITOS DE GOLF</a:t>
            </a:r>
          </a:p>
          <a:p>
            <a:pPr lvl="1" eaLnBrk="1" hangingPunct="1"/>
            <a:r>
              <a:rPr lang="es-ES" altLang="es-ES" smtClean="0">
                <a:latin typeface="Prelo SemiBold" charset="0"/>
              </a:rPr>
              <a:t>MIRANDO HACIA DELANTE </a:t>
            </a:r>
          </a:p>
          <a:p>
            <a:pPr lvl="1" eaLnBrk="1" hangingPunct="1"/>
            <a:r>
              <a:rPr lang="es-ES_tradnl" altLang="es-ES" smtClean="0">
                <a:latin typeface="Prelo SemiBold" charset="0"/>
              </a:rPr>
              <a:t>INICIATIVAS POR EL CRECIMIENTO DEL GOLF</a:t>
            </a:r>
          </a:p>
          <a:p>
            <a:pPr lvl="1" eaLnBrk="1" hangingPunct="1">
              <a:buFontTx/>
              <a:buNone/>
            </a:pPr>
            <a:endParaRPr lang="en-GB" altLang="es-ES" smtClean="0">
              <a:latin typeface="Prelo SemiBold" charset="0"/>
            </a:endParaRPr>
          </a:p>
          <a:p>
            <a:pPr eaLnBrk="1" hangingPunct="1"/>
            <a:r>
              <a:rPr lang="es-ES" altLang="es-ES" smtClean="0">
                <a:latin typeface="Prelo SemiBold" charset="0"/>
              </a:rPr>
              <a:t>PERSPECTIVA DE LOS GOLFISTAS DE BAJA </a:t>
            </a:r>
            <a:endParaRPr lang="es-ES_tradnl" altLang="es-ES" smtClean="0">
              <a:latin typeface="Prelo SemiBold" charset="0"/>
            </a:endParaRPr>
          </a:p>
          <a:p>
            <a:pPr lvl="1" eaLnBrk="1" hangingPunct="1"/>
            <a:r>
              <a:rPr lang="es-ES_tradnl" altLang="es-ES" smtClean="0">
                <a:latin typeface="Prelo SemiBold" charset="0"/>
              </a:rPr>
              <a:t>PERFIL Y ACTIVIDADES</a:t>
            </a:r>
          </a:p>
          <a:p>
            <a:pPr lvl="1" eaLnBrk="1" hangingPunct="1"/>
            <a:r>
              <a:rPr lang="es-ES_tradnl" altLang="es-ES" smtClean="0">
                <a:latin typeface="Prelo SemiBold" charset="0"/>
              </a:rPr>
              <a:t>RAZONES PARA ABANDONAR EL GOLF</a:t>
            </a:r>
          </a:p>
          <a:p>
            <a:pPr lvl="1" eaLnBrk="1" hangingPunct="1"/>
            <a:r>
              <a:rPr lang="es-ES_tradnl" altLang="es-ES" smtClean="0">
                <a:latin typeface="Prelo SemiBold" charset="0"/>
              </a:rPr>
              <a:t>EL GOLF EN EL FUTURO</a:t>
            </a:r>
          </a:p>
          <a:p>
            <a:pPr lvl="1" eaLnBrk="1" hangingPunct="1"/>
            <a:r>
              <a:rPr lang="es-ES_tradnl" altLang="es-ES" smtClean="0">
                <a:latin typeface="Prelo SemiBold" charset="0"/>
              </a:rPr>
              <a:t>INICIATIVAS POR EL CRECIMIENTO DEL GOLF</a:t>
            </a:r>
          </a:p>
          <a:p>
            <a:pPr lvl="1" eaLnBrk="1" hangingPunct="1">
              <a:buFontTx/>
              <a:buNone/>
            </a:pPr>
            <a:endParaRPr lang="en-GB" altLang="es-ES" smtClean="0">
              <a:latin typeface="Prelo SemiBold" charset="0"/>
            </a:endParaRPr>
          </a:p>
          <a:p>
            <a:pPr eaLnBrk="1" hangingPunct="1"/>
            <a:r>
              <a:rPr lang="es-ES" altLang="es-ES" smtClean="0">
                <a:latin typeface="Prelo SemiBold" charset="0"/>
              </a:rPr>
              <a:t>PERSPECTIVA GOLFISTAS POTENCIALES  </a:t>
            </a:r>
            <a:endParaRPr lang="es-ES_tradnl" altLang="es-ES" smtClean="0">
              <a:latin typeface="Prelo SemiBold" charset="0"/>
            </a:endParaRPr>
          </a:p>
          <a:p>
            <a:pPr lvl="1" eaLnBrk="1" hangingPunct="1"/>
            <a:r>
              <a:rPr lang="es-ES_tradnl" altLang="es-ES" smtClean="0">
                <a:latin typeface="Prelo SemiBold" charset="0"/>
              </a:rPr>
              <a:t>PERFIL Y ACTIVIDADES</a:t>
            </a:r>
          </a:p>
          <a:p>
            <a:pPr lvl="1" eaLnBrk="1" hangingPunct="1"/>
            <a:r>
              <a:rPr lang="es-ES_tradnl" altLang="es-ES" smtClean="0">
                <a:latin typeface="Prelo SemiBold" charset="0"/>
              </a:rPr>
              <a:t>IMPORTANCIA DEL DEPORTE </a:t>
            </a:r>
          </a:p>
          <a:p>
            <a:pPr lvl="1" eaLnBrk="1" hangingPunct="1"/>
            <a:r>
              <a:rPr lang="es-ES_tradnl" altLang="es-ES" smtClean="0">
                <a:latin typeface="Prelo SemiBold" charset="0"/>
              </a:rPr>
              <a:t>EL GOLF EN EL FUTURO</a:t>
            </a:r>
          </a:p>
          <a:p>
            <a:pPr lvl="1" eaLnBrk="1" hangingPunct="1"/>
            <a:r>
              <a:rPr lang="es-ES_tradnl" altLang="es-ES" smtClean="0">
                <a:latin typeface="Prelo SemiBold" charset="0"/>
              </a:rPr>
              <a:t>INICIATIVAS POR EL CRECIMIENTO DEL GOLF</a:t>
            </a:r>
          </a:p>
        </p:txBody>
      </p:sp>
      <p:sp>
        <p:nvSpPr>
          <p:cNvPr id="15368" name="Slide Number Placeholder 1"/>
          <p:cNvSpPr>
            <a:spLocks noGrp="1"/>
          </p:cNvSpPr>
          <p:nvPr>
            <p:ph type="sldNum" sz="quarter" idx="17"/>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B245E290-C80F-4D7C-83F1-4CC823E2021B}" type="slidenum">
              <a:rPr lang="en-US" altLang="en-US">
                <a:solidFill>
                  <a:srgbClr val="FFFFFF"/>
                </a:solidFill>
              </a:rPr>
              <a:pPr/>
              <a:t>2</a:t>
            </a:fld>
            <a:endParaRPr lang="en-US" altLang="en-US">
              <a:solidFill>
                <a:srgbClr val="3B3B3A"/>
              </a:solidFill>
              <a:latin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Placeholder 9"/>
          <p:cNvPicPr>
            <a:picLocks noGrp="1" noChangeAspect="1"/>
          </p:cNvPicPr>
          <p:nvPr>
            <p:ph type="pic" sz="quarter" idx="14"/>
          </p:nvPr>
        </p:nvPicPr>
        <p:blipFill>
          <a:blip r:embed="rId2">
            <a:extLst>
              <a:ext uri="{28A0092B-C50C-407E-A947-70E740481C1C}">
                <a14:useLocalDpi xmlns:a14="http://schemas.microsoft.com/office/drawing/2010/main" val="0"/>
              </a:ext>
            </a:extLst>
          </a:blip>
          <a:srcRect t="2107" b="2107"/>
          <a:stretch>
            <a:fillRect/>
          </a:stretch>
        </p:blipFill>
        <p:spPr bwMode="auto">
          <a:xfrm>
            <a:off x="0" y="620713"/>
            <a:ext cx="9144000" cy="58562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7" name="Title 2"/>
          <p:cNvSpPr>
            <a:spLocks noGrp="1"/>
          </p:cNvSpPr>
          <p:nvPr>
            <p:ph type="title"/>
          </p:nvPr>
        </p:nvSpPr>
        <p:spPr>
          <a:xfrm>
            <a:off x="323850" y="836613"/>
            <a:ext cx="8739188" cy="358775"/>
          </a:xfrm>
        </p:spPr>
        <p:txBody>
          <a:bodyPr anchor="t"/>
          <a:lstStyle/>
          <a:p>
            <a:pPr eaLnBrk="1" hangingPunct="1"/>
            <a:r>
              <a:rPr lang="es-ES_tradnl" altLang="es-ES" smtClean="0"/>
              <a:t>OBJETIVO DE LA INVESTIGACIÓN: PROPORCIONAR UNA EVALUACIÓN COMPRENSIVA DEL GOLF EN MADRID</a:t>
            </a:r>
            <a:endParaRPr lang="es-ES" altLang="es-ES" smtClean="0"/>
          </a:p>
        </p:txBody>
      </p:sp>
      <p:sp>
        <p:nvSpPr>
          <p:cNvPr id="16388" name="Date Placeholder 3"/>
          <p:cNvSpPr>
            <a:spLocks noGrp="1"/>
          </p:cNvSpPr>
          <p:nvPr>
            <p:ph type="dt" sz="quarter" idx="1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0BBDFBCB-CDF6-48B7-8550-BB3C9D5ABA0C}" type="datetime4">
              <a:rPr lang="en-US" altLang="es-ES" smtClean="0">
                <a:solidFill>
                  <a:srgbClr val="FFFFFF"/>
                </a:solidFill>
              </a:rPr>
              <a:pPr/>
              <a:t>September 3, 2016</a:t>
            </a:fld>
            <a:endParaRPr lang="en-US" altLang="es-ES" smtClean="0">
              <a:solidFill>
                <a:srgbClr val="FFFFFF"/>
              </a:solidFill>
            </a:endParaRPr>
          </a:p>
        </p:txBody>
      </p:sp>
      <p:sp>
        <p:nvSpPr>
          <p:cNvPr id="16389" name="Footer Placeholder 4"/>
          <p:cNvSpPr>
            <a:spLocks noGrp="1"/>
          </p:cNvSpPr>
          <p:nvPr>
            <p:ph type="ftr" sz="quarter" idx="16"/>
          </p:nvPr>
        </p:nvSpPr>
        <p:spPr>
          <a:xfrm>
            <a:off x="685800" y="6513513"/>
            <a:ext cx="2373313" cy="2286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r>
              <a:rPr lang="en-US" altLang="es-ES" smtClean="0">
                <a:solidFill>
                  <a:srgbClr val="FFFFFF"/>
                </a:solidFill>
              </a:rPr>
              <a:t>© SPORTS MARKETING SURVEYS INC</a:t>
            </a:r>
            <a:r>
              <a:rPr lang="en-US" altLang="es-ES" smtClean="0">
                <a:solidFill>
                  <a:srgbClr val="FFD300"/>
                </a:solidFill>
              </a:rPr>
              <a:t>.</a:t>
            </a:r>
          </a:p>
        </p:txBody>
      </p:sp>
      <p:pic>
        <p:nvPicPr>
          <p:cNvPr id="16390" name="Picture 5"/>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419475" y="2852738"/>
            <a:ext cx="2016125" cy="201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1" name="Oval Callout 8"/>
          <p:cNvSpPr>
            <a:spLocks noChangeArrowheads="1"/>
          </p:cNvSpPr>
          <p:nvPr/>
        </p:nvSpPr>
        <p:spPr bwMode="auto">
          <a:xfrm>
            <a:off x="1116013" y="2133600"/>
            <a:ext cx="2051050" cy="1366838"/>
          </a:xfrm>
          <a:prstGeom prst="wedgeEllipseCallout">
            <a:avLst>
              <a:gd name="adj1" fmla="val 72875"/>
              <a:gd name="adj2" fmla="val 28236"/>
            </a:avLst>
          </a:prstGeom>
          <a:noFill/>
          <a:ln w="28575">
            <a:solidFill>
              <a:srgbClr val="56C0D9"/>
            </a:solidFill>
            <a:round/>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pPr algn="ctr"/>
            <a:r>
              <a:rPr lang="en-GB" altLang="es-ES">
                <a:solidFill>
                  <a:schemeClr val="bg1"/>
                </a:solidFill>
                <a:latin typeface="Prelo SemiBold" charset="0"/>
              </a:rPr>
              <a:t>LAS </a:t>
            </a:r>
          </a:p>
          <a:p>
            <a:pPr algn="ctr"/>
            <a:r>
              <a:rPr lang="en-GB" altLang="es-ES">
                <a:solidFill>
                  <a:schemeClr val="bg1"/>
                </a:solidFill>
                <a:latin typeface="Prelo SemiBold" charset="0"/>
              </a:rPr>
              <a:t>INSTALACIONES  </a:t>
            </a:r>
          </a:p>
        </p:txBody>
      </p:sp>
      <p:sp>
        <p:nvSpPr>
          <p:cNvPr id="16392" name="Oval Callout 14"/>
          <p:cNvSpPr>
            <a:spLocks noChangeArrowheads="1"/>
          </p:cNvSpPr>
          <p:nvPr/>
        </p:nvSpPr>
        <p:spPr bwMode="auto">
          <a:xfrm>
            <a:off x="6084888" y="2060575"/>
            <a:ext cx="1943100" cy="1439863"/>
          </a:xfrm>
          <a:prstGeom prst="wedgeEllipseCallout">
            <a:avLst>
              <a:gd name="adj1" fmla="val -68449"/>
              <a:gd name="adj2" fmla="val 41940"/>
            </a:avLst>
          </a:prstGeom>
          <a:noFill/>
          <a:ln w="28575">
            <a:solidFill>
              <a:srgbClr val="56C0D9"/>
            </a:solidFill>
            <a:round/>
            <a:headEnd/>
            <a:tailEnd/>
          </a:ln>
          <a:extLst>
            <a:ext uri="{909E8E84-426E-40DD-AFC4-6F175D3DCCD1}">
              <a14:hiddenFill xmlns:a14="http://schemas.microsoft.com/office/drawing/2010/main">
                <a:solidFill>
                  <a:srgbClr val="FFFFFF"/>
                </a:solidFill>
              </a14:hiddenFill>
            </a:ext>
          </a:extLst>
        </p:spPr>
        <p:txBody>
          <a:bodyPr lIns="36000" tIns="0" rIns="36000" bIns="0" anchor="ct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pPr algn="ctr" eaLnBrk="1" hangingPunct="1"/>
            <a:r>
              <a:rPr lang="es-ES_tradnl" altLang="es-ES" sz="1600">
                <a:solidFill>
                  <a:schemeClr val="bg1"/>
                </a:solidFill>
              </a:rPr>
              <a:t>GOLFISTAS  EN ACTIVO </a:t>
            </a:r>
          </a:p>
        </p:txBody>
      </p:sp>
      <p:sp>
        <p:nvSpPr>
          <p:cNvPr id="16393" name="Oval Callout 15"/>
          <p:cNvSpPr>
            <a:spLocks noChangeArrowheads="1"/>
          </p:cNvSpPr>
          <p:nvPr/>
        </p:nvSpPr>
        <p:spPr bwMode="auto">
          <a:xfrm>
            <a:off x="5937250" y="4437063"/>
            <a:ext cx="2019300" cy="1439862"/>
          </a:xfrm>
          <a:prstGeom prst="wedgeEllipseCallout">
            <a:avLst>
              <a:gd name="adj1" fmla="val -69968"/>
              <a:gd name="adj2" fmla="val -32759"/>
            </a:avLst>
          </a:prstGeom>
          <a:noFill/>
          <a:ln w="28575">
            <a:solidFill>
              <a:srgbClr val="56C0D9"/>
            </a:solidFill>
            <a:round/>
            <a:headEnd/>
            <a:tailEnd/>
          </a:ln>
          <a:extLst>
            <a:ext uri="{909E8E84-426E-40DD-AFC4-6F175D3DCCD1}">
              <a14:hiddenFill xmlns:a14="http://schemas.microsoft.com/office/drawing/2010/main">
                <a:solidFill>
                  <a:srgbClr val="FFFFFF"/>
                </a:solidFill>
              </a14:hiddenFill>
            </a:ext>
          </a:extLst>
        </p:spPr>
        <p:txBody>
          <a:bodyPr lIns="36000" tIns="0" rIns="36000" bIns="0" anchor="ct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pPr algn="ctr"/>
            <a:r>
              <a:rPr lang="es-ES_tradnl" altLang="es-ES" sz="1600" dirty="0">
                <a:solidFill>
                  <a:srgbClr val="FFFFFF"/>
                </a:solidFill>
              </a:rPr>
              <a:t>GOLFISTAS </a:t>
            </a:r>
          </a:p>
          <a:p>
            <a:pPr algn="ctr"/>
            <a:r>
              <a:rPr lang="es-ES_tradnl" altLang="es-ES" sz="1600" dirty="0">
                <a:solidFill>
                  <a:srgbClr val="FFFFFF"/>
                </a:solidFill>
              </a:rPr>
              <a:t>DE BAJA</a:t>
            </a:r>
            <a:endParaRPr lang="en-GB" altLang="es-ES" sz="1600" dirty="0">
              <a:solidFill>
                <a:srgbClr val="FFFFFF"/>
              </a:solidFill>
              <a:latin typeface="Prelo SemiBold" charset="0"/>
            </a:endParaRPr>
          </a:p>
        </p:txBody>
      </p:sp>
      <p:sp>
        <p:nvSpPr>
          <p:cNvPr id="16394" name="Oval Callout 20"/>
          <p:cNvSpPr>
            <a:spLocks noChangeArrowheads="1"/>
          </p:cNvSpPr>
          <p:nvPr/>
        </p:nvSpPr>
        <p:spPr bwMode="auto">
          <a:xfrm>
            <a:off x="1476375" y="4292600"/>
            <a:ext cx="1871663" cy="1274763"/>
          </a:xfrm>
          <a:prstGeom prst="wedgeEllipseCallout">
            <a:avLst>
              <a:gd name="adj1" fmla="val 70847"/>
              <a:gd name="adj2" fmla="val -12199"/>
            </a:avLst>
          </a:prstGeom>
          <a:noFill/>
          <a:ln w="28575">
            <a:solidFill>
              <a:srgbClr val="56C0D9"/>
            </a:solidFill>
            <a:round/>
            <a:headEnd/>
            <a:tailEnd/>
          </a:ln>
          <a:extLst>
            <a:ext uri="{909E8E84-426E-40DD-AFC4-6F175D3DCCD1}">
              <a14:hiddenFill xmlns:a14="http://schemas.microsoft.com/office/drawing/2010/main">
                <a:solidFill>
                  <a:srgbClr val="FFFFFF"/>
                </a:solidFill>
              </a14:hiddenFill>
            </a:ext>
          </a:extLst>
        </p:spPr>
        <p:txBody>
          <a:bodyPr wrap="none" lIns="36000" tIns="0" rIns="36000" bIns="0" anchor="ct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pPr eaLnBrk="1" hangingPunct="1"/>
            <a:r>
              <a:rPr lang="es-ES_tradnl" altLang="es-ES" sz="1600">
                <a:solidFill>
                  <a:schemeClr val="bg1"/>
                </a:solidFill>
              </a:rPr>
              <a:t>GOLFISTAS </a:t>
            </a:r>
          </a:p>
          <a:p>
            <a:pPr eaLnBrk="1" hangingPunct="1"/>
            <a:r>
              <a:rPr lang="es-ES_tradnl" altLang="es-ES" sz="1600">
                <a:solidFill>
                  <a:schemeClr val="bg1"/>
                </a:solidFill>
              </a:rPr>
              <a:t>POTENCIALES</a:t>
            </a:r>
          </a:p>
        </p:txBody>
      </p:sp>
      <p:pic>
        <p:nvPicPr>
          <p:cNvPr id="16395" name="Picture 1"/>
          <p:cNvPicPr>
            <a:picLocks noChangeAspect="1"/>
          </p:cNvPicPr>
          <p:nvPr/>
        </p:nvPicPr>
        <p:blipFill>
          <a:blip r:embed="rId4" cstate="print">
            <a:clrChange>
              <a:clrFrom>
                <a:srgbClr val="FFFFFF"/>
              </a:clrFrom>
              <a:clrTo>
                <a:srgbClr val="FFFFFF">
                  <a:alpha val="0"/>
                </a:srgbClr>
              </a:clrTo>
            </a:clrChange>
            <a:lum bright="70000" contrast="-70000"/>
            <a:extLst>
              <a:ext uri="{28A0092B-C50C-407E-A947-70E740481C1C}">
                <a14:useLocalDpi xmlns:a14="http://schemas.microsoft.com/office/drawing/2010/main" val="0"/>
              </a:ext>
            </a:extLst>
          </a:blip>
          <a:srcRect/>
          <a:stretch>
            <a:fillRect/>
          </a:stretch>
        </p:blipFill>
        <p:spPr bwMode="auto">
          <a:xfrm>
            <a:off x="360363" y="2378075"/>
            <a:ext cx="898525" cy="900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6" name="Picture 6"/>
          <p:cNvPicPr>
            <a:picLocks noChangeAspect="1"/>
          </p:cNvPicPr>
          <p:nvPr/>
        </p:nvPicPr>
        <p:blipFill>
          <a:blip r:embed="rId5">
            <a:clrChange>
              <a:clrFrom>
                <a:srgbClr val="FFFFFF"/>
              </a:clrFrom>
              <a:clrTo>
                <a:srgbClr val="FFFFFF">
                  <a:alpha val="0"/>
                </a:srgbClr>
              </a:clrTo>
            </a:clrChange>
            <a:lum bright="70000" contrast="-70000"/>
            <a:extLst>
              <a:ext uri="{28A0092B-C50C-407E-A947-70E740481C1C}">
                <a14:useLocalDpi xmlns:a14="http://schemas.microsoft.com/office/drawing/2010/main" val="0"/>
              </a:ext>
            </a:extLst>
          </a:blip>
          <a:srcRect/>
          <a:stretch>
            <a:fillRect/>
          </a:stretch>
        </p:blipFill>
        <p:spPr bwMode="auto">
          <a:xfrm>
            <a:off x="5327650" y="2133600"/>
            <a:ext cx="1008063"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7" name="Picture 7"/>
          <p:cNvPicPr>
            <a:picLocks noChangeAspect="1"/>
          </p:cNvPicPr>
          <p:nvPr/>
        </p:nvPicPr>
        <p:blipFill>
          <a:blip r:embed="rId6">
            <a:clrChange>
              <a:clrFrom>
                <a:srgbClr val="FFFFFF"/>
              </a:clrFrom>
              <a:clrTo>
                <a:srgbClr val="FFFFFF">
                  <a:alpha val="0"/>
                </a:srgbClr>
              </a:clrTo>
            </a:clrChange>
            <a:lum bright="70000" contrast="-70000"/>
            <a:extLst>
              <a:ext uri="{28A0092B-C50C-407E-A947-70E740481C1C}">
                <a14:useLocalDpi xmlns:a14="http://schemas.microsoft.com/office/drawing/2010/main" val="0"/>
              </a:ext>
            </a:extLst>
          </a:blip>
          <a:srcRect/>
          <a:stretch>
            <a:fillRect/>
          </a:stretch>
        </p:blipFill>
        <p:spPr bwMode="auto">
          <a:xfrm>
            <a:off x="755650" y="4505325"/>
            <a:ext cx="900113" cy="900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8" name="Picture 10"/>
          <p:cNvPicPr>
            <a:picLocks noChangeAspect="1"/>
          </p:cNvPicPr>
          <p:nvPr/>
        </p:nvPicPr>
        <p:blipFill>
          <a:blip r:embed="rId7">
            <a:clrChange>
              <a:clrFrom>
                <a:srgbClr val="FFFFFF"/>
              </a:clrFrom>
              <a:clrTo>
                <a:srgbClr val="FFFFFF">
                  <a:alpha val="0"/>
                </a:srgbClr>
              </a:clrTo>
            </a:clrChange>
            <a:lum bright="70000" contrast="-70000"/>
            <a:extLst>
              <a:ext uri="{28A0092B-C50C-407E-A947-70E740481C1C}">
                <a14:useLocalDpi xmlns:a14="http://schemas.microsoft.com/office/drawing/2010/main" val="0"/>
              </a:ext>
            </a:extLst>
          </a:blip>
          <a:srcRect/>
          <a:stretch>
            <a:fillRect/>
          </a:stretch>
        </p:blipFill>
        <p:spPr bwMode="auto">
          <a:xfrm>
            <a:off x="5605463" y="3860800"/>
            <a:ext cx="982662" cy="984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9" name="Slide Number Placeholder 11"/>
          <p:cNvSpPr>
            <a:spLocks noGrp="1"/>
          </p:cNvSpPr>
          <p:nvPr>
            <p:ph type="sldNum" sz="quarter" idx="17"/>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A22365F6-3EF1-4648-9A0C-8B2E1F643D04}" type="slidenum">
              <a:rPr lang="en-US" altLang="en-US">
                <a:solidFill>
                  <a:srgbClr val="FFFFFF"/>
                </a:solidFill>
              </a:rPr>
              <a:pPr/>
              <a:t>3</a:t>
            </a:fld>
            <a:endParaRPr lang="en-US" altLang="en-US">
              <a:solidFill>
                <a:srgbClr val="3B3B3A"/>
              </a:solidFill>
              <a:latin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Placeholder 9"/>
          <p:cNvPicPr>
            <a:picLocks noGrp="1" noChangeAspect="1"/>
          </p:cNvPicPr>
          <p:nvPr>
            <p:ph type="pic" sz="quarter" idx="14"/>
          </p:nvPr>
        </p:nvPicPr>
        <p:blipFill>
          <a:blip r:embed="rId2">
            <a:extLst>
              <a:ext uri="{28A0092B-C50C-407E-A947-70E740481C1C}">
                <a14:useLocalDpi xmlns:a14="http://schemas.microsoft.com/office/drawing/2010/main" val="0"/>
              </a:ext>
            </a:extLst>
          </a:blip>
          <a:srcRect t="2107" b="2107"/>
          <a:stretch>
            <a:fillRect/>
          </a:stretch>
        </p:blipFill>
        <p:spPr bwMode="auto">
          <a:xfrm>
            <a:off x="0" y="620713"/>
            <a:ext cx="9144000" cy="59039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1" name="Title 2"/>
          <p:cNvSpPr>
            <a:spLocks noGrp="1"/>
          </p:cNvSpPr>
          <p:nvPr>
            <p:ph type="title"/>
          </p:nvPr>
        </p:nvSpPr>
        <p:spPr>
          <a:xfrm>
            <a:off x="404813" y="836613"/>
            <a:ext cx="8270875" cy="358775"/>
          </a:xfrm>
        </p:spPr>
        <p:txBody>
          <a:bodyPr/>
          <a:lstStyle/>
          <a:p>
            <a:pPr eaLnBrk="1" hangingPunct="1"/>
            <a:r>
              <a:rPr lang="en-GB" altLang="es-ES" smtClean="0"/>
              <a:t>OBJETIVOS CLAVE DE LA INVESTIGACIÓN</a:t>
            </a:r>
          </a:p>
        </p:txBody>
      </p:sp>
      <p:graphicFrame>
        <p:nvGraphicFramePr>
          <p:cNvPr id="13" name="Content Placeholder 12"/>
          <p:cNvGraphicFramePr>
            <a:graphicFrameLocks noGrp="1"/>
          </p:cNvGraphicFramePr>
          <p:nvPr>
            <p:ph idx="1"/>
          </p:nvPr>
        </p:nvGraphicFramePr>
        <p:xfrm>
          <a:off x="477838" y="1428750"/>
          <a:ext cx="8197850" cy="47371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7413" name="Date Placeholder 3"/>
          <p:cNvSpPr>
            <a:spLocks noGrp="1"/>
          </p:cNvSpPr>
          <p:nvPr>
            <p:ph type="dt" sz="quarter" idx="1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7AE681E9-09BB-42C5-A49A-A372C93A1CEA}" type="datetime4">
              <a:rPr lang="en-US" altLang="es-ES" smtClean="0">
                <a:solidFill>
                  <a:srgbClr val="FFFFFF"/>
                </a:solidFill>
              </a:rPr>
              <a:pPr/>
              <a:t>September 3, 2016</a:t>
            </a:fld>
            <a:endParaRPr lang="en-US" altLang="es-ES" smtClean="0">
              <a:solidFill>
                <a:srgbClr val="FFFFFF"/>
              </a:solidFill>
            </a:endParaRPr>
          </a:p>
        </p:txBody>
      </p:sp>
      <p:sp>
        <p:nvSpPr>
          <p:cNvPr id="17414" name="Footer Placeholder 4"/>
          <p:cNvSpPr>
            <a:spLocks noGrp="1"/>
          </p:cNvSpPr>
          <p:nvPr>
            <p:ph type="ftr" sz="quarter" idx="16"/>
          </p:nvPr>
        </p:nvSpPr>
        <p:spPr>
          <a:xfrm>
            <a:off x="685800" y="6513513"/>
            <a:ext cx="2373313" cy="2286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r>
              <a:rPr lang="en-US" altLang="es-ES" smtClean="0">
                <a:solidFill>
                  <a:srgbClr val="FFFFFF"/>
                </a:solidFill>
              </a:rPr>
              <a:t>© SPORTS MARKETING SURVEYS INC</a:t>
            </a:r>
            <a:r>
              <a:rPr lang="en-US" altLang="es-ES" smtClean="0">
                <a:solidFill>
                  <a:srgbClr val="FFD300"/>
                </a:solidFill>
              </a:rPr>
              <a:t>.</a:t>
            </a:r>
          </a:p>
        </p:txBody>
      </p:sp>
      <p:sp>
        <p:nvSpPr>
          <p:cNvPr id="17415" name="Slide Number Placeholder 1"/>
          <p:cNvSpPr>
            <a:spLocks noGrp="1"/>
          </p:cNvSpPr>
          <p:nvPr>
            <p:ph type="sldNum" sz="quarter" idx="17"/>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DAB3E434-0A02-4844-BBBF-BB59D8E35535}" type="slidenum">
              <a:rPr lang="en-US" altLang="en-US">
                <a:solidFill>
                  <a:srgbClr val="FFFFFF"/>
                </a:solidFill>
              </a:rPr>
              <a:pPr/>
              <a:t>4</a:t>
            </a:fld>
            <a:endParaRPr lang="en-US" altLang="en-US">
              <a:solidFill>
                <a:srgbClr val="3B3B3A"/>
              </a:solidFill>
              <a:latin typeface="Arial" pitchFamily="34" charset="0"/>
            </a:endParaRPr>
          </a:p>
        </p:txBody>
      </p:sp>
      <p:sp>
        <p:nvSpPr>
          <p:cNvPr id="17416" name="Rectángulo 5"/>
          <p:cNvSpPr>
            <a:spLocks noChangeArrowheads="1"/>
          </p:cNvSpPr>
          <p:nvPr/>
        </p:nvSpPr>
        <p:spPr bwMode="auto">
          <a:xfrm>
            <a:off x="9251950" y="3429000"/>
            <a:ext cx="25209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pPr eaLnBrk="1" hangingPunct="1"/>
            <a:r>
              <a:rPr lang="es-ES_tradnl" altLang="es-ES"/>
              <a:t>.</a:t>
            </a:r>
            <a:endParaRPr lang="es-ES" altLang="es-E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Placeholder 7"/>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t="2107" b="2107"/>
          <a:stretch>
            <a:fillRect/>
          </a:stretch>
        </p:blipFill>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5" name="Title 2"/>
          <p:cNvSpPr>
            <a:spLocks noGrp="1"/>
          </p:cNvSpPr>
          <p:nvPr>
            <p:ph type="title"/>
          </p:nvPr>
        </p:nvSpPr>
        <p:spPr>
          <a:xfrm>
            <a:off x="404813" y="836613"/>
            <a:ext cx="8270875" cy="358775"/>
          </a:xfrm>
        </p:spPr>
        <p:txBody>
          <a:bodyPr/>
          <a:lstStyle/>
          <a:p>
            <a:pPr marL="342900" indent="-342900" eaLnBrk="1" hangingPunct="1"/>
            <a:r>
              <a:rPr lang="es-ES_tradnl" altLang="es-ES" sz="2600" smtClean="0"/>
              <a:t>METODOLOGÍA</a:t>
            </a:r>
          </a:p>
        </p:txBody>
      </p:sp>
      <p:sp>
        <p:nvSpPr>
          <p:cNvPr id="18436" name="Content Placeholder 3"/>
          <p:cNvSpPr>
            <a:spLocks noGrp="1"/>
          </p:cNvSpPr>
          <p:nvPr>
            <p:ph idx="1"/>
          </p:nvPr>
        </p:nvSpPr>
        <p:spPr bwMode="auto">
          <a:xfrm>
            <a:off x="395288" y="1341438"/>
            <a:ext cx="4681537" cy="47371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indent="0" eaLnBrk="1" hangingPunct="1">
              <a:buFont typeface="Wingdings" pitchFamily="2" charset="2"/>
              <a:buNone/>
            </a:pPr>
            <a:r>
              <a:rPr lang="es-ES" altLang="es-ES" dirty="0" smtClean="0">
                <a:latin typeface="Prelo SemiBold" charset="0"/>
              </a:rPr>
              <a:t>Los datos para argumentar este informe se han obtenido a través de cuatro campos de trabajo diferentes.</a:t>
            </a:r>
            <a:endParaRPr lang="es-ES_tradnl" altLang="es-ES" dirty="0" smtClean="0">
              <a:latin typeface="Prelo SemiBold" charset="0"/>
            </a:endParaRPr>
          </a:p>
          <a:p>
            <a:pPr marL="0" indent="0" eaLnBrk="1" hangingPunct="1">
              <a:buFont typeface="Wingdings" pitchFamily="2" charset="2"/>
              <a:buNone/>
            </a:pPr>
            <a:r>
              <a:rPr lang="es-ES_tradnl" altLang="es-ES" dirty="0" smtClean="0">
                <a:latin typeface="Prelo SemiBold" charset="0"/>
              </a:rPr>
              <a:t> </a:t>
            </a:r>
            <a:endParaRPr lang="es-ES" altLang="es-ES" dirty="0" smtClean="0">
              <a:latin typeface="Prelo SemiBold" charset="0"/>
            </a:endParaRPr>
          </a:p>
          <a:p>
            <a:pPr marL="0" indent="0" eaLnBrk="1" hangingPunct="1"/>
            <a:r>
              <a:rPr lang="es-ES" altLang="es-ES" dirty="0" smtClean="0">
                <a:latin typeface="Prelo SemiBold" charset="0"/>
              </a:rPr>
              <a:t> Una encuesta en línea realizada por la Federación de Golf de Madrid a su base de datos, para llegar tanto a jugadores en activo como a no practicantes.</a:t>
            </a:r>
            <a:endParaRPr lang="es-ES_tradnl" altLang="es-ES" dirty="0" smtClean="0">
              <a:latin typeface="Prelo SemiBold" charset="0"/>
            </a:endParaRPr>
          </a:p>
          <a:p>
            <a:pPr lvl="1" eaLnBrk="1" hangingPunct="1"/>
            <a:endParaRPr lang="en-GB" altLang="es-ES" sz="800" dirty="0" smtClean="0">
              <a:latin typeface="Prelo SemiBold" charset="0"/>
            </a:endParaRPr>
          </a:p>
          <a:p>
            <a:pPr marL="0" indent="0" eaLnBrk="1" hangingPunct="1"/>
            <a:r>
              <a:rPr lang="es-ES" altLang="es-ES" dirty="0" smtClean="0">
                <a:latin typeface="Prelo SemiBold" charset="0"/>
              </a:rPr>
              <a:t> Una serie de entrevistas telefónicas en profundidad con los responsables de las distintas instalaciones para la práctica del golf en Madrid.</a:t>
            </a:r>
            <a:endParaRPr lang="es-ES_tradnl" altLang="es-ES" dirty="0" smtClean="0">
              <a:latin typeface="Prelo SemiBold" charset="0"/>
            </a:endParaRPr>
          </a:p>
          <a:p>
            <a:pPr marL="0" indent="0" eaLnBrk="1" hangingPunct="1"/>
            <a:endParaRPr lang="en-GB" altLang="es-ES" sz="800" dirty="0" smtClean="0">
              <a:latin typeface="Prelo SemiBold" charset="0"/>
            </a:endParaRPr>
          </a:p>
          <a:p>
            <a:pPr marL="0" indent="0" eaLnBrk="1" hangingPunct="1"/>
            <a:r>
              <a:rPr lang="es-ES" altLang="es-ES" dirty="0" smtClean="0">
                <a:latin typeface="Prelo SemiBold" charset="0"/>
              </a:rPr>
              <a:t> Entrevistas cara a cara realizadas a clientes de cuatro tiendas </a:t>
            </a:r>
            <a:r>
              <a:rPr lang="es-ES" altLang="es-ES" b="1" dirty="0" err="1" smtClean="0">
                <a:latin typeface="Prelo SemiBold" charset="0"/>
              </a:rPr>
              <a:t>Decathlon</a:t>
            </a:r>
            <a:r>
              <a:rPr lang="es-ES" altLang="es-ES" dirty="0" smtClean="0">
                <a:latin typeface="Prelo SemiBold" charset="0"/>
              </a:rPr>
              <a:t> y el gimnasio </a:t>
            </a:r>
            <a:r>
              <a:rPr lang="es-ES" altLang="es-ES" b="1" dirty="0" err="1" smtClean="0">
                <a:latin typeface="Prelo SemiBold" charset="0"/>
              </a:rPr>
              <a:t>GoFit</a:t>
            </a:r>
            <a:r>
              <a:rPr lang="es-ES" altLang="es-ES" dirty="0" smtClean="0">
                <a:latin typeface="Prelo SemiBold" charset="0"/>
              </a:rPr>
              <a:t> en Madrid, con el fin de llegar a personas que están abiertas a la práctica del deporte pero que actualmente no juegan al golf.</a:t>
            </a:r>
            <a:endParaRPr lang="es-ES_tradnl" altLang="es-ES" dirty="0" smtClean="0">
              <a:latin typeface="Prelo SemiBold" charset="0"/>
            </a:endParaRPr>
          </a:p>
          <a:p>
            <a:pPr lvl="1" eaLnBrk="1" hangingPunct="1"/>
            <a:endParaRPr lang="en-GB" altLang="es-ES" sz="800" dirty="0" smtClean="0">
              <a:latin typeface="Prelo SemiBold" charset="0"/>
            </a:endParaRPr>
          </a:p>
          <a:p>
            <a:pPr marL="0" indent="0" eaLnBrk="1" hangingPunct="1"/>
            <a:r>
              <a:rPr lang="es-ES" altLang="es-ES" dirty="0" smtClean="0">
                <a:latin typeface="Prelo SemiBold" charset="0"/>
              </a:rPr>
              <a:t> Una encuesta de evaluación comparativa para comprender las características de las distintas instalaciones para practicar golf en Madrid y su grado de operatividad.</a:t>
            </a:r>
            <a:endParaRPr lang="es-ES_tradnl" altLang="es-ES" dirty="0" smtClean="0">
              <a:latin typeface="Prelo SemiBold" charset="0"/>
            </a:endParaRPr>
          </a:p>
        </p:txBody>
      </p:sp>
      <p:sp>
        <p:nvSpPr>
          <p:cNvPr id="18437" name="Date Placeholder 4"/>
          <p:cNvSpPr>
            <a:spLocks noGrp="1"/>
          </p:cNvSpPr>
          <p:nvPr>
            <p:ph type="dt" sz="quarter" idx="1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3C21D7BC-124F-46D1-BE48-FAB7C46545DE}" type="datetime4">
              <a:rPr lang="en-US" altLang="es-ES" smtClean="0">
                <a:solidFill>
                  <a:srgbClr val="FFFFFF"/>
                </a:solidFill>
              </a:rPr>
              <a:pPr/>
              <a:t>September 3, 2016</a:t>
            </a:fld>
            <a:endParaRPr lang="en-US" altLang="es-ES" smtClean="0">
              <a:solidFill>
                <a:srgbClr val="FFFFFF"/>
              </a:solidFill>
            </a:endParaRPr>
          </a:p>
        </p:txBody>
      </p:sp>
      <p:sp>
        <p:nvSpPr>
          <p:cNvPr id="18438" name="Footer Placeholder 5"/>
          <p:cNvSpPr>
            <a:spLocks noGrp="1"/>
          </p:cNvSpPr>
          <p:nvPr>
            <p:ph type="ftr" sz="quarter" idx="16"/>
          </p:nvPr>
        </p:nvSpPr>
        <p:spPr>
          <a:xfrm>
            <a:off x="685800" y="6513513"/>
            <a:ext cx="2446338" cy="2286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r>
              <a:rPr lang="en-US" altLang="es-ES" smtClean="0">
                <a:solidFill>
                  <a:srgbClr val="FFFFFF"/>
                </a:solidFill>
              </a:rPr>
              <a:t>© SPORTS MARKETING SURVEYS INC</a:t>
            </a:r>
            <a:r>
              <a:rPr lang="en-US" altLang="es-ES" smtClean="0">
                <a:solidFill>
                  <a:srgbClr val="FFD300"/>
                </a:solidFill>
              </a:rPr>
              <a:t>.</a:t>
            </a:r>
          </a:p>
        </p:txBody>
      </p:sp>
      <p:sp>
        <p:nvSpPr>
          <p:cNvPr id="18439" name="Content Placeholder 6"/>
          <p:cNvSpPr>
            <a:spLocks noGrp="1"/>
          </p:cNvSpPr>
          <p:nvPr>
            <p:ph idx="13"/>
          </p:nvPr>
        </p:nvSpPr>
        <p:spPr bwMode="auto">
          <a:xfrm>
            <a:off x="5292725" y="1428750"/>
            <a:ext cx="3600450" cy="47371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indent="0" eaLnBrk="1" hangingPunct="1">
              <a:buFont typeface="Wingdings" pitchFamily="2" charset="2"/>
              <a:buNone/>
            </a:pPr>
            <a:r>
              <a:rPr lang="en-GB" altLang="es-ES" sz="2800" smtClean="0">
                <a:solidFill>
                  <a:srgbClr val="FFD300"/>
                </a:solidFill>
                <a:latin typeface="Prelo SemiBold" charset="0"/>
              </a:rPr>
              <a:t>Se han realizado:</a:t>
            </a:r>
          </a:p>
          <a:p>
            <a:pPr marL="0" indent="0" eaLnBrk="1" hangingPunct="1">
              <a:buFont typeface="Wingdings" pitchFamily="2" charset="2"/>
              <a:buNone/>
            </a:pPr>
            <a:r>
              <a:rPr lang="en-GB" altLang="es-ES" sz="2800" smtClean="0">
                <a:solidFill>
                  <a:srgbClr val="FFD300"/>
                </a:solidFill>
                <a:latin typeface="Prelo SemiBold" charset="0"/>
              </a:rPr>
              <a:t>2016</a:t>
            </a:r>
            <a:r>
              <a:rPr lang="es-ES" altLang="es-ES" sz="1600" smtClean="0">
                <a:latin typeface="Prelo SemiBold" charset="0"/>
              </a:rPr>
              <a:t> encuestas a la base de datos de la FGM</a:t>
            </a:r>
            <a:r>
              <a:rPr lang="es-ES_tradnl" altLang="es-ES" sz="1600" smtClean="0">
                <a:latin typeface="Prelo SemiBold" charset="0"/>
              </a:rPr>
              <a:t> </a:t>
            </a:r>
          </a:p>
          <a:p>
            <a:pPr marL="0" indent="0" eaLnBrk="1" hangingPunct="1">
              <a:buFont typeface="Wingdings" pitchFamily="2" charset="2"/>
              <a:buNone/>
            </a:pPr>
            <a:endParaRPr lang="en-GB" altLang="es-ES" smtClean="0">
              <a:latin typeface="Prelo SemiBold" charset="0"/>
            </a:endParaRPr>
          </a:p>
          <a:p>
            <a:pPr marL="0" indent="0" eaLnBrk="1" hangingPunct="1">
              <a:buFont typeface="Wingdings" pitchFamily="2" charset="2"/>
              <a:buNone/>
            </a:pPr>
            <a:r>
              <a:rPr lang="en-GB" altLang="es-ES" sz="2800" smtClean="0">
                <a:solidFill>
                  <a:srgbClr val="FFD300"/>
                </a:solidFill>
                <a:latin typeface="Prelo SemiBold" charset="0"/>
              </a:rPr>
              <a:t>26 </a:t>
            </a:r>
            <a:r>
              <a:rPr lang="es-ES" altLang="es-ES" sz="1600" smtClean="0">
                <a:latin typeface="Prelo SemiBold" charset="0"/>
              </a:rPr>
              <a:t>entrevistas en profundidad a responsables de instalaciones para la práctica del golf en Madrid</a:t>
            </a:r>
            <a:r>
              <a:rPr lang="es-ES_tradnl" altLang="es-ES" sz="1600" smtClean="0">
                <a:latin typeface="Prelo SemiBold" charset="0"/>
              </a:rPr>
              <a:t> </a:t>
            </a:r>
          </a:p>
          <a:p>
            <a:pPr marL="0" indent="0" eaLnBrk="1" hangingPunct="1">
              <a:buFont typeface="Wingdings" pitchFamily="2" charset="2"/>
              <a:buNone/>
            </a:pPr>
            <a:endParaRPr lang="en-GB" altLang="es-ES" smtClean="0">
              <a:latin typeface="Prelo SemiBold" charset="0"/>
            </a:endParaRPr>
          </a:p>
          <a:p>
            <a:pPr marL="0" indent="0" eaLnBrk="1" hangingPunct="1">
              <a:buFont typeface="Wingdings" pitchFamily="2" charset="2"/>
              <a:buNone/>
            </a:pPr>
            <a:r>
              <a:rPr lang="en-GB" altLang="es-ES" sz="2800" smtClean="0">
                <a:solidFill>
                  <a:srgbClr val="FFD300"/>
                </a:solidFill>
                <a:latin typeface="Prelo SemiBold" charset="0"/>
              </a:rPr>
              <a:t>256</a:t>
            </a:r>
            <a:r>
              <a:rPr lang="en-GB" altLang="es-ES" smtClean="0">
                <a:latin typeface="Prelo SemiBold" charset="0"/>
              </a:rPr>
              <a:t> </a:t>
            </a:r>
            <a:r>
              <a:rPr lang="es-ES" altLang="es-ES" sz="1600" smtClean="0">
                <a:latin typeface="Prelo SemiBold" charset="0"/>
              </a:rPr>
              <a:t>entrevistas cara a cara con golfistas potenciales </a:t>
            </a:r>
          </a:p>
          <a:p>
            <a:pPr marL="0" indent="0" eaLnBrk="1" hangingPunct="1">
              <a:buFont typeface="Wingdings" pitchFamily="2" charset="2"/>
              <a:buNone/>
            </a:pPr>
            <a:endParaRPr lang="es-ES" altLang="es-ES" sz="1600" smtClean="0">
              <a:solidFill>
                <a:srgbClr val="FFD300"/>
              </a:solidFill>
              <a:latin typeface="Prelo SemiBold" charset="0"/>
            </a:endParaRPr>
          </a:p>
          <a:p>
            <a:pPr marL="0" indent="0" eaLnBrk="1" hangingPunct="1">
              <a:buFont typeface="Wingdings" pitchFamily="2" charset="2"/>
              <a:buNone/>
            </a:pPr>
            <a:r>
              <a:rPr lang="en-GB" altLang="es-ES" sz="2800" smtClean="0">
                <a:solidFill>
                  <a:srgbClr val="FFD300"/>
                </a:solidFill>
                <a:latin typeface="Prelo SemiBold" charset="0"/>
              </a:rPr>
              <a:t>15</a:t>
            </a:r>
            <a:r>
              <a:rPr lang="en-GB" altLang="es-ES" smtClean="0">
                <a:latin typeface="Prelo SemiBold" charset="0"/>
              </a:rPr>
              <a:t> </a:t>
            </a:r>
            <a:r>
              <a:rPr lang="es-ES" altLang="es-ES" sz="1600" smtClean="0">
                <a:latin typeface="Prelo SemiBold" charset="0"/>
              </a:rPr>
              <a:t>respuestas a la encuesta de evaluación comparativa </a:t>
            </a:r>
            <a:r>
              <a:rPr lang="es-ES_tradnl" altLang="es-ES" sz="1600" smtClean="0">
                <a:latin typeface="Prelo SemiBold" charset="0"/>
              </a:rPr>
              <a:t> </a:t>
            </a:r>
            <a:endParaRPr lang="en-GB" altLang="es-ES" smtClean="0">
              <a:latin typeface="Prelo SemiBold" charset="0"/>
            </a:endParaRPr>
          </a:p>
        </p:txBody>
      </p:sp>
      <p:sp>
        <p:nvSpPr>
          <p:cNvPr id="18440" name="Slide Number Placeholder 1"/>
          <p:cNvSpPr>
            <a:spLocks noGrp="1"/>
          </p:cNvSpPr>
          <p:nvPr>
            <p:ph type="sldNum" sz="quarter" idx="17"/>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F225DBAE-4F8B-4F8B-81F1-8C9F6FF2940D}" type="slidenum">
              <a:rPr lang="en-US" altLang="en-US">
                <a:solidFill>
                  <a:srgbClr val="FFFFFF"/>
                </a:solidFill>
              </a:rPr>
              <a:pPr/>
              <a:t>5</a:t>
            </a:fld>
            <a:endParaRPr lang="en-US" altLang="en-US">
              <a:solidFill>
                <a:srgbClr val="3B3B3A"/>
              </a:solidFill>
              <a:latin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Placeholder 7"/>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t="2107" b="2107"/>
          <a:stretch>
            <a:fillRect/>
          </a:stretch>
        </p:blipFill>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3" name="Title 2"/>
          <p:cNvSpPr>
            <a:spLocks noGrp="1"/>
          </p:cNvSpPr>
          <p:nvPr>
            <p:ph type="title"/>
          </p:nvPr>
        </p:nvSpPr>
        <p:spPr>
          <a:xfrm>
            <a:off x="404813" y="836613"/>
            <a:ext cx="8270875" cy="358775"/>
          </a:xfrm>
        </p:spPr>
        <p:txBody>
          <a:bodyPr/>
          <a:lstStyle/>
          <a:p>
            <a:pPr eaLnBrk="1" hangingPunct="1"/>
            <a:r>
              <a:rPr lang="en-GB" altLang="es-ES" smtClean="0"/>
              <a:t>GOLF EN MADRID</a:t>
            </a:r>
          </a:p>
        </p:txBody>
      </p:sp>
      <p:sp>
        <p:nvSpPr>
          <p:cNvPr id="20484" name="Content Placeholder 3"/>
          <p:cNvSpPr>
            <a:spLocks noGrp="1"/>
          </p:cNvSpPr>
          <p:nvPr>
            <p:ph idx="1"/>
          </p:nvPr>
        </p:nvSpPr>
        <p:spPr bwMode="auto">
          <a:xfrm>
            <a:off x="395288" y="1196975"/>
            <a:ext cx="4032250" cy="47371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indent="0" eaLnBrk="1" hangingPunct="1">
              <a:buFont typeface="Wingdings" pitchFamily="2" charset="2"/>
              <a:buNone/>
            </a:pPr>
            <a:r>
              <a:rPr lang="es-ES" altLang="es-ES" dirty="0" smtClean="0">
                <a:latin typeface="Prelo SemiBold" charset="0"/>
              </a:rPr>
              <a:t>En Madrid el golf existe en dos extremos…</a:t>
            </a:r>
          </a:p>
          <a:p>
            <a:pPr marL="0" indent="0" eaLnBrk="1" hangingPunct="1"/>
            <a:r>
              <a:rPr lang="es-ES" altLang="es-ES" dirty="0" smtClean="0">
                <a:latin typeface="Prelo SemiBold" charset="0"/>
              </a:rPr>
              <a:t> El primer extremo es el grupo de </a:t>
            </a:r>
            <a:r>
              <a:rPr lang="es-ES" altLang="es-ES" dirty="0" smtClean="0">
                <a:solidFill>
                  <a:srgbClr val="FFD300"/>
                </a:solidFill>
                <a:latin typeface="Prelo SemiBold" charset="0"/>
              </a:rPr>
              <a:t>golfistas en activo</a:t>
            </a:r>
            <a:r>
              <a:rPr lang="es-ES" altLang="es-ES" dirty="0" smtClean="0">
                <a:latin typeface="Prelo SemiBold" charset="0"/>
              </a:rPr>
              <a:t>. Para ellos, el golf está integrado en sus vidas, están acostumbrados a pagar con el fin de practicar el deporte que aman, y ven muchas ventajas al practicarlo.</a:t>
            </a:r>
          </a:p>
          <a:p>
            <a:pPr lvl="1" eaLnBrk="1" hangingPunct="1"/>
            <a:r>
              <a:rPr lang="es-ES" altLang="es-ES" dirty="0" smtClean="0">
                <a:latin typeface="Prelo SemiBold" charset="0"/>
              </a:rPr>
              <a:t>Este grupo probablemente continuará con la práctica del golf y, en general, está contento con las oportunidades disponibles para ellos en Madrid.</a:t>
            </a:r>
            <a:endParaRPr lang="es-ES_tradnl" altLang="es-ES" dirty="0" smtClean="0">
              <a:latin typeface="Prelo SemiBold" charset="0"/>
            </a:endParaRPr>
          </a:p>
          <a:p>
            <a:pPr lvl="1" eaLnBrk="1" hangingPunct="1"/>
            <a:endParaRPr lang="es-ES" altLang="es-ES" dirty="0" smtClean="0">
              <a:latin typeface="Prelo SemiBold" charset="0"/>
            </a:endParaRPr>
          </a:p>
          <a:p>
            <a:pPr marL="0" indent="0" eaLnBrk="1" hangingPunct="1"/>
            <a:r>
              <a:rPr lang="es-ES" altLang="es-ES" dirty="0" smtClean="0">
                <a:latin typeface="Prelo SemiBold" charset="0"/>
              </a:rPr>
              <a:t> En el otro extremo se encuentran las personas que </a:t>
            </a:r>
            <a:r>
              <a:rPr lang="es-ES" altLang="es-ES" dirty="0" smtClean="0">
                <a:solidFill>
                  <a:srgbClr val="FFD300"/>
                </a:solidFill>
                <a:latin typeface="Prelo SemiBold" charset="0"/>
              </a:rPr>
              <a:t>no están involucradas en el golf. </a:t>
            </a:r>
          </a:p>
          <a:p>
            <a:pPr marL="0" indent="0" eaLnBrk="1" hangingPunct="1"/>
            <a:r>
              <a:rPr lang="es-ES" altLang="es-ES" dirty="0" smtClean="0">
                <a:latin typeface="Prelo SemiBold" charset="0"/>
              </a:rPr>
              <a:t> Ésta es una amenaza para la próxima generación de jugadores ya que en el futuro no llenarán los campos de golf.</a:t>
            </a:r>
            <a:endParaRPr lang="es-ES_tradnl" altLang="es-ES" dirty="0" smtClean="0">
              <a:latin typeface="Prelo SemiBold" charset="0"/>
            </a:endParaRPr>
          </a:p>
          <a:p>
            <a:pPr lvl="1" eaLnBrk="1" hangingPunct="1"/>
            <a:r>
              <a:rPr lang="es-ES" altLang="es-ES" dirty="0" smtClean="0">
                <a:latin typeface="Prelo SemiBold" charset="0"/>
              </a:rPr>
              <a:t>De momento, este escenario sólo afecta a algunos clubes que experimentan baja capacidad, pero será un problema más generalizado en el futuro.</a:t>
            </a:r>
            <a:r>
              <a:rPr lang="es-ES_tradnl" altLang="es-ES" dirty="0" smtClean="0">
                <a:latin typeface="Prelo SemiBold" charset="0"/>
              </a:rPr>
              <a:t> </a:t>
            </a:r>
            <a:endParaRPr lang="es-ES" altLang="es-ES" dirty="0" smtClean="0">
              <a:latin typeface="Prelo SemiBold" charset="0"/>
            </a:endParaRPr>
          </a:p>
        </p:txBody>
      </p:sp>
      <p:sp>
        <p:nvSpPr>
          <p:cNvPr id="20485" name="Date Placeholder 4"/>
          <p:cNvSpPr>
            <a:spLocks noGrp="1"/>
          </p:cNvSpPr>
          <p:nvPr>
            <p:ph type="dt" sz="quarter" idx="1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63BAFAFD-EC2F-429D-B846-5EEAE8E2E847}" type="datetime4">
              <a:rPr lang="en-US" altLang="es-ES" smtClean="0">
                <a:solidFill>
                  <a:srgbClr val="FFFFFF"/>
                </a:solidFill>
              </a:rPr>
              <a:pPr/>
              <a:t>September 3, 2016</a:t>
            </a:fld>
            <a:endParaRPr lang="en-US" altLang="es-ES" smtClean="0">
              <a:solidFill>
                <a:srgbClr val="FFFFFF"/>
              </a:solidFill>
            </a:endParaRPr>
          </a:p>
        </p:txBody>
      </p:sp>
      <p:sp>
        <p:nvSpPr>
          <p:cNvPr id="20486" name="Footer Placeholder 5"/>
          <p:cNvSpPr>
            <a:spLocks noGrp="1"/>
          </p:cNvSpPr>
          <p:nvPr>
            <p:ph type="ftr" sz="quarter" idx="16"/>
          </p:nvPr>
        </p:nvSpPr>
        <p:spPr>
          <a:xfrm>
            <a:off x="685800" y="6513513"/>
            <a:ext cx="2446338" cy="2286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r>
              <a:rPr lang="en-US" altLang="es-ES" smtClean="0">
                <a:solidFill>
                  <a:srgbClr val="FFFFFF"/>
                </a:solidFill>
              </a:rPr>
              <a:t>© SPORTS MARKETING SURVEYS INC</a:t>
            </a:r>
            <a:r>
              <a:rPr lang="en-US" altLang="es-ES" smtClean="0">
                <a:solidFill>
                  <a:srgbClr val="FFD300"/>
                </a:solidFill>
              </a:rPr>
              <a:t>.</a:t>
            </a:r>
          </a:p>
        </p:txBody>
      </p:sp>
      <p:sp>
        <p:nvSpPr>
          <p:cNvPr id="20487" name="Slide Number Placeholder 1"/>
          <p:cNvSpPr>
            <a:spLocks noGrp="1"/>
          </p:cNvSpPr>
          <p:nvPr>
            <p:ph type="sldNum" sz="quarter" idx="17"/>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21B171E8-FCBD-4EFB-947E-0C7840337B53}" type="slidenum">
              <a:rPr lang="en-US" altLang="en-US">
                <a:solidFill>
                  <a:srgbClr val="FFFFFF"/>
                </a:solidFill>
              </a:rPr>
              <a:pPr/>
              <a:t>6</a:t>
            </a:fld>
            <a:endParaRPr lang="en-US" altLang="en-US">
              <a:solidFill>
                <a:srgbClr val="3B3B3A"/>
              </a:solidFill>
              <a:latin typeface="Arial" pitchFamily="34" charset="0"/>
            </a:endParaRPr>
          </a:p>
        </p:txBody>
      </p:sp>
      <p:sp>
        <p:nvSpPr>
          <p:cNvPr id="20488" name="Content Placeholder 3"/>
          <p:cNvSpPr txBox="1">
            <a:spLocks/>
          </p:cNvSpPr>
          <p:nvPr/>
        </p:nvSpPr>
        <p:spPr bwMode="auto">
          <a:xfrm>
            <a:off x="4427538" y="1196975"/>
            <a:ext cx="4537075" cy="473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pPr eaLnBrk="1" hangingPunct="1">
              <a:spcBef>
                <a:spcPct val="20000"/>
              </a:spcBef>
              <a:buClr>
                <a:schemeClr val="accent2"/>
              </a:buClr>
              <a:buFont typeface="Wingdings" pitchFamily="2" charset="2"/>
              <a:buChar char="§"/>
            </a:pPr>
            <a:r>
              <a:rPr lang="es-ES" altLang="es-ES" sz="1400" dirty="0">
                <a:solidFill>
                  <a:schemeClr val="bg1"/>
                </a:solidFill>
                <a:latin typeface="Prelo SemiBold" charset="0"/>
              </a:rPr>
              <a:t>El </a:t>
            </a:r>
            <a:r>
              <a:rPr lang="es-ES" altLang="es-ES" sz="1400" dirty="0" smtClean="0">
                <a:solidFill>
                  <a:schemeClr val="bg1"/>
                </a:solidFill>
                <a:latin typeface="Prelo SemiBold" charset="0"/>
              </a:rPr>
              <a:t>grupo de </a:t>
            </a:r>
            <a:r>
              <a:rPr lang="es-ES" altLang="es-ES" sz="1400" dirty="0">
                <a:solidFill>
                  <a:srgbClr val="FFD300"/>
                </a:solidFill>
                <a:latin typeface="Prelo SemiBold" charset="0"/>
              </a:rPr>
              <a:t>golfistas potenciales </a:t>
            </a:r>
            <a:r>
              <a:rPr lang="es-ES" altLang="es-ES" sz="1400" dirty="0">
                <a:solidFill>
                  <a:schemeClr val="bg1"/>
                </a:solidFill>
                <a:latin typeface="Prelo SemiBold" charset="0"/>
              </a:rPr>
              <a:t>prefiere participar en deportes que requieren menos organización y se pueden practicar de forma individual, sin pareja ni hora reservada.</a:t>
            </a:r>
            <a:endParaRPr lang="es-ES_tradnl" altLang="es-ES" sz="1400" dirty="0">
              <a:solidFill>
                <a:schemeClr val="bg1"/>
              </a:solidFill>
              <a:latin typeface="Prelo SemiBold" charset="0"/>
            </a:endParaRPr>
          </a:p>
          <a:p>
            <a:pPr lvl="1" eaLnBrk="1" hangingPunct="1">
              <a:spcBef>
                <a:spcPct val="20000"/>
              </a:spcBef>
              <a:buFontTx/>
              <a:buChar char="–"/>
            </a:pPr>
            <a:r>
              <a:rPr lang="es-ES" altLang="es-ES" sz="1400" dirty="0">
                <a:solidFill>
                  <a:schemeClr val="bg1"/>
                </a:solidFill>
                <a:latin typeface="Prelo SemiBold" charset="0"/>
              </a:rPr>
              <a:t>Ir al gimnasio y correr, en particular, son muy populares. Creen que encajan bien con vidas ocupadas y compromisos familiares y laborales.</a:t>
            </a:r>
            <a:r>
              <a:rPr lang="es-ES_tradnl" altLang="es-ES" sz="1400" dirty="0">
                <a:solidFill>
                  <a:schemeClr val="bg1"/>
                </a:solidFill>
                <a:latin typeface="Prelo SemiBold" charset="0"/>
              </a:rPr>
              <a:t> </a:t>
            </a:r>
            <a:endParaRPr lang="es-ES" altLang="es-ES" sz="1400" dirty="0">
              <a:solidFill>
                <a:schemeClr val="bg1"/>
              </a:solidFill>
              <a:latin typeface="Prelo SemiBold" charset="0"/>
            </a:endParaRPr>
          </a:p>
          <a:p>
            <a:pPr eaLnBrk="1" hangingPunct="1">
              <a:spcBef>
                <a:spcPct val="20000"/>
              </a:spcBef>
              <a:buClr>
                <a:schemeClr val="accent2"/>
              </a:buClr>
              <a:buFont typeface="Wingdings" pitchFamily="2" charset="2"/>
              <a:buChar char="§"/>
            </a:pPr>
            <a:r>
              <a:rPr lang="es-ES" altLang="es-ES" sz="1400" dirty="0">
                <a:solidFill>
                  <a:schemeClr val="bg1"/>
                </a:solidFill>
                <a:latin typeface="Prelo SemiBold" charset="0"/>
              </a:rPr>
              <a:t>Este patrón, apoyado por la creencia de que el golf es un deporte aburrido, para personas mayores, no dinámico o que simplemente no existe en la esfera de relevancia de un individuo, supone </a:t>
            </a:r>
            <a:r>
              <a:rPr lang="es-ES" altLang="es-ES" sz="1400" dirty="0">
                <a:solidFill>
                  <a:srgbClr val="FFD300"/>
                </a:solidFill>
                <a:latin typeface="Prelo SemiBold" charset="0"/>
              </a:rPr>
              <a:t>una amenaza para el desarrollo </a:t>
            </a:r>
            <a:r>
              <a:rPr lang="es-ES" altLang="es-ES" sz="1400" dirty="0">
                <a:solidFill>
                  <a:schemeClr val="bg1"/>
                </a:solidFill>
                <a:latin typeface="Prelo SemiBold" charset="0"/>
              </a:rPr>
              <a:t>del golf en el futuro.</a:t>
            </a:r>
          </a:p>
          <a:p>
            <a:pPr eaLnBrk="1" hangingPunct="1">
              <a:spcBef>
                <a:spcPct val="20000"/>
              </a:spcBef>
              <a:buClr>
                <a:schemeClr val="accent2"/>
              </a:buClr>
              <a:buFont typeface="Wingdings" pitchFamily="2" charset="2"/>
              <a:buChar char="§"/>
            </a:pPr>
            <a:r>
              <a:rPr lang="es-ES" altLang="es-ES" sz="1400" dirty="0">
                <a:solidFill>
                  <a:schemeClr val="bg1"/>
                </a:solidFill>
                <a:latin typeface="Prelo SemiBold" charset="0"/>
              </a:rPr>
              <a:t>Aunque la experiencia entre </a:t>
            </a:r>
            <a:r>
              <a:rPr lang="es-ES" altLang="es-ES" sz="1400" dirty="0">
                <a:solidFill>
                  <a:srgbClr val="FFD300"/>
                </a:solidFill>
                <a:latin typeface="Prelo SemiBold" charset="0"/>
              </a:rPr>
              <a:t>golfistas en activo</a:t>
            </a:r>
            <a:r>
              <a:rPr lang="es-ES" altLang="es-ES" sz="1400" dirty="0">
                <a:solidFill>
                  <a:schemeClr val="bg1"/>
                </a:solidFill>
                <a:latin typeface="Prelo SemiBold" charset="0"/>
              </a:rPr>
              <a:t> es positiva, es fundamental tener previstas acciones en el otro extremo de la escala para asegurar el futuro del golf en Madrid.</a:t>
            </a:r>
            <a:endParaRPr lang="es-ES_tradnl" altLang="es-ES" sz="1400" dirty="0">
              <a:solidFill>
                <a:schemeClr val="bg1"/>
              </a:solidFill>
              <a:latin typeface="Prelo SemiBold" charset="0"/>
            </a:endParaRPr>
          </a:p>
          <a:p>
            <a:pPr lvl="1" eaLnBrk="1" hangingPunct="1">
              <a:spcBef>
                <a:spcPct val="20000"/>
              </a:spcBef>
              <a:buFontTx/>
              <a:buChar char="–"/>
            </a:pPr>
            <a:r>
              <a:rPr lang="es-ES" altLang="es-ES" sz="1400" dirty="0">
                <a:solidFill>
                  <a:schemeClr val="bg1"/>
                </a:solidFill>
                <a:latin typeface="Prelo SemiBold" charset="0"/>
              </a:rPr>
              <a:t>Es importante </a:t>
            </a:r>
            <a:r>
              <a:rPr lang="es-ES" altLang="es-ES" sz="1400" dirty="0">
                <a:solidFill>
                  <a:srgbClr val="FFD300"/>
                </a:solidFill>
                <a:latin typeface="Prelo SemiBold" charset="0"/>
              </a:rPr>
              <a:t>ampliar la red </a:t>
            </a:r>
            <a:r>
              <a:rPr lang="es-ES" altLang="es-ES" sz="1400" dirty="0">
                <a:solidFill>
                  <a:schemeClr val="bg1"/>
                </a:solidFill>
                <a:latin typeface="Prelo SemiBold" charset="0"/>
              </a:rPr>
              <a:t>y conectar los elementos del deporte que las personas consideran importantes, aplicando este razonamiento al golf.</a:t>
            </a:r>
          </a:p>
          <a:p>
            <a:pPr lvl="1" eaLnBrk="1" hangingPunct="1">
              <a:spcBef>
                <a:spcPct val="20000"/>
              </a:spcBef>
              <a:buFontTx/>
              <a:buChar char="–"/>
            </a:pPr>
            <a:endParaRPr lang="es-ES" altLang="es-ES" sz="1300" dirty="0">
              <a:solidFill>
                <a:schemeClr val="bg1"/>
              </a:solidFill>
              <a:latin typeface="Prelo SemiBold"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Placeholder 7"/>
          <p:cNvPicPr>
            <a:picLocks noGrp="1" noChangeAspect="1"/>
          </p:cNvPicPr>
          <p:nvPr>
            <p:ph type="pic" sz="quarter" idx="14"/>
          </p:nvPr>
        </p:nvPicPr>
        <p:blipFill>
          <a:blip r:embed="rId2">
            <a:extLst>
              <a:ext uri="{28A0092B-C50C-407E-A947-70E740481C1C}">
                <a14:useLocalDpi xmlns:a14="http://schemas.microsoft.com/office/drawing/2010/main" val="0"/>
              </a:ext>
            </a:extLst>
          </a:blip>
          <a:srcRect t="2107" b="2107"/>
          <a:stretch>
            <a:fillRect/>
          </a:stretch>
        </p:blipFill>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1" name="Title 2"/>
          <p:cNvSpPr>
            <a:spLocks noGrp="1"/>
          </p:cNvSpPr>
          <p:nvPr>
            <p:ph type="title"/>
          </p:nvPr>
        </p:nvSpPr>
        <p:spPr>
          <a:xfrm>
            <a:off x="404813" y="836613"/>
            <a:ext cx="8270875" cy="358775"/>
          </a:xfrm>
        </p:spPr>
        <p:txBody>
          <a:bodyPr/>
          <a:lstStyle/>
          <a:p>
            <a:pPr eaLnBrk="1" hangingPunct="1"/>
            <a:r>
              <a:rPr lang="es-ES_tradnl" altLang="es-ES" smtClean="0"/>
              <a:t>EL PROBLEMA DE MADRID, ¨LA TRAMPA¨</a:t>
            </a:r>
            <a:endParaRPr lang="en-GB" altLang="es-ES" smtClean="0"/>
          </a:p>
        </p:txBody>
      </p:sp>
      <p:sp>
        <p:nvSpPr>
          <p:cNvPr id="22532" name="Date Placeholder 4"/>
          <p:cNvSpPr>
            <a:spLocks noGrp="1"/>
          </p:cNvSpPr>
          <p:nvPr>
            <p:ph type="dt" sz="quarter" idx="1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251650A8-57AC-43A3-B8F8-A34FA4E38379}" type="datetime4">
              <a:rPr lang="en-US" altLang="es-ES" smtClean="0">
                <a:solidFill>
                  <a:srgbClr val="FFFFFF"/>
                </a:solidFill>
              </a:rPr>
              <a:pPr/>
              <a:t>September 3, 2016</a:t>
            </a:fld>
            <a:endParaRPr lang="en-US" altLang="es-ES" smtClean="0">
              <a:solidFill>
                <a:srgbClr val="FFFFFF"/>
              </a:solidFill>
            </a:endParaRPr>
          </a:p>
        </p:txBody>
      </p:sp>
      <p:sp>
        <p:nvSpPr>
          <p:cNvPr id="22533" name="Footer Placeholder 5"/>
          <p:cNvSpPr>
            <a:spLocks noGrp="1"/>
          </p:cNvSpPr>
          <p:nvPr>
            <p:ph type="ftr" sz="quarter" idx="16"/>
          </p:nvPr>
        </p:nvSpPr>
        <p:spPr>
          <a:xfrm>
            <a:off x="685800" y="6524625"/>
            <a:ext cx="2373313" cy="2286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r>
              <a:rPr lang="en-US" altLang="es-ES" smtClean="0">
                <a:solidFill>
                  <a:srgbClr val="FFFFFF"/>
                </a:solidFill>
              </a:rPr>
              <a:t>© SPORTS MARKETING SURVEYS INC</a:t>
            </a:r>
            <a:r>
              <a:rPr lang="en-US" altLang="es-ES" smtClean="0">
                <a:solidFill>
                  <a:srgbClr val="FFD300"/>
                </a:solidFill>
              </a:rPr>
              <a:t>.</a:t>
            </a:r>
          </a:p>
        </p:txBody>
      </p:sp>
      <p:pic>
        <p:nvPicPr>
          <p:cNvPr id="10" name="Picture 9"/>
          <p:cNvPicPr>
            <a:picLocks noChangeAspect="1"/>
          </p:cNvPicPr>
          <p:nvPr/>
        </p:nvPicPr>
        <p:blipFill>
          <a:blip r:embed="rId3">
            <a:clrChange>
              <a:clrFrom>
                <a:srgbClr val="FFFFFF"/>
              </a:clrFrom>
              <a:clrTo>
                <a:srgbClr val="FFFFFF">
                  <a:alpha val="0"/>
                </a:srgbClr>
              </a:clrTo>
            </a:clrChange>
            <a:duotone>
              <a:schemeClr val="accent3">
                <a:shade val="45000"/>
                <a:satMod val="135000"/>
              </a:schemeClr>
              <a:prstClr val="white"/>
            </a:duotone>
          </a:blip>
          <a:stretch>
            <a:fillRect/>
          </a:stretch>
        </p:blipFill>
        <p:spPr>
          <a:xfrm>
            <a:off x="539552" y="4293096"/>
            <a:ext cx="1656184" cy="1656184"/>
          </a:xfrm>
          <a:prstGeom prst="rect">
            <a:avLst/>
          </a:prstGeom>
        </p:spPr>
      </p:pic>
      <p:sp>
        <p:nvSpPr>
          <p:cNvPr id="22535" name="Oval Callout 11"/>
          <p:cNvSpPr>
            <a:spLocks noChangeArrowheads="1"/>
          </p:cNvSpPr>
          <p:nvPr/>
        </p:nvSpPr>
        <p:spPr bwMode="auto">
          <a:xfrm>
            <a:off x="2228850" y="4606925"/>
            <a:ext cx="830263" cy="477838"/>
          </a:xfrm>
          <a:prstGeom prst="wedgeEllipseCallout">
            <a:avLst>
              <a:gd name="adj1" fmla="val -72477"/>
              <a:gd name="adj2" fmla="val -48829"/>
            </a:avLst>
          </a:prstGeom>
          <a:noFill/>
          <a:ln w="28575">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pPr eaLnBrk="1" hangingPunct="1"/>
            <a:r>
              <a:rPr lang="es-ES_tradnl" altLang="es-ES" sz="1400">
                <a:solidFill>
                  <a:srgbClr val="F2F2F2"/>
                </a:solidFill>
              </a:rPr>
              <a:t>Aburrido</a:t>
            </a:r>
            <a:endParaRPr lang="es-ES" altLang="es-ES" sz="1400">
              <a:solidFill>
                <a:srgbClr val="F2F2F2"/>
              </a:solidFill>
            </a:endParaRPr>
          </a:p>
        </p:txBody>
      </p:sp>
      <p:sp>
        <p:nvSpPr>
          <p:cNvPr id="22536" name="Oval Callout 12"/>
          <p:cNvSpPr>
            <a:spLocks noChangeArrowheads="1"/>
          </p:cNvSpPr>
          <p:nvPr/>
        </p:nvSpPr>
        <p:spPr bwMode="auto">
          <a:xfrm>
            <a:off x="1200150" y="3213100"/>
            <a:ext cx="635000" cy="785813"/>
          </a:xfrm>
          <a:prstGeom prst="wedgeEllipseCallout">
            <a:avLst>
              <a:gd name="adj1" fmla="val -52718"/>
              <a:gd name="adj2" fmla="val 81884"/>
            </a:avLst>
          </a:prstGeom>
          <a:noFill/>
          <a:ln w="28575">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pPr eaLnBrk="1" hangingPunct="1"/>
            <a:r>
              <a:rPr lang="es-ES" altLang="es-ES" sz="1400">
                <a:solidFill>
                  <a:srgbClr val="F2F2F2"/>
                </a:solidFill>
              </a:rPr>
              <a:t>Lento </a:t>
            </a:r>
          </a:p>
        </p:txBody>
      </p:sp>
      <p:sp>
        <p:nvSpPr>
          <p:cNvPr id="22537" name="Oval Callout 13"/>
          <p:cNvSpPr>
            <a:spLocks noChangeArrowheads="1"/>
          </p:cNvSpPr>
          <p:nvPr/>
        </p:nvSpPr>
        <p:spPr bwMode="auto">
          <a:xfrm>
            <a:off x="153988" y="3213100"/>
            <a:ext cx="962025" cy="987425"/>
          </a:xfrm>
          <a:prstGeom prst="wedgeEllipseCallout">
            <a:avLst>
              <a:gd name="adj1" fmla="val 21310"/>
              <a:gd name="adj2" fmla="val 69653"/>
            </a:avLst>
          </a:prstGeom>
          <a:noFill/>
          <a:ln w="28575">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pPr algn="ctr" eaLnBrk="1" hangingPunct="1"/>
            <a:r>
              <a:rPr lang="es-ES_tradnl" altLang="es-ES" sz="1400">
                <a:solidFill>
                  <a:srgbClr val="F2F2F2"/>
                </a:solidFill>
              </a:rPr>
              <a:t>No me </a:t>
            </a:r>
          </a:p>
          <a:p>
            <a:pPr algn="ctr" eaLnBrk="1" hangingPunct="1"/>
            <a:r>
              <a:rPr lang="es-ES_tradnl" altLang="es-ES" sz="1400">
                <a:solidFill>
                  <a:srgbClr val="F2F2F2"/>
                </a:solidFill>
              </a:rPr>
              <a:t>gusta el </a:t>
            </a:r>
          </a:p>
          <a:p>
            <a:pPr algn="ctr" eaLnBrk="1" hangingPunct="1"/>
            <a:r>
              <a:rPr lang="es-ES_tradnl" altLang="es-ES" sz="1400">
                <a:solidFill>
                  <a:srgbClr val="F2F2F2"/>
                </a:solidFill>
              </a:rPr>
              <a:t>golf</a:t>
            </a:r>
          </a:p>
        </p:txBody>
      </p:sp>
      <p:sp>
        <p:nvSpPr>
          <p:cNvPr id="22538" name="Oval Callout 14"/>
          <p:cNvSpPr>
            <a:spLocks noChangeArrowheads="1"/>
          </p:cNvSpPr>
          <p:nvPr/>
        </p:nvSpPr>
        <p:spPr bwMode="auto">
          <a:xfrm>
            <a:off x="1692275" y="3843338"/>
            <a:ext cx="968375" cy="522287"/>
          </a:xfrm>
          <a:prstGeom prst="wedgeEllipseCallout">
            <a:avLst>
              <a:gd name="adj1" fmla="val -57282"/>
              <a:gd name="adj2" fmla="val 58199"/>
            </a:avLst>
          </a:prstGeom>
          <a:noFill/>
          <a:ln w="28575">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pPr eaLnBrk="1" hangingPunct="1"/>
            <a:r>
              <a:rPr lang="es-ES_tradnl" altLang="es-ES" sz="1400">
                <a:solidFill>
                  <a:srgbClr val="F2F2F2"/>
                </a:solidFill>
              </a:rPr>
              <a:t>Muy caro</a:t>
            </a:r>
          </a:p>
        </p:txBody>
      </p:sp>
      <p:sp>
        <p:nvSpPr>
          <p:cNvPr id="22539" name="Oval Callout 15"/>
          <p:cNvSpPr>
            <a:spLocks noChangeArrowheads="1"/>
          </p:cNvSpPr>
          <p:nvPr/>
        </p:nvSpPr>
        <p:spPr bwMode="auto">
          <a:xfrm flipH="1">
            <a:off x="1908175" y="2708275"/>
            <a:ext cx="1117600" cy="647700"/>
          </a:xfrm>
          <a:prstGeom prst="wedgeEllipseCallout">
            <a:avLst>
              <a:gd name="adj1" fmla="val -40361"/>
              <a:gd name="adj2" fmla="val 51935"/>
            </a:avLst>
          </a:prstGeom>
          <a:noFill/>
          <a:ln w="28575">
            <a:solidFill>
              <a:srgbClr val="97BF0D"/>
            </a:solidFill>
            <a:round/>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pPr algn="ctr"/>
            <a:r>
              <a:rPr lang="es-ES_tradnl" altLang="es-ES" sz="1400">
                <a:solidFill>
                  <a:srgbClr val="97BF0D"/>
                </a:solidFill>
              </a:rPr>
              <a:t>Voy a </a:t>
            </a:r>
          </a:p>
          <a:p>
            <a:pPr algn="ctr"/>
            <a:r>
              <a:rPr lang="es-ES_tradnl" altLang="es-ES" sz="1400">
                <a:solidFill>
                  <a:srgbClr val="97BF0D"/>
                </a:solidFill>
              </a:rPr>
              <a:t>probarlo</a:t>
            </a:r>
            <a:endParaRPr lang="es-ES_tradnl" altLang="es-ES" sz="1400">
              <a:solidFill>
                <a:srgbClr val="97BF0D"/>
              </a:solidFill>
              <a:latin typeface="Prelo SemiBold" charset="0"/>
            </a:endParaRPr>
          </a:p>
        </p:txBody>
      </p:sp>
      <p:pic>
        <p:nvPicPr>
          <p:cNvPr id="17" name="Picture 16"/>
          <p:cNvPicPr>
            <a:picLocks noChangeAspect="1"/>
          </p:cNvPicPr>
          <p:nvPr/>
        </p:nvPicPr>
        <p:blipFill>
          <a:blip r:embed="rId4">
            <a:duotone>
              <a:schemeClr val="accent1">
                <a:shade val="45000"/>
                <a:satMod val="135000"/>
              </a:schemeClr>
              <a:prstClr val="white"/>
            </a:duotone>
            <a:clrChange>
              <a:clrFrom>
                <a:srgbClr val="FFFFFF"/>
              </a:clrFrom>
              <a:clrTo>
                <a:srgbClr val="FFFFFF">
                  <a:alpha val="0"/>
                </a:srgbClr>
              </a:clrTo>
            </a:clrChange>
          </a:blip>
          <a:stretch>
            <a:fillRect/>
          </a:stretch>
        </p:blipFill>
        <p:spPr>
          <a:xfrm>
            <a:off x="2555777" y="3212976"/>
            <a:ext cx="1152127" cy="1152127"/>
          </a:xfrm>
          <a:prstGeom prst="rect">
            <a:avLst/>
          </a:prstGeom>
        </p:spPr>
      </p:pic>
      <p:grpSp>
        <p:nvGrpSpPr>
          <p:cNvPr id="22541" name="Group 27"/>
          <p:cNvGrpSpPr>
            <a:grpSpLocks/>
          </p:cNvGrpSpPr>
          <p:nvPr/>
        </p:nvGrpSpPr>
        <p:grpSpPr bwMode="auto">
          <a:xfrm rot="1035359">
            <a:off x="3328988" y="2409825"/>
            <a:ext cx="4356100" cy="1401763"/>
            <a:chOff x="3637991" y="1788924"/>
            <a:chExt cx="4355905" cy="1401201"/>
          </a:xfrm>
        </p:grpSpPr>
        <p:sp>
          <p:nvSpPr>
            <p:cNvPr id="22552" name="Right Arrow 17"/>
            <p:cNvSpPr>
              <a:spLocks noChangeArrowheads="1"/>
            </p:cNvSpPr>
            <p:nvPr/>
          </p:nvSpPr>
          <p:spPr bwMode="auto">
            <a:xfrm rot="-1991912">
              <a:off x="4232031" y="2850282"/>
              <a:ext cx="3184176" cy="339843"/>
            </a:xfrm>
            <a:prstGeom prst="rightArrow">
              <a:avLst>
                <a:gd name="adj1" fmla="val 48917"/>
                <a:gd name="adj2" fmla="val 52096"/>
              </a:avLst>
            </a:prstGeom>
            <a:solidFill>
              <a:schemeClr val="accent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endParaRPr lang="en-GB" altLang="es-ES" sz="2400">
                <a:latin typeface="Arial" pitchFamily="34" charset="0"/>
              </a:endParaRPr>
            </a:p>
          </p:txBody>
        </p:sp>
        <p:sp>
          <p:nvSpPr>
            <p:cNvPr id="22553" name="TextBox 18"/>
            <p:cNvSpPr txBox="1">
              <a:spLocks noChangeArrowheads="1"/>
            </p:cNvSpPr>
            <p:nvPr/>
          </p:nvSpPr>
          <p:spPr bwMode="auto">
            <a:xfrm rot="-1984801">
              <a:off x="3637991" y="1788924"/>
              <a:ext cx="4355905"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pPr eaLnBrk="1" hangingPunct="1"/>
              <a:r>
                <a:rPr lang="es-ES_tradnl" altLang="es-ES" sz="1400" dirty="0">
                  <a:solidFill>
                    <a:srgbClr val="97BF0D"/>
                  </a:solidFill>
                </a:rPr>
                <a:t>Información sencilla sobre cómo y dónde jugar</a:t>
              </a:r>
            </a:p>
            <a:p>
              <a:pPr eaLnBrk="1" hangingPunct="1"/>
              <a:r>
                <a:rPr lang="es-ES_tradnl" altLang="es-ES" sz="1400" dirty="0">
                  <a:solidFill>
                    <a:srgbClr val="97BF0D"/>
                  </a:solidFill>
                </a:rPr>
                <a:t>Opciones sobre cómo jugar, el tiempo y la dificultad</a:t>
              </a:r>
            </a:p>
            <a:p>
              <a:pPr eaLnBrk="1" hangingPunct="1"/>
              <a:r>
                <a:rPr lang="es-ES_tradnl" altLang="es-ES" sz="1400" dirty="0">
                  <a:solidFill>
                    <a:srgbClr val="97BF0D"/>
                  </a:solidFill>
                </a:rPr>
                <a:t>Posibilidad de alquilar el equipo</a:t>
              </a:r>
            </a:p>
            <a:p>
              <a:pPr eaLnBrk="1" hangingPunct="1"/>
              <a:r>
                <a:rPr lang="es-ES_tradnl" altLang="es-ES" sz="1400" dirty="0">
                  <a:solidFill>
                    <a:srgbClr val="97BF0D"/>
                  </a:solidFill>
                </a:rPr>
                <a:t>Golf en los términos del jugador</a:t>
              </a:r>
              <a:endParaRPr lang="en-GB" altLang="es-ES" sz="1400" dirty="0">
                <a:solidFill>
                  <a:srgbClr val="97BF0D"/>
                </a:solidFill>
                <a:latin typeface="Prelo SemiBold" charset="0"/>
              </a:endParaRPr>
            </a:p>
          </p:txBody>
        </p:sp>
      </p:grpSp>
      <p:grpSp>
        <p:nvGrpSpPr>
          <p:cNvPr id="22542" name="Group 29"/>
          <p:cNvGrpSpPr>
            <a:grpSpLocks/>
          </p:cNvGrpSpPr>
          <p:nvPr/>
        </p:nvGrpSpPr>
        <p:grpSpPr bwMode="auto">
          <a:xfrm rot="-693864">
            <a:off x="3803650" y="4519613"/>
            <a:ext cx="3548063" cy="1547812"/>
            <a:chOff x="4480865" y="4517027"/>
            <a:chExt cx="3547767" cy="1547899"/>
          </a:xfrm>
        </p:grpSpPr>
        <p:sp>
          <p:nvSpPr>
            <p:cNvPr id="22550" name="TextBox 19"/>
            <p:cNvSpPr txBox="1">
              <a:spLocks noChangeArrowheads="1"/>
            </p:cNvSpPr>
            <p:nvPr/>
          </p:nvSpPr>
          <p:spPr bwMode="auto">
            <a:xfrm rot="1604714">
              <a:off x="4480865" y="4895328"/>
              <a:ext cx="3547767" cy="1169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pPr eaLnBrk="1" hangingPunct="1"/>
              <a:r>
                <a:rPr lang="es-ES_tradnl" altLang="es-ES" sz="1400">
                  <a:solidFill>
                    <a:srgbClr val="FF0000"/>
                  </a:solidFill>
                  <a:latin typeface="Prelo SemiBold" charset="0"/>
                </a:rPr>
                <a:t>Falta de información</a:t>
              </a:r>
            </a:p>
            <a:p>
              <a:pPr eaLnBrk="1" hangingPunct="1"/>
              <a:r>
                <a:rPr lang="es-ES_tradnl" altLang="es-ES" sz="1400">
                  <a:solidFill>
                    <a:srgbClr val="FF0000"/>
                  </a:solidFill>
                  <a:latin typeface="Prelo SemiBold" charset="0"/>
                </a:rPr>
                <a:t>El juego parece complicado</a:t>
              </a:r>
            </a:p>
            <a:p>
              <a:pPr eaLnBrk="1" hangingPunct="1"/>
              <a:r>
                <a:rPr lang="es-ES_tradnl" altLang="es-ES" sz="1400">
                  <a:solidFill>
                    <a:srgbClr val="FF0000"/>
                  </a:solidFill>
                  <a:latin typeface="Prelo SemiBold" charset="0"/>
                </a:rPr>
                <a:t>Percepción de que el golf tiene que</a:t>
              </a:r>
            </a:p>
            <a:p>
              <a:pPr eaLnBrk="1" hangingPunct="1"/>
              <a:r>
                <a:rPr lang="pt-BR" altLang="es-ES" sz="1400">
                  <a:solidFill>
                    <a:srgbClr val="FF0000"/>
                  </a:solidFill>
                  <a:latin typeface="Prelo SemiBold" charset="0"/>
                </a:rPr>
                <a:t>ser "todo o nada"</a:t>
              </a:r>
            </a:p>
            <a:p>
              <a:pPr eaLnBrk="1" hangingPunct="1"/>
              <a:r>
                <a:rPr lang="es-ES_tradnl" altLang="es-ES" sz="1400">
                  <a:solidFill>
                    <a:srgbClr val="FF0000"/>
                  </a:solidFill>
                  <a:latin typeface="Prelo SemiBold" charset="0"/>
                </a:rPr>
                <a:t>El tiempo y el dinero parecen un sacrificio</a:t>
              </a:r>
              <a:endParaRPr lang="en-GB" altLang="es-ES" sz="1400">
                <a:solidFill>
                  <a:srgbClr val="FF0000"/>
                </a:solidFill>
                <a:latin typeface="Prelo SemiBold" charset="0"/>
              </a:endParaRPr>
            </a:p>
          </p:txBody>
        </p:sp>
        <p:sp>
          <p:nvSpPr>
            <p:cNvPr id="22551" name="Right Arrow 21"/>
            <p:cNvSpPr>
              <a:spLocks noChangeArrowheads="1"/>
            </p:cNvSpPr>
            <p:nvPr/>
          </p:nvSpPr>
          <p:spPr bwMode="auto">
            <a:xfrm rot="1598139">
              <a:off x="4566333" y="4517027"/>
              <a:ext cx="3147428" cy="339843"/>
            </a:xfrm>
            <a:prstGeom prst="rightArrow">
              <a:avLst>
                <a:gd name="adj1" fmla="val 48917"/>
                <a:gd name="adj2" fmla="val 52095"/>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endParaRPr lang="en-GB" altLang="es-ES" sz="2400">
                <a:solidFill>
                  <a:srgbClr val="FF0000"/>
                </a:solidFill>
                <a:latin typeface="Arial" pitchFamily="34" charset="0"/>
              </a:endParaRPr>
            </a:p>
          </p:txBody>
        </p:sp>
      </p:grpSp>
      <p:sp>
        <p:nvSpPr>
          <p:cNvPr id="22543" name="TextBox 22"/>
          <p:cNvSpPr txBox="1">
            <a:spLocks noChangeArrowheads="1"/>
          </p:cNvSpPr>
          <p:nvPr/>
        </p:nvSpPr>
        <p:spPr bwMode="auto">
          <a:xfrm>
            <a:off x="4643438" y="3729038"/>
            <a:ext cx="569912"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pPr eaLnBrk="1" hangingPunct="1"/>
            <a:r>
              <a:rPr lang="en-GB" altLang="es-ES" sz="5400">
                <a:solidFill>
                  <a:schemeClr val="bg1"/>
                </a:solidFill>
                <a:latin typeface="Prelo SemiBold" charset="0"/>
              </a:rPr>
              <a:t>?</a:t>
            </a:r>
          </a:p>
        </p:txBody>
      </p:sp>
      <p:pic>
        <p:nvPicPr>
          <p:cNvPr id="24" name="Picture 23"/>
          <p:cNvPicPr>
            <a:picLocks noChangeAspect="1"/>
          </p:cNvPicPr>
          <p:nvPr/>
        </p:nvPicPr>
        <p:blipFill>
          <a:blip r:embed="rId5">
            <a:clrChange>
              <a:clrFrom>
                <a:srgbClr val="FFFFFF"/>
              </a:clrFrom>
              <a:clrTo>
                <a:srgbClr val="FFFFFF">
                  <a:alpha val="0"/>
                </a:srgbClr>
              </a:clrTo>
            </a:clrChange>
            <a:duotone>
              <a:schemeClr val="accent1">
                <a:shade val="45000"/>
                <a:satMod val="135000"/>
              </a:schemeClr>
              <a:prstClr val="white"/>
            </a:duotone>
          </a:blip>
          <a:stretch>
            <a:fillRect/>
          </a:stretch>
        </p:blipFill>
        <p:spPr>
          <a:xfrm>
            <a:off x="7884368" y="1268760"/>
            <a:ext cx="792088" cy="792088"/>
          </a:xfrm>
          <a:prstGeom prst="rect">
            <a:avLst/>
          </a:prstGeom>
        </p:spPr>
      </p:pic>
      <p:sp>
        <p:nvSpPr>
          <p:cNvPr id="22545" name="TextBox 24"/>
          <p:cNvSpPr txBox="1">
            <a:spLocks noChangeArrowheads="1"/>
          </p:cNvSpPr>
          <p:nvPr/>
        </p:nvSpPr>
        <p:spPr bwMode="auto">
          <a:xfrm>
            <a:off x="7235825" y="2349500"/>
            <a:ext cx="1800225"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pPr algn="r" eaLnBrk="1" hangingPunct="1"/>
            <a:r>
              <a:rPr lang="es-ES_tradnl" altLang="es-ES" sz="1400" dirty="0">
                <a:solidFill>
                  <a:srgbClr val="97BF0D"/>
                </a:solidFill>
              </a:rPr>
              <a:t>Experiencia positiva e instalaciones de calidad para la práctica establecen el escenario idóneo para desarrollar el golf.</a:t>
            </a:r>
          </a:p>
        </p:txBody>
      </p:sp>
      <p:pic>
        <p:nvPicPr>
          <p:cNvPr id="22546" name="Picture 26"/>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178800" y="4365625"/>
            <a:ext cx="6413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47" name="TextBox 30"/>
          <p:cNvSpPr txBox="1">
            <a:spLocks noChangeArrowheads="1"/>
          </p:cNvSpPr>
          <p:nvPr/>
        </p:nvSpPr>
        <p:spPr bwMode="auto">
          <a:xfrm>
            <a:off x="7092950" y="5013325"/>
            <a:ext cx="1949450" cy="1169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pPr algn="r" eaLnBrk="1" hangingPunct="1"/>
            <a:r>
              <a:rPr lang="es-ES_tradnl" altLang="es-ES" sz="1400">
                <a:solidFill>
                  <a:srgbClr val="FF0000"/>
                </a:solidFill>
              </a:rPr>
              <a:t>Hay muchos otros deportes y actividades que probar, ¿por qué molestarse con el golf?</a:t>
            </a:r>
          </a:p>
        </p:txBody>
      </p:sp>
      <p:sp>
        <p:nvSpPr>
          <p:cNvPr id="22548" name="Slide Number Placeholder 1"/>
          <p:cNvSpPr>
            <a:spLocks noGrp="1"/>
          </p:cNvSpPr>
          <p:nvPr>
            <p:ph type="sldNum" sz="quarter" idx="17"/>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934CB315-BAA1-42B8-8898-69A565DEB074}" type="slidenum">
              <a:rPr lang="en-US" altLang="en-US">
                <a:solidFill>
                  <a:srgbClr val="FFFFFF"/>
                </a:solidFill>
              </a:rPr>
              <a:pPr/>
              <a:t>7</a:t>
            </a:fld>
            <a:endParaRPr lang="en-US" altLang="en-US">
              <a:solidFill>
                <a:srgbClr val="3B3B3A"/>
              </a:solidFill>
              <a:latin typeface="Arial" pitchFamily="34" charset="0"/>
            </a:endParaRPr>
          </a:p>
        </p:txBody>
      </p:sp>
      <p:sp>
        <p:nvSpPr>
          <p:cNvPr id="22549" name="TextBox 3"/>
          <p:cNvSpPr txBox="1">
            <a:spLocks noChangeArrowheads="1"/>
          </p:cNvSpPr>
          <p:nvPr/>
        </p:nvSpPr>
        <p:spPr bwMode="auto">
          <a:xfrm>
            <a:off x="398463" y="1196975"/>
            <a:ext cx="5326062" cy="1169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pPr eaLnBrk="1" hangingPunct="1"/>
            <a:r>
              <a:rPr lang="es-ES" altLang="es-ES" sz="1400">
                <a:solidFill>
                  <a:schemeClr val="bg1"/>
                </a:solidFill>
              </a:rPr>
              <a:t>Para aquellos que estén dispuestos a probar el golf, una serie de desafíos en torno a participar realmente en el deporte -la comprensión de cómo y cuándo jugar y la justificación de intentar algo nuevo- podrían resultar en que jugadores potenciales lo dejasen antes de haberse acercado a un campo de golf.</a:t>
            </a:r>
            <a:endParaRPr lang="es-ES_tradnl" altLang="es-ES" sz="1400">
              <a:solidFill>
                <a:schemeClr val="bg1"/>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Placeholder 7"/>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t="2107" b="2107"/>
          <a:stretch>
            <a:fillRect/>
          </a:stretch>
        </p:blipFill>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5" name="Title 2"/>
          <p:cNvSpPr>
            <a:spLocks noGrp="1"/>
          </p:cNvSpPr>
          <p:nvPr>
            <p:ph type="title"/>
          </p:nvPr>
        </p:nvSpPr>
        <p:spPr>
          <a:xfrm>
            <a:off x="323850" y="838200"/>
            <a:ext cx="8270875" cy="358775"/>
          </a:xfrm>
        </p:spPr>
        <p:txBody>
          <a:bodyPr/>
          <a:lstStyle/>
          <a:p>
            <a:pPr eaLnBrk="1" hangingPunct="1"/>
            <a:r>
              <a:rPr lang="en-GB" altLang="es-ES" smtClean="0"/>
              <a:t>¿QUÉ DEBERÍA HACER LA FGM? </a:t>
            </a:r>
          </a:p>
        </p:txBody>
      </p:sp>
      <p:sp>
        <p:nvSpPr>
          <p:cNvPr id="23556" name="Content Placeholder 3"/>
          <p:cNvSpPr>
            <a:spLocks noGrp="1"/>
          </p:cNvSpPr>
          <p:nvPr>
            <p:ph idx="1"/>
          </p:nvPr>
        </p:nvSpPr>
        <p:spPr bwMode="auto">
          <a:xfrm>
            <a:off x="250825" y="1212850"/>
            <a:ext cx="4537075" cy="47371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s-ES_tradnl" altLang="es-ES" smtClean="0">
                <a:latin typeface="Prelo SemiBold" charset="0"/>
              </a:rPr>
              <a:t>Para lanzar la red lo más lejos posible, deberá ponerse en marcha una campaña de marketing de</a:t>
            </a:r>
            <a:r>
              <a:rPr lang="es-ES_tradnl" altLang="es-ES" smtClean="0">
                <a:solidFill>
                  <a:srgbClr val="FFD300"/>
                </a:solidFill>
                <a:latin typeface="Prelo SemiBold" charset="0"/>
              </a:rPr>
              <a:t> gran alcance</a:t>
            </a:r>
            <a:r>
              <a:rPr lang="es-ES_tradnl" altLang="es-ES" smtClean="0">
                <a:latin typeface="Prelo SemiBold" charset="0"/>
              </a:rPr>
              <a:t> a través de canales multimedia, incluyendo televisión, radio y folletos entregados en mano o enviados por correo.</a:t>
            </a:r>
          </a:p>
          <a:p>
            <a:pPr eaLnBrk="1" hangingPunct="1"/>
            <a:r>
              <a:rPr lang="es-ES_tradnl" altLang="es-ES" smtClean="0">
                <a:latin typeface="Prelo SemiBold" charset="0"/>
              </a:rPr>
              <a:t>Centrándose en la idea </a:t>
            </a:r>
            <a:r>
              <a:rPr lang="es-ES_tradnl" altLang="es-ES" smtClean="0">
                <a:solidFill>
                  <a:srgbClr val="FFD300"/>
                </a:solidFill>
                <a:latin typeface="Prelo SemiBold" charset="0"/>
              </a:rPr>
              <a:t>"Dale una oportunidad al golf“</a:t>
            </a:r>
            <a:r>
              <a:rPr lang="es-ES" altLang="es-ES" smtClean="0">
                <a:latin typeface="Prelo SemiBold" charset="0"/>
              </a:rPr>
              <a:t>, la campaña servirá para recordar que el golf existe ofreciendo la posibilidad de practicarlo.</a:t>
            </a:r>
            <a:r>
              <a:rPr lang="es-ES_tradnl" altLang="es-ES" smtClean="0">
                <a:latin typeface="Prelo SemiBold" charset="0"/>
              </a:rPr>
              <a:t> </a:t>
            </a:r>
          </a:p>
          <a:p>
            <a:pPr eaLnBrk="1" hangingPunct="1"/>
            <a:r>
              <a:rPr lang="es-ES" altLang="es-ES" smtClean="0">
                <a:latin typeface="Prelo SemiBold" charset="0"/>
              </a:rPr>
              <a:t>Otras actividades deportivas populares como correr e ir al gimnasio son fáciles de practicar, mientras que el golf les obligará a plantearse y entender algo que pudiera tener connotaciones negativas.</a:t>
            </a:r>
            <a:endParaRPr lang="es-ES_tradnl" altLang="es-ES" smtClean="0">
              <a:latin typeface="Prelo SemiBold" charset="0"/>
            </a:endParaRPr>
          </a:p>
          <a:p>
            <a:pPr lvl="1" eaLnBrk="1" hangingPunct="1"/>
            <a:r>
              <a:rPr lang="es-ES" altLang="es-ES" smtClean="0">
                <a:latin typeface="Prelo SemiBold" charset="0"/>
              </a:rPr>
              <a:t>Por ello, el primer reto es </a:t>
            </a:r>
            <a:r>
              <a:rPr lang="es-ES" altLang="es-ES" smtClean="0">
                <a:solidFill>
                  <a:srgbClr val="FFD300"/>
                </a:solidFill>
                <a:latin typeface="Prelo SemiBold" charset="0"/>
              </a:rPr>
              <a:t>conseguir que se tenga en cuenta el golf</a:t>
            </a:r>
            <a:r>
              <a:rPr lang="es-ES" altLang="es-ES" smtClean="0">
                <a:latin typeface="Prelo SemiBold" charset="0"/>
              </a:rPr>
              <a:t> como una opción. </a:t>
            </a:r>
            <a:endParaRPr lang="es-ES_tradnl" altLang="es-ES" smtClean="0">
              <a:latin typeface="Prelo SemiBold" charset="0"/>
            </a:endParaRPr>
          </a:p>
          <a:p>
            <a:pPr eaLnBrk="1" hangingPunct="1"/>
            <a:r>
              <a:rPr lang="es-ES" altLang="es-ES" smtClean="0">
                <a:latin typeface="Prelo SemiBold" charset="0"/>
              </a:rPr>
              <a:t>Es por tanto muy importante </a:t>
            </a:r>
            <a:r>
              <a:rPr lang="es-ES" altLang="es-ES" smtClean="0">
                <a:solidFill>
                  <a:srgbClr val="FFD300"/>
                </a:solidFill>
                <a:latin typeface="Prelo SemiBold" charset="0"/>
              </a:rPr>
              <a:t>facilitar </a:t>
            </a:r>
            <a:r>
              <a:rPr lang="es-ES" altLang="es-ES" smtClean="0">
                <a:latin typeface="Prelo SemiBold" charset="0"/>
              </a:rPr>
              <a:t>el conocimiento del deporte y lo que ofrece, suministrando información sencilla y clara sobre cómo, dónde y cuándo pueden jugar.</a:t>
            </a:r>
            <a:endParaRPr lang="es-ES_tradnl" altLang="es-ES" sz="2000" smtClean="0">
              <a:latin typeface="Prelo SemiBold" charset="0"/>
            </a:endParaRPr>
          </a:p>
          <a:p>
            <a:pPr eaLnBrk="1" hangingPunct="1"/>
            <a:endParaRPr lang="es-ES_tradnl" altLang="es-ES" sz="1200" smtClean="0">
              <a:latin typeface="Prelo SemiBold" charset="0"/>
            </a:endParaRPr>
          </a:p>
          <a:p>
            <a:pPr eaLnBrk="1" hangingPunct="1">
              <a:buFont typeface="Wingdings" pitchFamily="2" charset="2"/>
              <a:buNone/>
            </a:pPr>
            <a:endParaRPr lang="en-GB" altLang="es-ES" smtClean="0">
              <a:latin typeface="Prelo SemiBold" charset="0"/>
            </a:endParaRPr>
          </a:p>
          <a:p>
            <a:pPr eaLnBrk="1" hangingPunct="1">
              <a:buFont typeface="Wingdings" pitchFamily="2" charset="2"/>
              <a:buNone/>
            </a:pPr>
            <a:endParaRPr lang="en-GB" altLang="es-ES" smtClean="0">
              <a:latin typeface="Prelo SemiBold" charset="0"/>
            </a:endParaRPr>
          </a:p>
          <a:p>
            <a:pPr eaLnBrk="1" hangingPunct="1">
              <a:buFont typeface="Wingdings" pitchFamily="2" charset="2"/>
              <a:buNone/>
            </a:pPr>
            <a:endParaRPr lang="en-GB" altLang="es-ES" smtClean="0">
              <a:latin typeface="Prelo SemiBold" charset="0"/>
            </a:endParaRPr>
          </a:p>
        </p:txBody>
      </p:sp>
      <p:sp>
        <p:nvSpPr>
          <p:cNvPr id="23557" name="Date Placeholder 4"/>
          <p:cNvSpPr>
            <a:spLocks noGrp="1"/>
          </p:cNvSpPr>
          <p:nvPr>
            <p:ph type="dt" sz="quarter" idx="1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E327E53B-92E0-43A5-A4BB-3C0BCFF2E61E}" type="datetime4">
              <a:rPr lang="en-US" altLang="es-ES" smtClean="0">
                <a:solidFill>
                  <a:srgbClr val="FFFFFF"/>
                </a:solidFill>
              </a:rPr>
              <a:pPr/>
              <a:t>September 3, 2016</a:t>
            </a:fld>
            <a:endParaRPr lang="en-US" altLang="es-ES" smtClean="0">
              <a:solidFill>
                <a:srgbClr val="FFFFFF"/>
              </a:solidFill>
            </a:endParaRPr>
          </a:p>
        </p:txBody>
      </p:sp>
      <p:sp>
        <p:nvSpPr>
          <p:cNvPr id="23558" name="Footer Placeholder 5"/>
          <p:cNvSpPr>
            <a:spLocks noGrp="1"/>
          </p:cNvSpPr>
          <p:nvPr>
            <p:ph type="ftr" sz="quarter" idx="16"/>
          </p:nvPr>
        </p:nvSpPr>
        <p:spPr>
          <a:xfrm>
            <a:off x="685800" y="6513513"/>
            <a:ext cx="2373313" cy="2286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r>
              <a:rPr lang="en-US" altLang="es-ES" smtClean="0">
                <a:solidFill>
                  <a:srgbClr val="FFFFFF"/>
                </a:solidFill>
              </a:rPr>
              <a:t>© SPORTS MARKETING SURVEYS INC</a:t>
            </a:r>
            <a:r>
              <a:rPr lang="en-US" altLang="es-ES" smtClean="0">
                <a:solidFill>
                  <a:srgbClr val="FFD300"/>
                </a:solidFill>
              </a:rPr>
              <a:t>.</a:t>
            </a:r>
          </a:p>
        </p:txBody>
      </p:sp>
      <p:sp>
        <p:nvSpPr>
          <p:cNvPr id="23559" name="Content Placeholder 6"/>
          <p:cNvSpPr>
            <a:spLocks noGrp="1"/>
          </p:cNvSpPr>
          <p:nvPr>
            <p:ph idx="13"/>
          </p:nvPr>
        </p:nvSpPr>
        <p:spPr bwMode="auto">
          <a:xfrm>
            <a:off x="4643438" y="1196975"/>
            <a:ext cx="4249737" cy="49688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s-ES" altLang="es-ES" dirty="0" smtClean="0">
                <a:latin typeface="Prelo SemiBold" charset="0"/>
              </a:rPr>
              <a:t>Para los no golfistas es fácil encontrar razones por las que no probar el golf pensando que es un deporte complicado y/o que requiere una costosa inversión inicial en equipo; por ello, la campaña deberá </a:t>
            </a:r>
            <a:r>
              <a:rPr lang="es-ES_tradnl" altLang="es-ES" dirty="0" smtClean="0">
                <a:solidFill>
                  <a:srgbClr val="FFD300"/>
                </a:solidFill>
                <a:latin typeface="Prelo SemiBold" charset="0"/>
              </a:rPr>
              <a:t>abordar sus preocupaciones</a:t>
            </a:r>
            <a:r>
              <a:rPr lang="es-ES_tradnl" altLang="es-ES" dirty="0" smtClean="0">
                <a:latin typeface="Prelo SemiBold" charset="0"/>
              </a:rPr>
              <a:t>. </a:t>
            </a:r>
          </a:p>
          <a:p>
            <a:pPr lvl="1" eaLnBrk="1" hangingPunct="1"/>
            <a:r>
              <a:rPr lang="es-ES" altLang="es-ES" dirty="0" smtClean="0">
                <a:latin typeface="Prelo SemiBold" charset="0"/>
              </a:rPr>
              <a:t>Incluir el uso del equipo en la oferta aumentaría su atractivo.</a:t>
            </a:r>
            <a:r>
              <a:rPr lang="es-ES_tradnl" altLang="es-ES" dirty="0" smtClean="0">
                <a:latin typeface="Prelo SemiBold" charset="0"/>
              </a:rPr>
              <a:t> </a:t>
            </a:r>
          </a:p>
          <a:p>
            <a:pPr lvl="1" eaLnBrk="1" hangingPunct="1"/>
            <a:r>
              <a:rPr lang="es-ES_tradnl" altLang="es-ES" dirty="0" smtClean="0">
                <a:latin typeface="Prelo SemiBold" charset="0"/>
              </a:rPr>
              <a:t>Sería útil animarles a que vengan con amigos o explicar que también habrá otros jugadores disponibles.</a:t>
            </a:r>
          </a:p>
          <a:p>
            <a:pPr eaLnBrk="1" hangingPunct="1"/>
            <a:r>
              <a:rPr lang="es-ES" altLang="es-ES" dirty="0" smtClean="0">
                <a:latin typeface="Prelo SemiBold" charset="0"/>
              </a:rPr>
              <a:t>Una vez que entiendan que pueden acercarse y darle una oportunidad al golf, sin previo conocimiento, el interés natural en la actividad deportiva </a:t>
            </a:r>
            <a:r>
              <a:rPr lang="es-ES" altLang="es-ES" dirty="0" smtClean="0">
                <a:solidFill>
                  <a:srgbClr val="FFD300"/>
                </a:solidFill>
                <a:latin typeface="Prelo SemiBold" charset="0"/>
              </a:rPr>
              <a:t>despertará su</a:t>
            </a:r>
            <a:r>
              <a:rPr lang="es-ES" altLang="es-ES" dirty="0" smtClean="0">
                <a:latin typeface="Prelo SemiBold" charset="0"/>
              </a:rPr>
              <a:t> </a:t>
            </a:r>
            <a:r>
              <a:rPr lang="es-ES" altLang="es-ES" dirty="0" smtClean="0">
                <a:solidFill>
                  <a:srgbClr val="FFD300"/>
                </a:solidFill>
                <a:latin typeface="Prelo SemiBold" charset="0"/>
              </a:rPr>
              <a:t>curiosidad, </a:t>
            </a:r>
            <a:r>
              <a:rPr lang="es-ES" altLang="es-ES" dirty="0" smtClean="0">
                <a:latin typeface="Prelo SemiBold" charset="0"/>
              </a:rPr>
              <a:t>y asimilar este elemento debería ser productivo.</a:t>
            </a:r>
            <a:endParaRPr lang="es-ES_tradnl" altLang="es-ES" dirty="0" smtClean="0">
              <a:latin typeface="Prelo SemiBold" charset="0"/>
            </a:endParaRPr>
          </a:p>
          <a:p>
            <a:pPr eaLnBrk="1" hangingPunct="1"/>
            <a:r>
              <a:rPr lang="es-ES" altLang="es-ES" dirty="0" smtClean="0">
                <a:latin typeface="Prelo SemiBold" charset="0"/>
              </a:rPr>
              <a:t>Una vez que los no golfistas se acerquen a una instalación y comprueben por sí mismos de qué se trata este deporte, solo se necesitará un pequeño paso para que </a:t>
            </a:r>
            <a:r>
              <a:rPr lang="es-ES_tradnl" altLang="es-ES" dirty="0" smtClean="0">
                <a:solidFill>
                  <a:srgbClr val="FFD300"/>
                </a:solidFill>
                <a:latin typeface="Prelo SemiBold" charset="0"/>
              </a:rPr>
              <a:t>integren el golf en su vida</a:t>
            </a:r>
            <a:r>
              <a:rPr lang="es-ES_tradnl" altLang="es-ES" dirty="0" smtClean="0">
                <a:latin typeface="Prelo SemiBold" charset="0"/>
              </a:rPr>
              <a:t>.</a:t>
            </a:r>
            <a:endParaRPr lang="es-ES" altLang="es-ES" dirty="0" smtClean="0">
              <a:latin typeface="Prelo SemiBold" charset="0"/>
            </a:endParaRPr>
          </a:p>
        </p:txBody>
      </p:sp>
      <p:sp>
        <p:nvSpPr>
          <p:cNvPr id="23560" name="Slide Number Placeholder 1"/>
          <p:cNvSpPr>
            <a:spLocks noGrp="1"/>
          </p:cNvSpPr>
          <p:nvPr>
            <p:ph type="sldNum" sz="quarter" idx="17"/>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A883E860-0842-438D-A4A1-E5D0F7405A2E}" type="slidenum">
              <a:rPr lang="en-US" altLang="en-US">
                <a:solidFill>
                  <a:srgbClr val="FFFFFF"/>
                </a:solidFill>
              </a:rPr>
              <a:pPr/>
              <a:t>8</a:t>
            </a:fld>
            <a:endParaRPr lang="en-US" altLang="en-US">
              <a:solidFill>
                <a:srgbClr val="3B3B3A"/>
              </a:solidFill>
              <a:latin typeface="Arial"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Placeholder 7"/>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t="2107" b="2107"/>
          <a:stretch>
            <a:fillRect/>
          </a:stretch>
        </p:blipFill>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3" name="Title 2"/>
          <p:cNvSpPr>
            <a:spLocks noGrp="1"/>
          </p:cNvSpPr>
          <p:nvPr>
            <p:ph type="title"/>
          </p:nvPr>
        </p:nvSpPr>
        <p:spPr>
          <a:xfrm>
            <a:off x="323850" y="908050"/>
            <a:ext cx="8270875" cy="358775"/>
          </a:xfrm>
        </p:spPr>
        <p:txBody>
          <a:bodyPr/>
          <a:lstStyle/>
          <a:p>
            <a:pPr eaLnBrk="1" hangingPunct="1"/>
            <a:r>
              <a:rPr lang="en-GB" altLang="es-ES" smtClean="0"/>
              <a:t>“</a:t>
            </a:r>
            <a:r>
              <a:rPr lang="es-ES_tradnl" altLang="ja-JP" smtClean="0"/>
              <a:t>DALE UNA OPORTUNDIDAD AL GOLF¨</a:t>
            </a:r>
            <a:endParaRPr lang="en-GB" altLang="es-ES" smtClean="0"/>
          </a:p>
        </p:txBody>
      </p:sp>
      <p:sp>
        <p:nvSpPr>
          <p:cNvPr id="25604" name="Content Placeholder 3"/>
          <p:cNvSpPr>
            <a:spLocks noGrp="1"/>
          </p:cNvSpPr>
          <p:nvPr>
            <p:ph idx="1"/>
          </p:nvPr>
        </p:nvSpPr>
        <p:spPr bwMode="auto">
          <a:xfrm>
            <a:off x="323850" y="1355725"/>
            <a:ext cx="4032250" cy="47371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s-ES" altLang="es-ES" dirty="0" smtClean="0">
                <a:latin typeface="Prelo SemiBold" charset="0"/>
              </a:rPr>
              <a:t>La mejor manera de que la FGM inicie este proceso es mediante la elaboración de </a:t>
            </a:r>
            <a:r>
              <a:rPr lang="es-ES_tradnl" altLang="es-ES" dirty="0" smtClean="0">
                <a:solidFill>
                  <a:srgbClr val="FFD300"/>
                </a:solidFill>
                <a:latin typeface="Prelo SemiBold" charset="0"/>
              </a:rPr>
              <a:t>una campaña de marketing </a:t>
            </a:r>
            <a:r>
              <a:rPr lang="es-ES" altLang="es-ES" dirty="0" smtClean="0">
                <a:latin typeface="Prelo SemiBold" charset="0"/>
              </a:rPr>
              <a:t>adaptada a las necesidades del grupo no-jugadores.</a:t>
            </a:r>
            <a:r>
              <a:rPr lang="es-ES_tradnl" altLang="es-ES" dirty="0" smtClean="0">
                <a:latin typeface="Prelo SemiBold" charset="0"/>
              </a:rPr>
              <a:t> </a:t>
            </a:r>
          </a:p>
          <a:p>
            <a:pPr eaLnBrk="1" hangingPunct="1"/>
            <a:r>
              <a:rPr lang="es-ES" altLang="es-ES" dirty="0" smtClean="0">
                <a:latin typeface="Prelo SemiBold" charset="0"/>
              </a:rPr>
              <a:t>No jugadores y jugadores no practicantes piensan que el lanzamiento de </a:t>
            </a:r>
            <a:r>
              <a:rPr lang="es-ES" altLang="es-ES" dirty="0" smtClean="0">
                <a:solidFill>
                  <a:srgbClr val="FFD300"/>
                </a:solidFill>
                <a:latin typeface="Prelo SemiBold" charset="0"/>
              </a:rPr>
              <a:t>'días “</a:t>
            </a:r>
            <a:r>
              <a:rPr lang="es-ES" altLang="es-ES" dirty="0" err="1" smtClean="0">
                <a:solidFill>
                  <a:srgbClr val="FFD300"/>
                </a:solidFill>
                <a:latin typeface="Prelo SemiBold" charset="0"/>
              </a:rPr>
              <a:t>happy</a:t>
            </a:r>
            <a:r>
              <a:rPr lang="es-ES" altLang="es-ES" dirty="0" smtClean="0">
                <a:solidFill>
                  <a:srgbClr val="FFD300"/>
                </a:solidFill>
                <a:latin typeface="Prelo SemiBold" charset="0"/>
              </a:rPr>
              <a:t> </a:t>
            </a:r>
            <a:r>
              <a:rPr lang="es-ES" altLang="es-ES" dirty="0" err="1" smtClean="0">
                <a:solidFill>
                  <a:srgbClr val="FFD300"/>
                </a:solidFill>
                <a:latin typeface="Prelo SemiBold" charset="0"/>
              </a:rPr>
              <a:t>hour</a:t>
            </a:r>
            <a:r>
              <a:rPr lang="es-ES" altLang="es-ES" dirty="0" smtClean="0">
                <a:solidFill>
                  <a:srgbClr val="FFD300"/>
                </a:solidFill>
                <a:latin typeface="Prelo SemiBold" charset="0"/>
              </a:rPr>
              <a:t>” para darle una oportunidad al golf’</a:t>
            </a:r>
            <a:r>
              <a:rPr lang="es-ES" altLang="es-ES" dirty="0" smtClean="0">
                <a:latin typeface="Prelo SemiBold" charset="0"/>
              </a:rPr>
              <a:t> sería una forma efectiva de hacer crecer este deporte en Madrid.</a:t>
            </a:r>
            <a:endParaRPr lang="es-ES_tradnl" altLang="es-ES" dirty="0" smtClean="0">
              <a:latin typeface="Prelo SemiBold" charset="0"/>
            </a:endParaRPr>
          </a:p>
          <a:p>
            <a:pPr lvl="1" eaLnBrk="1" hangingPunct="1"/>
            <a:r>
              <a:rPr lang="es-ES" altLang="es-ES" dirty="0" smtClean="0">
                <a:latin typeface="Prelo SemiBold" charset="0"/>
              </a:rPr>
              <a:t>Aunque muchos dijeron que nada les persuadiría a considerar la opción del golf. </a:t>
            </a:r>
            <a:endParaRPr lang="es-ES_tradnl" altLang="es-ES" dirty="0" smtClean="0">
              <a:latin typeface="Prelo SemiBold" charset="0"/>
            </a:endParaRPr>
          </a:p>
          <a:p>
            <a:pPr eaLnBrk="1" hangingPunct="1"/>
            <a:r>
              <a:rPr lang="es-ES_tradnl" altLang="es-ES" dirty="0" smtClean="0">
                <a:latin typeface="Prelo SemiBold" charset="0"/>
              </a:rPr>
              <a:t>La campaña deberá adaptarse a </a:t>
            </a:r>
            <a:r>
              <a:rPr lang="es-ES_tradnl" altLang="es-ES" dirty="0" smtClean="0">
                <a:solidFill>
                  <a:srgbClr val="FFD300"/>
                </a:solidFill>
                <a:latin typeface="Prelo SemiBold" charset="0"/>
              </a:rPr>
              <a:t>abordar los conceptos erróneos comúnmente aceptados </a:t>
            </a:r>
            <a:r>
              <a:rPr lang="es-ES" altLang="es-ES" dirty="0" smtClean="0">
                <a:latin typeface="Prelo SemiBold" charset="0"/>
              </a:rPr>
              <a:t>en este deporte, ofreciendo la opción de explorarlo y, por lo tanto, probarlo. </a:t>
            </a:r>
            <a:endParaRPr lang="es-ES_tradnl" altLang="es-ES" dirty="0" smtClean="0">
              <a:latin typeface="Prelo SemiBold" charset="0"/>
            </a:endParaRPr>
          </a:p>
          <a:p>
            <a:pPr eaLnBrk="1" hangingPunct="1"/>
            <a:r>
              <a:rPr lang="es-ES" altLang="es-ES" dirty="0" smtClean="0">
                <a:latin typeface="Prelo SemiBold" charset="0"/>
              </a:rPr>
              <a:t>La campaña "</a:t>
            </a:r>
            <a:r>
              <a:rPr lang="es-ES" altLang="es-ES" dirty="0" smtClean="0">
                <a:solidFill>
                  <a:srgbClr val="FFD300"/>
                </a:solidFill>
                <a:latin typeface="Prelo SemiBold" charset="0"/>
              </a:rPr>
              <a:t>dale una oportunidad al golf </a:t>
            </a:r>
            <a:r>
              <a:rPr lang="es-ES" altLang="es-ES" dirty="0" smtClean="0">
                <a:latin typeface="Prelo SemiBold" charset="0"/>
              </a:rPr>
              <a:t>“ presentando una oferta atractiva para quienes practican otros deportes, es la mejor solución. </a:t>
            </a:r>
            <a:endParaRPr lang="es-ES_tradnl" altLang="es-ES" dirty="0" smtClean="0">
              <a:latin typeface="Prelo SemiBold" charset="0"/>
            </a:endParaRPr>
          </a:p>
          <a:p>
            <a:pPr eaLnBrk="1" hangingPunct="1"/>
            <a:endParaRPr lang="es-ES_tradnl" altLang="es-ES" dirty="0" smtClean="0">
              <a:latin typeface="Prelo SemiBold" charset="0"/>
            </a:endParaRPr>
          </a:p>
          <a:p>
            <a:pPr eaLnBrk="1" hangingPunct="1"/>
            <a:endParaRPr lang="en-GB" altLang="es-ES" dirty="0" smtClean="0">
              <a:latin typeface="Prelo SemiBold" charset="0"/>
            </a:endParaRPr>
          </a:p>
        </p:txBody>
      </p:sp>
      <p:sp>
        <p:nvSpPr>
          <p:cNvPr id="25605" name="Date Placeholder 4"/>
          <p:cNvSpPr>
            <a:spLocks noGrp="1"/>
          </p:cNvSpPr>
          <p:nvPr>
            <p:ph type="dt" sz="quarter" idx="1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D89CE0D9-C83E-4C43-88A0-7A2334F011B9}" type="datetime4">
              <a:rPr lang="en-US" altLang="es-ES" smtClean="0">
                <a:solidFill>
                  <a:srgbClr val="FFFFFF"/>
                </a:solidFill>
              </a:rPr>
              <a:pPr/>
              <a:t>September 3, 2016</a:t>
            </a:fld>
            <a:endParaRPr lang="en-US" altLang="es-ES" smtClean="0">
              <a:solidFill>
                <a:srgbClr val="FFFFFF"/>
              </a:solidFill>
            </a:endParaRPr>
          </a:p>
        </p:txBody>
      </p:sp>
      <p:sp>
        <p:nvSpPr>
          <p:cNvPr id="25606" name="Footer Placeholder 5"/>
          <p:cNvSpPr>
            <a:spLocks noGrp="1"/>
          </p:cNvSpPr>
          <p:nvPr>
            <p:ph type="ftr" sz="quarter" idx="16"/>
          </p:nvPr>
        </p:nvSpPr>
        <p:spPr>
          <a:xfrm>
            <a:off x="685800" y="6513513"/>
            <a:ext cx="2373313" cy="2286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r>
              <a:rPr lang="en-US" altLang="es-ES" smtClean="0">
                <a:solidFill>
                  <a:srgbClr val="FFFFFF"/>
                </a:solidFill>
              </a:rPr>
              <a:t>© SPORTS MARKETING SURVEYS INC</a:t>
            </a:r>
            <a:r>
              <a:rPr lang="en-US" altLang="es-ES" smtClean="0">
                <a:solidFill>
                  <a:srgbClr val="FFD300"/>
                </a:solidFill>
              </a:rPr>
              <a:t>.</a:t>
            </a:r>
          </a:p>
        </p:txBody>
      </p:sp>
      <p:sp>
        <p:nvSpPr>
          <p:cNvPr id="25607" name="Content Placeholder 6"/>
          <p:cNvSpPr>
            <a:spLocks noGrp="1"/>
          </p:cNvSpPr>
          <p:nvPr>
            <p:ph idx="13"/>
          </p:nvPr>
        </p:nvSpPr>
        <p:spPr bwMode="auto">
          <a:xfrm>
            <a:off x="4427538" y="1355725"/>
            <a:ext cx="4465637" cy="47371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s-ES" altLang="es-ES" dirty="0" smtClean="0">
                <a:solidFill>
                  <a:srgbClr val="FFD300"/>
                </a:solidFill>
                <a:latin typeface="Prelo SemiBold" charset="0"/>
              </a:rPr>
              <a:t>“Dale una oportunidad al golf" </a:t>
            </a:r>
            <a:r>
              <a:rPr lang="es-ES" altLang="es-ES" dirty="0" smtClean="0">
                <a:latin typeface="Prelo SemiBold" charset="0"/>
              </a:rPr>
              <a:t>integrando ofertas específicas como </a:t>
            </a:r>
            <a:r>
              <a:rPr lang="es-ES" altLang="es-ES" dirty="0" smtClean="0">
                <a:solidFill>
                  <a:srgbClr val="FFD300"/>
                </a:solidFill>
                <a:latin typeface="Prelo SemiBold" charset="0"/>
              </a:rPr>
              <a:t>“prueba el golf por 15 €" </a:t>
            </a:r>
            <a:r>
              <a:rPr lang="es-ES" altLang="es-ES" dirty="0" smtClean="0">
                <a:latin typeface="Prelo SemiBold" charset="0"/>
              </a:rPr>
              <a:t>o </a:t>
            </a:r>
            <a:r>
              <a:rPr lang="es-ES" altLang="es-ES" dirty="0" smtClean="0">
                <a:solidFill>
                  <a:srgbClr val="FFD300"/>
                </a:solidFill>
                <a:latin typeface="Prelo SemiBold" charset="0"/>
              </a:rPr>
              <a:t>“trae un amigo de forma gratuita"</a:t>
            </a:r>
            <a:r>
              <a:rPr lang="es-ES" altLang="es-ES" dirty="0" smtClean="0">
                <a:latin typeface="Prelo SemiBold" charset="0"/>
              </a:rPr>
              <a:t>, de </a:t>
            </a:r>
            <a:r>
              <a:rPr lang="es-ES_tradnl" altLang="es-ES" dirty="0" smtClean="0">
                <a:solidFill>
                  <a:srgbClr val="FFD300"/>
                </a:solidFill>
                <a:latin typeface="Prelo SemiBold" charset="0"/>
              </a:rPr>
              <a:t>fácil comprensión </a:t>
            </a:r>
            <a:r>
              <a:rPr lang="es-ES" altLang="es-ES" dirty="0" smtClean="0">
                <a:latin typeface="Prelo SemiBold" charset="0"/>
              </a:rPr>
              <a:t>para los no familiarizados con el golf, podría atraer a muchos no golfistas, aunque también habrá muchos desanimados por la falta de equipo. </a:t>
            </a:r>
            <a:r>
              <a:rPr lang="es-ES_tradnl" altLang="es-ES" dirty="0" smtClean="0">
                <a:latin typeface="Prelo SemiBold" charset="0"/>
              </a:rPr>
              <a:t> </a:t>
            </a:r>
          </a:p>
          <a:p>
            <a:pPr lvl="1" eaLnBrk="1" hangingPunct="1"/>
            <a:r>
              <a:rPr lang="es-ES" altLang="es-ES" dirty="0" smtClean="0">
                <a:latin typeface="Prelo SemiBold" charset="0"/>
              </a:rPr>
              <a:t>Una vez más, incluir el alquiler de equipo en sesiones de prueba dejaría claro que no tienen nada que perder probando este deporte.</a:t>
            </a:r>
            <a:r>
              <a:rPr lang="es-ES_tradnl" altLang="es-ES" dirty="0" smtClean="0">
                <a:latin typeface="Prelo SemiBold" charset="0"/>
              </a:rPr>
              <a:t> </a:t>
            </a:r>
          </a:p>
          <a:p>
            <a:pPr eaLnBrk="1" hangingPunct="1"/>
            <a:r>
              <a:rPr lang="es-ES_tradnl" altLang="es-ES" dirty="0" smtClean="0">
                <a:latin typeface="Prelo SemiBold" charset="0"/>
              </a:rPr>
              <a:t>En cuanto a las imágenes, es importante </a:t>
            </a:r>
            <a:r>
              <a:rPr lang="es-ES_tradnl" altLang="es-ES" dirty="0" smtClean="0">
                <a:solidFill>
                  <a:srgbClr val="FFD300"/>
                </a:solidFill>
                <a:latin typeface="Prelo SemiBold" charset="0"/>
              </a:rPr>
              <a:t>conectar la campaña </a:t>
            </a:r>
            <a:r>
              <a:rPr lang="es-ES" altLang="es-ES" dirty="0" smtClean="0">
                <a:latin typeface="Prelo SemiBold" charset="0"/>
              </a:rPr>
              <a:t>con la vida real y el comportamiento de las personas.</a:t>
            </a:r>
            <a:r>
              <a:rPr lang="es-ES_tradnl" altLang="es-ES" dirty="0" smtClean="0">
                <a:latin typeface="Prelo SemiBold" charset="0"/>
              </a:rPr>
              <a:t> </a:t>
            </a:r>
          </a:p>
        </p:txBody>
      </p:sp>
      <p:sp>
        <p:nvSpPr>
          <p:cNvPr id="25608" name="Slide Number Placeholder 1"/>
          <p:cNvSpPr>
            <a:spLocks noGrp="1"/>
          </p:cNvSpPr>
          <p:nvPr>
            <p:ph type="sldNum" sz="quarter" idx="17"/>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820211DE-4B8F-425B-9457-C226911DAB14}" type="slidenum">
              <a:rPr lang="en-US" altLang="en-US">
                <a:solidFill>
                  <a:srgbClr val="FFFFFF"/>
                </a:solidFill>
              </a:rPr>
              <a:pPr/>
              <a:t>9</a:t>
            </a:fld>
            <a:endParaRPr lang="en-US" altLang="en-US">
              <a:solidFill>
                <a:srgbClr val="3B3B3A"/>
              </a:solidFill>
              <a:latin typeface="Arial" pitchFamily="34" charset="0"/>
            </a:endParaRPr>
          </a:p>
        </p:txBody>
      </p:sp>
      <p:sp>
        <p:nvSpPr>
          <p:cNvPr id="25609" name="Rectangular Callout 8"/>
          <p:cNvSpPr>
            <a:spLocks noChangeArrowheads="1"/>
          </p:cNvSpPr>
          <p:nvPr/>
        </p:nvSpPr>
        <p:spPr bwMode="auto">
          <a:xfrm>
            <a:off x="4716463" y="4581525"/>
            <a:ext cx="4319587" cy="1570038"/>
          </a:xfrm>
          <a:prstGeom prst="wedgeRectCallout">
            <a:avLst>
              <a:gd name="adj1" fmla="val 15162"/>
              <a:gd name="adj2" fmla="val -58713"/>
            </a:avLst>
          </a:prstGeom>
          <a:noFill/>
          <a:ln w="28575">
            <a:solidFill>
              <a:srgbClr val="FFD3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pPr eaLnBrk="1" hangingPunct="1"/>
            <a:r>
              <a:rPr lang="es-ES" altLang="es-ES" sz="1200" dirty="0">
                <a:solidFill>
                  <a:schemeClr val="bg1"/>
                </a:solidFill>
              </a:rPr>
              <a:t>Por ejemplo, mostrar a un hombre joven </a:t>
            </a:r>
            <a:r>
              <a:rPr lang="es-ES" altLang="es-ES" sz="1200" dirty="0" smtClean="0">
                <a:solidFill>
                  <a:schemeClr val="bg1"/>
                </a:solidFill>
              </a:rPr>
              <a:t>sudoroso que </a:t>
            </a:r>
            <a:r>
              <a:rPr lang="es-ES" altLang="es-ES" sz="1200" dirty="0">
                <a:solidFill>
                  <a:schemeClr val="bg1"/>
                </a:solidFill>
              </a:rPr>
              <a:t>espera utilizar una máquina en un </a:t>
            </a:r>
            <a:r>
              <a:rPr lang="es-ES" altLang="es-ES" sz="1200" dirty="0" smtClean="0">
                <a:solidFill>
                  <a:schemeClr val="bg1"/>
                </a:solidFill>
              </a:rPr>
              <a:t>gimnasio, </a:t>
            </a:r>
            <a:r>
              <a:rPr lang="es-ES" altLang="es-ES" sz="1200" dirty="0">
                <a:solidFill>
                  <a:schemeClr val="bg1"/>
                </a:solidFill>
              </a:rPr>
              <a:t>a continuación, una mujer joven corriendo junto a una carretera muy transitada y ruidosa, seguido de imágenes de ellos juntos, llevando ropa normal en un campo de golf soleado y atractivo, vincularía al golf con actividades deportivas normales mostrando también los beneficios que obtendrían por encima de sus opciones </a:t>
            </a:r>
            <a:r>
              <a:rPr lang="es-ES" altLang="es-ES" sz="1200" dirty="0" smtClean="0">
                <a:solidFill>
                  <a:schemeClr val="bg1"/>
                </a:solidFill>
              </a:rPr>
              <a:t>de ejercicio habituales.</a:t>
            </a:r>
            <a:r>
              <a:rPr lang="es-ES_tradnl" altLang="es-ES" sz="1200" dirty="0" smtClean="0">
                <a:solidFill>
                  <a:schemeClr val="bg1"/>
                </a:solidFill>
              </a:rPr>
              <a:t> </a:t>
            </a:r>
            <a:endParaRPr lang="en-GB" altLang="es-ES" sz="1200" dirty="0">
              <a:solidFill>
                <a:schemeClr val="bg1"/>
              </a:solidFill>
              <a:latin typeface="Prelo SemiBold"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Placeholder 7"/>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t="2107" b="2107"/>
          <a:stretch>
            <a:fillRect/>
          </a:stretch>
        </p:blipFill>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1" name="Content Placeholder 3"/>
          <p:cNvSpPr txBox="1">
            <a:spLocks/>
          </p:cNvSpPr>
          <p:nvPr/>
        </p:nvSpPr>
        <p:spPr bwMode="auto">
          <a:xfrm>
            <a:off x="4646613" y="1417638"/>
            <a:ext cx="4032250" cy="473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pPr eaLnBrk="1" hangingPunct="1">
              <a:spcBef>
                <a:spcPct val="20000"/>
              </a:spcBef>
              <a:buClr>
                <a:schemeClr val="accent2"/>
              </a:buClr>
              <a:buFont typeface="Wingdings" pitchFamily="2" charset="2"/>
              <a:buChar char="§"/>
            </a:pPr>
            <a:r>
              <a:rPr lang="es-ES" altLang="es-ES" sz="1400" dirty="0" smtClean="0">
                <a:solidFill>
                  <a:schemeClr val="bg1"/>
                </a:solidFill>
                <a:latin typeface="Prelo SemiBold" charset="0"/>
              </a:rPr>
              <a:t>Dado que Facebook </a:t>
            </a:r>
            <a:r>
              <a:rPr lang="es-ES" altLang="es-ES" sz="1400" dirty="0">
                <a:solidFill>
                  <a:schemeClr val="bg1"/>
                </a:solidFill>
                <a:latin typeface="Prelo SemiBold" charset="0"/>
              </a:rPr>
              <a:t>es de lejos la red social preferida por los no golfistas y jugadores no practicantes, </a:t>
            </a:r>
            <a:r>
              <a:rPr lang="es-ES" altLang="es-ES" sz="1400" dirty="0" smtClean="0">
                <a:solidFill>
                  <a:schemeClr val="bg1"/>
                </a:solidFill>
                <a:latin typeface="Prelo SemiBold" charset="0"/>
              </a:rPr>
              <a:t>como </a:t>
            </a:r>
            <a:r>
              <a:rPr lang="es-ES" altLang="es-ES" sz="1400" dirty="0">
                <a:solidFill>
                  <a:schemeClr val="bg1"/>
                </a:solidFill>
                <a:latin typeface="Prelo SemiBold" charset="0"/>
              </a:rPr>
              <a:t>parte de la campaña "Dale una oportunidad al golf“, serán dirigidos a una página de Facebook específica con listado de las instalaciones que participen y toda la información relevante. </a:t>
            </a:r>
            <a:endParaRPr lang="es-ES_tradnl" altLang="es-ES" sz="1400" dirty="0">
              <a:solidFill>
                <a:schemeClr val="bg1"/>
              </a:solidFill>
              <a:latin typeface="Prelo SemiBold" charset="0"/>
            </a:endParaRPr>
          </a:p>
          <a:p>
            <a:pPr lvl="1" eaLnBrk="1" hangingPunct="1">
              <a:spcBef>
                <a:spcPct val="20000"/>
              </a:spcBef>
              <a:buFontTx/>
              <a:buChar char="–"/>
            </a:pPr>
            <a:r>
              <a:rPr lang="es-ES_tradnl" altLang="es-ES" sz="1400" dirty="0">
                <a:solidFill>
                  <a:schemeClr val="bg1"/>
                </a:solidFill>
                <a:latin typeface="Prelo SemiBold" charset="0"/>
              </a:rPr>
              <a:t>También podrán </a:t>
            </a:r>
            <a:r>
              <a:rPr lang="es-ES_tradnl" altLang="es-ES" sz="1400" dirty="0">
                <a:solidFill>
                  <a:srgbClr val="FFD300"/>
                </a:solidFill>
                <a:latin typeface="Prelo SemiBold" charset="0"/>
              </a:rPr>
              <a:t>consultar </a:t>
            </a:r>
            <a:r>
              <a:rPr lang="es-ES_tradnl" altLang="es-ES" sz="1400" dirty="0">
                <a:solidFill>
                  <a:schemeClr val="bg1"/>
                </a:solidFill>
                <a:latin typeface="Prelo SemiBold" charset="0"/>
              </a:rPr>
              <a:t>y obtener </a:t>
            </a:r>
            <a:r>
              <a:rPr lang="es-ES_tradnl" altLang="es-ES" sz="1400" dirty="0">
                <a:solidFill>
                  <a:srgbClr val="FFD300"/>
                </a:solidFill>
                <a:latin typeface="Prelo SemiBold" charset="0"/>
              </a:rPr>
              <a:t>consejos</a:t>
            </a:r>
            <a:r>
              <a:rPr lang="es-ES_tradnl" altLang="es-ES" sz="1400" dirty="0">
                <a:solidFill>
                  <a:schemeClr val="bg1"/>
                </a:solidFill>
                <a:latin typeface="Prelo SemiBold" charset="0"/>
              </a:rPr>
              <a:t> de personas que se hayan acercado al golf.</a:t>
            </a:r>
          </a:p>
          <a:p>
            <a:pPr lvl="1" eaLnBrk="1" hangingPunct="1">
              <a:spcBef>
                <a:spcPct val="20000"/>
              </a:spcBef>
              <a:buFontTx/>
              <a:buChar char="–"/>
            </a:pPr>
            <a:r>
              <a:rPr lang="es-ES_tradnl" altLang="es-ES" sz="1400" dirty="0">
                <a:solidFill>
                  <a:schemeClr val="bg1"/>
                </a:solidFill>
                <a:latin typeface="Prelo SemiBold" charset="0"/>
              </a:rPr>
              <a:t>Esto también permitirá indicar </a:t>
            </a:r>
            <a:r>
              <a:rPr lang="es-ES_tradnl" altLang="es-ES" sz="1400" dirty="0">
                <a:solidFill>
                  <a:srgbClr val="FFD300"/>
                </a:solidFill>
                <a:latin typeface="Prelo SemiBold" charset="0"/>
              </a:rPr>
              <a:t>direcciones</a:t>
            </a:r>
            <a:r>
              <a:rPr lang="es-ES_tradnl" altLang="es-ES" sz="1400" dirty="0">
                <a:solidFill>
                  <a:schemeClr val="bg1"/>
                </a:solidFill>
                <a:latin typeface="Prelo SemiBold" charset="0"/>
              </a:rPr>
              <a:t> y </a:t>
            </a:r>
            <a:r>
              <a:rPr lang="es-ES_tradnl" altLang="es-ES" sz="1400" dirty="0">
                <a:solidFill>
                  <a:srgbClr val="FFD300"/>
                </a:solidFill>
                <a:latin typeface="Prelo SemiBold" charset="0"/>
              </a:rPr>
              <a:t>detalles</a:t>
            </a:r>
            <a:r>
              <a:rPr lang="es-ES_tradnl" altLang="es-ES" sz="1400" dirty="0">
                <a:solidFill>
                  <a:schemeClr val="bg1"/>
                </a:solidFill>
                <a:latin typeface="Prelo SemiBold" charset="0"/>
              </a:rPr>
              <a:t> </a:t>
            </a:r>
            <a:r>
              <a:rPr lang="es-ES" altLang="es-ES" sz="1400" dirty="0">
                <a:solidFill>
                  <a:schemeClr val="bg1"/>
                </a:solidFill>
                <a:latin typeface="Prelo SemiBold" charset="0"/>
              </a:rPr>
              <a:t>sobre la oferta más próxima "Dale una oportunidad al golf “.</a:t>
            </a:r>
            <a:endParaRPr lang="es-ES_tradnl" altLang="es-ES" sz="1600" dirty="0">
              <a:solidFill>
                <a:schemeClr val="bg1"/>
              </a:solidFill>
              <a:latin typeface="Prelo SemiBold" charset="0"/>
            </a:endParaRPr>
          </a:p>
          <a:p>
            <a:pPr lvl="1" eaLnBrk="1" hangingPunct="1">
              <a:spcBef>
                <a:spcPct val="20000"/>
              </a:spcBef>
              <a:buFontTx/>
              <a:buChar char="–"/>
            </a:pPr>
            <a:endParaRPr lang="es-ES_tradnl" altLang="es-ES" sz="1400" dirty="0">
              <a:solidFill>
                <a:schemeClr val="bg1"/>
              </a:solidFill>
              <a:latin typeface="Prelo SemiBold" charset="0"/>
            </a:endParaRPr>
          </a:p>
          <a:p>
            <a:pPr lvl="1" eaLnBrk="1" hangingPunct="1">
              <a:spcBef>
                <a:spcPct val="20000"/>
              </a:spcBef>
              <a:buFontTx/>
              <a:buChar char="–"/>
            </a:pPr>
            <a:endParaRPr lang="es-ES_tradnl" altLang="es-ES" sz="1400" dirty="0">
              <a:solidFill>
                <a:schemeClr val="bg1"/>
              </a:solidFill>
              <a:latin typeface="Prelo SemiBold" charset="0"/>
            </a:endParaRPr>
          </a:p>
        </p:txBody>
      </p:sp>
      <p:sp>
        <p:nvSpPr>
          <p:cNvPr id="27652" name="Title 2"/>
          <p:cNvSpPr>
            <a:spLocks noGrp="1"/>
          </p:cNvSpPr>
          <p:nvPr>
            <p:ph type="title"/>
          </p:nvPr>
        </p:nvSpPr>
        <p:spPr>
          <a:xfrm>
            <a:off x="404813" y="908050"/>
            <a:ext cx="8270875" cy="358775"/>
          </a:xfrm>
        </p:spPr>
        <p:txBody>
          <a:bodyPr/>
          <a:lstStyle/>
          <a:p>
            <a:pPr eaLnBrk="1" hangingPunct="1"/>
            <a:r>
              <a:rPr lang="es-ES_tradnl" altLang="es-ES" smtClean="0"/>
              <a:t>¿D</a:t>
            </a:r>
            <a:r>
              <a:rPr lang="is-IS" altLang="es-ES" smtClean="0"/>
              <a:t>Ó</a:t>
            </a:r>
            <a:r>
              <a:rPr lang="es-ES_tradnl" altLang="es-ES" smtClean="0"/>
              <a:t>NDE Y CÓMO SERÍA? </a:t>
            </a:r>
            <a:endParaRPr lang="en-GB" altLang="es-ES" smtClean="0"/>
          </a:p>
        </p:txBody>
      </p:sp>
      <p:sp>
        <p:nvSpPr>
          <p:cNvPr id="27653" name="Content Placeholder 3"/>
          <p:cNvSpPr>
            <a:spLocks noGrp="1"/>
          </p:cNvSpPr>
          <p:nvPr>
            <p:ph idx="1"/>
          </p:nvPr>
        </p:nvSpPr>
        <p:spPr bwMode="auto">
          <a:xfrm>
            <a:off x="477838" y="1428750"/>
            <a:ext cx="4165600" cy="47371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s-ES" altLang="es-ES" dirty="0" smtClean="0">
                <a:latin typeface="Prelo SemiBold" charset="0"/>
              </a:rPr>
              <a:t>Muchos socios no quieren ver la campaña “Dale una oportunidad al golf” en sus clubes, y para muchos clubes no es un problema la disminución de socios por debajo de su capacidad, o sustitución de los mismos cuando se marchen. </a:t>
            </a:r>
          </a:p>
          <a:p>
            <a:pPr lvl="1" eaLnBrk="1" hangingPunct="1"/>
            <a:r>
              <a:rPr lang="es-ES" altLang="es-ES" dirty="0" smtClean="0">
                <a:latin typeface="Prelo SemiBold" charset="0"/>
              </a:rPr>
              <a:t>Estos clubes no ven necesaria la implementación de dicho esquema, y los jugadores que se incorporen encontrarán ese ambiente desagradable y alejado de su vida cotidiana. </a:t>
            </a:r>
          </a:p>
          <a:p>
            <a:pPr eaLnBrk="1" hangingPunct="1"/>
            <a:r>
              <a:rPr lang="es-ES" altLang="es-ES" dirty="0" smtClean="0">
                <a:latin typeface="Prelo SemiBold" charset="0"/>
              </a:rPr>
              <a:t>La FGM debe ofrecer a las 33 instalaciones de Madrid la opción de participar en la nueva iniciativa "Dale una oportunidad al golf”. </a:t>
            </a:r>
            <a:endParaRPr lang="es-ES_tradnl" altLang="es-ES" dirty="0" smtClean="0">
              <a:latin typeface="Prelo SemiBold" charset="0"/>
            </a:endParaRPr>
          </a:p>
          <a:p>
            <a:pPr lvl="1" eaLnBrk="1" hangingPunct="1"/>
            <a:r>
              <a:rPr lang="es-ES_tradnl" altLang="es-ES" dirty="0" smtClean="0">
                <a:latin typeface="Prelo SemiBold" charset="0"/>
              </a:rPr>
              <a:t>Para aquellas </a:t>
            </a:r>
            <a:r>
              <a:rPr lang="es-ES" altLang="es-ES" dirty="0" smtClean="0">
                <a:latin typeface="Prelo SemiBold" charset="0"/>
              </a:rPr>
              <a:t>menos conocidas </a:t>
            </a:r>
            <a:r>
              <a:rPr lang="es-ES_tradnl" altLang="es-ES" dirty="0" smtClean="0">
                <a:latin typeface="Prelo SemiBold" charset="0"/>
              </a:rPr>
              <a:t>será una gran oportunidad para </a:t>
            </a:r>
            <a:r>
              <a:rPr lang="es-ES_tradnl" altLang="es-ES" dirty="0" smtClean="0">
                <a:solidFill>
                  <a:srgbClr val="FFD300"/>
                </a:solidFill>
                <a:latin typeface="Prelo SemiBold" charset="0"/>
              </a:rPr>
              <a:t>incrementar el nivel de visitantes y mejorar </a:t>
            </a:r>
            <a:r>
              <a:rPr lang="es-ES_tradnl" altLang="es-ES" dirty="0" smtClean="0">
                <a:latin typeface="Prelo SemiBold" charset="0"/>
              </a:rPr>
              <a:t>su perfil.</a:t>
            </a:r>
          </a:p>
          <a:p>
            <a:pPr lvl="1" eaLnBrk="1" hangingPunct="1"/>
            <a:endParaRPr lang="en-GB" altLang="es-ES" dirty="0" smtClean="0">
              <a:latin typeface="Prelo SemiBold" charset="0"/>
            </a:endParaRPr>
          </a:p>
        </p:txBody>
      </p:sp>
      <p:sp>
        <p:nvSpPr>
          <p:cNvPr id="27654" name="Date Placeholder 4"/>
          <p:cNvSpPr>
            <a:spLocks noGrp="1"/>
          </p:cNvSpPr>
          <p:nvPr>
            <p:ph type="dt" sz="quarter" idx="1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8A6D284F-6260-4688-B67C-7852D3FC1D91}" type="datetime4">
              <a:rPr lang="en-US" altLang="es-ES" smtClean="0">
                <a:solidFill>
                  <a:srgbClr val="FFFFFF"/>
                </a:solidFill>
              </a:rPr>
              <a:pPr/>
              <a:t>September 3, 2016</a:t>
            </a:fld>
            <a:endParaRPr lang="en-US" altLang="es-ES" smtClean="0">
              <a:solidFill>
                <a:srgbClr val="FFFFFF"/>
              </a:solidFill>
            </a:endParaRPr>
          </a:p>
        </p:txBody>
      </p:sp>
      <p:sp>
        <p:nvSpPr>
          <p:cNvPr id="27655" name="Footer Placeholder 5"/>
          <p:cNvSpPr>
            <a:spLocks noGrp="1"/>
          </p:cNvSpPr>
          <p:nvPr>
            <p:ph type="ftr" sz="quarter" idx="16"/>
          </p:nvPr>
        </p:nvSpPr>
        <p:spPr>
          <a:xfrm>
            <a:off x="685800" y="6513513"/>
            <a:ext cx="2373313" cy="2286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r>
              <a:rPr lang="en-US" altLang="es-ES" smtClean="0">
                <a:solidFill>
                  <a:srgbClr val="FFFFFF"/>
                </a:solidFill>
              </a:rPr>
              <a:t>© SPORTS MARKETING SURVEYS INC</a:t>
            </a:r>
            <a:r>
              <a:rPr lang="en-US" altLang="es-ES" smtClean="0">
                <a:solidFill>
                  <a:srgbClr val="FFD300"/>
                </a:solidFill>
              </a:rPr>
              <a:t>.</a:t>
            </a:r>
          </a:p>
        </p:txBody>
      </p:sp>
      <p:sp>
        <p:nvSpPr>
          <p:cNvPr id="27656" name="Slide Number Placeholder 1"/>
          <p:cNvSpPr>
            <a:spLocks noGrp="1"/>
          </p:cNvSpPr>
          <p:nvPr>
            <p:ph type="sldNum" sz="quarter" idx="17"/>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AA7D7AE2-B5DA-470C-840E-7D5EBCECC545}" type="slidenum">
              <a:rPr lang="en-US" altLang="en-US">
                <a:solidFill>
                  <a:srgbClr val="FFFFFF"/>
                </a:solidFill>
              </a:rPr>
              <a:pPr/>
              <a:t>10</a:t>
            </a:fld>
            <a:endParaRPr lang="en-US" altLang="en-US">
              <a:solidFill>
                <a:srgbClr val="3B3B3A"/>
              </a:solidFill>
              <a:latin typeface="Arial"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Placeholder 7"/>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t="2107" b="2107"/>
          <a:stretch>
            <a:fillRect/>
          </a:stretch>
        </p:blipFill>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699" name="Title 2"/>
          <p:cNvSpPr>
            <a:spLocks noGrp="1"/>
          </p:cNvSpPr>
          <p:nvPr>
            <p:ph type="title"/>
          </p:nvPr>
        </p:nvSpPr>
        <p:spPr/>
        <p:txBody>
          <a:bodyPr/>
          <a:lstStyle/>
          <a:p>
            <a:pPr eaLnBrk="1" hangingPunct="1"/>
            <a:r>
              <a:rPr lang="en-GB" altLang="es-ES" smtClean="0"/>
              <a:t>¿Y DESPUÉS QUÉ?</a:t>
            </a:r>
          </a:p>
        </p:txBody>
      </p:sp>
      <p:sp>
        <p:nvSpPr>
          <p:cNvPr id="29700" name="Content Placeholder 3"/>
          <p:cNvSpPr>
            <a:spLocks noGrp="1"/>
          </p:cNvSpPr>
          <p:nvPr>
            <p:ph idx="1"/>
          </p:nvPr>
        </p:nvSpPr>
        <p:spPr bwMode="auto">
          <a:xfrm>
            <a:off x="477838" y="1428750"/>
            <a:ext cx="4032250" cy="47371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s-ES" altLang="es-ES" smtClean="0">
                <a:latin typeface="Prelo SemiBold" charset="0"/>
              </a:rPr>
              <a:t>Para aquellos que opten por dar una oportunidad al golf, deberá planificarse una estrategia con el fin de </a:t>
            </a:r>
            <a:r>
              <a:rPr lang="es-ES_tradnl" altLang="es-ES" smtClean="0">
                <a:latin typeface="Prelo SemiBold" charset="0"/>
              </a:rPr>
              <a:t>que </a:t>
            </a:r>
            <a:r>
              <a:rPr lang="es-ES_tradnl" altLang="es-ES" smtClean="0">
                <a:solidFill>
                  <a:srgbClr val="FFD300"/>
                </a:solidFill>
                <a:latin typeface="Prelo SemiBold" charset="0"/>
              </a:rPr>
              <a:t>continúen con el deporte.</a:t>
            </a:r>
            <a:r>
              <a:rPr lang="es-ES_tradnl" altLang="es-ES" smtClean="0">
                <a:latin typeface="Prelo SemiBold" charset="0"/>
              </a:rPr>
              <a:t> </a:t>
            </a:r>
          </a:p>
          <a:p>
            <a:pPr eaLnBrk="1" hangingPunct="1"/>
            <a:r>
              <a:rPr lang="es-ES" altLang="es-ES" smtClean="0">
                <a:latin typeface="Prelo SemiBold" charset="0"/>
              </a:rPr>
              <a:t>Sería ideal seguir con la oferta de alquiler de palos, o algún tipo de compraventa de equipo, para mantener su interés en el golf </a:t>
            </a:r>
            <a:r>
              <a:rPr lang="es-ES_tradnl" altLang="es-ES" smtClean="0">
                <a:solidFill>
                  <a:srgbClr val="FFD300"/>
                </a:solidFill>
                <a:latin typeface="Prelo SemiBold" charset="0"/>
              </a:rPr>
              <a:t>sin tener que comprometerse financieramente </a:t>
            </a:r>
            <a:r>
              <a:rPr lang="es-ES_tradnl" altLang="es-ES" smtClean="0">
                <a:latin typeface="Prelo SemiBold" charset="0"/>
              </a:rPr>
              <a:t>hasta que estén listos o se sientan capaces.</a:t>
            </a:r>
          </a:p>
          <a:p>
            <a:pPr eaLnBrk="1" hangingPunct="1"/>
            <a:r>
              <a:rPr lang="es-ES" altLang="es-ES" smtClean="0">
                <a:latin typeface="Prelo SemiBold" charset="0"/>
              </a:rPr>
              <a:t>El uso continuado de la página de Facebook permitirá que los nuevos golfistas cuenten su experiencia con el golf, proporcionando, a la vez, una fuente de información para la FGM, quien a su vez podría </a:t>
            </a:r>
            <a:r>
              <a:rPr lang="es-ES_tradnl" altLang="es-ES" smtClean="0">
                <a:solidFill>
                  <a:srgbClr val="FFD300"/>
                </a:solidFill>
                <a:latin typeface="Prelo SemiBold" charset="0"/>
              </a:rPr>
              <a:t>hacer ajustes en el esquema.</a:t>
            </a:r>
            <a:endParaRPr lang="es-ES_tradnl" altLang="es-ES" smtClean="0">
              <a:latin typeface="Prelo SemiBold" charset="0"/>
            </a:endParaRPr>
          </a:p>
          <a:p>
            <a:pPr lvl="1" eaLnBrk="1" hangingPunct="1"/>
            <a:r>
              <a:rPr lang="es-ES" altLang="es-ES" smtClean="0">
                <a:latin typeface="Prelo SemiBold" charset="0"/>
              </a:rPr>
              <a:t>Por ejemplo, si la demanda es mayor por la noche, se podría ofertar un paquete incluyendo golf y cena.</a:t>
            </a:r>
            <a:r>
              <a:rPr lang="es-ES_tradnl" altLang="es-ES" smtClean="0">
                <a:latin typeface="Prelo SemiBold" charset="0"/>
              </a:rPr>
              <a:t> </a:t>
            </a:r>
            <a:endParaRPr lang="en-GB" altLang="es-ES" smtClean="0">
              <a:latin typeface="Prelo SemiBold" charset="0"/>
            </a:endParaRPr>
          </a:p>
          <a:p>
            <a:pPr eaLnBrk="1" hangingPunct="1"/>
            <a:endParaRPr lang="en-GB" altLang="es-ES" smtClean="0">
              <a:latin typeface="Prelo SemiBold" charset="0"/>
            </a:endParaRPr>
          </a:p>
        </p:txBody>
      </p:sp>
      <p:sp>
        <p:nvSpPr>
          <p:cNvPr id="29701" name="Date Placeholder 4"/>
          <p:cNvSpPr>
            <a:spLocks noGrp="1"/>
          </p:cNvSpPr>
          <p:nvPr>
            <p:ph type="dt" sz="quarter" idx="1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D9DE8B9B-5777-4F79-86D8-6E42164E3DD5}" type="datetime4">
              <a:rPr lang="en-US" altLang="es-ES" smtClean="0">
                <a:solidFill>
                  <a:srgbClr val="FFFFFF"/>
                </a:solidFill>
              </a:rPr>
              <a:pPr/>
              <a:t>September 3, 2016</a:t>
            </a:fld>
            <a:endParaRPr lang="en-US" altLang="es-ES" smtClean="0">
              <a:solidFill>
                <a:srgbClr val="FFFFFF"/>
              </a:solidFill>
            </a:endParaRPr>
          </a:p>
        </p:txBody>
      </p:sp>
      <p:sp>
        <p:nvSpPr>
          <p:cNvPr id="29702" name="Footer Placeholder 5"/>
          <p:cNvSpPr>
            <a:spLocks noGrp="1"/>
          </p:cNvSpPr>
          <p:nvPr>
            <p:ph type="ftr" sz="quarter" idx="16"/>
          </p:nvPr>
        </p:nvSpPr>
        <p:spPr>
          <a:xfrm>
            <a:off x="685800" y="6513513"/>
            <a:ext cx="2373313" cy="2286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r>
              <a:rPr lang="en-US" altLang="es-ES" smtClean="0">
                <a:solidFill>
                  <a:srgbClr val="FFFFFF"/>
                </a:solidFill>
              </a:rPr>
              <a:t>© SPORTS MARKETING SURVEYS INC</a:t>
            </a:r>
            <a:r>
              <a:rPr lang="en-US" altLang="es-ES" smtClean="0">
                <a:solidFill>
                  <a:srgbClr val="FFD300"/>
                </a:solidFill>
              </a:rPr>
              <a:t>.</a:t>
            </a:r>
          </a:p>
        </p:txBody>
      </p:sp>
      <p:sp>
        <p:nvSpPr>
          <p:cNvPr id="29703" name="Content Placeholder 6"/>
          <p:cNvSpPr>
            <a:spLocks noGrp="1"/>
          </p:cNvSpPr>
          <p:nvPr>
            <p:ph idx="13"/>
          </p:nvPr>
        </p:nvSpPr>
        <p:spPr bwMode="auto">
          <a:xfrm>
            <a:off x="4645025" y="1422400"/>
            <a:ext cx="4030663" cy="47371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s-ES_tradnl" altLang="es-ES" smtClean="0">
                <a:latin typeface="Prelo SemiBold" charset="0"/>
              </a:rPr>
              <a:t>La página de Facebook también servirá como un foro en el que la FGM </a:t>
            </a:r>
            <a:r>
              <a:rPr lang="es-ES_tradnl" altLang="es-ES" smtClean="0">
                <a:solidFill>
                  <a:srgbClr val="FFD300"/>
                </a:solidFill>
                <a:latin typeface="Prelo SemiBold" charset="0"/>
              </a:rPr>
              <a:t>ponga a prueba nuevas ideas</a:t>
            </a:r>
            <a:r>
              <a:rPr lang="es-ES_tradnl" altLang="es-ES" smtClean="0">
                <a:latin typeface="Prelo SemiBold" charset="0"/>
              </a:rPr>
              <a:t> e incluso conceptos para desarrollar </a:t>
            </a:r>
            <a:r>
              <a:rPr lang="es-ES_tradnl" altLang="es-ES" smtClean="0">
                <a:solidFill>
                  <a:srgbClr val="FFD300"/>
                </a:solidFill>
                <a:latin typeface="Prelo SemiBold" charset="0"/>
              </a:rPr>
              <a:t>nuevas instalaciones </a:t>
            </a:r>
            <a:r>
              <a:rPr lang="es-ES_tradnl" altLang="es-ES" smtClean="0">
                <a:latin typeface="Prelo SemiBold" charset="0"/>
              </a:rPr>
              <a:t>en Madrid. </a:t>
            </a:r>
          </a:p>
          <a:p>
            <a:pPr eaLnBrk="1" hangingPunct="1"/>
            <a:r>
              <a:rPr lang="es-ES" altLang="es-ES" smtClean="0">
                <a:latin typeface="Prelo SemiBold" charset="0"/>
              </a:rPr>
              <a:t>Es importante no asumir que si los no golfistas prueban el golf unas cuantas veces y les gusta, se convertirán automáticamente en socios de un club tradicional.</a:t>
            </a:r>
            <a:endParaRPr lang="es-ES_tradnl" altLang="es-ES" smtClean="0">
              <a:latin typeface="Prelo SemiBold" charset="0"/>
            </a:endParaRPr>
          </a:p>
          <a:p>
            <a:pPr lvl="1" eaLnBrk="1" hangingPunct="1"/>
            <a:r>
              <a:rPr lang="es-ES_tradnl" altLang="es-ES" smtClean="0">
                <a:latin typeface="Prelo SemiBold" charset="0"/>
              </a:rPr>
              <a:t>Es posible que muchas de las percepciones negativas alrededor del golf estén vinculadas a la imagen de un club de golf tradicional y a sus socios.</a:t>
            </a:r>
            <a:endParaRPr lang="en-GB" altLang="es-ES" smtClean="0">
              <a:latin typeface="Prelo SemiBold" charset="0"/>
            </a:endParaRPr>
          </a:p>
          <a:p>
            <a:pPr eaLnBrk="1" hangingPunct="1"/>
            <a:r>
              <a:rPr lang="es-ES" altLang="es-ES" smtClean="0">
                <a:latin typeface="Prelo SemiBold" charset="0"/>
              </a:rPr>
              <a:t>Se deberían seguir ofertando </a:t>
            </a:r>
            <a:r>
              <a:rPr lang="es-ES_tradnl" altLang="es-ES" smtClean="0">
                <a:solidFill>
                  <a:srgbClr val="FFD300"/>
                </a:solidFill>
                <a:latin typeface="Prelo SemiBold" charset="0"/>
              </a:rPr>
              <a:t>opciones flexibles</a:t>
            </a:r>
            <a:r>
              <a:rPr lang="es-ES" altLang="es-ES" smtClean="0">
                <a:latin typeface="Prelo SemiBold" charset="0"/>
              </a:rPr>
              <a:t> a los nuevos jugadores para que continúen practicándolo bajo </a:t>
            </a:r>
            <a:r>
              <a:rPr lang="es-ES_tradnl" altLang="es-ES" smtClean="0">
                <a:solidFill>
                  <a:srgbClr val="FFD300"/>
                </a:solidFill>
                <a:latin typeface="Prelo SemiBold" charset="0"/>
              </a:rPr>
              <a:t>sus propias condiciones,</a:t>
            </a:r>
            <a:r>
              <a:rPr lang="es-ES_tradnl" altLang="es-ES" smtClean="0">
                <a:latin typeface="Prelo SemiBold" charset="0"/>
              </a:rPr>
              <a:t> con sus limitaciones de tiempo y presupuesto.</a:t>
            </a:r>
            <a:endParaRPr lang="es-ES" altLang="es-ES" smtClean="0">
              <a:latin typeface="Prelo SemiBold" charset="0"/>
            </a:endParaRPr>
          </a:p>
        </p:txBody>
      </p:sp>
      <p:sp>
        <p:nvSpPr>
          <p:cNvPr id="29704" name="Slide Number Placeholder 1"/>
          <p:cNvSpPr>
            <a:spLocks noGrp="1"/>
          </p:cNvSpPr>
          <p:nvPr>
            <p:ph type="sldNum" sz="quarter" idx="17"/>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7B8669A8-B3A8-43EA-BB26-64F282886FF1}" type="slidenum">
              <a:rPr lang="en-US" altLang="en-US">
                <a:solidFill>
                  <a:srgbClr val="FFFFFF"/>
                </a:solidFill>
              </a:rPr>
              <a:pPr/>
              <a:t>11</a:t>
            </a:fld>
            <a:endParaRPr lang="en-US" altLang="en-US">
              <a:solidFill>
                <a:srgbClr val="3B3B3A"/>
              </a:solidFill>
              <a:latin typeface="Arial"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Placeholder 5"/>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t="46" b="46"/>
          <a:stretch>
            <a:fillRect/>
          </a:stretch>
        </p:blipFill>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7" name="Title 2"/>
          <p:cNvSpPr>
            <a:spLocks noGrp="1"/>
          </p:cNvSpPr>
          <p:nvPr>
            <p:ph type="ctrTitle"/>
          </p:nvPr>
        </p:nvSpPr>
        <p:spPr/>
        <p:txBody>
          <a:bodyPr/>
          <a:lstStyle/>
          <a:p>
            <a:pPr eaLnBrk="1" hangingPunct="1"/>
            <a:r>
              <a:rPr lang="en-GB" altLang="es-ES" smtClean="0"/>
              <a:t>SITUACIÓN ACTUAL</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Placeholder 7"/>
          <p:cNvPicPr>
            <a:picLocks noGrp="1" noChangeAspect="1"/>
          </p:cNvPicPr>
          <p:nvPr>
            <p:ph type="pic" sz="quarter" idx="14"/>
          </p:nvPr>
        </p:nvPicPr>
        <p:blipFill>
          <a:blip r:embed="rId2">
            <a:extLst>
              <a:ext uri="{28A0092B-C50C-407E-A947-70E740481C1C}">
                <a14:useLocalDpi xmlns:a14="http://schemas.microsoft.com/office/drawing/2010/main" val="0"/>
              </a:ext>
            </a:extLst>
          </a:blip>
          <a:srcRect t="2107" b="2107"/>
          <a:stretch>
            <a:fillRect/>
          </a:stretch>
        </p:blipFill>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1" name="Title 2"/>
          <p:cNvSpPr>
            <a:spLocks noGrp="1"/>
          </p:cNvSpPr>
          <p:nvPr>
            <p:ph type="title"/>
          </p:nvPr>
        </p:nvSpPr>
        <p:spPr>
          <a:xfrm>
            <a:off x="404813" y="965200"/>
            <a:ext cx="8631237" cy="358775"/>
          </a:xfrm>
        </p:spPr>
        <p:txBody>
          <a:bodyPr/>
          <a:lstStyle/>
          <a:p>
            <a:pPr eaLnBrk="1" hangingPunct="1"/>
            <a:r>
              <a:rPr lang="en-GB" altLang="es-ES" smtClean="0"/>
              <a:t>SITUACIÓN ACTUAL | </a:t>
            </a:r>
            <a:r>
              <a:rPr lang="es-ES" altLang="es-ES" smtClean="0"/>
              <a:t>Panorama de las instalaciones de golf</a:t>
            </a:r>
            <a:r>
              <a:rPr lang="es-ES_tradnl" altLang="es-ES" smtClean="0"/>
              <a:t> </a:t>
            </a:r>
            <a:endParaRPr lang="en-US" altLang="es-ES" smtClean="0"/>
          </a:p>
        </p:txBody>
      </p:sp>
      <p:graphicFrame>
        <p:nvGraphicFramePr>
          <p:cNvPr id="9" name="Content Placeholder 8"/>
          <p:cNvGraphicFramePr>
            <a:graphicFrameLocks noGrp="1"/>
          </p:cNvGraphicFramePr>
          <p:nvPr>
            <p:ph idx="1"/>
          </p:nvPr>
        </p:nvGraphicFramePr>
        <p:xfrm>
          <a:off x="251520" y="1340768"/>
          <a:ext cx="4032250" cy="47371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2773" name="Date Placeholder 4"/>
          <p:cNvSpPr>
            <a:spLocks noGrp="1"/>
          </p:cNvSpPr>
          <p:nvPr>
            <p:ph type="dt" sz="quarter" idx="1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EF14EFEF-C6FC-4CA7-9ED7-2BF0C667F110}" type="datetime4">
              <a:rPr lang="en-US" altLang="es-ES" smtClean="0">
                <a:solidFill>
                  <a:srgbClr val="FFFFFF"/>
                </a:solidFill>
              </a:rPr>
              <a:pPr/>
              <a:t>September 3, 2016</a:t>
            </a:fld>
            <a:endParaRPr lang="en-US" altLang="es-ES" smtClean="0">
              <a:solidFill>
                <a:srgbClr val="FFFFFF"/>
              </a:solidFill>
            </a:endParaRPr>
          </a:p>
        </p:txBody>
      </p:sp>
      <p:sp>
        <p:nvSpPr>
          <p:cNvPr id="32774" name="Footer Placeholder 5"/>
          <p:cNvSpPr>
            <a:spLocks noGrp="1"/>
          </p:cNvSpPr>
          <p:nvPr>
            <p:ph type="ftr" sz="quarter" idx="16"/>
          </p:nvPr>
        </p:nvSpPr>
        <p:spPr>
          <a:xfrm>
            <a:off x="685800" y="6513513"/>
            <a:ext cx="2446338" cy="2286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r>
              <a:rPr lang="en-US" altLang="es-ES" smtClean="0">
                <a:solidFill>
                  <a:srgbClr val="FFFFFF"/>
                </a:solidFill>
              </a:rPr>
              <a:t>© SPORTS MARKETING SURVEYS INC</a:t>
            </a:r>
            <a:r>
              <a:rPr lang="en-US" altLang="es-ES" smtClean="0">
                <a:solidFill>
                  <a:srgbClr val="FFD300"/>
                </a:solidFill>
              </a:rPr>
              <a:t>.</a:t>
            </a:r>
          </a:p>
        </p:txBody>
      </p:sp>
      <p:sp>
        <p:nvSpPr>
          <p:cNvPr id="32775" name="Content Placeholder 6"/>
          <p:cNvSpPr>
            <a:spLocks noGrp="1"/>
          </p:cNvSpPr>
          <p:nvPr>
            <p:ph idx="13"/>
          </p:nvPr>
        </p:nvSpPr>
        <p:spPr bwMode="auto">
          <a:xfrm>
            <a:off x="4140200" y="1422400"/>
            <a:ext cx="4679950" cy="47371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s-ES" altLang="es-ES" sz="1600" dirty="0" smtClean="0">
                <a:latin typeface="Prelo SemiBold" charset="0"/>
              </a:rPr>
              <a:t>Hay 33 instalaciones de golf en Madrid y alrededores, 29 de las cuales se ubican en la propia Comunidad de Madrid.</a:t>
            </a:r>
            <a:endParaRPr lang="es-ES_tradnl" altLang="es-ES" sz="1600" dirty="0" smtClean="0">
              <a:latin typeface="Prelo SemiBold" charset="0"/>
            </a:endParaRPr>
          </a:p>
          <a:p>
            <a:pPr eaLnBrk="1" hangingPunct="1"/>
            <a:r>
              <a:rPr lang="es-ES" altLang="es-ES" sz="1600" dirty="0" smtClean="0">
                <a:latin typeface="Prelo SemiBold" charset="0"/>
              </a:rPr>
              <a:t>A 1-8-2016 la FGM registra </a:t>
            </a:r>
            <a:r>
              <a:rPr lang="es-ES" altLang="es-ES" sz="1600" dirty="0" smtClean="0">
                <a:solidFill>
                  <a:srgbClr val="FFD300"/>
                </a:solidFill>
                <a:latin typeface="Prelo SemiBold" charset="0"/>
              </a:rPr>
              <a:t>81.142 federados.</a:t>
            </a:r>
            <a:endParaRPr lang="es-ES_tradnl" altLang="es-ES" sz="1600" dirty="0" smtClean="0">
              <a:solidFill>
                <a:srgbClr val="FFD300"/>
              </a:solidFill>
              <a:latin typeface="Prelo SemiBold" charset="0"/>
            </a:endParaRPr>
          </a:p>
          <a:p>
            <a:pPr eaLnBrk="1" hangingPunct="1"/>
            <a:r>
              <a:rPr lang="es-ES" altLang="es-ES" sz="1600" dirty="0" smtClean="0">
                <a:latin typeface="Prelo SemiBold" charset="0"/>
              </a:rPr>
              <a:t>Los datos de la FGM muestran que el número de golfistas de baja fue menor en 2014 que en 2013, lo que sugiere un fortalecimiento de la base de federados, en general en Madrid.</a:t>
            </a:r>
            <a:endParaRPr lang="es-ES_tradnl" altLang="es-ES" sz="1600" dirty="0" smtClean="0">
              <a:latin typeface="Prelo SemiBold" charset="0"/>
            </a:endParaRPr>
          </a:p>
          <a:p>
            <a:pPr eaLnBrk="1" hangingPunct="1"/>
            <a:r>
              <a:rPr lang="es-ES" altLang="es-ES" sz="1600" dirty="0" smtClean="0">
                <a:latin typeface="Prelo SemiBold" charset="0"/>
              </a:rPr>
              <a:t>La mayoría de las instalaciones de golf están situadas en la zona central de la comunidad, y un poco al norte de la ciudad.</a:t>
            </a:r>
            <a:endParaRPr lang="es-ES_tradnl" altLang="es-ES" sz="1600" dirty="0" smtClean="0">
              <a:latin typeface="Prelo SemiBold" charset="0"/>
            </a:endParaRPr>
          </a:p>
          <a:p>
            <a:pPr lvl="1" eaLnBrk="1" hangingPunct="1"/>
            <a:r>
              <a:rPr lang="es-ES" altLang="es-ES" sz="1600" dirty="0" smtClean="0">
                <a:latin typeface="Prelo SemiBold" charset="0"/>
              </a:rPr>
              <a:t>El acceso a la mayoría de las instalaciones puede ser difícil para las personas que viven en el sur y en particular hacia el sureste de la comunidad. </a:t>
            </a:r>
            <a:endParaRPr lang="en-GB" altLang="es-ES" sz="1600" dirty="0" smtClean="0">
              <a:latin typeface="Prelo SemiBold" charset="0"/>
            </a:endParaRPr>
          </a:p>
        </p:txBody>
      </p:sp>
      <p:sp>
        <p:nvSpPr>
          <p:cNvPr id="32776" name="Slide Number Placeholder 1"/>
          <p:cNvSpPr>
            <a:spLocks noGrp="1"/>
          </p:cNvSpPr>
          <p:nvPr>
            <p:ph type="sldNum" sz="quarter" idx="17"/>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8E0FF906-D013-469C-95D4-E33ECD869D5C}" type="slidenum">
              <a:rPr lang="en-US" altLang="en-US">
                <a:solidFill>
                  <a:srgbClr val="FFFFFF"/>
                </a:solidFill>
              </a:rPr>
              <a:pPr/>
              <a:t>13</a:t>
            </a:fld>
            <a:endParaRPr lang="en-US" altLang="en-US">
              <a:solidFill>
                <a:srgbClr val="3B3B3A"/>
              </a:solidFill>
              <a:latin typeface="Arial"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2"/>
          <p:cNvSpPr>
            <a:spLocks noGrp="1"/>
          </p:cNvSpPr>
          <p:nvPr>
            <p:ph type="title"/>
          </p:nvPr>
        </p:nvSpPr>
        <p:spPr>
          <a:xfrm>
            <a:off x="179388" y="908050"/>
            <a:ext cx="8847137" cy="358775"/>
          </a:xfrm>
        </p:spPr>
        <p:txBody>
          <a:bodyPr/>
          <a:lstStyle/>
          <a:p>
            <a:pPr eaLnBrk="1" hangingPunct="1"/>
            <a:r>
              <a:rPr lang="en-GB" altLang="es-ES" smtClean="0"/>
              <a:t>SITUACIÓN ACTUAL  |  </a:t>
            </a:r>
            <a:r>
              <a:rPr lang="es-ES" altLang="es-ES" smtClean="0"/>
              <a:t>Distribución de las instalaciones de golf</a:t>
            </a:r>
            <a:r>
              <a:rPr lang="es-ES_tradnl" altLang="es-ES" smtClean="0"/>
              <a:t> </a:t>
            </a:r>
            <a:endParaRPr lang="en-US" altLang="es-ES" smtClean="0"/>
          </a:p>
        </p:txBody>
      </p:sp>
      <p:sp>
        <p:nvSpPr>
          <p:cNvPr id="33795" name="Date Placeholder 4"/>
          <p:cNvSpPr>
            <a:spLocks noGrp="1"/>
          </p:cNvSpPr>
          <p:nvPr>
            <p:ph type="dt" sz="quarter" idx="1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75110AA2-BF37-4445-9E70-67D9638D48AD}" type="datetime4">
              <a:rPr lang="en-US" altLang="es-ES" smtClean="0">
                <a:solidFill>
                  <a:srgbClr val="FFFFFF"/>
                </a:solidFill>
              </a:rPr>
              <a:pPr/>
              <a:t>September 3, 2016</a:t>
            </a:fld>
            <a:endParaRPr lang="en-US" altLang="es-ES" smtClean="0">
              <a:solidFill>
                <a:srgbClr val="FFFFFF"/>
              </a:solidFill>
            </a:endParaRPr>
          </a:p>
        </p:txBody>
      </p:sp>
      <p:sp>
        <p:nvSpPr>
          <p:cNvPr id="33796" name="Footer Placeholder 5"/>
          <p:cNvSpPr>
            <a:spLocks noGrp="1"/>
          </p:cNvSpPr>
          <p:nvPr>
            <p:ph type="ftr" sz="quarter" idx="16"/>
          </p:nvPr>
        </p:nvSpPr>
        <p:spPr>
          <a:xfrm>
            <a:off x="685800" y="6513513"/>
            <a:ext cx="2446338" cy="2286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r>
              <a:rPr lang="en-US" altLang="es-ES" smtClean="0">
                <a:solidFill>
                  <a:srgbClr val="FFFFFF"/>
                </a:solidFill>
              </a:rPr>
              <a:t>© SPORTS MARKETING SURVEYS INC</a:t>
            </a:r>
            <a:r>
              <a:rPr lang="en-US" altLang="es-ES" smtClean="0">
                <a:solidFill>
                  <a:srgbClr val="FFD300"/>
                </a:solidFill>
              </a:rPr>
              <a:t>.</a:t>
            </a:r>
          </a:p>
        </p:txBody>
      </p:sp>
      <p:pic>
        <p:nvPicPr>
          <p:cNvPr id="33797" name="Picture Placeholder 19">
            <a:hlinkClick r:id="rId2"/>
          </p:cNvPr>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t="2420" b="214"/>
          <a:stretch>
            <a:fillRect/>
          </a:stretch>
        </p:blipFill>
        <p:spPr bwMode="auto">
          <a:xfrm>
            <a:off x="1827213" y="1350963"/>
            <a:ext cx="5472112" cy="48275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8" name="TextBox 1"/>
          <p:cNvSpPr txBox="1">
            <a:spLocks noChangeArrowheads="1"/>
          </p:cNvSpPr>
          <p:nvPr/>
        </p:nvSpPr>
        <p:spPr bwMode="auto">
          <a:xfrm>
            <a:off x="468313" y="2276475"/>
            <a:ext cx="135890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pPr eaLnBrk="1" hangingPunct="1"/>
            <a:r>
              <a:rPr lang="es-ES" altLang="es-ES" sz="1200"/>
              <a:t>Haz clic en el mapa para una versión más grande..</a:t>
            </a:r>
            <a:endParaRPr lang="en-US" altLang="es-ES" sz="1200"/>
          </a:p>
        </p:txBody>
      </p:sp>
      <p:sp>
        <p:nvSpPr>
          <p:cNvPr id="7" name="Content Placeholder 6"/>
          <p:cNvSpPr txBox="1">
            <a:spLocks/>
          </p:cNvSpPr>
          <p:nvPr/>
        </p:nvSpPr>
        <p:spPr>
          <a:xfrm>
            <a:off x="7380288" y="3644900"/>
            <a:ext cx="1584325" cy="2473325"/>
          </a:xfrm>
          <a:prstGeom prst="wedgeRectCallout">
            <a:avLst>
              <a:gd name="adj1" fmla="val -66781"/>
              <a:gd name="adj2" fmla="val -72856"/>
            </a:avLst>
          </a:prstGeom>
          <a:ln w="28575">
            <a:solidFill>
              <a:schemeClr val="accent3"/>
            </a:solidFill>
          </a:ln>
        </p:spPr>
        <p:style>
          <a:lnRef idx="2">
            <a:schemeClr val="accent1"/>
          </a:lnRef>
          <a:fillRef idx="1">
            <a:schemeClr val="lt1"/>
          </a:fillRef>
          <a:effectRef idx="0">
            <a:schemeClr val="accent1"/>
          </a:effectRef>
          <a:fontRef idx="minor">
            <a:schemeClr val="dk1"/>
          </a:fontRef>
        </p:style>
        <p:txBody>
          <a:bodyPr anchor="ctr"/>
          <a:lstStyle>
            <a:lvl1pPr>
              <a:defRPr>
                <a:solidFill>
                  <a:schemeClr val="tx1"/>
                </a:solidFill>
                <a:latin typeface="Prelo-Light" charset="0"/>
                <a:ea typeface="MS PGothic" panose="020B0600070205080204" pitchFamily="34" charset="-128"/>
              </a:defRPr>
            </a:lvl1pPr>
            <a:lvl2pPr marL="742950" indent="-285750">
              <a:defRPr>
                <a:solidFill>
                  <a:schemeClr val="tx1"/>
                </a:solidFill>
                <a:latin typeface="Prelo-Light" charset="0"/>
                <a:ea typeface="MS PGothic" panose="020B0600070205080204" pitchFamily="34" charset="-128"/>
              </a:defRPr>
            </a:lvl2pPr>
            <a:lvl3pPr marL="1143000" indent="-228600">
              <a:defRPr>
                <a:solidFill>
                  <a:schemeClr val="tx1"/>
                </a:solidFill>
                <a:latin typeface="Prelo-Light" charset="0"/>
                <a:ea typeface="MS PGothic" panose="020B0600070205080204" pitchFamily="34" charset="-128"/>
              </a:defRPr>
            </a:lvl3pPr>
            <a:lvl4pPr marL="1600200" indent="-228600">
              <a:defRPr>
                <a:solidFill>
                  <a:schemeClr val="tx1"/>
                </a:solidFill>
                <a:latin typeface="Prelo-Light" charset="0"/>
                <a:ea typeface="MS PGothic" panose="020B0600070205080204" pitchFamily="34" charset="-128"/>
              </a:defRPr>
            </a:lvl4pPr>
            <a:lvl5pPr marL="2057400" indent="-228600">
              <a:defRPr>
                <a:solidFill>
                  <a:schemeClr val="tx1"/>
                </a:solidFill>
                <a:latin typeface="Prelo-Light" charset="0"/>
                <a:ea typeface="MS PGothic" panose="020B0600070205080204" pitchFamily="34" charset="-128"/>
              </a:defRPr>
            </a:lvl5pPr>
            <a:lvl6pPr marL="2514600" indent="-228600" fontAlgn="base">
              <a:spcBef>
                <a:spcPct val="0"/>
              </a:spcBef>
              <a:spcAft>
                <a:spcPct val="0"/>
              </a:spcAft>
              <a:defRPr>
                <a:solidFill>
                  <a:schemeClr val="tx1"/>
                </a:solidFill>
                <a:latin typeface="Prelo-Light" charset="0"/>
                <a:ea typeface="MS PGothic" panose="020B0600070205080204" pitchFamily="34" charset="-128"/>
              </a:defRPr>
            </a:lvl6pPr>
            <a:lvl7pPr marL="2971800" indent="-228600" fontAlgn="base">
              <a:spcBef>
                <a:spcPct val="0"/>
              </a:spcBef>
              <a:spcAft>
                <a:spcPct val="0"/>
              </a:spcAft>
              <a:defRPr>
                <a:solidFill>
                  <a:schemeClr val="tx1"/>
                </a:solidFill>
                <a:latin typeface="Prelo-Light" charset="0"/>
                <a:ea typeface="MS PGothic" panose="020B0600070205080204" pitchFamily="34" charset="-128"/>
              </a:defRPr>
            </a:lvl7pPr>
            <a:lvl8pPr marL="3429000" indent="-228600" fontAlgn="base">
              <a:spcBef>
                <a:spcPct val="0"/>
              </a:spcBef>
              <a:spcAft>
                <a:spcPct val="0"/>
              </a:spcAft>
              <a:defRPr>
                <a:solidFill>
                  <a:schemeClr val="tx1"/>
                </a:solidFill>
                <a:latin typeface="Prelo-Light" charset="0"/>
                <a:ea typeface="MS PGothic" panose="020B0600070205080204" pitchFamily="34" charset="-128"/>
              </a:defRPr>
            </a:lvl8pPr>
            <a:lvl9pPr marL="3886200" indent="-228600" fontAlgn="base">
              <a:spcBef>
                <a:spcPct val="0"/>
              </a:spcBef>
              <a:spcAft>
                <a:spcPct val="0"/>
              </a:spcAft>
              <a:defRPr>
                <a:solidFill>
                  <a:schemeClr val="tx1"/>
                </a:solidFill>
                <a:latin typeface="Prelo-Light" charset="0"/>
                <a:ea typeface="MS PGothic" panose="020B0600070205080204" pitchFamily="34" charset="-128"/>
              </a:defRPr>
            </a:lvl9pPr>
          </a:lstStyle>
          <a:p>
            <a:pPr eaLnBrk="1" hangingPunct="1">
              <a:spcBef>
                <a:spcPct val="20000"/>
              </a:spcBef>
              <a:buClr>
                <a:schemeClr val="accent2"/>
              </a:buClr>
              <a:buFont typeface="Wingdings" panose="05000000000000000000" pitchFamily="2" charset="2"/>
              <a:buNone/>
              <a:defRPr/>
            </a:pPr>
            <a:r>
              <a:rPr lang="es-ES" altLang="es-ES" sz="1200" dirty="0" smtClean="0">
                <a:solidFill>
                  <a:srgbClr val="3B3B3A"/>
                </a:solidFill>
                <a:latin typeface="Prelo SemiBold" charset="0"/>
              </a:rPr>
              <a:t>Una concentración de instalaciones en la zona norte de la Comunidad de Madrid puede causar dificultades a los que viven en el sureste por tener que emplear más de una hora atravesando la ciudad.</a:t>
            </a:r>
            <a:endParaRPr lang="es-ES_tradnl" altLang="es-ES" sz="1200" dirty="0" smtClean="0">
              <a:solidFill>
                <a:srgbClr val="3B3B3A"/>
              </a:solidFill>
              <a:latin typeface="Prelo SemiBold" charset="0"/>
            </a:endParaRPr>
          </a:p>
        </p:txBody>
      </p:sp>
      <p:sp>
        <p:nvSpPr>
          <p:cNvPr id="33800" name="Slide Number Placeholder 3"/>
          <p:cNvSpPr>
            <a:spLocks noGrp="1"/>
          </p:cNvSpPr>
          <p:nvPr>
            <p:ph type="sldNum" sz="quarter" idx="17"/>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3638667B-99D8-4167-9D57-D833F7277D10}" type="slidenum">
              <a:rPr lang="en-US" altLang="en-US">
                <a:solidFill>
                  <a:srgbClr val="FFFFFF"/>
                </a:solidFill>
              </a:rPr>
              <a:pPr/>
              <a:t>14</a:t>
            </a:fld>
            <a:endParaRPr lang="en-US" altLang="en-US">
              <a:solidFill>
                <a:srgbClr val="3B3B3A"/>
              </a:solidFill>
              <a:latin typeface="Arial"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2"/>
          <p:cNvSpPr>
            <a:spLocks noGrp="1"/>
          </p:cNvSpPr>
          <p:nvPr>
            <p:ph type="title"/>
          </p:nvPr>
        </p:nvSpPr>
        <p:spPr>
          <a:xfrm>
            <a:off x="250825" y="836613"/>
            <a:ext cx="8739188" cy="358775"/>
          </a:xfrm>
        </p:spPr>
        <p:txBody>
          <a:bodyPr/>
          <a:lstStyle/>
          <a:p>
            <a:pPr eaLnBrk="1" hangingPunct="1"/>
            <a:r>
              <a:rPr lang="en-GB" altLang="es-ES" smtClean="0"/>
              <a:t>SITUACIÓN ACTUAL  |  </a:t>
            </a:r>
            <a:r>
              <a:rPr lang="es-ES" altLang="es-ES" smtClean="0"/>
              <a:t>Capacidad de las instalaciones de golf</a:t>
            </a:r>
            <a:r>
              <a:rPr lang="es-ES_tradnl" altLang="es-ES" smtClean="0"/>
              <a:t> </a:t>
            </a:r>
            <a:endParaRPr lang="en-GB" altLang="es-ES" smtClean="0"/>
          </a:p>
        </p:txBody>
      </p:sp>
      <p:sp>
        <p:nvSpPr>
          <p:cNvPr id="34819" name="Date Placeholder 4"/>
          <p:cNvSpPr>
            <a:spLocks noGrp="1"/>
          </p:cNvSpPr>
          <p:nvPr>
            <p:ph type="dt" sz="quarter" idx="1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7F1DAACB-BEAD-403B-92C6-3779B10B7097}" type="datetime4">
              <a:rPr lang="en-US" altLang="es-ES" smtClean="0">
                <a:solidFill>
                  <a:srgbClr val="FFFFFF"/>
                </a:solidFill>
              </a:rPr>
              <a:pPr/>
              <a:t>September 3, 2016</a:t>
            </a:fld>
            <a:endParaRPr lang="en-US" altLang="es-ES" smtClean="0">
              <a:solidFill>
                <a:srgbClr val="FFFFFF"/>
              </a:solidFill>
            </a:endParaRPr>
          </a:p>
        </p:txBody>
      </p:sp>
      <p:sp>
        <p:nvSpPr>
          <p:cNvPr id="34820" name="Footer Placeholder 5"/>
          <p:cNvSpPr>
            <a:spLocks noGrp="1"/>
          </p:cNvSpPr>
          <p:nvPr>
            <p:ph type="ftr" sz="quarter" idx="16"/>
          </p:nvPr>
        </p:nvSpPr>
        <p:spPr>
          <a:xfrm>
            <a:off x="685800" y="6513513"/>
            <a:ext cx="2517775" cy="2286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r>
              <a:rPr lang="en-US" altLang="es-ES" smtClean="0">
                <a:solidFill>
                  <a:srgbClr val="FFFFFF"/>
                </a:solidFill>
              </a:rPr>
              <a:t>© SPORTS MARKETING SURVEYS INC</a:t>
            </a:r>
            <a:r>
              <a:rPr lang="en-US" altLang="es-ES" smtClean="0">
                <a:solidFill>
                  <a:srgbClr val="FFD300"/>
                </a:solidFill>
              </a:rPr>
              <a:t>.</a:t>
            </a:r>
          </a:p>
        </p:txBody>
      </p:sp>
      <p:pic>
        <p:nvPicPr>
          <p:cNvPr id="34821" name="Picture Placeholder 17">
            <a:hlinkClick r:id="rId2"/>
          </p:cNvPr>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t="7608" b="191"/>
          <a:stretch>
            <a:fillRect/>
          </a:stretch>
        </p:blipFill>
        <p:spPr bwMode="auto">
          <a:xfrm>
            <a:off x="1441450" y="1354138"/>
            <a:ext cx="5938838" cy="45672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2" name="TextBox 6"/>
          <p:cNvSpPr txBox="1">
            <a:spLocks noChangeArrowheads="1"/>
          </p:cNvSpPr>
          <p:nvPr/>
        </p:nvSpPr>
        <p:spPr bwMode="auto">
          <a:xfrm>
            <a:off x="250825" y="2276475"/>
            <a:ext cx="1119188"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pPr eaLnBrk="1" hangingPunct="1"/>
            <a:r>
              <a:rPr lang="es-ES" altLang="es-ES" sz="1200"/>
              <a:t>Haz clic en el mapa para una versión más grande..</a:t>
            </a:r>
            <a:endParaRPr lang="en-US" altLang="es-ES" sz="1200"/>
          </a:p>
        </p:txBody>
      </p:sp>
      <p:sp>
        <p:nvSpPr>
          <p:cNvPr id="15" name="Content Placeholder 6"/>
          <p:cNvSpPr txBox="1">
            <a:spLocks/>
          </p:cNvSpPr>
          <p:nvPr/>
        </p:nvSpPr>
        <p:spPr>
          <a:xfrm>
            <a:off x="7524750" y="2349500"/>
            <a:ext cx="1511300" cy="2447925"/>
          </a:xfrm>
          <a:prstGeom prst="wedgeRectCallout">
            <a:avLst>
              <a:gd name="adj1" fmla="val -64621"/>
              <a:gd name="adj2" fmla="val -68444"/>
            </a:avLst>
          </a:prstGeom>
          <a:ln w="28575">
            <a:solidFill>
              <a:schemeClr val="accent3"/>
            </a:solidFill>
          </a:ln>
        </p:spPr>
        <p:style>
          <a:lnRef idx="2">
            <a:schemeClr val="accent1"/>
          </a:lnRef>
          <a:fillRef idx="1">
            <a:schemeClr val="lt1"/>
          </a:fillRef>
          <a:effectRef idx="0">
            <a:schemeClr val="accent1"/>
          </a:effectRef>
          <a:fontRef idx="minor">
            <a:schemeClr val="dk1"/>
          </a:fontRef>
        </p:style>
        <p:txBody>
          <a:bodyPr anchor="ctr"/>
          <a:lstStyle>
            <a:lvl1pPr>
              <a:defRPr>
                <a:solidFill>
                  <a:schemeClr val="tx1"/>
                </a:solidFill>
                <a:latin typeface="Prelo-Light" charset="0"/>
                <a:ea typeface="MS PGothic" panose="020B0600070205080204" pitchFamily="34" charset="-128"/>
              </a:defRPr>
            </a:lvl1pPr>
            <a:lvl2pPr marL="742950" indent="-285750">
              <a:defRPr>
                <a:solidFill>
                  <a:schemeClr val="tx1"/>
                </a:solidFill>
                <a:latin typeface="Prelo-Light" charset="0"/>
                <a:ea typeface="MS PGothic" panose="020B0600070205080204" pitchFamily="34" charset="-128"/>
              </a:defRPr>
            </a:lvl2pPr>
            <a:lvl3pPr marL="1143000" indent="-228600">
              <a:defRPr>
                <a:solidFill>
                  <a:schemeClr val="tx1"/>
                </a:solidFill>
                <a:latin typeface="Prelo-Light" charset="0"/>
                <a:ea typeface="MS PGothic" panose="020B0600070205080204" pitchFamily="34" charset="-128"/>
              </a:defRPr>
            </a:lvl3pPr>
            <a:lvl4pPr marL="1600200" indent="-228600">
              <a:defRPr>
                <a:solidFill>
                  <a:schemeClr val="tx1"/>
                </a:solidFill>
                <a:latin typeface="Prelo-Light" charset="0"/>
                <a:ea typeface="MS PGothic" panose="020B0600070205080204" pitchFamily="34" charset="-128"/>
              </a:defRPr>
            </a:lvl4pPr>
            <a:lvl5pPr marL="2057400" indent="-228600">
              <a:defRPr>
                <a:solidFill>
                  <a:schemeClr val="tx1"/>
                </a:solidFill>
                <a:latin typeface="Prelo-Light" charset="0"/>
                <a:ea typeface="MS PGothic" panose="020B0600070205080204" pitchFamily="34" charset="-128"/>
              </a:defRPr>
            </a:lvl5pPr>
            <a:lvl6pPr marL="2514600" indent="-228600" fontAlgn="base">
              <a:spcBef>
                <a:spcPct val="0"/>
              </a:spcBef>
              <a:spcAft>
                <a:spcPct val="0"/>
              </a:spcAft>
              <a:defRPr>
                <a:solidFill>
                  <a:schemeClr val="tx1"/>
                </a:solidFill>
                <a:latin typeface="Prelo-Light" charset="0"/>
                <a:ea typeface="MS PGothic" panose="020B0600070205080204" pitchFamily="34" charset="-128"/>
              </a:defRPr>
            </a:lvl6pPr>
            <a:lvl7pPr marL="2971800" indent="-228600" fontAlgn="base">
              <a:spcBef>
                <a:spcPct val="0"/>
              </a:spcBef>
              <a:spcAft>
                <a:spcPct val="0"/>
              </a:spcAft>
              <a:defRPr>
                <a:solidFill>
                  <a:schemeClr val="tx1"/>
                </a:solidFill>
                <a:latin typeface="Prelo-Light" charset="0"/>
                <a:ea typeface="MS PGothic" panose="020B0600070205080204" pitchFamily="34" charset="-128"/>
              </a:defRPr>
            </a:lvl7pPr>
            <a:lvl8pPr marL="3429000" indent="-228600" fontAlgn="base">
              <a:spcBef>
                <a:spcPct val="0"/>
              </a:spcBef>
              <a:spcAft>
                <a:spcPct val="0"/>
              </a:spcAft>
              <a:defRPr>
                <a:solidFill>
                  <a:schemeClr val="tx1"/>
                </a:solidFill>
                <a:latin typeface="Prelo-Light" charset="0"/>
                <a:ea typeface="MS PGothic" panose="020B0600070205080204" pitchFamily="34" charset="-128"/>
              </a:defRPr>
            </a:lvl8pPr>
            <a:lvl9pPr marL="3886200" indent="-228600" fontAlgn="base">
              <a:spcBef>
                <a:spcPct val="0"/>
              </a:spcBef>
              <a:spcAft>
                <a:spcPct val="0"/>
              </a:spcAft>
              <a:defRPr>
                <a:solidFill>
                  <a:schemeClr val="tx1"/>
                </a:solidFill>
                <a:latin typeface="Prelo-Light" charset="0"/>
                <a:ea typeface="MS PGothic" panose="020B0600070205080204" pitchFamily="34" charset="-128"/>
              </a:defRPr>
            </a:lvl9pPr>
          </a:lstStyle>
          <a:p>
            <a:pPr eaLnBrk="1" hangingPunct="1">
              <a:spcBef>
                <a:spcPct val="20000"/>
              </a:spcBef>
              <a:buClr>
                <a:schemeClr val="accent2"/>
              </a:buClr>
              <a:buFont typeface="Wingdings" panose="05000000000000000000" pitchFamily="2" charset="2"/>
              <a:buNone/>
              <a:defRPr/>
            </a:pPr>
            <a:r>
              <a:rPr lang="es-ES" altLang="es-ES" sz="1200" dirty="0" smtClean="0">
                <a:solidFill>
                  <a:srgbClr val="3B3B3A"/>
                </a:solidFill>
                <a:latin typeface="Prelo SemiBold" charset="0"/>
              </a:rPr>
              <a:t>Las instalaciones de golf en la zona norte son más propensas a funcionar a más capacidad, debido a la facilidad de acceso para los que viven en esa parte de la Comunidad.</a:t>
            </a:r>
            <a:endParaRPr lang="es-ES_tradnl" altLang="es-ES" sz="1200" dirty="0" smtClean="0">
              <a:solidFill>
                <a:srgbClr val="3B3B3A"/>
              </a:solidFill>
              <a:latin typeface="Prelo SemiBold" charset="0"/>
            </a:endParaRPr>
          </a:p>
        </p:txBody>
      </p:sp>
      <p:pic>
        <p:nvPicPr>
          <p:cNvPr id="34824" name="Picture 1" descr="com-bottomleft-cr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28575" cy="28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5" name="Picture 2" descr="shim"/>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525" cy="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6" name="Picture 3" descr="com-bottomright-cr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28575" cy="28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7" name="Slide Number Placeholder 1"/>
          <p:cNvSpPr>
            <a:spLocks noGrp="1"/>
          </p:cNvSpPr>
          <p:nvPr>
            <p:ph type="sldNum" sz="quarter" idx="17"/>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426F935B-9EFC-4BC0-98A8-5FF8067E147C}" type="slidenum">
              <a:rPr lang="en-US" altLang="en-US">
                <a:solidFill>
                  <a:srgbClr val="FFFFFF"/>
                </a:solidFill>
              </a:rPr>
              <a:pPr/>
              <a:t>15</a:t>
            </a:fld>
            <a:endParaRPr lang="en-US" altLang="en-US">
              <a:solidFill>
                <a:srgbClr val="3B3B3A"/>
              </a:solidFill>
              <a:latin typeface="Arial"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Placeholder 5"/>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t="46" b="46"/>
          <a:stretch>
            <a:fillRect/>
          </a:stretch>
        </p:blipFill>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3" name="Title 2"/>
          <p:cNvSpPr>
            <a:spLocks noGrp="1"/>
          </p:cNvSpPr>
          <p:nvPr>
            <p:ph type="ctrTitle"/>
          </p:nvPr>
        </p:nvSpPr>
        <p:spPr>
          <a:xfrm>
            <a:off x="684213" y="1700213"/>
            <a:ext cx="7772400" cy="533400"/>
          </a:xfrm>
        </p:spPr>
        <p:txBody>
          <a:bodyPr/>
          <a:lstStyle/>
          <a:p>
            <a:pPr eaLnBrk="1" hangingPunct="1"/>
            <a:r>
              <a:rPr lang="en-GB" altLang="es-ES" smtClean="0"/>
              <a:t>PERSPECTIVA DE LAS INSTALACIONES PARA LA PRÁCTICA DEL GOLF</a:t>
            </a:r>
          </a:p>
        </p:txBody>
      </p:sp>
      <p:pic>
        <p:nvPicPr>
          <p:cNvPr id="35844" name="Picture 6"/>
          <p:cNvPicPr>
            <a:picLocks noChangeAspect="1"/>
          </p:cNvPicPr>
          <p:nvPr/>
        </p:nvPicPr>
        <p:blipFill>
          <a:blip r:embed="rId3" cstate="print">
            <a:clrChange>
              <a:clrFrom>
                <a:srgbClr val="FFFFFF"/>
              </a:clrFrom>
              <a:clrTo>
                <a:srgbClr val="FFFFFF">
                  <a:alpha val="0"/>
                </a:srgbClr>
              </a:clrTo>
            </a:clrChange>
            <a:lum bright="70000" contrast="-70000"/>
            <a:extLst>
              <a:ext uri="{28A0092B-C50C-407E-A947-70E740481C1C}">
                <a14:useLocalDpi xmlns:a14="http://schemas.microsoft.com/office/drawing/2010/main" val="0"/>
              </a:ext>
            </a:extLst>
          </a:blip>
          <a:srcRect/>
          <a:stretch>
            <a:fillRect/>
          </a:stretch>
        </p:blipFill>
        <p:spPr bwMode="auto">
          <a:xfrm>
            <a:off x="8027988" y="1484313"/>
            <a:ext cx="828675" cy="82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Placeholder 7"/>
          <p:cNvPicPr>
            <a:picLocks noGrp="1" noChangeAspect="1"/>
          </p:cNvPicPr>
          <p:nvPr>
            <p:ph type="pic" sz="quarter" idx="14"/>
          </p:nvPr>
        </p:nvPicPr>
        <p:blipFill>
          <a:blip r:embed="rId2">
            <a:extLst>
              <a:ext uri="{28A0092B-C50C-407E-A947-70E740481C1C}">
                <a14:useLocalDpi xmlns:a14="http://schemas.microsoft.com/office/drawing/2010/main" val="0"/>
              </a:ext>
            </a:extLst>
          </a:blip>
          <a:srcRect t="2107" b="2107"/>
          <a:stretch>
            <a:fillRect/>
          </a:stretch>
        </p:blipFill>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67" name="Title 2"/>
          <p:cNvSpPr>
            <a:spLocks noGrp="1"/>
          </p:cNvSpPr>
          <p:nvPr>
            <p:ph type="title"/>
          </p:nvPr>
        </p:nvSpPr>
        <p:spPr>
          <a:xfrm>
            <a:off x="468313" y="909638"/>
            <a:ext cx="9423400" cy="358775"/>
          </a:xfrm>
        </p:spPr>
        <p:txBody>
          <a:bodyPr/>
          <a:lstStyle/>
          <a:p>
            <a:pPr eaLnBrk="1" hangingPunct="1"/>
            <a:r>
              <a:rPr lang="es-ES" altLang="es-ES" sz="2000" smtClean="0"/>
              <a:t>SOBRE ESTE ELEMENTO </a:t>
            </a:r>
            <a:r>
              <a:rPr lang="en-GB" altLang="es-ES" sz="2000" smtClean="0"/>
              <a:t>|  </a:t>
            </a:r>
            <a:r>
              <a:rPr lang="es-ES" altLang="es-ES" sz="2000" smtClean="0"/>
              <a:t>Instalaciones para la práctica del golf</a:t>
            </a:r>
            <a:r>
              <a:rPr lang="es-ES_tradnl" altLang="es-ES" sz="2000" smtClean="0"/>
              <a:t> </a:t>
            </a:r>
            <a:endParaRPr lang="en-GB" altLang="es-ES" sz="2000" smtClean="0"/>
          </a:p>
        </p:txBody>
      </p:sp>
      <p:sp>
        <p:nvSpPr>
          <p:cNvPr id="36868" name="Content Placeholder 3"/>
          <p:cNvSpPr>
            <a:spLocks noGrp="1"/>
          </p:cNvSpPr>
          <p:nvPr>
            <p:ph idx="1"/>
          </p:nvPr>
        </p:nvSpPr>
        <p:spPr bwMode="auto">
          <a:xfrm>
            <a:off x="477838" y="1428750"/>
            <a:ext cx="4032250" cy="47371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indent="0" eaLnBrk="1" hangingPunct="1">
              <a:buFont typeface="Wingdings" pitchFamily="2" charset="2"/>
              <a:buNone/>
            </a:pPr>
            <a:r>
              <a:rPr lang="en-GB" altLang="es-ES" smtClean="0">
                <a:latin typeface="Prelo SemiBold" charset="0"/>
              </a:rPr>
              <a:t>GRUPO OBJETIVO – </a:t>
            </a:r>
            <a:r>
              <a:rPr lang="en-GB" altLang="es-ES" smtClean="0">
                <a:solidFill>
                  <a:srgbClr val="FFD300"/>
                </a:solidFill>
                <a:latin typeface="Prelo SemiBold" charset="0"/>
              </a:rPr>
              <a:t>RESPONSABLES DE INSTALACIONES</a:t>
            </a:r>
          </a:p>
          <a:p>
            <a:pPr marL="0" indent="0" eaLnBrk="1" hangingPunct="1"/>
            <a:endParaRPr lang="es-ES" altLang="es-ES" smtClean="0">
              <a:latin typeface="Prelo SemiBold" charset="0"/>
            </a:endParaRPr>
          </a:p>
          <a:p>
            <a:pPr marL="0" indent="0" eaLnBrk="1" hangingPunct="1"/>
            <a:r>
              <a:rPr lang="es-ES" altLang="es-ES" smtClean="0">
                <a:latin typeface="Prelo SemiBold" charset="0"/>
              </a:rPr>
              <a:t> El grupo objetivo de esta parte de la investigación lo forman los responsables de dirigir las instalaciones de golf en Madrid. </a:t>
            </a:r>
            <a:endParaRPr lang="es-ES_tradnl" altLang="es-ES" smtClean="0">
              <a:latin typeface="Prelo SemiBold" charset="0"/>
            </a:endParaRPr>
          </a:p>
          <a:p>
            <a:pPr marL="0" indent="0" eaLnBrk="1" hangingPunct="1"/>
            <a:r>
              <a:rPr lang="es-ES" altLang="es-ES" smtClean="0">
                <a:latin typeface="Prelo SemiBold" charset="0"/>
              </a:rPr>
              <a:t> Se cubrieron 26 clubes de Madrid a través de entrevistas telefónicas en profundidad a sus responsables.</a:t>
            </a:r>
            <a:endParaRPr lang="es-ES_tradnl" altLang="es-ES" smtClean="0">
              <a:latin typeface="Prelo SemiBold" charset="0"/>
            </a:endParaRPr>
          </a:p>
          <a:p>
            <a:pPr marL="0" indent="0" eaLnBrk="1" hangingPunct="1"/>
            <a:r>
              <a:rPr lang="es-ES" altLang="es-ES" smtClean="0">
                <a:latin typeface="Prelo SemiBold" charset="0"/>
              </a:rPr>
              <a:t> Tuvieron lugar más de 18 horas de conversación con dichos gerentes de las distintas instalaciones de golf.</a:t>
            </a:r>
            <a:endParaRPr lang="es-ES_tradnl" altLang="es-ES" smtClean="0">
              <a:latin typeface="Prelo SemiBold" charset="0"/>
            </a:endParaRPr>
          </a:p>
          <a:p>
            <a:pPr marL="0" indent="0" eaLnBrk="1" hangingPunct="1"/>
            <a:r>
              <a:rPr lang="es-ES" altLang="es-ES" smtClean="0">
                <a:latin typeface="Prelo SemiBold" charset="0"/>
              </a:rPr>
              <a:t> Otro informe por separado abarca las conclusiones de este grupo más detalladas. </a:t>
            </a:r>
            <a:endParaRPr lang="es-ES_tradnl" altLang="es-ES" smtClean="0">
              <a:latin typeface="Prelo SemiBold" charset="0"/>
            </a:endParaRPr>
          </a:p>
        </p:txBody>
      </p:sp>
      <p:sp>
        <p:nvSpPr>
          <p:cNvPr id="36869" name="Date Placeholder 4"/>
          <p:cNvSpPr>
            <a:spLocks noGrp="1"/>
          </p:cNvSpPr>
          <p:nvPr>
            <p:ph type="dt" sz="quarter" idx="1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BFEE8E10-685C-4684-BAE8-250E4F719844}" type="datetime4">
              <a:rPr lang="en-US" altLang="es-ES" smtClean="0">
                <a:solidFill>
                  <a:srgbClr val="FFFFFF"/>
                </a:solidFill>
              </a:rPr>
              <a:pPr/>
              <a:t>September 3, 2016</a:t>
            </a:fld>
            <a:endParaRPr lang="en-US" altLang="es-ES" smtClean="0">
              <a:solidFill>
                <a:srgbClr val="FFFFFF"/>
              </a:solidFill>
            </a:endParaRPr>
          </a:p>
        </p:txBody>
      </p:sp>
      <p:sp>
        <p:nvSpPr>
          <p:cNvPr id="36870" name="Footer Placeholder 5"/>
          <p:cNvSpPr>
            <a:spLocks noGrp="1"/>
          </p:cNvSpPr>
          <p:nvPr>
            <p:ph type="ftr" sz="quarter" idx="16"/>
          </p:nvPr>
        </p:nvSpPr>
        <p:spPr>
          <a:xfrm>
            <a:off x="685800" y="6513513"/>
            <a:ext cx="2446338" cy="2286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r>
              <a:rPr lang="en-US" altLang="es-ES" smtClean="0">
                <a:solidFill>
                  <a:srgbClr val="FFFFFF"/>
                </a:solidFill>
              </a:rPr>
              <a:t>© SPORTS MARKETING SURVEYS INC</a:t>
            </a:r>
            <a:r>
              <a:rPr lang="en-US" altLang="es-ES" smtClean="0">
                <a:solidFill>
                  <a:srgbClr val="FFD300"/>
                </a:solidFill>
              </a:rPr>
              <a:t>.</a:t>
            </a:r>
          </a:p>
        </p:txBody>
      </p:sp>
      <p:sp>
        <p:nvSpPr>
          <p:cNvPr id="36871" name="Content Placeholder 6"/>
          <p:cNvSpPr>
            <a:spLocks noGrp="1"/>
          </p:cNvSpPr>
          <p:nvPr>
            <p:ph idx="13"/>
          </p:nvPr>
        </p:nvSpPr>
        <p:spPr bwMode="auto">
          <a:xfrm>
            <a:off x="4645025" y="1422400"/>
            <a:ext cx="4030663" cy="47371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indent="0" eaLnBrk="1" hangingPunct="1">
              <a:buFont typeface="Wingdings" pitchFamily="2" charset="2"/>
              <a:buNone/>
            </a:pPr>
            <a:r>
              <a:rPr lang="es-ES" altLang="es-ES" smtClean="0">
                <a:latin typeface="Prelo SemiBold" charset="0"/>
              </a:rPr>
              <a:t>TEMAS CLAVE INVESTIGADOS</a:t>
            </a:r>
            <a:endParaRPr lang="es-ES_tradnl" altLang="es-ES" smtClean="0">
              <a:latin typeface="Prelo SemiBold" charset="0"/>
            </a:endParaRPr>
          </a:p>
          <a:p>
            <a:pPr marL="0" indent="0" eaLnBrk="1" hangingPunct="1">
              <a:buFont typeface="Wingdings" pitchFamily="2" charset="2"/>
              <a:buNone/>
            </a:pPr>
            <a:endParaRPr lang="en-GB" altLang="es-ES" smtClean="0">
              <a:latin typeface="Prelo SemiBold" charset="0"/>
            </a:endParaRPr>
          </a:p>
          <a:p>
            <a:pPr marL="0" indent="0" eaLnBrk="1" hangingPunct="1"/>
            <a:r>
              <a:rPr lang="es-ES" altLang="es-ES" smtClean="0">
                <a:latin typeface="Prelo SemiBold" charset="0"/>
              </a:rPr>
              <a:t> Información de antecedentes sobre la estructura del club y su oferta</a:t>
            </a:r>
            <a:r>
              <a:rPr lang="es-ES_tradnl" altLang="es-ES" smtClean="0">
                <a:latin typeface="Prelo SemiBold" charset="0"/>
              </a:rPr>
              <a:t>.</a:t>
            </a:r>
          </a:p>
          <a:p>
            <a:pPr marL="0" indent="0" eaLnBrk="1" hangingPunct="1"/>
            <a:r>
              <a:rPr lang="es-ES" altLang="es-ES" smtClean="0">
                <a:latin typeface="Prelo SemiBold" charset="0"/>
              </a:rPr>
              <a:t> Opiniones de la situación actual del golf en Madrid.</a:t>
            </a:r>
            <a:endParaRPr lang="es-ES_tradnl" altLang="es-ES" smtClean="0">
              <a:latin typeface="Prelo SemiBold" charset="0"/>
            </a:endParaRPr>
          </a:p>
          <a:p>
            <a:pPr marL="0" indent="0" eaLnBrk="1" hangingPunct="1"/>
            <a:r>
              <a:rPr lang="es-ES" altLang="es-ES" smtClean="0">
                <a:latin typeface="Prelo SemiBold" charset="0"/>
              </a:rPr>
              <a:t> Tendencias observadas en la participación y uso de la instalación.</a:t>
            </a:r>
            <a:endParaRPr lang="es-ES_tradnl" altLang="es-ES" smtClean="0">
              <a:latin typeface="Prelo SemiBold" charset="0"/>
            </a:endParaRPr>
          </a:p>
          <a:p>
            <a:pPr marL="0" indent="0" eaLnBrk="1" hangingPunct="1"/>
            <a:r>
              <a:rPr lang="es-ES" altLang="es-ES" smtClean="0">
                <a:latin typeface="Prelo SemiBold" charset="0"/>
              </a:rPr>
              <a:t> Opiniones sobre cómo podría crecer el golf en Madrid y qué podría hacer la FGM para contribuir al crecimiento.</a:t>
            </a:r>
            <a:endParaRPr lang="es-ES_tradnl" altLang="es-ES" smtClean="0">
              <a:latin typeface="Prelo SemiBold" charset="0"/>
            </a:endParaRPr>
          </a:p>
        </p:txBody>
      </p:sp>
      <p:sp>
        <p:nvSpPr>
          <p:cNvPr id="36872" name="Slide Number Placeholder 1"/>
          <p:cNvSpPr>
            <a:spLocks noGrp="1"/>
          </p:cNvSpPr>
          <p:nvPr>
            <p:ph type="sldNum" sz="quarter" idx="17"/>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42AB1F55-C478-4832-A6B4-E5F4FF5A726E}" type="slidenum">
              <a:rPr lang="en-US" altLang="en-US">
                <a:solidFill>
                  <a:srgbClr val="FFFFFF"/>
                </a:solidFill>
              </a:rPr>
              <a:pPr/>
              <a:t>17</a:t>
            </a:fld>
            <a:endParaRPr lang="en-US" altLang="en-US">
              <a:solidFill>
                <a:srgbClr val="3B3B3A"/>
              </a:solidFill>
              <a:latin typeface="Arial"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Placeholder 7"/>
          <p:cNvPicPr>
            <a:picLocks noGrp="1" noChangeAspect="1"/>
          </p:cNvPicPr>
          <p:nvPr>
            <p:ph type="pic" sz="quarter" idx="14"/>
          </p:nvPr>
        </p:nvPicPr>
        <p:blipFill>
          <a:blip r:embed="rId2">
            <a:extLst>
              <a:ext uri="{28A0092B-C50C-407E-A947-70E740481C1C}">
                <a14:useLocalDpi xmlns:a14="http://schemas.microsoft.com/office/drawing/2010/main" val="0"/>
              </a:ext>
            </a:extLst>
          </a:blip>
          <a:srcRect t="2107" b="2107"/>
          <a:stretch>
            <a:fillRect/>
          </a:stretch>
        </p:blipFill>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1" name="Title 2"/>
          <p:cNvSpPr>
            <a:spLocks noGrp="1"/>
          </p:cNvSpPr>
          <p:nvPr>
            <p:ph type="title"/>
          </p:nvPr>
        </p:nvSpPr>
        <p:spPr>
          <a:xfrm>
            <a:off x="323850" y="965200"/>
            <a:ext cx="8739188" cy="358775"/>
          </a:xfrm>
        </p:spPr>
        <p:txBody>
          <a:bodyPr/>
          <a:lstStyle/>
          <a:p>
            <a:pPr eaLnBrk="1" hangingPunct="1"/>
            <a:r>
              <a:rPr lang="en-GB" altLang="es-ES" smtClean="0"/>
              <a:t>INSTALACIONES DE GOLF |  </a:t>
            </a:r>
            <a:r>
              <a:rPr lang="es-ES" altLang="es-ES" smtClean="0"/>
              <a:t>Antecedentes y situación actual</a:t>
            </a:r>
            <a:r>
              <a:rPr lang="es-ES_tradnl" altLang="es-ES" smtClean="0"/>
              <a:t> </a:t>
            </a:r>
            <a:endParaRPr lang="en-GB" altLang="es-ES" smtClean="0"/>
          </a:p>
        </p:txBody>
      </p:sp>
      <p:sp>
        <p:nvSpPr>
          <p:cNvPr id="37892" name="Content Placeholder 3"/>
          <p:cNvSpPr>
            <a:spLocks noGrp="1"/>
          </p:cNvSpPr>
          <p:nvPr>
            <p:ph idx="1"/>
          </p:nvPr>
        </p:nvSpPr>
        <p:spPr bwMode="auto">
          <a:xfrm>
            <a:off x="477838" y="1428750"/>
            <a:ext cx="4032250" cy="47371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lvl="1" indent="0" eaLnBrk="1" hangingPunct="1">
              <a:buClr>
                <a:schemeClr val="accent2"/>
              </a:buClr>
              <a:buFontTx/>
              <a:buNone/>
            </a:pPr>
            <a:r>
              <a:rPr lang="en-GB" altLang="es-ES" smtClean="0">
                <a:solidFill>
                  <a:srgbClr val="56C0D9"/>
                </a:solidFill>
                <a:latin typeface="Prelo SemiBold" charset="0"/>
              </a:rPr>
              <a:t>PERFILES</a:t>
            </a:r>
          </a:p>
          <a:p>
            <a:pPr marL="0" lvl="1" indent="0" eaLnBrk="1" hangingPunct="1">
              <a:buClr>
                <a:schemeClr val="accent2"/>
              </a:buClr>
              <a:buFontTx/>
              <a:buNone/>
            </a:pPr>
            <a:endParaRPr lang="en-GB" altLang="es-ES" smtClean="0">
              <a:solidFill>
                <a:srgbClr val="56C0D9"/>
              </a:solidFill>
              <a:latin typeface="Prelo SemiBold" charset="0"/>
            </a:endParaRPr>
          </a:p>
          <a:p>
            <a:pPr marL="0" indent="0" eaLnBrk="1" hangingPunct="1">
              <a:buFont typeface="Wingdings" pitchFamily="2" charset="2"/>
              <a:buNone/>
            </a:pPr>
            <a:r>
              <a:rPr lang="es-ES" altLang="es-ES" smtClean="0">
                <a:latin typeface="Prelo SemiBold" charset="0"/>
              </a:rPr>
              <a:t>Hay varios perfiles socio-demográficos y socio-económicos de socios y jugadores, que varían dependiendo de la ubicación del club y hora de la semana, con los principales grupos identificados como:</a:t>
            </a:r>
            <a:endParaRPr lang="es-ES_tradnl" altLang="es-ES" sz="2000" smtClean="0">
              <a:latin typeface="Prelo SemiBold" charset="0"/>
            </a:endParaRPr>
          </a:p>
          <a:p>
            <a:pPr marL="0" lvl="1" indent="0" eaLnBrk="1" hangingPunct="1">
              <a:buClr>
                <a:schemeClr val="accent2"/>
              </a:buClr>
              <a:buFont typeface="Wingdings" pitchFamily="2" charset="2"/>
              <a:buChar char="§"/>
            </a:pPr>
            <a:r>
              <a:rPr lang="es-ES" altLang="es-ES" smtClean="0">
                <a:latin typeface="Prelo SemiBold" charset="0"/>
              </a:rPr>
              <a:t> Jugadores con más tiempo libre. Son golfistas que juegan durante la semana y, en general, hombres jubilados con tiempo para jugar. </a:t>
            </a:r>
            <a:endParaRPr lang="es-ES_tradnl" altLang="es-ES" smtClean="0">
              <a:latin typeface="Prelo SemiBold" charset="0"/>
            </a:endParaRPr>
          </a:p>
          <a:p>
            <a:pPr marL="0" indent="0" eaLnBrk="1" hangingPunct="1"/>
            <a:r>
              <a:rPr lang="es-ES" altLang="es-ES" smtClean="0">
                <a:latin typeface="Prelo SemiBold" charset="0"/>
              </a:rPr>
              <a:t> Deporte en familia. Jugadores de fin de semana, clubes que disfrutan de un rejuvenecimiento con padres jóvenes que juegan.  </a:t>
            </a:r>
            <a:endParaRPr lang="es-ES_tradnl" altLang="es-ES" sz="2000" smtClean="0">
              <a:latin typeface="Prelo SemiBold" charset="0"/>
            </a:endParaRPr>
          </a:p>
          <a:p>
            <a:pPr marL="0" indent="0" eaLnBrk="1" hangingPunct="1"/>
            <a:r>
              <a:rPr lang="es-ES" altLang="es-ES" smtClean="0">
                <a:latin typeface="Prelo SemiBold" charset="0"/>
              </a:rPr>
              <a:t> Ven la oportunidad de practicar deportes en familia. </a:t>
            </a:r>
            <a:endParaRPr lang="es-ES_tradnl" altLang="es-ES" sz="2000" smtClean="0">
              <a:latin typeface="Prelo SemiBold" charset="0"/>
            </a:endParaRPr>
          </a:p>
          <a:p>
            <a:pPr marL="0" indent="0" eaLnBrk="1" hangingPunct="1"/>
            <a:endParaRPr lang="en-GB" altLang="es-ES" smtClean="0">
              <a:latin typeface="Prelo SemiBold" charset="0"/>
            </a:endParaRPr>
          </a:p>
        </p:txBody>
      </p:sp>
      <p:sp>
        <p:nvSpPr>
          <p:cNvPr id="37893" name="Date Placeholder 4"/>
          <p:cNvSpPr>
            <a:spLocks noGrp="1"/>
          </p:cNvSpPr>
          <p:nvPr>
            <p:ph type="dt" sz="quarter" idx="1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C8D746F2-09C4-4F57-A19B-9878412084B3}" type="datetime4">
              <a:rPr lang="en-US" altLang="es-ES" smtClean="0">
                <a:solidFill>
                  <a:srgbClr val="FFFFFF"/>
                </a:solidFill>
              </a:rPr>
              <a:pPr/>
              <a:t>September 3, 2016</a:t>
            </a:fld>
            <a:endParaRPr lang="en-US" altLang="es-ES" smtClean="0">
              <a:solidFill>
                <a:srgbClr val="FFFFFF"/>
              </a:solidFill>
            </a:endParaRPr>
          </a:p>
        </p:txBody>
      </p:sp>
      <p:sp>
        <p:nvSpPr>
          <p:cNvPr id="37894" name="Footer Placeholder 5"/>
          <p:cNvSpPr>
            <a:spLocks noGrp="1"/>
          </p:cNvSpPr>
          <p:nvPr>
            <p:ph type="ftr" sz="quarter" idx="16"/>
          </p:nvPr>
        </p:nvSpPr>
        <p:spPr>
          <a:xfrm>
            <a:off x="685800" y="6513513"/>
            <a:ext cx="2446338" cy="2286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r>
              <a:rPr lang="en-US" altLang="es-ES" smtClean="0">
                <a:solidFill>
                  <a:srgbClr val="FFFFFF"/>
                </a:solidFill>
              </a:rPr>
              <a:t>© SPORTS MARKETING SURVEYS INC</a:t>
            </a:r>
            <a:r>
              <a:rPr lang="en-US" altLang="es-ES" smtClean="0">
                <a:solidFill>
                  <a:srgbClr val="FFD300"/>
                </a:solidFill>
              </a:rPr>
              <a:t>.</a:t>
            </a:r>
          </a:p>
        </p:txBody>
      </p:sp>
      <p:sp>
        <p:nvSpPr>
          <p:cNvPr id="37895" name="Content Placeholder 6"/>
          <p:cNvSpPr>
            <a:spLocks noGrp="1"/>
          </p:cNvSpPr>
          <p:nvPr>
            <p:ph idx="13"/>
          </p:nvPr>
        </p:nvSpPr>
        <p:spPr bwMode="auto">
          <a:xfrm>
            <a:off x="4645025" y="1422400"/>
            <a:ext cx="4030663" cy="47371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lvl="1" indent="0" eaLnBrk="1" hangingPunct="1">
              <a:buClr>
                <a:schemeClr val="accent2"/>
              </a:buClr>
              <a:buFontTx/>
              <a:buNone/>
            </a:pPr>
            <a:r>
              <a:rPr lang="en-GB" altLang="es-ES" smtClean="0">
                <a:solidFill>
                  <a:srgbClr val="56C0D9"/>
                </a:solidFill>
                <a:latin typeface="Prelo SemiBold" charset="0"/>
              </a:rPr>
              <a:t>MOTIVACIONES </a:t>
            </a:r>
          </a:p>
          <a:p>
            <a:pPr marL="0" lvl="1" indent="0" eaLnBrk="1" hangingPunct="1">
              <a:buClr>
                <a:schemeClr val="accent2"/>
              </a:buClr>
              <a:buFontTx/>
              <a:buNone/>
            </a:pPr>
            <a:endParaRPr lang="en-GB" altLang="es-ES" smtClean="0">
              <a:solidFill>
                <a:srgbClr val="56C0D9"/>
              </a:solidFill>
              <a:latin typeface="Prelo SemiBold" charset="0"/>
            </a:endParaRPr>
          </a:p>
          <a:p>
            <a:pPr marL="0" indent="0" eaLnBrk="1" hangingPunct="1">
              <a:buFont typeface="Wingdings" pitchFamily="2" charset="2"/>
              <a:buNone/>
            </a:pPr>
            <a:r>
              <a:rPr lang="es-ES" altLang="es-ES" smtClean="0">
                <a:latin typeface="Prelo SemiBold" charset="0"/>
              </a:rPr>
              <a:t>Hay diferentes motivaciones para unirse a los distintos tipos de clubes.</a:t>
            </a:r>
            <a:endParaRPr lang="es-ES_tradnl" altLang="es-ES" sz="2000" smtClean="0">
              <a:latin typeface="Prelo SemiBold" charset="0"/>
            </a:endParaRPr>
          </a:p>
          <a:p>
            <a:pPr marL="0" lvl="1" indent="0" eaLnBrk="1" hangingPunct="1">
              <a:buClr>
                <a:schemeClr val="accent2"/>
              </a:buClr>
              <a:buFont typeface="Wingdings" pitchFamily="2" charset="2"/>
              <a:buChar char="§"/>
            </a:pPr>
            <a:r>
              <a:rPr lang="en-GB" altLang="es-ES" smtClean="0">
                <a:latin typeface="Prelo SemiBold" charset="0"/>
              </a:rPr>
              <a:t> Clubes Privados</a:t>
            </a:r>
          </a:p>
          <a:p>
            <a:pPr marL="0" lvl="1" indent="0" eaLnBrk="1" hangingPunct="1"/>
            <a:r>
              <a:rPr lang="es-ES" altLang="es-ES" smtClean="0">
                <a:latin typeface="Prelo SemiBold" charset="0"/>
              </a:rPr>
              <a:t>La exclusividad ofrece a sus socios una identidad elitista. Esto lleva a una actitud proteccionista que implica respetar y cuidar las instalaciones.</a:t>
            </a:r>
            <a:endParaRPr lang="es-ES_tradnl" altLang="es-ES" smtClean="0">
              <a:latin typeface="Prelo SemiBold" charset="0"/>
            </a:endParaRPr>
          </a:p>
          <a:p>
            <a:pPr marL="0" lvl="1" indent="0" eaLnBrk="1" hangingPunct="1">
              <a:buClr>
                <a:schemeClr val="accent2"/>
              </a:buClr>
              <a:buFont typeface="Wingdings" pitchFamily="2" charset="2"/>
              <a:buChar char="§"/>
            </a:pPr>
            <a:r>
              <a:rPr lang="es-ES" altLang="es-ES" smtClean="0">
                <a:latin typeface="Prelo SemiBold" charset="0"/>
              </a:rPr>
              <a:t> Clubes de abonados con derecho de juego</a:t>
            </a:r>
            <a:endParaRPr lang="es-ES_tradnl" altLang="es-ES" smtClean="0">
              <a:latin typeface="Prelo SemiBold" charset="0"/>
            </a:endParaRPr>
          </a:p>
          <a:p>
            <a:pPr marL="0" lvl="1" indent="0" eaLnBrk="1" hangingPunct="1"/>
            <a:r>
              <a:rPr lang="es-ES" altLang="es-ES" smtClean="0">
                <a:latin typeface="Prelo SemiBold" charset="0"/>
              </a:rPr>
              <a:t>Jugar al golf por derecho propio. Les llama menos el estatus y la imagen social.</a:t>
            </a:r>
            <a:endParaRPr lang="es-ES_tradnl" altLang="es-ES" smtClean="0">
              <a:latin typeface="Prelo SemiBold" charset="0"/>
            </a:endParaRPr>
          </a:p>
          <a:p>
            <a:pPr marL="0" lvl="1" indent="0" eaLnBrk="1" hangingPunct="1">
              <a:buClr>
                <a:schemeClr val="accent2"/>
              </a:buClr>
              <a:buFont typeface="Wingdings" pitchFamily="2" charset="2"/>
              <a:buChar char="§"/>
            </a:pPr>
            <a:r>
              <a:rPr lang="es-ES" altLang="es-ES" smtClean="0">
                <a:latin typeface="Prelo SemiBold" charset="0"/>
              </a:rPr>
              <a:t> Clubes de abonados</a:t>
            </a:r>
            <a:endParaRPr lang="es-ES_tradnl" altLang="es-ES" smtClean="0">
              <a:latin typeface="Prelo SemiBold" charset="0"/>
            </a:endParaRPr>
          </a:p>
          <a:p>
            <a:pPr marL="0" lvl="1" indent="0" eaLnBrk="1" hangingPunct="1"/>
            <a:r>
              <a:rPr lang="es-ES" altLang="es-ES" smtClean="0">
                <a:latin typeface="Prelo SemiBold" charset="0"/>
              </a:rPr>
              <a:t>La práctica de deportes y golf. El elitismo social se descarta.</a:t>
            </a:r>
            <a:endParaRPr lang="es-ES_tradnl" altLang="es-ES" smtClean="0">
              <a:latin typeface="Prelo SemiBold" charset="0"/>
            </a:endParaRPr>
          </a:p>
          <a:p>
            <a:pPr marL="0" lvl="1" indent="0" eaLnBrk="1" hangingPunct="1">
              <a:buClr>
                <a:schemeClr val="accent2"/>
              </a:buClr>
              <a:buFont typeface="Wingdings" pitchFamily="2" charset="2"/>
              <a:buChar char="§"/>
            </a:pPr>
            <a:r>
              <a:rPr lang="en-GB" altLang="es-ES" smtClean="0">
                <a:latin typeface="Prelo SemiBold" charset="0"/>
              </a:rPr>
              <a:t> Clubes sin Campo</a:t>
            </a:r>
          </a:p>
          <a:p>
            <a:pPr marL="0" lvl="1" indent="0" eaLnBrk="1" hangingPunct="1"/>
            <a:r>
              <a:rPr lang="es-ES" altLang="es-ES" smtClean="0">
                <a:latin typeface="Prelo SemiBold" charset="0"/>
              </a:rPr>
              <a:t>Golf con amigos y pertenencia a una comunidad aportan una mentalidad familiar.</a:t>
            </a:r>
            <a:endParaRPr lang="es-ES_tradnl" altLang="es-ES" smtClean="0">
              <a:latin typeface="Prelo SemiBold" charset="0"/>
            </a:endParaRPr>
          </a:p>
          <a:p>
            <a:pPr marL="0" lvl="1" indent="0" eaLnBrk="1" hangingPunct="1"/>
            <a:endParaRPr lang="en-GB" altLang="es-ES" smtClean="0">
              <a:latin typeface="Prelo SemiBold" charset="0"/>
            </a:endParaRPr>
          </a:p>
        </p:txBody>
      </p:sp>
      <p:sp>
        <p:nvSpPr>
          <p:cNvPr id="37896" name="Slide Number Placeholder 1"/>
          <p:cNvSpPr>
            <a:spLocks noGrp="1"/>
          </p:cNvSpPr>
          <p:nvPr>
            <p:ph type="sldNum" sz="quarter" idx="17"/>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2134F558-5DDB-49E8-899E-1539C93F509F}" type="slidenum">
              <a:rPr lang="en-US" altLang="en-US">
                <a:solidFill>
                  <a:srgbClr val="FFFFFF"/>
                </a:solidFill>
              </a:rPr>
              <a:pPr/>
              <a:t>18</a:t>
            </a:fld>
            <a:endParaRPr lang="en-US" altLang="en-US">
              <a:solidFill>
                <a:srgbClr val="3B3B3A"/>
              </a:solidFill>
              <a:latin typeface="Arial"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Placeholder 7"/>
          <p:cNvPicPr>
            <a:picLocks noGrp="1" noChangeAspect="1"/>
          </p:cNvPicPr>
          <p:nvPr>
            <p:ph type="pic" sz="quarter" idx="14"/>
          </p:nvPr>
        </p:nvPicPr>
        <p:blipFill>
          <a:blip r:embed="rId2">
            <a:extLst>
              <a:ext uri="{28A0092B-C50C-407E-A947-70E740481C1C}">
                <a14:useLocalDpi xmlns:a14="http://schemas.microsoft.com/office/drawing/2010/main" val="0"/>
              </a:ext>
            </a:extLst>
          </a:blip>
          <a:srcRect t="2107" b="2107"/>
          <a:stretch>
            <a:fillRect/>
          </a:stretch>
        </p:blipFill>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5" name="Title 2"/>
          <p:cNvSpPr>
            <a:spLocks noGrp="1"/>
          </p:cNvSpPr>
          <p:nvPr>
            <p:ph type="title"/>
          </p:nvPr>
        </p:nvSpPr>
        <p:spPr>
          <a:xfrm>
            <a:off x="404813" y="836613"/>
            <a:ext cx="8739187" cy="358775"/>
          </a:xfrm>
        </p:spPr>
        <p:txBody>
          <a:bodyPr/>
          <a:lstStyle/>
          <a:p>
            <a:pPr eaLnBrk="1" hangingPunct="1"/>
            <a:r>
              <a:rPr lang="es-ES" altLang="es-ES" smtClean="0"/>
              <a:t>INSTALACIONES DE GOLF | Antecedentes y situación actual</a:t>
            </a:r>
            <a:endParaRPr lang="es-ES_tradnl" altLang="es-ES" smtClean="0"/>
          </a:p>
        </p:txBody>
      </p:sp>
      <p:sp>
        <p:nvSpPr>
          <p:cNvPr id="38916" name="Content Placeholder 3"/>
          <p:cNvSpPr>
            <a:spLocks noGrp="1"/>
          </p:cNvSpPr>
          <p:nvPr>
            <p:ph idx="1"/>
          </p:nvPr>
        </p:nvSpPr>
        <p:spPr bwMode="auto">
          <a:xfrm>
            <a:off x="323850" y="1196975"/>
            <a:ext cx="4165600" cy="47371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indent="0" eaLnBrk="1" hangingPunct="1">
              <a:buFont typeface="Wingdings" pitchFamily="2" charset="2"/>
              <a:buNone/>
            </a:pPr>
            <a:r>
              <a:rPr lang="en-GB" altLang="es-ES" smtClean="0">
                <a:solidFill>
                  <a:srgbClr val="56C0D9"/>
                </a:solidFill>
                <a:latin typeface="Prelo SemiBold" charset="0"/>
              </a:rPr>
              <a:t>ASPIRACIONES </a:t>
            </a:r>
          </a:p>
          <a:p>
            <a:pPr marL="0" indent="0" eaLnBrk="1" hangingPunct="1"/>
            <a:r>
              <a:rPr lang="es-ES" altLang="es-ES" smtClean="0">
                <a:latin typeface="Prelo SemiBold" charset="0"/>
              </a:rPr>
              <a:t> Los jugadores de golf se unen según la finalidad del club: </a:t>
            </a:r>
            <a:endParaRPr lang="es-ES_tradnl" altLang="es-ES" smtClean="0">
              <a:latin typeface="Prelo SemiBold" charset="0"/>
            </a:endParaRPr>
          </a:p>
          <a:p>
            <a:pPr lvl="1" eaLnBrk="1" hangingPunct="1"/>
            <a:r>
              <a:rPr lang="es-ES" altLang="es-ES" smtClean="0">
                <a:latin typeface="Prelo SemiBold" charset="0"/>
              </a:rPr>
              <a:t>Clubes privados: los socios desean expresar su opinión, y que sea respetada y valorada como accionistas.</a:t>
            </a:r>
            <a:endParaRPr lang="es-ES_tradnl" altLang="es-ES" smtClean="0">
              <a:latin typeface="Prelo SemiBold" charset="0"/>
            </a:endParaRPr>
          </a:p>
          <a:p>
            <a:pPr lvl="1" eaLnBrk="1" hangingPunct="1"/>
            <a:r>
              <a:rPr lang="es-ES" altLang="es-ES" smtClean="0">
                <a:latin typeface="Prelo SemiBold" charset="0"/>
              </a:rPr>
              <a:t>Clubes de abonados con derecho de juego: comparten experiencias con amigos y familiares.</a:t>
            </a:r>
            <a:r>
              <a:rPr lang="es-ES_tradnl" altLang="es-ES" smtClean="0">
                <a:latin typeface="Prelo SemiBold" charset="0"/>
              </a:rPr>
              <a:t> </a:t>
            </a:r>
            <a:endParaRPr lang="en-GB" altLang="es-ES" smtClean="0">
              <a:latin typeface="Prelo SemiBold" charset="0"/>
            </a:endParaRPr>
          </a:p>
          <a:p>
            <a:pPr lvl="1" eaLnBrk="1" hangingPunct="1"/>
            <a:r>
              <a:rPr lang="es-ES" altLang="es-ES" smtClean="0">
                <a:latin typeface="Prelo SemiBold" charset="0"/>
              </a:rPr>
              <a:t>Clubes de abonados: disfrutan de la flexibilidad de jugar sin compromisos económicos.</a:t>
            </a:r>
            <a:r>
              <a:rPr lang="es-ES_tradnl" altLang="es-ES" smtClean="0">
                <a:latin typeface="Prelo SemiBold" charset="0"/>
              </a:rPr>
              <a:t> </a:t>
            </a:r>
            <a:endParaRPr lang="en-GB" altLang="es-ES" smtClean="0">
              <a:latin typeface="Prelo SemiBold" charset="0"/>
            </a:endParaRPr>
          </a:p>
          <a:p>
            <a:pPr lvl="1" eaLnBrk="1" hangingPunct="1"/>
            <a:r>
              <a:rPr lang="es-ES" altLang="es-ES" smtClean="0">
                <a:latin typeface="Prelo SemiBold" charset="0"/>
              </a:rPr>
              <a:t>Clubes sin campo: jugar con libertad y sin compromisos.</a:t>
            </a:r>
            <a:r>
              <a:rPr lang="es-ES_tradnl" altLang="es-ES" smtClean="0">
                <a:latin typeface="Prelo SemiBold" charset="0"/>
              </a:rPr>
              <a:t> </a:t>
            </a:r>
            <a:endParaRPr lang="en-GB" altLang="es-ES" smtClean="0">
              <a:latin typeface="Prelo SemiBold" charset="0"/>
            </a:endParaRPr>
          </a:p>
          <a:p>
            <a:pPr marL="0" indent="0" eaLnBrk="1" hangingPunct="1">
              <a:buFont typeface="Wingdings" pitchFamily="2" charset="2"/>
              <a:buNone/>
            </a:pPr>
            <a:r>
              <a:rPr lang="en-GB" altLang="es-ES" smtClean="0">
                <a:solidFill>
                  <a:srgbClr val="56C0D9"/>
                </a:solidFill>
                <a:latin typeface="Prelo SemiBold" charset="0"/>
              </a:rPr>
              <a:t>TENDENCIAS DE GOLF EN MADRID </a:t>
            </a:r>
          </a:p>
          <a:p>
            <a:pPr marL="0" indent="0" eaLnBrk="1" hangingPunct="1"/>
            <a:r>
              <a:rPr lang="es-ES" altLang="es-ES" smtClean="0">
                <a:latin typeface="Prelo SemiBold" charset="0"/>
              </a:rPr>
              <a:t> No hay diferencias sustanciales entre los distintos tipos de clubes, sin embargo, se observan diferencias en los intereses de los perfiles de jugadores, que dependen de una serie de factores clave:</a:t>
            </a:r>
            <a:endParaRPr lang="es-ES_tradnl" altLang="es-ES" smtClean="0">
              <a:latin typeface="Prelo SemiBold" charset="0"/>
            </a:endParaRPr>
          </a:p>
        </p:txBody>
      </p:sp>
      <p:sp>
        <p:nvSpPr>
          <p:cNvPr id="38917" name="Date Placeholder 4"/>
          <p:cNvSpPr>
            <a:spLocks noGrp="1"/>
          </p:cNvSpPr>
          <p:nvPr>
            <p:ph type="dt" sz="quarter" idx="1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C2208F95-9284-4D23-AF28-AEA1D3CD88D9}" type="datetime4">
              <a:rPr lang="en-US" altLang="es-ES" smtClean="0">
                <a:solidFill>
                  <a:srgbClr val="FFFFFF"/>
                </a:solidFill>
              </a:rPr>
              <a:pPr/>
              <a:t>September 3, 2016</a:t>
            </a:fld>
            <a:endParaRPr lang="en-US" altLang="es-ES" smtClean="0">
              <a:solidFill>
                <a:srgbClr val="FFFFFF"/>
              </a:solidFill>
            </a:endParaRPr>
          </a:p>
        </p:txBody>
      </p:sp>
      <p:sp>
        <p:nvSpPr>
          <p:cNvPr id="38918" name="Footer Placeholder 5"/>
          <p:cNvSpPr>
            <a:spLocks noGrp="1"/>
          </p:cNvSpPr>
          <p:nvPr>
            <p:ph type="ftr" sz="quarter" idx="16"/>
          </p:nvPr>
        </p:nvSpPr>
        <p:spPr>
          <a:xfrm>
            <a:off x="685800" y="6513513"/>
            <a:ext cx="2446338" cy="2286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r>
              <a:rPr lang="en-US" altLang="es-ES" smtClean="0">
                <a:solidFill>
                  <a:srgbClr val="FFFFFF"/>
                </a:solidFill>
              </a:rPr>
              <a:t>© SPORTS MARKETING SURVEYS INC</a:t>
            </a:r>
            <a:r>
              <a:rPr lang="en-US" altLang="es-ES" smtClean="0">
                <a:solidFill>
                  <a:srgbClr val="FFD300"/>
                </a:solidFill>
              </a:rPr>
              <a:t>.</a:t>
            </a:r>
          </a:p>
        </p:txBody>
      </p:sp>
      <p:sp>
        <p:nvSpPr>
          <p:cNvPr id="38919" name="Content Placeholder 6"/>
          <p:cNvSpPr>
            <a:spLocks noGrp="1"/>
          </p:cNvSpPr>
          <p:nvPr>
            <p:ph idx="13"/>
          </p:nvPr>
        </p:nvSpPr>
        <p:spPr bwMode="auto">
          <a:xfrm>
            <a:off x="4418013" y="1412875"/>
            <a:ext cx="4391025" cy="47371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1" eaLnBrk="1" hangingPunct="1"/>
            <a:r>
              <a:rPr lang="es-ES" altLang="es-ES" dirty="0" smtClean="0">
                <a:latin typeface="Prelo SemiBold" charset="0"/>
              </a:rPr>
              <a:t>Etapa de la vida: </a:t>
            </a:r>
            <a:r>
              <a:rPr lang="es-ES" altLang="es-ES" dirty="0" smtClean="0">
                <a:solidFill>
                  <a:srgbClr val="FFD300"/>
                </a:solidFill>
                <a:latin typeface="Prelo SemiBold" charset="0"/>
              </a:rPr>
              <a:t>El tiempo </a:t>
            </a:r>
            <a:r>
              <a:rPr lang="es-ES" altLang="es-ES" dirty="0" smtClean="0">
                <a:latin typeface="Prelo SemiBold" charset="0"/>
              </a:rPr>
              <a:t>juega un papel muy importante en el potencial del golf. Los jubilados juegan con más frecuencia al tener más tiempo libre en comparación con otros grupos. </a:t>
            </a:r>
            <a:endParaRPr lang="es-ES_tradnl" altLang="es-ES" dirty="0" smtClean="0">
              <a:latin typeface="Prelo SemiBold" charset="0"/>
            </a:endParaRPr>
          </a:p>
          <a:p>
            <a:pPr lvl="1" eaLnBrk="1" hangingPunct="1"/>
            <a:r>
              <a:rPr lang="es-ES" altLang="es-ES" dirty="0" smtClean="0">
                <a:solidFill>
                  <a:srgbClr val="FFD300"/>
                </a:solidFill>
                <a:latin typeface="Prelo SemiBold" charset="0"/>
              </a:rPr>
              <a:t>Factores económicos: </a:t>
            </a:r>
            <a:r>
              <a:rPr lang="es-ES" altLang="es-ES" dirty="0" smtClean="0">
                <a:latin typeface="Prelo SemiBold" charset="0"/>
              </a:rPr>
              <a:t>La crisis ha contribuido a la baja de socios. Aunque han repuntado, las cifras siguen siendo bajas.</a:t>
            </a:r>
            <a:endParaRPr lang="es-ES_tradnl" altLang="es-ES" dirty="0" smtClean="0">
              <a:latin typeface="Prelo SemiBold" charset="0"/>
            </a:endParaRPr>
          </a:p>
          <a:p>
            <a:pPr lvl="1" eaLnBrk="1" hangingPunct="1"/>
            <a:r>
              <a:rPr lang="es-ES" altLang="es-ES" dirty="0" smtClean="0">
                <a:latin typeface="Prelo SemiBold" charset="0"/>
              </a:rPr>
              <a:t>Imagen: Se han puesto en marcha acciones para popularizar el golf, sin embargo, se sigue percibiendo </a:t>
            </a:r>
            <a:r>
              <a:rPr lang="es-ES" altLang="es-ES" dirty="0" smtClean="0">
                <a:solidFill>
                  <a:srgbClr val="FFD300"/>
                </a:solidFill>
                <a:latin typeface="Prelo SemiBold" charset="0"/>
              </a:rPr>
              <a:t>elitista y para ricos</a:t>
            </a:r>
            <a:r>
              <a:rPr lang="es-ES" altLang="es-ES" dirty="0" smtClean="0">
                <a:latin typeface="Prelo SemiBold" charset="0"/>
              </a:rPr>
              <a:t>.</a:t>
            </a:r>
            <a:endParaRPr lang="en-GB" altLang="es-ES" dirty="0" smtClean="0">
              <a:latin typeface="Prelo SemiBold" charset="0"/>
            </a:endParaRPr>
          </a:p>
          <a:p>
            <a:pPr eaLnBrk="1" hangingPunct="1"/>
            <a:r>
              <a:rPr lang="es-ES" altLang="es-ES" dirty="0" smtClean="0">
                <a:latin typeface="Prelo SemiBold" charset="0"/>
              </a:rPr>
              <a:t>Jubilados, hombres con familias jóvenes, madres de familias jóvenes y niños de familias jóvenes son los grupos objetivo para las instalaciones de golf en Madrid.</a:t>
            </a:r>
            <a:endParaRPr lang="es-ES_tradnl" altLang="es-ES" dirty="0" smtClean="0">
              <a:latin typeface="Prelo SemiBold" charset="0"/>
            </a:endParaRPr>
          </a:p>
          <a:p>
            <a:pPr lvl="1" eaLnBrk="1" hangingPunct="1"/>
            <a:r>
              <a:rPr lang="es-ES" altLang="es-ES" dirty="0" smtClean="0">
                <a:latin typeface="Prelo SemiBold" charset="0"/>
              </a:rPr>
              <a:t>Es importante promover </a:t>
            </a:r>
            <a:r>
              <a:rPr lang="es-ES" altLang="es-ES" dirty="0" smtClean="0">
                <a:solidFill>
                  <a:srgbClr val="FFD300"/>
                </a:solidFill>
                <a:latin typeface="Prelo SemiBold" charset="0"/>
              </a:rPr>
              <a:t>conexiones familiares </a:t>
            </a:r>
            <a:r>
              <a:rPr lang="es-ES" altLang="es-ES" dirty="0" smtClean="0">
                <a:latin typeface="Prelo SemiBold" charset="0"/>
              </a:rPr>
              <a:t>y fomentar el juego para lograr mayor participación y captación de socios.</a:t>
            </a:r>
            <a:r>
              <a:rPr lang="es-ES_tradnl" altLang="es-ES" dirty="0" smtClean="0">
                <a:latin typeface="Prelo SemiBold" charset="0"/>
              </a:rPr>
              <a:t> </a:t>
            </a:r>
            <a:endParaRPr lang="en-GB" altLang="es-ES" dirty="0" smtClean="0">
              <a:latin typeface="Prelo SemiBold" charset="0"/>
            </a:endParaRPr>
          </a:p>
          <a:p>
            <a:pPr lvl="1" eaLnBrk="1" hangingPunct="1"/>
            <a:r>
              <a:rPr lang="es-ES" altLang="es-ES" dirty="0" smtClean="0">
                <a:latin typeface="Prelo SemiBold" charset="0"/>
              </a:rPr>
              <a:t>Fomentar la continuidad si un miembro de la familia juega. </a:t>
            </a:r>
            <a:endParaRPr lang="en-GB" altLang="es-ES" dirty="0" smtClean="0">
              <a:latin typeface="Prelo SemiBold" charset="0"/>
            </a:endParaRPr>
          </a:p>
        </p:txBody>
      </p:sp>
      <p:sp>
        <p:nvSpPr>
          <p:cNvPr id="38920" name="Slide Number Placeholder 1"/>
          <p:cNvSpPr>
            <a:spLocks noGrp="1"/>
          </p:cNvSpPr>
          <p:nvPr>
            <p:ph type="sldNum" sz="quarter" idx="17"/>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D4E1121C-1573-4E4F-BCFD-6609FE10F460}" type="slidenum">
              <a:rPr lang="en-US" altLang="en-US">
                <a:solidFill>
                  <a:srgbClr val="FFFFFF"/>
                </a:solidFill>
              </a:rPr>
              <a:pPr/>
              <a:t>19</a:t>
            </a:fld>
            <a:endParaRPr lang="en-US" altLang="en-US">
              <a:solidFill>
                <a:srgbClr val="3B3B3A"/>
              </a:solidFill>
              <a:latin typeface="Arial"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Placeholder 7"/>
          <p:cNvPicPr>
            <a:picLocks noGrp="1" noChangeAspect="1"/>
          </p:cNvPicPr>
          <p:nvPr>
            <p:ph type="pic" sz="quarter" idx="14"/>
          </p:nvPr>
        </p:nvPicPr>
        <p:blipFill>
          <a:blip r:embed="rId2">
            <a:extLst>
              <a:ext uri="{28A0092B-C50C-407E-A947-70E740481C1C}">
                <a14:useLocalDpi xmlns:a14="http://schemas.microsoft.com/office/drawing/2010/main" val="0"/>
              </a:ext>
            </a:extLst>
          </a:blip>
          <a:srcRect t="2107" b="2107"/>
          <a:stretch>
            <a:fillRect/>
          </a:stretch>
        </p:blipFill>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39" name="Title 2"/>
          <p:cNvSpPr>
            <a:spLocks noGrp="1"/>
          </p:cNvSpPr>
          <p:nvPr>
            <p:ph type="title"/>
          </p:nvPr>
        </p:nvSpPr>
        <p:spPr>
          <a:xfrm>
            <a:off x="250825" y="838200"/>
            <a:ext cx="8270875" cy="358775"/>
          </a:xfrm>
        </p:spPr>
        <p:txBody>
          <a:bodyPr/>
          <a:lstStyle/>
          <a:p>
            <a:pPr eaLnBrk="1" hangingPunct="1"/>
            <a:r>
              <a:rPr lang="es-ES" altLang="es-ES" smtClean="0"/>
              <a:t>INSTALACIONES DE GOLF | Estrategia y Marketing </a:t>
            </a:r>
            <a:endParaRPr lang="en-GB" altLang="es-ES" smtClean="0"/>
          </a:p>
        </p:txBody>
      </p:sp>
      <p:sp>
        <p:nvSpPr>
          <p:cNvPr id="39940" name="Content Placeholder 3"/>
          <p:cNvSpPr>
            <a:spLocks noGrp="1"/>
          </p:cNvSpPr>
          <p:nvPr>
            <p:ph idx="1"/>
          </p:nvPr>
        </p:nvSpPr>
        <p:spPr bwMode="auto">
          <a:xfrm>
            <a:off x="179388" y="1212850"/>
            <a:ext cx="4679950" cy="47371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indent="0" eaLnBrk="1" hangingPunct="1">
              <a:buFont typeface="Wingdings" pitchFamily="2" charset="2"/>
              <a:buNone/>
            </a:pPr>
            <a:r>
              <a:rPr lang="es-ES" altLang="es-ES" smtClean="0">
                <a:latin typeface="Prelo SemiBold" charset="0"/>
              </a:rPr>
              <a:t>Hay dos puntos de vista principales de la situación actual:</a:t>
            </a:r>
            <a:endParaRPr lang="es-ES_tradnl" altLang="es-ES" smtClean="0">
              <a:latin typeface="Prelo SemiBold" charset="0"/>
            </a:endParaRPr>
          </a:p>
          <a:p>
            <a:pPr marL="0" indent="0" eaLnBrk="1" hangingPunct="1">
              <a:buFont typeface="Prelo-Bold" charset="0"/>
              <a:buAutoNum type="arabicPeriod"/>
            </a:pPr>
            <a:r>
              <a:rPr lang="es-ES" altLang="es-ES" smtClean="0">
                <a:solidFill>
                  <a:srgbClr val="FFD300"/>
                </a:solidFill>
                <a:latin typeface="Prelo SemiBold" charset="0"/>
              </a:rPr>
              <a:t> No hay suficientes jugadores</a:t>
            </a:r>
            <a:r>
              <a:rPr lang="es-ES" altLang="es-ES" smtClean="0">
                <a:latin typeface="Prelo SemiBold" charset="0"/>
              </a:rPr>
              <a:t>, "La gente no juega, lo que es un problema y una amenaza para el golf¨. </a:t>
            </a:r>
            <a:endParaRPr lang="es-ES_tradnl" altLang="es-ES" smtClean="0">
              <a:latin typeface="Prelo SemiBold" charset="0"/>
            </a:endParaRPr>
          </a:p>
          <a:p>
            <a:pPr lvl="1" eaLnBrk="1" hangingPunct="1"/>
            <a:r>
              <a:rPr lang="es-ES" altLang="es-ES" smtClean="0">
                <a:latin typeface="Prelo SemiBold" charset="0"/>
              </a:rPr>
              <a:t>resultado de la crisis económica en combinación con la mala imagen del golf.</a:t>
            </a:r>
          </a:p>
          <a:p>
            <a:pPr lvl="1" eaLnBrk="1" hangingPunct="1"/>
            <a:r>
              <a:rPr lang="es-ES" altLang="es-ES" smtClean="0">
                <a:latin typeface="Prelo SemiBold" charset="0"/>
              </a:rPr>
              <a:t>el golf ya no se utiliza como herramienta para los negocios.</a:t>
            </a:r>
            <a:r>
              <a:rPr lang="es-ES_tradnl" altLang="es-ES" smtClean="0">
                <a:latin typeface="Prelo SemiBold" charset="0"/>
              </a:rPr>
              <a:t> </a:t>
            </a:r>
          </a:p>
          <a:p>
            <a:pPr lvl="1" eaLnBrk="1" hangingPunct="1"/>
            <a:r>
              <a:rPr lang="es-ES" altLang="es-ES" smtClean="0">
                <a:latin typeface="Prelo SemiBold" charset="0"/>
              </a:rPr>
              <a:t>la falta de tiempo citada como problema clave.</a:t>
            </a:r>
            <a:r>
              <a:rPr lang="es-ES_tradnl" altLang="es-ES" smtClean="0">
                <a:latin typeface="Prelo SemiBold" charset="0"/>
              </a:rPr>
              <a:t> </a:t>
            </a:r>
          </a:p>
          <a:p>
            <a:pPr lvl="1" eaLnBrk="1" hangingPunct="1"/>
            <a:r>
              <a:rPr lang="es-ES" altLang="es-ES" smtClean="0">
                <a:latin typeface="Prelo SemiBold" charset="0"/>
              </a:rPr>
              <a:t>el golf no es prioritario para la mayoría de grupos.</a:t>
            </a:r>
            <a:r>
              <a:rPr lang="es-ES_tradnl" altLang="es-ES" smtClean="0">
                <a:latin typeface="Prelo SemiBold" charset="0"/>
              </a:rPr>
              <a:t> </a:t>
            </a:r>
            <a:endParaRPr lang="en-GB" altLang="es-ES" smtClean="0">
              <a:latin typeface="Prelo SemiBold" charset="0"/>
            </a:endParaRPr>
          </a:p>
          <a:p>
            <a:pPr marL="0" indent="0" eaLnBrk="1" hangingPunct="1">
              <a:buFont typeface="Prelo-Bold" charset="0"/>
              <a:buAutoNum type="arabicPeriod"/>
            </a:pPr>
            <a:r>
              <a:rPr lang="es-ES" altLang="es-ES" smtClean="0">
                <a:latin typeface="Prelo SemiBold" charset="0"/>
              </a:rPr>
              <a:t> Hay jugadores pero las ofertas disponibles </a:t>
            </a:r>
            <a:r>
              <a:rPr lang="es-ES" altLang="es-ES" smtClean="0">
                <a:solidFill>
                  <a:srgbClr val="FFD300"/>
                </a:solidFill>
                <a:latin typeface="Prelo SemiBold" charset="0"/>
              </a:rPr>
              <a:t>no se adaptan a sus necesidades</a:t>
            </a:r>
            <a:r>
              <a:rPr lang="es-ES_tradnl" altLang="es-ES" smtClean="0">
                <a:solidFill>
                  <a:srgbClr val="FFD300"/>
                </a:solidFill>
                <a:latin typeface="Prelo SemiBold" charset="0"/>
              </a:rPr>
              <a:t> </a:t>
            </a:r>
          </a:p>
          <a:p>
            <a:pPr lvl="1" eaLnBrk="1" hangingPunct="1"/>
            <a:r>
              <a:rPr lang="es-ES" altLang="es-ES" smtClean="0">
                <a:latin typeface="Prelo SemiBold" charset="0"/>
              </a:rPr>
              <a:t>con persistentes problemas como la falta de tiempo y la crisis económica, los clubes no están cumpliendo con sus requisitos.</a:t>
            </a:r>
            <a:r>
              <a:rPr lang="es-ES_tradnl" altLang="es-ES" smtClean="0">
                <a:latin typeface="Prelo SemiBold" charset="0"/>
              </a:rPr>
              <a:t> </a:t>
            </a:r>
          </a:p>
          <a:p>
            <a:pPr lvl="1" eaLnBrk="1" hangingPunct="1"/>
            <a:r>
              <a:rPr lang="es-ES" altLang="es-ES" smtClean="0">
                <a:latin typeface="Prelo SemiBold" charset="0"/>
              </a:rPr>
              <a:t>hay muchos jugadores de golf que no pueden jugar dada la estructura actual de acceso, el compromiso financiero o el requisito de  frecuencia de juego para justificar la inversión. </a:t>
            </a:r>
            <a:endParaRPr lang="en-GB" altLang="es-ES" smtClean="0">
              <a:latin typeface="Prelo SemiBold" charset="0"/>
            </a:endParaRPr>
          </a:p>
        </p:txBody>
      </p:sp>
      <p:sp>
        <p:nvSpPr>
          <p:cNvPr id="39941" name="Date Placeholder 4"/>
          <p:cNvSpPr>
            <a:spLocks noGrp="1"/>
          </p:cNvSpPr>
          <p:nvPr>
            <p:ph type="dt" sz="quarter" idx="1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F92382DA-BEC9-4A31-A22E-C2EB970281A0}" type="datetime4">
              <a:rPr lang="en-US" altLang="es-ES" smtClean="0">
                <a:solidFill>
                  <a:srgbClr val="FFFFFF"/>
                </a:solidFill>
              </a:rPr>
              <a:pPr/>
              <a:t>September 3, 2016</a:t>
            </a:fld>
            <a:endParaRPr lang="en-US" altLang="es-ES" smtClean="0">
              <a:solidFill>
                <a:srgbClr val="FFFFFF"/>
              </a:solidFill>
            </a:endParaRPr>
          </a:p>
        </p:txBody>
      </p:sp>
      <p:sp>
        <p:nvSpPr>
          <p:cNvPr id="39942" name="Footer Placeholder 5"/>
          <p:cNvSpPr>
            <a:spLocks noGrp="1"/>
          </p:cNvSpPr>
          <p:nvPr>
            <p:ph type="ftr" sz="quarter" idx="16"/>
          </p:nvPr>
        </p:nvSpPr>
        <p:spPr>
          <a:xfrm>
            <a:off x="685800" y="6513513"/>
            <a:ext cx="2446338" cy="2286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r>
              <a:rPr lang="en-US" altLang="es-ES" smtClean="0">
                <a:solidFill>
                  <a:srgbClr val="FFFFFF"/>
                </a:solidFill>
              </a:rPr>
              <a:t>© SPORTS MARKETING SURVEYS INC</a:t>
            </a:r>
            <a:r>
              <a:rPr lang="en-US" altLang="es-ES" smtClean="0">
                <a:solidFill>
                  <a:srgbClr val="FFD300"/>
                </a:solidFill>
              </a:rPr>
              <a:t>.</a:t>
            </a:r>
          </a:p>
        </p:txBody>
      </p:sp>
      <p:sp>
        <p:nvSpPr>
          <p:cNvPr id="39943" name="Content Placeholder 6"/>
          <p:cNvSpPr>
            <a:spLocks noGrp="1"/>
          </p:cNvSpPr>
          <p:nvPr>
            <p:ph idx="13"/>
          </p:nvPr>
        </p:nvSpPr>
        <p:spPr bwMode="auto">
          <a:xfrm>
            <a:off x="4789488" y="1212850"/>
            <a:ext cx="4354512" cy="48799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indent="0" eaLnBrk="1" hangingPunct="1">
              <a:buFont typeface="Wingdings" pitchFamily="2" charset="2"/>
              <a:buNone/>
            </a:pPr>
            <a:r>
              <a:rPr lang="es-ES" altLang="es-ES" smtClean="0">
                <a:latin typeface="Prelo SemiBold" charset="0"/>
              </a:rPr>
              <a:t>A nivel de clubes, sus responsables identificaron dos estrategias principales para impedir la caída:</a:t>
            </a:r>
            <a:endParaRPr lang="es-ES_tradnl" altLang="es-ES" smtClean="0">
              <a:latin typeface="Prelo SemiBold" charset="0"/>
            </a:endParaRPr>
          </a:p>
          <a:p>
            <a:pPr marL="0" indent="0" eaLnBrk="1" hangingPunct="1">
              <a:buFont typeface="Prelo-Bold" charset="0"/>
              <a:buAutoNum type="arabicPeriod"/>
            </a:pPr>
            <a:r>
              <a:rPr lang="es-ES" altLang="es-ES" smtClean="0">
                <a:latin typeface="Prelo SemiBold" charset="0"/>
              </a:rPr>
              <a:t> La primera se refiere a las </a:t>
            </a:r>
            <a:r>
              <a:rPr lang="es-ES" altLang="es-ES" smtClean="0">
                <a:solidFill>
                  <a:srgbClr val="FFD300"/>
                </a:solidFill>
                <a:latin typeface="Prelo SemiBold" charset="0"/>
              </a:rPr>
              <a:t>escalas económicas </a:t>
            </a:r>
            <a:r>
              <a:rPr lang="es-ES" altLang="es-ES" smtClean="0">
                <a:latin typeface="Prelo SemiBold" charset="0"/>
              </a:rPr>
              <a:t>que los interesados utilizan para ajustar su presupuesto.</a:t>
            </a:r>
            <a:endParaRPr lang="es-ES_tradnl" altLang="es-ES" sz="2000" smtClean="0">
              <a:latin typeface="Prelo SemiBold" charset="0"/>
            </a:endParaRPr>
          </a:p>
          <a:p>
            <a:pPr lvl="1" eaLnBrk="1" hangingPunct="1"/>
            <a:r>
              <a:rPr lang="es-ES" altLang="es-ES" smtClean="0">
                <a:latin typeface="Prelo SemiBold" charset="0"/>
              </a:rPr>
              <a:t>en este sentido los campos comerciales representan una opción más barata para quienes desean jugar al golf sin ser socios.</a:t>
            </a:r>
            <a:endParaRPr lang="es-ES_tradnl" altLang="es-ES" sz="2000" smtClean="0">
              <a:latin typeface="Prelo SemiBold" charset="0"/>
            </a:endParaRPr>
          </a:p>
          <a:p>
            <a:pPr lvl="1" eaLnBrk="1" hangingPunct="1"/>
            <a:r>
              <a:rPr lang="es-ES" altLang="es-ES" smtClean="0">
                <a:latin typeface="Prelo SemiBold" charset="0"/>
              </a:rPr>
              <a:t>también proporcionan a socios y familias la posibilidad de practicar otros deportes en las instalaciones del club para justificar su afiliación. </a:t>
            </a:r>
          </a:p>
          <a:p>
            <a:pPr lvl="1" eaLnBrk="1" hangingPunct="1"/>
            <a:r>
              <a:rPr lang="es-ES" altLang="es-ES" smtClean="0">
                <a:latin typeface="Prelo SemiBold" charset="0"/>
              </a:rPr>
              <a:t>los niños también recibirán instrucción que podría llevar a otros miembros de la familia a participar.</a:t>
            </a:r>
            <a:endParaRPr lang="es-ES_tradnl" altLang="es-ES" sz="2000" smtClean="0">
              <a:latin typeface="Prelo SemiBold" charset="0"/>
            </a:endParaRPr>
          </a:p>
          <a:p>
            <a:pPr marL="0" indent="0" eaLnBrk="1" hangingPunct="1">
              <a:buFont typeface="Prelo-Bold" charset="0"/>
              <a:buAutoNum type="arabicPeriod"/>
            </a:pPr>
            <a:r>
              <a:rPr lang="en-GB" altLang="es-ES" smtClean="0">
                <a:latin typeface="Prelo SemiBold" charset="0"/>
              </a:rPr>
              <a:t> Promover </a:t>
            </a:r>
            <a:r>
              <a:rPr lang="es-ES" altLang="es-ES" smtClean="0">
                <a:solidFill>
                  <a:srgbClr val="FFD300"/>
                </a:solidFill>
                <a:latin typeface="Prelo SemiBold" charset="0"/>
              </a:rPr>
              <a:t>valores sociales </a:t>
            </a:r>
            <a:r>
              <a:rPr lang="es-ES" altLang="es-ES" smtClean="0">
                <a:latin typeface="Prelo SemiBold" charset="0"/>
              </a:rPr>
              <a:t>en el club de golf.</a:t>
            </a:r>
            <a:r>
              <a:rPr lang="es-ES_tradnl" altLang="es-ES" smtClean="0">
                <a:latin typeface="Prelo SemiBold" charset="0"/>
              </a:rPr>
              <a:t> </a:t>
            </a:r>
            <a:endParaRPr lang="en-GB" altLang="es-ES" smtClean="0">
              <a:latin typeface="Prelo SemiBold" charset="0"/>
            </a:endParaRPr>
          </a:p>
          <a:p>
            <a:pPr lvl="1" eaLnBrk="1" hangingPunct="1"/>
            <a:r>
              <a:rPr lang="es-ES" altLang="es-ES" smtClean="0">
                <a:latin typeface="Prelo SemiBold" charset="0"/>
              </a:rPr>
              <a:t>los clubes promoverán los beneficios de jugar con socios que no conozcan previamente.</a:t>
            </a:r>
          </a:p>
          <a:p>
            <a:pPr lvl="1" eaLnBrk="1" hangingPunct="1"/>
            <a:r>
              <a:rPr lang="es-ES" altLang="es-ES" smtClean="0">
                <a:latin typeface="Prelo SemiBold" charset="0"/>
              </a:rPr>
              <a:t>el interés común contribuiría a estrechar relaciones en el club.</a:t>
            </a:r>
            <a:r>
              <a:rPr lang="es-ES_tradnl" altLang="es-ES" smtClean="0">
                <a:latin typeface="Prelo SemiBold" charset="0"/>
              </a:rPr>
              <a:t>  </a:t>
            </a:r>
            <a:endParaRPr lang="en-GB" altLang="es-ES" smtClean="0">
              <a:latin typeface="Prelo SemiBold" charset="0"/>
            </a:endParaRPr>
          </a:p>
          <a:p>
            <a:pPr lvl="1" eaLnBrk="1" hangingPunct="1"/>
            <a:endParaRPr lang="en-GB" altLang="es-ES" smtClean="0">
              <a:latin typeface="Prelo SemiBold" charset="0"/>
            </a:endParaRPr>
          </a:p>
        </p:txBody>
      </p:sp>
      <p:sp>
        <p:nvSpPr>
          <p:cNvPr id="39944" name="Slide Number Placeholder 1"/>
          <p:cNvSpPr>
            <a:spLocks noGrp="1"/>
          </p:cNvSpPr>
          <p:nvPr>
            <p:ph type="sldNum" sz="quarter" idx="17"/>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BD65D05F-C26A-435D-9C18-A3D90FB03F19}" type="slidenum">
              <a:rPr lang="en-US" altLang="en-US">
                <a:solidFill>
                  <a:srgbClr val="FFFFFF"/>
                </a:solidFill>
              </a:rPr>
              <a:pPr/>
              <a:t>20</a:t>
            </a:fld>
            <a:endParaRPr lang="en-US" altLang="en-US">
              <a:solidFill>
                <a:srgbClr val="3B3B3A"/>
              </a:solidFill>
              <a:latin typeface="Arial"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Placeholder 7"/>
          <p:cNvPicPr>
            <a:picLocks noGrp="1" noChangeAspect="1"/>
          </p:cNvPicPr>
          <p:nvPr>
            <p:ph type="pic" sz="quarter" idx="14"/>
          </p:nvPr>
        </p:nvPicPr>
        <p:blipFill>
          <a:blip r:embed="rId2">
            <a:extLst>
              <a:ext uri="{28A0092B-C50C-407E-A947-70E740481C1C}">
                <a14:useLocalDpi xmlns:a14="http://schemas.microsoft.com/office/drawing/2010/main" val="0"/>
              </a:ext>
            </a:extLst>
          </a:blip>
          <a:srcRect t="2107" b="2107"/>
          <a:stretch>
            <a:fillRect/>
          </a:stretch>
        </p:blipFill>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3" name="Title 2"/>
          <p:cNvSpPr>
            <a:spLocks noGrp="1"/>
          </p:cNvSpPr>
          <p:nvPr>
            <p:ph type="title"/>
          </p:nvPr>
        </p:nvSpPr>
        <p:spPr>
          <a:xfrm>
            <a:off x="179388" y="836613"/>
            <a:ext cx="8270875" cy="358775"/>
          </a:xfrm>
        </p:spPr>
        <p:txBody>
          <a:bodyPr/>
          <a:lstStyle/>
          <a:p>
            <a:pPr eaLnBrk="1" hangingPunct="1"/>
            <a:r>
              <a:rPr lang="es-ES" altLang="es-ES" smtClean="0"/>
              <a:t>INSTALACIONES DE GOLF | Estrategia y Marketing </a:t>
            </a:r>
            <a:endParaRPr lang="en-GB" altLang="es-ES" smtClean="0"/>
          </a:p>
        </p:txBody>
      </p:sp>
      <p:sp>
        <p:nvSpPr>
          <p:cNvPr id="40964" name="Content Placeholder 3"/>
          <p:cNvSpPr>
            <a:spLocks noGrp="1"/>
          </p:cNvSpPr>
          <p:nvPr>
            <p:ph idx="1"/>
          </p:nvPr>
        </p:nvSpPr>
        <p:spPr bwMode="auto">
          <a:xfrm>
            <a:off x="250825" y="1268413"/>
            <a:ext cx="4392613" cy="47371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indent="0" eaLnBrk="1" hangingPunct="1">
              <a:buFont typeface="Wingdings" pitchFamily="2" charset="2"/>
              <a:buNone/>
            </a:pPr>
            <a:r>
              <a:rPr lang="es-ES" altLang="es-ES" dirty="0" smtClean="0">
                <a:latin typeface="Prelo SemiBold" charset="0"/>
              </a:rPr>
              <a:t>Los responsables de instalaciones también identificaron cuatro áreas alrededor de las que se podría desarrollar la estrategia para contrarrestar las barreras a la participación en golf:</a:t>
            </a:r>
          </a:p>
          <a:p>
            <a:pPr marL="0" indent="0" eaLnBrk="1" hangingPunct="1">
              <a:buFont typeface="Prelo-Bold" charset="0"/>
              <a:buAutoNum type="arabicPeriod"/>
            </a:pPr>
            <a:r>
              <a:rPr lang="es-ES" altLang="es-ES" dirty="0" smtClean="0">
                <a:solidFill>
                  <a:srgbClr val="FFD300"/>
                </a:solidFill>
                <a:latin typeface="Prelo SemiBold" charset="0"/>
              </a:rPr>
              <a:t> Consume mucho tiempo</a:t>
            </a:r>
            <a:r>
              <a:rPr lang="es-ES" altLang="es-ES" dirty="0" smtClean="0">
                <a:latin typeface="Prelo SemiBold" charset="0"/>
              </a:rPr>
              <a:t>:</a:t>
            </a:r>
            <a:r>
              <a:rPr lang="es-ES" altLang="es-ES" dirty="0" smtClean="0">
                <a:solidFill>
                  <a:srgbClr val="FFD300"/>
                </a:solidFill>
                <a:latin typeface="Prelo SemiBold" charset="0"/>
              </a:rPr>
              <a:t> </a:t>
            </a:r>
            <a:r>
              <a:rPr lang="es-ES" altLang="es-ES" dirty="0" smtClean="0">
                <a:latin typeface="Prelo SemiBold" charset="0"/>
              </a:rPr>
              <a:t>opción de campos más cortos de 6 </a:t>
            </a:r>
            <a:r>
              <a:rPr lang="es-ES" altLang="es-ES" dirty="0" err="1" smtClean="0">
                <a:latin typeface="Prelo SemiBold" charset="0"/>
              </a:rPr>
              <a:t>ó</a:t>
            </a:r>
            <a:r>
              <a:rPr lang="es-ES" altLang="es-ES" dirty="0" smtClean="0">
                <a:latin typeface="Prelo SemiBold" charset="0"/>
              </a:rPr>
              <a:t> 9 hoyos para hacer deporte en 2 horas en lugar de 5.</a:t>
            </a:r>
            <a:r>
              <a:rPr lang="es-ES_tradnl" altLang="es-ES" dirty="0" smtClean="0">
                <a:latin typeface="Prelo SemiBold" charset="0"/>
              </a:rPr>
              <a:t> </a:t>
            </a:r>
            <a:endParaRPr lang="en-GB" altLang="es-ES" dirty="0" smtClean="0">
              <a:latin typeface="Prelo SemiBold" charset="0"/>
            </a:endParaRPr>
          </a:p>
          <a:p>
            <a:pPr marL="0" indent="0" eaLnBrk="1" hangingPunct="1">
              <a:buFont typeface="Prelo-Bold" charset="0"/>
              <a:buAutoNum type="arabicPeriod"/>
            </a:pPr>
            <a:r>
              <a:rPr lang="es-ES" altLang="es-ES" dirty="0" smtClean="0">
                <a:latin typeface="Prelo SemiBold" charset="0"/>
              </a:rPr>
              <a:t> Es </a:t>
            </a:r>
            <a:r>
              <a:rPr lang="es-ES" altLang="es-ES" dirty="0" smtClean="0">
                <a:solidFill>
                  <a:srgbClr val="FFD300"/>
                </a:solidFill>
                <a:latin typeface="Prelo SemiBold" charset="0"/>
              </a:rPr>
              <a:t>caro</a:t>
            </a:r>
            <a:r>
              <a:rPr lang="es-ES" altLang="es-ES" dirty="0" smtClean="0">
                <a:latin typeface="Prelo SemiBold" charset="0"/>
              </a:rPr>
              <a:t>: promover el alquiler de equipo para principiantes (similar al esquí).</a:t>
            </a:r>
            <a:r>
              <a:rPr lang="es-ES_tradnl" altLang="es-ES" dirty="0" smtClean="0">
                <a:latin typeface="Prelo SemiBold" charset="0"/>
              </a:rPr>
              <a:t> </a:t>
            </a:r>
            <a:endParaRPr lang="en-GB" altLang="es-ES" dirty="0" smtClean="0">
              <a:latin typeface="Prelo SemiBold" charset="0"/>
            </a:endParaRPr>
          </a:p>
          <a:p>
            <a:pPr marL="0" indent="0" eaLnBrk="1" hangingPunct="1">
              <a:buFont typeface="Prelo-Bold" charset="0"/>
              <a:buAutoNum type="arabicPeriod"/>
            </a:pPr>
            <a:r>
              <a:rPr lang="es-ES" altLang="es-ES" dirty="0" smtClean="0">
                <a:latin typeface="Prelo SemiBold" charset="0"/>
              </a:rPr>
              <a:t> Es </a:t>
            </a:r>
            <a:r>
              <a:rPr lang="es-ES" altLang="es-ES" dirty="0" smtClean="0">
                <a:solidFill>
                  <a:srgbClr val="FFD300"/>
                </a:solidFill>
                <a:latin typeface="Prelo SemiBold" charset="0"/>
              </a:rPr>
              <a:t>elitista</a:t>
            </a:r>
            <a:r>
              <a:rPr lang="es-ES" altLang="es-ES" dirty="0" smtClean="0">
                <a:latin typeface="Prelo SemiBold" charset="0"/>
              </a:rPr>
              <a:t>: trabajar más la dimensión humana del deporte utilizando personas de referencia para eliminar el estigma de tantos años.</a:t>
            </a:r>
            <a:r>
              <a:rPr lang="es-ES_tradnl" altLang="es-ES" dirty="0" smtClean="0">
                <a:latin typeface="Prelo SemiBold" charset="0"/>
              </a:rPr>
              <a:t> </a:t>
            </a:r>
            <a:endParaRPr lang="en-GB" altLang="es-ES" dirty="0" smtClean="0">
              <a:latin typeface="Prelo SemiBold" charset="0"/>
            </a:endParaRPr>
          </a:p>
          <a:p>
            <a:pPr marL="0" indent="0" eaLnBrk="1" hangingPunct="1">
              <a:buFont typeface="Prelo-Bold" charset="0"/>
              <a:buAutoNum type="arabicPeriod"/>
            </a:pPr>
            <a:r>
              <a:rPr lang="es-ES" altLang="es-ES" dirty="0" smtClean="0">
                <a:latin typeface="Prelo SemiBold" charset="0"/>
              </a:rPr>
              <a:t> Es </a:t>
            </a:r>
            <a:r>
              <a:rPr lang="es-ES" altLang="es-ES" dirty="0" smtClean="0">
                <a:solidFill>
                  <a:srgbClr val="FFD300"/>
                </a:solidFill>
                <a:latin typeface="Prelo SemiBold" charset="0"/>
              </a:rPr>
              <a:t>desafiante</a:t>
            </a:r>
            <a:r>
              <a:rPr lang="es-ES" altLang="es-ES" dirty="0" smtClean="0">
                <a:latin typeface="Prelo SemiBold" charset="0"/>
              </a:rPr>
              <a:t>: cambiar las reglas para hacerlo más divertido.</a:t>
            </a:r>
            <a:r>
              <a:rPr lang="es-ES_tradnl" altLang="es-ES" dirty="0" smtClean="0">
                <a:latin typeface="Prelo SemiBold" charset="0"/>
              </a:rPr>
              <a:t> </a:t>
            </a:r>
            <a:endParaRPr lang="en-GB" altLang="es-ES" dirty="0" smtClean="0">
              <a:latin typeface="Prelo SemiBold" charset="0"/>
            </a:endParaRPr>
          </a:p>
          <a:p>
            <a:pPr marL="0" indent="0" eaLnBrk="1" hangingPunct="1">
              <a:buFont typeface="Wingdings" pitchFamily="2" charset="2"/>
              <a:buNone/>
            </a:pPr>
            <a:r>
              <a:rPr lang="es-ES" altLang="es-ES" dirty="0" smtClean="0">
                <a:solidFill>
                  <a:srgbClr val="56C0D9"/>
                </a:solidFill>
                <a:latin typeface="Prelo SemiBold" charset="0"/>
              </a:rPr>
              <a:t>¿QUE PUEDE HACER LA FGM POR LOS CLUBES?</a:t>
            </a:r>
            <a:endParaRPr lang="es-ES_tradnl" altLang="es-ES" dirty="0" smtClean="0">
              <a:solidFill>
                <a:srgbClr val="56C0D9"/>
              </a:solidFill>
              <a:latin typeface="Prelo SemiBold" charset="0"/>
            </a:endParaRPr>
          </a:p>
          <a:p>
            <a:pPr marL="0" indent="0" eaLnBrk="1" hangingPunct="1"/>
            <a:r>
              <a:rPr lang="es-ES" altLang="es-ES" dirty="0" smtClean="0">
                <a:latin typeface="Prelo SemiBold" charset="0"/>
              </a:rPr>
              <a:t> Lograr mayor satisfacción entre sus socios.</a:t>
            </a:r>
            <a:endParaRPr lang="es-ES_tradnl" altLang="es-ES" dirty="0" smtClean="0">
              <a:latin typeface="Prelo SemiBold" charset="0"/>
            </a:endParaRPr>
          </a:p>
          <a:p>
            <a:pPr lvl="1" eaLnBrk="1" hangingPunct="1"/>
            <a:r>
              <a:rPr lang="es-ES" altLang="es-ES" dirty="0" smtClean="0">
                <a:latin typeface="Prelo SemiBold" charset="0"/>
              </a:rPr>
              <a:t>Hay sensación de distanciamiento entre los federados y la federación.</a:t>
            </a:r>
            <a:r>
              <a:rPr lang="es-ES_tradnl" altLang="es-ES" dirty="0" smtClean="0">
                <a:latin typeface="Prelo SemiBold" charset="0"/>
              </a:rPr>
              <a:t> </a:t>
            </a:r>
            <a:endParaRPr lang="en-GB" altLang="es-ES" dirty="0" smtClean="0">
              <a:latin typeface="Prelo SemiBold" charset="0"/>
            </a:endParaRPr>
          </a:p>
          <a:p>
            <a:pPr marL="0" indent="0" eaLnBrk="1" hangingPunct="1">
              <a:buFont typeface="Prelo-Bold" charset="0"/>
              <a:buAutoNum type="arabicPeriod"/>
            </a:pPr>
            <a:endParaRPr lang="en-GB" altLang="es-ES" dirty="0" smtClean="0">
              <a:latin typeface="Prelo SemiBold" charset="0"/>
            </a:endParaRPr>
          </a:p>
        </p:txBody>
      </p:sp>
      <p:sp>
        <p:nvSpPr>
          <p:cNvPr id="40965" name="Date Placeholder 4"/>
          <p:cNvSpPr>
            <a:spLocks noGrp="1"/>
          </p:cNvSpPr>
          <p:nvPr>
            <p:ph type="dt" sz="quarter" idx="1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9190C115-E932-45D4-A415-53CFE62EAC87}" type="datetime4">
              <a:rPr lang="en-US" altLang="es-ES" smtClean="0">
                <a:solidFill>
                  <a:srgbClr val="FFFFFF"/>
                </a:solidFill>
              </a:rPr>
              <a:pPr/>
              <a:t>September 3, 2016</a:t>
            </a:fld>
            <a:endParaRPr lang="en-US" altLang="es-ES" smtClean="0">
              <a:solidFill>
                <a:srgbClr val="FFFFFF"/>
              </a:solidFill>
            </a:endParaRPr>
          </a:p>
        </p:txBody>
      </p:sp>
      <p:sp>
        <p:nvSpPr>
          <p:cNvPr id="40966" name="Footer Placeholder 5"/>
          <p:cNvSpPr>
            <a:spLocks noGrp="1"/>
          </p:cNvSpPr>
          <p:nvPr>
            <p:ph type="ftr" sz="quarter" idx="16"/>
          </p:nvPr>
        </p:nvSpPr>
        <p:spPr>
          <a:xfrm>
            <a:off x="685800" y="6513513"/>
            <a:ext cx="2446338" cy="2286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r>
              <a:rPr lang="en-US" altLang="es-ES" smtClean="0">
                <a:solidFill>
                  <a:srgbClr val="FFFFFF"/>
                </a:solidFill>
              </a:rPr>
              <a:t>© SPORTS MARKETING SURVEYS INC</a:t>
            </a:r>
            <a:r>
              <a:rPr lang="en-US" altLang="es-ES" smtClean="0">
                <a:solidFill>
                  <a:srgbClr val="FFD300"/>
                </a:solidFill>
              </a:rPr>
              <a:t>.</a:t>
            </a:r>
          </a:p>
        </p:txBody>
      </p:sp>
      <p:sp>
        <p:nvSpPr>
          <p:cNvPr id="40967" name="Content Placeholder 6"/>
          <p:cNvSpPr>
            <a:spLocks noGrp="1"/>
          </p:cNvSpPr>
          <p:nvPr>
            <p:ph idx="13"/>
          </p:nvPr>
        </p:nvSpPr>
        <p:spPr bwMode="auto">
          <a:xfrm>
            <a:off x="4643438" y="1268413"/>
            <a:ext cx="4321175" cy="47371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s-ES" altLang="es-ES" dirty="0" smtClean="0">
                <a:latin typeface="Prelo SemiBold" charset="0"/>
              </a:rPr>
              <a:t>Continuar promoviendo la exitosa iniciativa "</a:t>
            </a:r>
            <a:r>
              <a:rPr lang="es-ES" altLang="es-ES" dirty="0" smtClean="0">
                <a:solidFill>
                  <a:srgbClr val="FFD300"/>
                </a:solidFill>
                <a:latin typeface="Prelo SemiBold" charset="0"/>
              </a:rPr>
              <a:t>Golf en Colegios</a:t>
            </a:r>
            <a:r>
              <a:rPr lang="es-ES" altLang="es-ES" dirty="0" smtClean="0">
                <a:latin typeface="Prelo SemiBold" charset="0"/>
              </a:rPr>
              <a:t>".</a:t>
            </a:r>
            <a:endParaRPr lang="es-ES_tradnl" altLang="es-ES" dirty="0" smtClean="0">
              <a:latin typeface="Prelo SemiBold" charset="0"/>
            </a:endParaRPr>
          </a:p>
          <a:p>
            <a:pPr eaLnBrk="1" hangingPunct="1"/>
            <a:r>
              <a:rPr lang="es-ES" altLang="es-ES" dirty="0" smtClean="0">
                <a:latin typeface="Prelo SemiBold" charset="0"/>
              </a:rPr>
              <a:t>Continuar desarrollando programas y </a:t>
            </a:r>
            <a:r>
              <a:rPr lang="es-ES" altLang="es-ES" dirty="0" smtClean="0">
                <a:solidFill>
                  <a:srgbClr val="FFD300"/>
                </a:solidFill>
                <a:latin typeface="Prelo SemiBold" charset="0"/>
              </a:rPr>
              <a:t>torneos infantiles</a:t>
            </a:r>
            <a:r>
              <a:rPr lang="es-ES" altLang="es-ES" dirty="0" smtClean="0">
                <a:latin typeface="Prelo SemiBold" charset="0"/>
              </a:rPr>
              <a:t>. </a:t>
            </a:r>
            <a:endParaRPr lang="es-ES_tradnl" altLang="es-ES" dirty="0" smtClean="0">
              <a:latin typeface="Prelo SemiBold" charset="0"/>
            </a:endParaRPr>
          </a:p>
          <a:p>
            <a:pPr eaLnBrk="1" hangingPunct="1"/>
            <a:r>
              <a:rPr lang="es-ES" altLang="es-ES" dirty="0" smtClean="0">
                <a:latin typeface="Prelo SemiBold" charset="0"/>
              </a:rPr>
              <a:t>Ayudar a los clubes en las </a:t>
            </a:r>
            <a:r>
              <a:rPr lang="es-ES" altLang="es-ES" dirty="0" smtClean="0">
                <a:solidFill>
                  <a:srgbClr val="FFD300"/>
                </a:solidFill>
                <a:latin typeface="Prelo SemiBold" charset="0"/>
              </a:rPr>
              <a:t>negociaciones </a:t>
            </a:r>
            <a:r>
              <a:rPr lang="es-ES" altLang="es-ES" dirty="0" smtClean="0">
                <a:latin typeface="Prelo SemiBold" charset="0"/>
              </a:rPr>
              <a:t>del precio del agua, IVA e impuesto de sociedades.</a:t>
            </a:r>
            <a:endParaRPr lang="es-ES_tradnl" altLang="es-ES" dirty="0" smtClean="0">
              <a:latin typeface="Prelo SemiBold" charset="0"/>
            </a:endParaRPr>
          </a:p>
          <a:p>
            <a:pPr lvl="1" eaLnBrk="1" hangingPunct="1"/>
            <a:r>
              <a:rPr lang="es-ES" altLang="es-ES" dirty="0" smtClean="0">
                <a:latin typeface="Prelo SemiBold" charset="0"/>
              </a:rPr>
              <a:t>Ayudar también a los clubes a ejercer presión sobre el gobierno o Comunidad de Madrid para negociar algunos impuestos, actualmente de gran coste para los clubes de la zona.</a:t>
            </a:r>
            <a:r>
              <a:rPr lang="es-ES_tradnl" altLang="es-ES" dirty="0" smtClean="0">
                <a:latin typeface="Prelo SemiBold" charset="0"/>
              </a:rPr>
              <a:t> </a:t>
            </a:r>
            <a:endParaRPr lang="en-GB" altLang="es-ES" dirty="0" smtClean="0">
              <a:latin typeface="Prelo SemiBold" charset="0"/>
            </a:endParaRPr>
          </a:p>
          <a:p>
            <a:pPr eaLnBrk="1" hangingPunct="1"/>
            <a:r>
              <a:rPr lang="es-ES" altLang="es-ES" dirty="0" smtClean="0">
                <a:latin typeface="Prelo SemiBold" charset="0"/>
              </a:rPr>
              <a:t>Apoyar a los clubes en la </a:t>
            </a:r>
            <a:r>
              <a:rPr lang="es-ES" altLang="es-ES" dirty="0" smtClean="0">
                <a:solidFill>
                  <a:srgbClr val="FFD300"/>
                </a:solidFill>
                <a:latin typeface="Prelo SemiBold" charset="0"/>
              </a:rPr>
              <a:t>promoción y comercialización</a:t>
            </a:r>
            <a:r>
              <a:rPr lang="es-ES" altLang="es-ES" dirty="0" smtClean="0">
                <a:latin typeface="Prelo SemiBold" charset="0"/>
              </a:rPr>
              <a:t>.</a:t>
            </a:r>
            <a:endParaRPr lang="es-ES_tradnl" altLang="es-ES" dirty="0" smtClean="0">
              <a:latin typeface="Prelo SemiBold" charset="0"/>
            </a:endParaRPr>
          </a:p>
          <a:p>
            <a:pPr lvl="1" eaLnBrk="1" hangingPunct="1"/>
            <a:r>
              <a:rPr lang="es-ES" altLang="es-ES" dirty="0" smtClean="0">
                <a:latin typeface="Prelo SemiBold" charset="0"/>
              </a:rPr>
              <a:t>Compartir ideas para incrementar el nivel de interés en golf.</a:t>
            </a:r>
            <a:r>
              <a:rPr lang="es-ES_tradnl" altLang="es-ES" dirty="0" smtClean="0">
                <a:latin typeface="Prelo SemiBold" charset="0"/>
              </a:rPr>
              <a:t> </a:t>
            </a:r>
            <a:endParaRPr lang="en-GB" altLang="es-ES" dirty="0" smtClean="0">
              <a:latin typeface="Prelo SemiBold" charset="0"/>
            </a:endParaRPr>
          </a:p>
          <a:p>
            <a:pPr lvl="1" eaLnBrk="1" hangingPunct="1"/>
            <a:r>
              <a:rPr lang="es-ES" altLang="es-ES" dirty="0" smtClean="0">
                <a:latin typeface="Prelo SemiBold" charset="0"/>
              </a:rPr>
              <a:t>Provisión de más material para ayudar a los clubes a atraer nuevos jugadores.</a:t>
            </a:r>
            <a:r>
              <a:rPr lang="es-ES_tradnl" altLang="es-ES" dirty="0" smtClean="0">
                <a:latin typeface="Prelo SemiBold" charset="0"/>
              </a:rPr>
              <a:t> </a:t>
            </a:r>
          </a:p>
          <a:p>
            <a:pPr lvl="1" eaLnBrk="1" hangingPunct="1"/>
            <a:r>
              <a:rPr lang="es-ES" altLang="es-ES" dirty="0" smtClean="0">
                <a:latin typeface="Prelo SemiBold" charset="0"/>
              </a:rPr>
              <a:t>Proporcionar asesoramiento sobre la mejor manera de comercializar una instalación en particular.</a:t>
            </a:r>
            <a:r>
              <a:rPr lang="es-ES_tradnl" altLang="es-ES" dirty="0" smtClean="0">
                <a:latin typeface="Prelo SemiBold" charset="0"/>
              </a:rPr>
              <a:t> </a:t>
            </a:r>
            <a:endParaRPr lang="en-GB" altLang="es-ES" dirty="0" smtClean="0">
              <a:latin typeface="Prelo SemiBold" charset="0"/>
            </a:endParaRPr>
          </a:p>
          <a:p>
            <a:pPr eaLnBrk="1" hangingPunct="1"/>
            <a:endParaRPr lang="en-GB" altLang="es-ES" dirty="0" smtClean="0">
              <a:latin typeface="Prelo SemiBold" charset="0"/>
            </a:endParaRPr>
          </a:p>
          <a:p>
            <a:pPr lvl="1" eaLnBrk="1" hangingPunct="1"/>
            <a:endParaRPr lang="en-GB" altLang="es-ES" dirty="0" smtClean="0">
              <a:latin typeface="Prelo SemiBold" charset="0"/>
            </a:endParaRPr>
          </a:p>
        </p:txBody>
      </p:sp>
      <p:sp>
        <p:nvSpPr>
          <p:cNvPr id="40968" name="Slide Number Placeholder 1"/>
          <p:cNvSpPr>
            <a:spLocks noGrp="1"/>
          </p:cNvSpPr>
          <p:nvPr>
            <p:ph type="sldNum" sz="quarter" idx="17"/>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06B17928-BC36-4FD8-950F-6F41B3525B3A}" type="slidenum">
              <a:rPr lang="en-US" altLang="en-US">
                <a:solidFill>
                  <a:srgbClr val="FFFFFF"/>
                </a:solidFill>
              </a:rPr>
              <a:pPr/>
              <a:t>21</a:t>
            </a:fld>
            <a:endParaRPr lang="en-US" altLang="en-US">
              <a:solidFill>
                <a:srgbClr val="3B3B3A"/>
              </a:solidFill>
              <a:latin typeface="Arial"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Placeholder 7"/>
          <p:cNvPicPr>
            <a:picLocks noGrp="1" noChangeAspect="1"/>
          </p:cNvPicPr>
          <p:nvPr>
            <p:ph type="pic" sz="quarter" idx="14"/>
          </p:nvPr>
        </p:nvPicPr>
        <p:blipFill>
          <a:blip r:embed="rId2">
            <a:extLst>
              <a:ext uri="{28A0092B-C50C-407E-A947-70E740481C1C}">
                <a14:useLocalDpi xmlns:a14="http://schemas.microsoft.com/office/drawing/2010/main" val="0"/>
              </a:ext>
            </a:extLst>
          </a:blip>
          <a:srcRect t="2107" b="2107"/>
          <a:stretch>
            <a:fillRect/>
          </a:stretch>
        </p:blipFill>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87" name="Title 2"/>
          <p:cNvSpPr>
            <a:spLocks noGrp="1"/>
          </p:cNvSpPr>
          <p:nvPr>
            <p:ph type="title"/>
          </p:nvPr>
        </p:nvSpPr>
        <p:spPr/>
        <p:txBody>
          <a:bodyPr/>
          <a:lstStyle/>
          <a:p>
            <a:pPr eaLnBrk="1" hangingPunct="1"/>
            <a:r>
              <a:rPr lang="es-ES" altLang="es-ES" smtClean="0"/>
              <a:t>INSTALACIONES DE GOLF | Estrategia y Marketing </a:t>
            </a:r>
            <a:endParaRPr lang="en-GB" altLang="es-ES" smtClean="0"/>
          </a:p>
        </p:txBody>
      </p:sp>
      <p:sp>
        <p:nvSpPr>
          <p:cNvPr id="41988" name="Content Placeholder 3"/>
          <p:cNvSpPr>
            <a:spLocks noGrp="1"/>
          </p:cNvSpPr>
          <p:nvPr>
            <p:ph idx="1"/>
          </p:nvPr>
        </p:nvSpPr>
        <p:spPr bwMode="auto">
          <a:xfrm>
            <a:off x="477838" y="1428750"/>
            <a:ext cx="4381500" cy="47371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indent="0" eaLnBrk="1" hangingPunct="1">
              <a:buFont typeface="Wingdings" pitchFamily="2" charset="2"/>
              <a:buNone/>
              <a:defRPr/>
            </a:pPr>
            <a:r>
              <a:rPr lang="es-ES" altLang="es-ES" dirty="0" smtClean="0">
                <a:solidFill>
                  <a:srgbClr val="56C0D9"/>
                </a:solidFill>
                <a:latin typeface="Prelo SemiBold" charset="0"/>
              </a:rPr>
              <a:t>¿QUÉ PUEDE HACER LA FGM POR EL GOLF?</a:t>
            </a:r>
          </a:p>
          <a:p>
            <a:pPr marL="0" indent="0" eaLnBrk="1" hangingPunct="1">
              <a:buFont typeface="Wingdings" pitchFamily="2" charset="2"/>
              <a:buNone/>
              <a:defRPr/>
            </a:pPr>
            <a:endParaRPr lang="es-ES_tradnl" altLang="es-ES" dirty="0" smtClean="0">
              <a:solidFill>
                <a:srgbClr val="56C0D9"/>
              </a:solidFill>
              <a:latin typeface="Prelo SemiBold" charset="0"/>
            </a:endParaRPr>
          </a:p>
          <a:p>
            <a:pPr marL="0" indent="0" eaLnBrk="1" hangingPunct="1">
              <a:buFont typeface="Prelo-Bold" charset="0"/>
              <a:buAutoNum type="arabicPeriod"/>
              <a:defRPr/>
            </a:pPr>
            <a:r>
              <a:rPr lang="es-ES" altLang="es-ES" dirty="0" smtClean="0">
                <a:latin typeface="Prelo SemiBold" charset="0"/>
              </a:rPr>
              <a:t> Tratar de cambiar la percepción negativa del golf</a:t>
            </a:r>
            <a:r>
              <a:rPr lang="es-ES_tradnl" altLang="es-ES" dirty="0" smtClean="0">
                <a:latin typeface="Prelo SemiBold" charset="0"/>
              </a:rPr>
              <a:t> </a:t>
            </a:r>
            <a:endParaRPr lang="en-GB" altLang="es-ES" dirty="0" smtClean="0">
              <a:latin typeface="Prelo SemiBold" charset="0"/>
            </a:endParaRPr>
          </a:p>
          <a:p>
            <a:pPr lvl="1" eaLnBrk="1" hangingPunct="1">
              <a:defRPr/>
            </a:pPr>
            <a:r>
              <a:rPr lang="es-ES" altLang="es-ES" dirty="0" smtClean="0">
                <a:latin typeface="Prelo SemiBold" charset="0"/>
              </a:rPr>
              <a:t>Desmitificar la imagen negativa del golf maximizando sus virtudes como un deporte accesible, sostenible y respetuoso con el medio ambiente.</a:t>
            </a:r>
            <a:r>
              <a:rPr lang="es-ES_tradnl" altLang="es-ES" dirty="0" smtClean="0">
                <a:latin typeface="Prelo SemiBold" charset="0"/>
              </a:rPr>
              <a:t> </a:t>
            </a:r>
            <a:endParaRPr lang="en-GB" altLang="es-ES" dirty="0" smtClean="0">
              <a:latin typeface="Prelo SemiBold" charset="0"/>
            </a:endParaRPr>
          </a:p>
          <a:p>
            <a:pPr lvl="1" eaLnBrk="1" hangingPunct="1">
              <a:defRPr/>
            </a:pPr>
            <a:endParaRPr lang="en-GB" altLang="es-ES" dirty="0" smtClean="0">
              <a:latin typeface="Prelo SemiBold" charset="0"/>
            </a:endParaRPr>
          </a:p>
          <a:p>
            <a:pPr marL="0" indent="0" eaLnBrk="1" hangingPunct="1">
              <a:buFont typeface="Prelo-Bold" charset="0"/>
              <a:buAutoNum type="arabicPeriod"/>
              <a:defRPr/>
            </a:pPr>
            <a:r>
              <a:rPr lang="es-ES" altLang="es-ES" dirty="0" smtClean="0">
                <a:latin typeface="Prelo SemiBold" charset="0"/>
              </a:rPr>
              <a:t> Optimizar la imagen del golf</a:t>
            </a:r>
            <a:r>
              <a:rPr lang="es-ES_tradnl" altLang="es-ES" dirty="0" smtClean="0">
                <a:latin typeface="Prelo SemiBold" charset="0"/>
              </a:rPr>
              <a:t> </a:t>
            </a:r>
          </a:p>
          <a:p>
            <a:pPr lvl="1" eaLnBrk="1" hangingPunct="1">
              <a:defRPr/>
            </a:pPr>
            <a:r>
              <a:rPr lang="es-ES" altLang="es-ES" dirty="0" smtClean="0">
                <a:latin typeface="Prelo SemiBold" charset="0"/>
              </a:rPr>
              <a:t>Fomentar la práctica del golf como un deporte popular a través de la televisión, los medios y personajes de referencia etc.</a:t>
            </a:r>
            <a:r>
              <a:rPr lang="es-ES_tradnl" altLang="es-ES" dirty="0" smtClean="0">
                <a:latin typeface="Prelo SemiBold" charset="0"/>
              </a:rPr>
              <a:t> </a:t>
            </a:r>
          </a:p>
          <a:p>
            <a:pPr lvl="1" eaLnBrk="1" hangingPunct="1">
              <a:defRPr/>
            </a:pPr>
            <a:r>
              <a:rPr lang="es-ES" altLang="es-ES" dirty="0" smtClean="0">
                <a:latin typeface="Prelo SemiBold" charset="0"/>
              </a:rPr>
              <a:t>Promover la cualidad del golf como deporte para todas las edades que además se puede practicar en familia.</a:t>
            </a:r>
            <a:r>
              <a:rPr lang="es-ES_tradnl" altLang="es-ES" dirty="0" smtClean="0">
                <a:latin typeface="Prelo SemiBold" charset="0"/>
              </a:rPr>
              <a:t> </a:t>
            </a:r>
          </a:p>
          <a:p>
            <a:pPr marL="457200" lvl="1" indent="0" eaLnBrk="1" hangingPunct="1">
              <a:buFontTx/>
              <a:buNone/>
              <a:defRPr/>
            </a:pPr>
            <a:endParaRPr lang="en-GB" altLang="es-ES" dirty="0" smtClean="0">
              <a:latin typeface="Prelo SemiBold" charset="0"/>
            </a:endParaRPr>
          </a:p>
          <a:p>
            <a:pPr lvl="1" eaLnBrk="1" hangingPunct="1">
              <a:buFontTx/>
              <a:buNone/>
              <a:defRPr/>
            </a:pPr>
            <a:endParaRPr lang="en-GB" altLang="es-ES" dirty="0" smtClean="0">
              <a:latin typeface="Prelo SemiBold" charset="0"/>
            </a:endParaRPr>
          </a:p>
        </p:txBody>
      </p:sp>
      <p:sp>
        <p:nvSpPr>
          <p:cNvPr id="41989" name="Date Placeholder 4"/>
          <p:cNvSpPr>
            <a:spLocks noGrp="1"/>
          </p:cNvSpPr>
          <p:nvPr>
            <p:ph type="dt" sz="quarter" idx="1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7A684954-E1A9-489C-BAFE-07ABE6036AE4}" type="datetime4">
              <a:rPr lang="en-US" altLang="es-ES" smtClean="0">
                <a:solidFill>
                  <a:srgbClr val="FFFFFF"/>
                </a:solidFill>
              </a:rPr>
              <a:pPr/>
              <a:t>September 3, 2016</a:t>
            </a:fld>
            <a:endParaRPr lang="en-US" altLang="es-ES" smtClean="0">
              <a:solidFill>
                <a:srgbClr val="FFFFFF"/>
              </a:solidFill>
            </a:endParaRPr>
          </a:p>
        </p:txBody>
      </p:sp>
      <p:sp>
        <p:nvSpPr>
          <p:cNvPr id="41990" name="Footer Placeholder 5"/>
          <p:cNvSpPr>
            <a:spLocks noGrp="1"/>
          </p:cNvSpPr>
          <p:nvPr>
            <p:ph type="ftr" sz="quarter" idx="16"/>
          </p:nvPr>
        </p:nvSpPr>
        <p:spPr>
          <a:xfrm>
            <a:off x="685800" y="6513513"/>
            <a:ext cx="2446338" cy="2286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r>
              <a:rPr lang="en-US" altLang="es-ES" smtClean="0">
                <a:solidFill>
                  <a:srgbClr val="FFFFFF"/>
                </a:solidFill>
              </a:rPr>
              <a:t>© SPORTS MARKETING SURVEYS INC</a:t>
            </a:r>
            <a:r>
              <a:rPr lang="en-US" altLang="es-ES" smtClean="0">
                <a:solidFill>
                  <a:srgbClr val="FFD300"/>
                </a:solidFill>
              </a:rPr>
              <a:t>.</a:t>
            </a:r>
          </a:p>
        </p:txBody>
      </p:sp>
      <p:sp>
        <p:nvSpPr>
          <p:cNvPr id="41991" name="Content Placeholder 6"/>
          <p:cNvSpPr>
            <a:spLocks noGrp="1"/>
          </p:cNvSpPr>
          <p:nvPr>
            <p:ph idx="13"/>
          </p:nvPr>
        </p:nvSpPr>
        <p:spPr bwMode="auto">
          <a:xfrm>
            <a:off x="4716463" y="1916113"/>
            <a:ext cx="4032250" cy="43148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1" eaLnBrk="1" hangingPunct="1"/>
            <a:r>
              <a:rPr lang="es-ES" altLang="es-ES" smtClean="0">
                <a:latin typeface="Prelo SemiBold" charset="0"/>
              </a:rPr>
              <a:t>Promover el turismo de golf en la ciudad poniendo en marcha iniciativas similares a las que se utilizan en otras comunidades. </a:t>
            </a:r>
          </a:p>
          <a:p>
            <a:pPr lvl="1" eaLnBrk="1" hangingPunct="1"/>
            <a:r>
              <a:rPr lang="es-ES" altLang="es-ES" smtClean="0">
                <a:latin typeface="Prelo SemiBold" charset="0"/>
              </a:rPr>
              <a:t>Intentar captar jugadores potenciales en lugar de centrarse en el número de federados.</a:t>
            </a:r>
            <a:r>
              <a:rPr lang="es-ES_tradnl" altLang="es-ES" smtClean="0">
                <a:latin typeface="Prelo SemiBold" charset="0"/>
              </a:rPr>
              <a:t> </a:t>
            </a:r>
          </a:p>
          <a:p>
            <a:pPr lvl="1" eaLnBrk="1" hangingPunct="1"/>
            <a:r>
              <a:rPr lang="es-ES" altLang="es-ES" smtClean="0">
                <a:latin typeface="Prelo SemiBold" charset="0"/>
              </a:rPr>
              <a:t>Campañas empresariales de promoción del golf como catalizador de beneficios sociales.</a:t>
            </a:r>
          </a:p>
          <a:p>
            <a:pPr lvl="1" eaLnBrk="1" hangingPunct="1"/>
            <a:r>
              <a:rPr lang="es-ES" altLang="es-ES" smtClean="0">
                <a:latin typeface="Prelo SemiBold" charset="0"/>
              </a:rPr>
              <a:t>Invertir en formación dirigida a los profesionales y personal que trabaja en instalaciones de golf.</a:t>
            </a:r>
            <a:r>
              <a:rPr lang="es-ES_tradnl" altLang="es-ES" smtClean="0">
                <a:latin typeface="Prelo SemiBold" charset="0"/>
              </a:rPr>
              <a:t>  </a:t>
            </a:r>
          </a:p>
          <a:p>
            <a:pPr lvl="1" eaLnBrk="1" hangingPunct="1"/>
            <a:endParaRPr lang="en-GB" altLang="es-ES" smtClean="0">
              <a:latin typeface="Prelo SemiBold" charset="0"/>
            </a:endParaRPr>
          </a:p>
          <a:p>
            <a:pPr eaLnBrk="1" hangingPunct="1"/>
            <a:endParaRPr lang="en-GB" altLang="es-ES" smtClean="0">
              <a:latin typeface="Prelo SemiBold" charset="0"/>
            </a:endParaRPr>
          </a:p>
        </p:txBody>
      </p:sp>
      <p:sp>
        <p:nvSpPr>
          <p:cNvPr id="41992" name="Slide Number Placeholder 1"/>
          <p:cNvSpPr>
            <a:spLocks noGrp="1"/>
          </p:cNvSpPr>
          <p:nvPr>
            <p:ph type="sldNum" sz="quarter" idx="17"/>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DDF8EEB5-C172-4D4A-87C0-64A0CB888222}" type="slidenum">
              <a:rPr lang="en-US" altLang="en-US">
                <a:solidFill>
                  <a:srgbClr val="FFFFFF"/>
                </a:solidFill>
              </a:rPr>
              <a:pPr/>
              <a:t>22</a:t>
            </a:fld>
            <a:endParaRPr lang="en-US" altLang="en-US">
              <a:solidFill>
                <a:srgbClr val="3B3B3A"/>
              </a:solidFill>
              <a:latin typeface="Arial"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Placeholder 7"/>
          <p:cNvPicPr>
            <a:picLocks noGrp="1" noChangeAspect="1"/>
          </p:cNvPicPr>
          <p:nvPr>
            <p:ph type="pic" sz="quarter" idx="14"/>
          </p:nvPr>
        </p:nvPicPr>
        <p:blipFill>
          <a:blip r:embed="rId2">
            <a:extLst>
              <a:ext uri="{28A0092B-C50C-407E-A947-70E740481C1C}">
                <a14:useLocalDpi xmlns:a14="http://schemas.microsoft.com/office/drawing/2010/main" val="0"/>
              </a:ext>
            </a:extLst>
          </a:blip>
          <a:srcRect t="2107" b="2107"/>
          <a:stretch>
            <a:fillRect/>
          </a:stretch>
        </p:blipFill>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1" name="Title 2"/>
          <p:cNvSpPr>
            <a:spLocks noGrp="1"/>
          </p:cNvSpPr>
          <p:nvPr>
            <p:ph type="title"/>
          </p:nvPr>
        </p:nvSpPr>
        <p:spPr/>
        <p:txBody>
          <a:bodyPr/>
          <a:lstStyle/>
          <a:p>
            <a:pPr eaLnBrk="1" hangingPunct="1"/>
            <a:r>
              <a:rPr lang="es-ES" altLang="es-ES" smtClean="0"/>
              <a:t>INSTALACIONES DE GOLF </a:t>
            </a:r>
            <a:r>
              <a:rPr lang="en-GB" altLang="es-ES" smtClean="0"/>
              <a:t>|  Mirando adelante</a:t>
            </a:r>
          </a:p>
        </p:txBody>
      </p:sp>
      <p:sp>
        <p:nvSpPr>
          <p:cNvPr id="43012" name="Content Placeholder 3"/>
          <p:cNvSpPr>
            <a:spLocks noGrp="1"/>
          </p:cNvSpPr>
          <p:nvPr>
            <p:ph idx="1"/>
          </p:nvPr>
        </p:nvSpPr>
        <p:spPr bwMode="auto">
          <a:xfrm>
            <a:off x="395288" y="1428750"/>
            <a:ext cx="4032250" cy="47371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indent="0" eaLnBrk="1" hangingPunct="1">
              <a:buFont typeface="Wingdings" pitchFamily="2" charset="2"/>
              <a:buNone/>
            </a:pPr>
            <a:r>
              <a:rPr lang="es-ES" altLang="es-ES" smtClean="0">
                <a:latin typeface="Prelo SemiBold" charset="0"/>
              </a:rPr>
              <a:t>El golf se enfrenta a una serie de problemas que hacen difícil que prospere en la sociedad actual. La </a:t>
            </a:r>
            <a:r>
              <a:rPr lang="es-ES" altLang="es-ES" smtClean="0">
                <a:solidFill>
                  <a:srgbClr val="FFD300"/>
                </a:solidFill>
                <a:latin typeface="Prelo SemiBold" charset="0"/>
              </a:rPr>
              <a:t>falta de tiempo </a:t>
            </a:r>
            <a:r>
              <a:rPr lang="es-ES" altLang="es-ES" smtClean="0">
                <a:latin typeface="Prelo SemiBold" charset="0"/>
              </a:rPr>
              <a:t>es un problema clave, ya que jugar 5 horas o más puede impedir que muchos salgan al campo.</a:t>
            </a:r>
            <a:endParaRPr lang="es-ES_tradnl" altLang="es-ES" smtClean="0">
              <a:latin typeface="Prelo SemiBold" charset="0"/>
            </a:endParaRPr>
          </a:p>
          <a:p>
            <a:pPr marL="342900" lvl="1" indent="-342900" eaLnBrk="1" hangingPunct="1">
              <a:buClr>
                <a:schemeClr val="accent2"/>
              </a:buClr>
              <a:buFont typeface="Wingdings" pitchFamily="2" charset="2"/>
              <a:buChar char="§"/>
            </a:pPr>
            <a:r>
              <a:rPr lang="es-ES" altLang="es-ES" smtClean="0">
                <a:latin typeface="Prelo SemiBold" charset="0"/>
              </a:rPr>
              <a:t>Jóvenes y niños no encajan bien con la oferta tradicional de los clubes. Ofrecer formatos más cortos ayudaría a convertirlo en una experiencia de 2 horas.</a:t>
            </a:r>
            <a:endParaRPr lang="es-ES_tradnl" altLang="es-ES" smtClean="0">
              <a:latin typeface="Prelo SemiBold" charset="0"/>
            </a:endParaRPr>
          </a:p>
          <a:p>
            <a:pPr marL="342900" lvl="1" indent="-342900" eaLnBrk="1" hangingPunct="1">
              <a:buClr>
                <a:schemeClr val="accent2"/>
              </a:buClr>
              <a:buFontTx/>
              <a:buNone/>
            </a:pPr>
            <a:endParaRPr lang="en-GB" altLang="es-ES" smtClean="0">
              <a:latin typeface="Prelo SemiBold" charset="0"/>
            </a:endParaRPr>
          </a:p>
          <a:p>
            <a:pPr marL="0" indent="0" eaLnBrk="1" hangingPunct="1">
              <a:buFont typeface="Wingdings" pitchFamily="2" charset="2"/>
              <a:buNone/>
            </a:pPr>
            <a:r>
              <a:rPr lang="es-ES" altLang="es-ES" smtClean="0">
                <a:latin typeface="Prelo SemiBold" charset="0"/>
              </a:rPr>
              <a:t>La </a:t>
            </a:r>
            <a:r>
              <a:rPr lang="es-ES" altLang="es-ES" smtClean="0">
                <a:solidFill>
                  <a:srgbClr val="FFD300"/>
                </a:solidFill>
                <a:latin typeface="Prelo SemiBold" charset="0"/>
              </a:rPr>
              <a:t>crisis económica </a:t>
            </a:r>
            <a:r>
              <a:rPr lang="es-ES" altLang="es-ES" smtClean="0">
                <a:latin typeface="Prelo SemiBold" charset="0"/>
              </a:rPr>
              <a:t>también ha sido un problema. Las familias recortan gastos viéndose obligadas a darse de baja como socios.</a:t>
            </a:r>
            <a:endParaRPr lang="es-ES_tradnl" altLang="es-ES" smtClean="0">
              <a:latin typeface="Prelo SemiBold" charset="0"/>
            </a:endParaRPr>
          </a:p>
          <a:p>
            <a:pPr marL="342900" lvl="1" indent="-342900" eaLnBrk="1" hangingPunct="1">
              <a:buClr>
                <a:schemeClr val="accent2"/>
              </a:buClr>
              <a:buFont typeface="Wingdings" pitchFamily="2" charset="2"/>
              <a:buChar char="§"/>
            </a:pPr>
            <a:r>
              <a:rPr lang="es-ES" altLang="es-ES" smtClean="0">
                <a:latin typeface="Prelo SemiBold" charset="0"/>
              </a:rPr>
              <a:t>Muchas de estas familias (especialmente las mujeres) no juegan al golf.</a:t>
            </a:r>
            <a:r>
              <a:rPr lang="es-ES_tradnl" altLang="es-ES" smtClean="0">
                <a:latin typeface="Prelo SemiBold" charset="0"/>
              </a:rPr>
              <a:t> </a:t>
            </a:r>
            <a:endParaRPr lang="en-GB" altLang="es-ES" smtClean="0">
              <a:latin typeface="Prelo SemiBold" charset="0"/>
            </a:endParaRPr>
          </a:p>
          <a:p>
            <a:pPr marL="342900" lvl="1" indent="-342900" eaLnBrk="1" hangingPunct="1">
              <a:buClr>
                <a:schemeClr val="accent2"/>
              </a:buClr>
              <a:buFont typeface="Wingdings" pitchFamily="2" charset="2"/>
              <a:buChar char="§"/>
            </a:pPr>
            <a:r>
              <a:rPr lang="es-ES" altLang="es-ES" smtClean="0">
                <a:latin typeface="Prelo SemiBold" charset="0"/>
              </a:rPr>
              <a:t>Para contrarrestarlo, se recomienda promover el uso de otras instalaciones disponibles para atraer a los cónyuges/hijos fomentando la idea de club familiar.</a:t>
            </a:r>
            <a:endParaRPr lang="es-ES_tradnl" altLang="es-ES" smtClean="0">
              <a:latin typeface="Prelo SemiBold" charset="0"/>
            </a:endParaRPr>
          </a:p>
          <a:p>
            <a:pPr marL="342900" lvl="1" indent="-342900" eaLnBrk="1" hangingPunct="1">
              <a:buClr>
                <a:schemeClr val="accent2"/>
              </a:buClr>
              <a:buFont typeface="Wingdings" pitchFamily="2" charset="2"/>
              <a:buChar char="§"/>
            </a:pPr>
            <a:endParaRPr lang="en-GB" altLang="es-ES" smtClean="0">
              <a:latin typeface="Prelo SemiBold" charset="0"/>
            </a:endParaRPr>
          </a:p>
          <a:p>
            <a:pPr marL="342900" lvl="1" indent="-342900" eaLnBrk="1" hangingPunct="1">
              <a:buFontTx/>
              <a:buNone/>
            </a:pPr>
            <a:endParaRPr lang="en-GB" altLang="es-ES" smtClean="0">
              <a:latin typeface="Prelo SemiBold" charset="0"/>
            </a:endParaRPr>
          </a:p>
        </p:txBody>
      </p:sp>
      <p:sp>
        <p:nvSpPr>
          <p:cNvPr id="43013" name="Date Placeholder 4"/>
          <p:cNvSpPr>
            <a:spLocks noGrp="1"/>
          </p:cNvSpPr>
          <p:nvPr>
            <p:ph type="dt" sz="quarter" idx="1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6ADAB8E2-4731-49C4-9BFD-58FD76145AE3}" type="datetime4">
              <a:rPr lang="en-US" altLang="es-ES" smtClean="0">
                <a:solidFill>
                  <a:srgbClr val="FFFFFF"/>
                </a:solidFill>
              </a:rPr>
              <a:pPr/>
              <a:t>September 3, 2016</a:t>
            </a:fld>
            <a:endParaRPr lang="en-US" altLang="es-ES" smtClean="0">
              <a:solidFill>
                <a:srgbClr val="FFFFFF"/>
              </a:solidFill>
            </a:endParaRPr>
          </a:p>
        </p:txBody>
      </p:sp>
      <p:sp>
        <p:nvSpPr>
          <p:cNvPr id="43014" name="Footer Placeholder 5"/>
          <p:cNvSpPr>
            <a:spLocks noGrp="1"/>
          </p:cNvSpPr>
          <p:nvPr>
            <p:ph type="ftr" sz="quarter" idx="16"/>
          </p:nvPr>
        </p:nvSpPr>
        <p:spPr>
          <a:xfrm>
            <a:off x="685800" y="6513513"/>
            <a:ext cx="2446338" cy="2286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r>
              <a:rPr lang="en-US" altLang="es-ES" smtClean="0">
                <a:solidFill>
                  <a:srgbClr val="FFFFFF"/>
                </a:solidFill>
              </a:rPr>
              <a:t>© SPORTS MARKETING SURVEYS INC</a:t>
            </a:r>
            <a:r>
              <a:rPr lang="en-US" altLang="es-ES" smtClean="0">
                <a:solidFill>
                  <a:srgbClr val="FFD300"/>
                </a:solidFill>
              </a:rPr>
              <a:t>.</a:t>
            </a:r>
          </a:p>
        </p:txBody>
      </p:sp>
      <p:sp>
        <p:nvSpPr>
          <p:cNvPr id="43015" name="Content Placeholder 6"/>
          <p:cNvSpPr>
            <a:spLocks noGrp="1"/>
          </p:cNvSpPr>
          <p:nvPr>
            <p:ph idx="13"/>
          </p:nvPr>
        </p:nvSpPr>
        <p:spPr bwMode="auto">
          <a:xfrm>
            <a:off x="4791075" y="1428750"/>
            <a:ext cx="4030663" cy="48085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indent="0" eaLnBrk="1" hangingPunct="1">
              <a:buFont typeface="Wingdings" pitchFamily="2" charset="2"/>
              <a:buNone/>
            </a:pPr>
            <a:r>
              <a:rPr lang="es-ES" altLang="es-ES" dirty="0" smtClean="0">
                <a:latin typeface="Prelo SemiBold" charset="0"/>
              </a:rPr>
              <a:t>Desarrollar estrategias enfocadas a productos intergeneracionales que promuevan el golf de abuelos a niños. </a:t>
            </a:r>
            <a:r>
              <a:rPr lang="es-ES_tradnl" altLang="es-ES" dirty="0" smtClean="0">
                <a:latin typeface="Prelo SemiBold" charset="0"/>
              </a:rPr>
              <a:t> </a:t>
            </a:r>
            <a:endParaRPr lang="en-GB" altLang="es-ES" dirty="0" smtClean="0">
              <a:latin typeface="Prelo SemiBold" charset="0"/>
            </a:endParaRPr>
          </a:p>
          <a:p>
            <a:pPr marL="342900" lvl="1" indent="-342900" eaLnBrk="1" hangingPunct="1">
              <a:buClr>
                <a:schemeClr val="accent2"/>
              </a:buClr>
              <a:buFont typeface="Wingdings" pitchFamily="2" charset="2"/>
              <a:buChar char="§"/>
            </a:pPr>
            <a:r>
              <a:rPr lang="es-ES" altLang="es-ES" dirty="0" smtClean="0">
                <a:latin typeface="Prelo SemiBold" charset="0"/>
              </a:rPr>
              <a:t>Otras opciones mencionadas son la formación de jugadores jóvenes. Esto no sólo tiene beneficios a largo plazo sino que también anima a otros miembros de la familia a jugar. </a:t>
            </a:r>
            <a:endParaRPr lang="en-GB" altLang="es-ES" dirty="0" smtClean="0">
              <a:latin typeface="Prelo SemiBold" charset="0"/>
            </a:endParaRPr>
          </a:p>
          <a:p>
            <a:pPr marL="342900" lvl="1" indent="-342900" eaLnBrk="1" hangingPunct="1">
              <a:buClr>
                <a:schemeClr val="accent2"/>
              </a:buClr>
              <a:buFont typeface="Wingdings" pitchFamily="2" charset="2"/>
              <a:buChar char="§"/>
            </a:pPr>
            <a:endParaRPr lang="en-GB" altLang="es-ES" dirty="0" smtClean="0">
              <a:latin typeface="Prelo SemiBold" charset="0"/>
            </a:endParaRPr>
          </a:p>
          <a:p>
            <a:pPr marL="0" indent="0" eaLnBrk="1" hangingPunct="1">
              <a:buFont typeface="Wingdings" pitchFamily="2" charset="2"/>
              <a:buNone/>
            </a:pPr>
            <a:r>
              <a:rPr lang="es-ES" altLang="es-ES" dirty="0" smtClean="0">
                <a:latin typeface="Prelo SemiBold" charset="0"/>
              </a:rPr>
              <a:t>También es importante </a:t>
            </a:r>
            <a:r>
              <a:rPr lang="es-ES" altLang="es-ES" dirty="0" smtClean="0">
                <a:solidFill>
                  <a:srgbClr val="FFD300"/>
                </a:solidFill>
                <a:latin typeface="Prelo SemiBold" charset="0"/>
              </a:rPr>
              <a:t>desmitificar el golf </a:t>
            </a:r>
            <a:r>
              <a:rPr lang="es-ES" altLang="es-ES" dirty="0" smtClean="0">
                <a:latin typeface="Prelo SemiBold" charset="0"/>
              </a:rPr>
              <a:t>como un deporte.</a:t>
            </a:r>
            <a:endParaRPr lang="es-ES_tradnl" altLang="es-ES" dirty="0" smtClean="0">
              <a:latin typeface="Prelo SemiBold" charset="0"/>
            </a:endParaRPr>
          </a:p>
          <a:p>
            <a:pPr marL="342900" lvl="1" indent="-342900" eaLnBrk="1" hangingPunct="1">
              <a:buClr>
                <a:schemeClr val="accent2"/>
              </a:buClr>
              <a:buFont typeface="Wingdings" pitchFamily="2" charset="2"/>
              <a:buChar char="§"/>
            </a:pPr>
            <a:r>
              <a:rPr lang="es-ES" altLang="es-ES" dirty="0" smtClean="0">
                <a:latin typeface="Prelo SemiBold" charset="0"/>
              </a:rPr>
              <a:t>La imagen del golf necesita reflejar mejor la realidad.</a:t>
            </a:r>
            <a:r>
              <a:rPr lang="es-ES_tradnl" altLang="es-ES" dirty="0" smtClean="0">
                <a:latin typeface="Prelo SemiBold" charset="0"/>
              </a:rPr>
              <a:t> </a:t>
            </a:r>
          </a:p>
          <a:p>
            <a:pPr marL="342900" lvl="1" indent="-342900" eaLnBrk="1" hangingPunct="1">
              <a:buClr>
                <a:schemeClr val="accent2"/>
              </a:buClr>
              <a:buFont typeface="Wingdings" pitchFamily="2" charset="2"/>
              <a:buChar char="§"/>
            </a:pPr>
            <a:r>
              <a:rPr lang="es-ES" altLang="es-ES" dirty="0" smtClean="0">
                <a:latin typeface="Prelo SemiBold" charset="0"/>
              </a:rPr>
              <a:t>Debe ser visto como sostenible, respetuoso con el medio ambiente, intergeneracional, popular y asequible para contrarrestar la imagen de deporte caro y elitista.</a:t>
            </a:r>
            <a:r>
              <a:rPr lang="es-ES_tradnl" altLang="es-ES" dirty="0" smtClean="0">
                <a:latin typeface="Prelo SemiBold" charset="0"/>
              </a:rPr>
              <a:t> </a:t>
            </a:r>
          </a:p>
          <a:p>
            <a:pPr marL="342900" lvl="1" indent="-342900" eaLnBrk="1" hangingPunct="1">
              <a:buClr>
                <a:schemeClr val="accent2"/>
              </a:buClr>
              <a:buFont typeface="Wingdings" pitchFamily="2" charset="2"/>
              <a:buChar char="§"/>
            </a:pPr>
            <a:r>
              <a:rPr lang="es-ES" altLang="es-ES" dirty="0" smtClean="0">
                <a:latin typeface="Prelo SemiBold" charset="0"/>
              </a:rPr>
              <a:t>La principal sugerencia es incorporar reportajes en la prensa y comunicación en el mundo del golf.</a:t>
            </a:r>
            <a:r>
              <a:rPr lang="es-ES_tradnl" altLang="es-ES" dirty="0" smtClean="0">
                <a:latin typeface="Prelo SemiBold" charset="0"/>
              </a:rPr>
              <a:t> </a:t>
            </a:r>
            <a:endParaRPr lang="en-GB" altLang="es-ES" dirty="0" smtClean="0">
              <a:latin typeface="Prelo SemiBold" charset="0"/>
            </a:endParaRPr>
          </a:p>
        </p:txBody>
      </p:sp>
      <p:sp>
        <p:nvSpPr>
          <p:cNvPr id="43016" name="Slide Number Placeholder 1"/>
          <p:cNvSpPr>
            <a:spLocks noGrp="1"/>
          </p:cNvSpPr>
          <p:nvPr>
            <p:ph type="sldNum" sz="quarter" idx="17"/>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8F1C327B-6BFD-4901-AAB1-206F29BD60DD}" type="slidenum">
              <a:rPr lang="en-US" altLang="en-US">
                <a:solidFill>
                  <a:srgbClr val="FFFFFF"/>
                </a:solidFill>
              </a:rPr>
              <a:pPr/>
              <a:t>23</a:t>
            </a:fld>
            <a:endParaRPr lang="en-US" altLang="en-US">
              <a:solidFill>
                <a:srgbClr val="3B3B3A"/>
              </a:solidFill>
              <a:latin typeface="Arial"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Placeholder 5"/>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t="46" b="46"/>
          <a:stretch>
            <a:fillRect/>
          </a:stretch>
        </p:blipFill>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5" name="Title 2"/>
          <p:cNvSpPr>
            <a:spLocks noGrp="1"/>
          </p:cNvSpPr>
          <p:nvPr>
            <p:ph type="ctrTitle"/>
          </p:nvPr>
        </p:nvSpPr>
        <p:spPr/>
        <p:txBody>
          <a:bodyPr/>
          <a:lstStyle/>
          <a:p>
            <a:pPr eaLnBrk="1" hangingPunct="1"/>
            <a:r>
              <a:rPr lang="en-GB" altLang="es-ES" smtClean="0"/>
              <a:t>PERSPECTIVA DE LOS GOLFISTAS EN ACTIVO </a:t>
            </a:r>
          </a:p>
        </p:txBody>
      </p:sp>
      <p:pic>
        <p:nvPicPr>
          <p:cNvPr id="44036" name="Picture 6"/>
          <p:cNvPicPr>
            <a:picLocks noChangeAspect="1"/>
          </p:cNvPicPr>
          <p:nvPr/>
        </p:nvPicPr>
        <p:blipFill>
          <a:blip r:embed="rId3" cstate="print">
            <a:clrChange>
              <a:clrFrom>
                <a:srgbClr val="FFFFFF"/>
              </a:clrFrom>
              <a:clrTo>
                <a:srgbClr val="FFFFFF">
                  <a:alpha val="0"/>
                </a:srgbClr>
              </a:clrTo>
            </a:clrChange>
            <a:lum bright="70000" contrast="-70000"/>
            <a:extLst>
              <a:ext uri="{28A0092B-C50C-407E-A947-70E740481C1C}">
                <a14:useLocalDpi xmlns:a14="http://schemas.microsoft.com/office/drawing/2010/main" val="0"/>
              </a:ext>
            </a:extLst>
          </a:blip>
          <a:srcRect/>
          <a:stretch>
            <a:fillRect/>
          </a:stretch>
        </p:blipFill>
        <p:spPr bwMode="auto">
          <a:xfrm>
            <a:off x="7524750" y="981075"/>
            <a:ext cx="900113" cy="900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Placeholder 7"/>
          <p:cNvPicPr>
            <a:picLocks noGrp="1" noChangeAspect="1"/>
          </p:cNvPicPr>
          <p:nvPr>
            <p:ph type="pic" sz="quarter" idx="14"/>
          </p:nvPr>
        </p:nvPicPr>
        <p:blipFill>
          <a:blip r:embed="rId2">
            <a:extLst>
              <a:ext uri="{28A0092B-C50C-407E-A947-70E740481C1C}">
                <a14:useLocalDpi xmlns:a14="http://schemas.microsoft.com/office/drawing/2010/main" val="0"/>
              </a:ext>
            </a:extLst>
          </a:blip>
          <a:srcRect t="2107" b="2107"/>
          <a:stretch>
            <a:fillRect/>
          </a:stretch>
        </p:blipFill>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59" name="Title 2"/>
          <p:cNvSpPr>
            <a:spLocks noGrp="1"/>
          </p:cNvSpPr>
          <p:nvPr>
            <p:ph type="title"/>
          </p:nvPr>
        </p:nvSpPr>
        <p:spPr/>
        <p:txBody>
          <a:bodyPr/>
          <a:lstStyle/>
          <a:p>
            <a:pPr eaLnBrk="1" hangingPunct="1"/>
            <a:r>
              <a:rPr lang="es-ES" altLang="es-ES" smtClean="0"/>
              <a:t>SOBRE ESTE ELEMENTO </a:t>
            </a:r>
            <a:r>
              <a:rPr lang="en-GB" altLang="es-ES" smtClean="0"/>
              <a:t>|  Golfistas en Activo </a:t>
            </a:r>
          </a:p>
        </p:txBody>
      </p:sp>
      <p:sp>
        <p:nvSpPr>
          <p:cNvPr id="45060" name="Date Placeholder 4"/>
          <p:cNvSpPr>
            <a:spLocks noGrp="1"/>
          </p:cNvSpPr>
          <p:nvPr>
            <p:ph type="dt" sz="quarter" idx="1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C6395047-8027-415A-AD27-39B3A6AEB5EA}" type="datetime4">
              <a:rPr lang="en-US" altLang="es-ES" smtClean="0">
                <a:solidFill>
                  <a:srgbClr val="FFFFFF"/>
                </a:solidFill>
              </a:rPr>
              <a:pPr/>
              <a:t>September 3, 2016</a:t>
            </a:fld>
            <a:endParaRPr lang="en-US" altLang="es-ES" smtClean="0">
              <a:solidFill>
                <a:srgbClr val="FFFFFF"/>
              </a:solidFill>
            </a:endParaRPr>
          </a:p>
        </p:txBody>
      </p:sp>
      <p:sp>
        <p:nvSpPr>
          <p:cNvPr id="45061" name="Footer Placeholder 5"/>
          <p:cNvSpPr>
            <a:spLocks noGrp="1"/>
          </p:cNvSpPr>
          <p:nvPr>
            <p:ph type="ftr" sz="quarter" idx="16"/>
          </p:nvPr>
        </p:nvSpPr>
        <p:spPr>
          <a:xfrm>
            <a:off x="685800" y="6513513"/>
            <a:ext cx="2517775" cy="2286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r>
              <a:rPr lang="en-US" altLang="es-ES" smtClean="0">
                <a:solidFill>
                  <a:srgbClr val="FFFFFF"/>
                </a:solidFill>
              </a:rPr>
              <a:t>© SPORTS MARKETING SURVEYS INC</a:t>
            </a:r>
            <a:r>
              <a:rPr lang="en-US" altLang="es-ES" smtClean="0">
                <a:solidFill>
                  <a:srgbClr val="FFD300"/>
                </a:solidFill>
              </a:rPr>
              <a:t>.</a:t>
            </a:r>
          </a:p>
        </p:txBody>
      </p:sp>
      <p:sp>
        <p:nvSpPr>
          <p:cNvPr id="45062" name="Content Placeholder 3"/>
          <p:cNvSpPr>
            <a:spLocks noGrp="1"/>
          </p:cNvSpPr>
          <p:nvPr>
            <p:ph idx="1"/>
          </p:nvPr>
        </p:nvSpPr>
        <p:spPr bwMode="auto">
          <a:xfrm>
            <a:off x="477838" y="1428750"/>
            <a:ext cx="4032250" cy="47371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indent="0" eaLnBrk="1" hangingPunct="1">
              <a:buFont typeface="Wingdings" pitchFamily="2" charset="2"/>
              <a:buNone/>
            </a:pPr>
            <a:r>
              <a:rPr lang="es-ES" altLang="es-ES" smtClean="0">
                <a:latin typeface="Prelo SemiBold" charset="0"/>
              </a:rPr>
              <a:t>GRUPO OBJETIVO </a:t>
            </a:r>
            <a:r>
              <a:rPr lang="en-GB" altLang="es-ES" smtClean="0">
                <a:latin typeface="Prelo SemiBold" charset="0"/>
              </a:rPr>
              <a:t>– </a:t>
            </a:r>
            <a:r>
              <a:rPr lang="en-GB" altLang="es-ES" smtClean="0">
                <a:solidFill>
                  <a:srgbClr val="FFD300"/>
                </a:solidFill>
                <a:latin typeface="Prelo SemiBold" charset="0"/>
              </a:rPr>
              <a:t>GOLFISTAS EN ACTIVO</a:t>
            </a:r>
            <a:endParaRPr lang="en-GB" altLang="es-ES" smtClean="0">
              <a:latin typeface="Prelo SemiBold" charset="0"/>
            </a:endParaRPr>
          </a:p>
          <a:p>
            <a:pPr marL="0" indent="0" eaLnBrk="1" hangingPunct="1"/>
            <a:r>
              <a:rPr lang="es-ES" altLang="es-ES" smtClean="0">
                <a:latin typeface="Prelo SemiBold" charset="0"/>
              </a:rPr>
              <a:t> El grupo objetivo de esta parte de la investigación es el de los golfistas en activo partiendo de "soy jugador de golf y he jugado en los últimos 12 meses".</a:t>
            </a:r>
            <a:endParaRPr lang="es-ES_tradnl" altLang="es-ES" smtClean="0">
              <a:latin typeface="Prelo SemiBold" charset="0"/>
            </a:endParaRPr>
          </a:p>
          <a:p>
            <a:pPr marL="0" indent="0" eaLnBrk="1" hangingPunct="1"/>
            <a:r>
              <a:rPr lang="es-ES" altLang="es-ES" smtClean="0">
                <a:latin typeface="Prelo SemiBold" charset="0"/>
              </a:rPr>
              <a:t> A este grupo se llegó a través de una encuesta en línea realizada por la FGM a su base de datos. </a:t>
            </a:r>
            <a:endParaRPr lang="es-ES_tradnl" altLang="es-ES" smtClean="0">
              <a:latin typeface="Prelo SemiBold" charset="0"/>
            </a:endParaRPr>
          </a:p>
          <a:p>
            <a:pPr marL="0" indent="0" eaLnBrk="1" hangingPunct="1"/>
            <a:r>
              <a:rPr lang="es-ES" altLang="es-ES" smtClean="0">
                <a:latin typeface="Prelo SemiBold" charset="0"/>
              </a:rPr>
              <a:t> La encuesta estaba diseñada de manera que el grupo de golfistas en activo sólo viera las preguntas relevantes para ellos.</a:t>
            </a:r>
            <a:endParaRPr lang="es-ES_tradnl" altLang="es-ES" smtClean="0">
              <a:latin typeface="Prelo SemiBold" charset="0"/>
            </a:endParaRPr>
          </a:p>
          <a:p>
            <a:pPr marL="0" indent="0" eaLnBrk="1" hangingPunct="1"/>
            <a:r>
              <a:rPr lang="es-ES" altLang="es-ES" smtClean="0">
                <a:latin typeface="Prelo SemiBold" charset="0"/>
              </a:rPr>
              <a:t> De la base de datos de la FGM respondieron  2016 personas.</a:t>
            </a:r>
            <a:endParaRPr lang="es-ES_tradnl" altLang="es-ES" smtClean="0">
              <a:latin typeface="Prelo SemiBold" charset="0"/>
            </a:endParaRPr>
          </a:p>
          <a:p>
            <a:pPr lvl="1" eaLnBrk="1" hangingPunct="1"/>
            <a:r>
              <a:rPr lang="en-GB" altLang="es-ES" smtClean="0">
                <a:latin typeface="Prelo SemiBold" charset="0"/>
              </a:rPr>
              <a:t>De las cuales, 1866 eran golfistas en activo </a:t>
            </a:r>
          </a:p>
          <a:p>
            <a:pPr marL="0" indent="0" eaLnBrk="1" hangingPunct="1"/>
            <a:r>
              <a:rPr lang="es-ES" altLang="es-ES" smtClean="0">
                <a:latin typeface="Prelo SemiBold" charset="0"/>
              </a:rPr>
              <a:t> La encuesta se realizó del 7 de diciembre de 2015 al 10 de enero de 2016.</a:t>
            </a:r>
            <a:endParaRPr lang="es-ES_tradnl" altLang="es-ES" smtClean="0">
              <a:latin typeface="Prelo SemiBold" charset="0"/>
            </a:endParaRPr>
          </a:p>
          <a:p>
            <a:pPr marL="0" indent="0" eaLnBrk="1" hangingPunct="1"/>
            <a:endParaRPr lang="en-GB" altLang="es-ES" smtClean="0">
              <a:latin typeface="Prelo SemiBold" charset="0"/>
            </a:endParaRPr>
          </a:p>
          <a:p>
            <a:pPr marL="0" indent="0" eaLnBrk="1" hangingPunct="1">
              <a:buFont typeface="Wingdings" pitchFamily="2" charset="2"/>
              <a:buNone/>
            </a:pPr>
            <a:endParaRPr lang="en-GB" altLang="es-ES" smtClean="0">
              <a:latin typeface="Prelo SemiBold" charset="0"/>
            </a:endParaRPr>
          </a:p>
        </p:txBody>
      </p:sp>
      <p:sp>
        <p:nvSpPr>
          <p:cNvPr id="45063" name="Content Placeholder 6"/>
          <p:cNvSpPr>
            <a:spLocks noGrp="1"/>
          </p:cNvSpPr>
          <p:nvPr>
            <p:ph idx="13"/>
          </p:nvPr>
        </p:nvSpPr>
        <p:spPr bwMode="auto">
          <a:xfrm>
            <a:off x="4645025" y="1422400"/>
            <a:ext cx="4030663" cy="47371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indent="0" eaLnBrk="1" hangingPunct="1">
              <a:buFont typeface="Wingdings" pitchFamily="2" charset="2"/>
              <a:buNone/>
            </a:pPr>
            <a:r>
              <a:rPr lang="es-ES" altLang="es-ES" dirty="0" smtClean="0">
                <a:latin typeface="Prelo SemiBold" charset="0"/>
              </a:rPr>
              <a:t>TEMAS CLAVE INVESTIGADOS</a:t>
            </a:r>
            <a:endParaRPr lang="es-ES_tradnl" altLang="es-ES" dirty="0" smtClean="0">
              <a:latin typeface="Prelo SemiBold" charset="0"/>
            </a:endParaRPr>
          </a:p>
          <a:p>
            <a:pPr marL="0" indent="0" eaLnBrk="1" hangingPunct="1"/>
            <a:r>
              <a:rPr lang="es-ES" altLang="es-ES" dirty="0" smtClean="0">
                <a:latin typeface="Prelo SemiBold" charset="0"/>
              </a:rPr>
              <a:t> Información básica sobre hábitos y comportamiento.</a:t>
            </a:r>
            <a:endParaRPr lang="es-ES_tradnl" altLang="es-ES" dirty="0" smtClean="0">
              <a:latin typeface="Prelo SemiBold" charset="0"/>
            </a:endParaRPr>
          </a:p>
          <a:p>
            <a:pPr marL="0" indent="0" eaLnBrk="1" hangingPunct="1"/>
            <a:r>
              <a:rPr lang="es-ES" altLang="es-ES" dirty="0" smtClean="0">
                <a:latin typeface="Prelo SemiBold" charset="0"/>
              </a:rPr>
              <a:t> Frecuencia de juego en 2014 y predicciones para el 2016.</a:t>
            </a:r>
            <a:endParaRPr lang="es-ES_tradnl" altLang="es-ES" dirty="0" smtClean="0">
              <a:latin typeface="Prelo SemiBold" charset="0"/>
            </a:endParaRPr>
          </a:p>
          <a:p>
            <a:pPr marL="0" indent="0" eaLnBrk="1" hangingPunct="1"/>
            <a:r>
              <a:rPr lang="es-ES" altLang="es-ES" dirty="0" smtClean="0">
                <a:latin typeface="Prelo SemiBold" charset="0"/>
              </a:rPr>
              <a:t> Razones por las que jugar al golf.</a:t>
            </a:r>
            <a:endParaRPr lang="es-ES_tradnl" altLang="es-ES" dirty="0" smtClean="0">
              <a:latin typeface="Prelo SemiBold" charset="0"/>
            </a:endParaRPr>
          </a:p>
          <a:p>
            <a:pPr marL="0" indent="0" eaLnBrk="1" hangingPunct="1"/>
            <a:r>
              <a:rPr lang="es-ES" altLang="es-ES" dirty="0" smtClean="0">
                <a:latin typeface="Prelo SemiBold" charset="0"/>
              </a:rPr>
              <a:t> Percepción sobre Madrid como ciudad de golf.</a:t>
            </a:r>
            <a:endParaRPr lang="es-ES_tradnl" altLang="es-ES" dirty="0" smtClean="0">
              <a:latin typeface="Prelo SemiBold" charset="0"/>
            </a:endParaRPr>
          </a:p>
          <a:p>
            <a:pPr marL="0" indent="0" eaLnBrk="1" hangingPunct="1"/>
            <a:r>
              <a:rPr lang="es-ES" altLang="es-ES" dirty="0" smtClean="0">
                <a:latin typeface="Prelo SemiBold" charset="0"/>
              </a:rPr>
              <a:t> Ideas para la popularización del golf en Madrid entre personas que ya están involucradas.</a:t>
            </a:r>
            <a:endParaRPr lang="es-ES_tradnl" altLang="es-ES" dirty="0" smtClean="0">
              <a:latin typeface="Prelo SemiBold" charset="0"/>
            </a:endParaRPr>
          </a:p>
          <a:p>
            <a:pPr marL="0" indent="0" eaLnBrk="1" hangingPunct="1"/>
            <a:r>
              <a:rPr lang="es-ES" altLang="es-ES" dirty="0" smtClean="0">
                <a:latin typeface="Prelo SemiBold" charset="0"/>
              </a:rPr>
              <a:t> Repercusión sobre iniciativas concretas para su implementación en los clubes de los encuestados.  </a:t>
            </a:r>
            <a:endParaRPr lang="es-ES_tradnl" altLang="es-ES" dirty="0" smtClean="0">
              <a:latin typeface="Prelo SemiBold" charset="0"/>
            </a:endParaRPr>
          </a:p>
          <a:p>
            <a:pPr marL="0" indent="0" eaLnBrk="1" hangingPunct="1"/>
            <a:endParaRPr lang="en-GB" altLang="es-ES" dirty="0" smtClean="0">
              <a:latin typeface="Prelo SemiBold" charset="0"/>
            </a:endParaRPr>
          </a:p>
        </p:txBody>
      </p:sp>
      <p:pic>
        <p:nvPicPr>
          <p:cNvPr id="45064" name="Picture 13"/>
          <p:cNvPicPr>
            <a:picLocks noChangeAspect="1"/>
          </p:cNvPicPr>
          <p:nvPr/>
        </p:nvPicPr>
        <p:blipFill>
          <a:blip r:embed="rId3">
            <a:clrChange>
              <a:clrFrom>
                <a:srgbClr val="FFFFFF"/>
              </a:clrFrom>
              <a:clrTo>
                <a:srgbClr val="FFFFFF">
                  <a:alpha val="0"/>
                </a:srgbClr>
              </a:clrTo>
            </a:clrChange>
            <a:lum bright="70000" contrast="-70000"/>
            <a:extLst>
              <a:ext uri="{28A0092B-C50C-407E-A947-70E740481C1C}">
                <a14:useLocalDpi xmlns:a14="http://schemas.microsoft.com/office/drawing/2010/main" val="0"/>
              </a:ext>
            </a:extLst>
          </a:blip>
          <a:srcRect/>
          <a:stretch>
            <a:fillRect/>
          </a:stretch>
        </p:blipFill>
        <p:spPr bwMode="auto">
          <a:xfrm>
            <a:off x="7596188" y="5013325"/>
            <a:ext cx="1223962"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65" name="Slide Number Placeholder 1"/>
          <p:cNvSpPr>
            <a:spLocks noGrp="1"/>
          </p:cNvSpPr>
          <p:nvPr>
            <p:ph type="sldNum" sz="quarter" idx="17"/>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FBA0D3FD-B1B1-4A92-A7D6-A28BA12B7438}" type="slidenum">
              <a:rPr lang="en-US" altLang="en-US">
                <a:solidFill>
                  <a:srgbClr val="FFFFFF"/>
                </a:solidFill>
              </a:rPr>
              <a:pPr/>
              <a:t>25</a:t>
            </a:fld>
            <a:endParaRPr lang="en-US" altLang="en-US">
              <a:solidFill>
                <a:srgbClr val="3B3B3A"/>
              </a:solidFill>
              <a:latin typeface="Arial"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2"/>
          <p:cNvSpPr>
            <a:spLocks noGrp="1"/>
          </p:cNvSpPr>
          <p:nvPr>
            <p:ph type="title"/>
          </p:nvPr>
        </p:nvSpPr>
        <p:spPr/>
        <p:txBody>
          <a:bodyPr/>
          <a:lstStyle/>
          <a:p>
            <a:pPr eaLnBrk="1" hangingPunct="1"/>
            <a:r>
              <a:rPr lang="es-ES" altLang="es-ES" smtClean="0"/>
              <a:t>GOLFISTAS EN ACTIVO | Perfil del grupo</a:t>
            </a:r>
            <a:endParaRPr lang="es-ES_tradnl" altLang="es-ES" smtClean="0"/>
          </a:p>
        </p:txBody>
      </p:sp>
      <p:graphicFrame>
        <p:nvGraphicFramePr>
          <p:cNvPr id="46083" name="Content Placeholder 14"/>
          <p:cNvGraphicFramePr>
            <a:graphicFrameLocks noGrp="1"/>
          </p:cNvGraphicFramePr>
          <p:nvPr>
            <p:ph idx="1"/>
          </p:nvPr>
        </p:nvGraphicFramePr>
        <p:xfrm>
          <a:off x="200025" y="1074738"/>
          <a:ext cx="4133850" cy="2676525"/>
        </p:xfrm>
        <a:graphic>
          <a:graphicData uri="http://schemas.openxmlformats.org/presentationml/2006/ole">
            <mc:AlternateContent xmlns:mc="http://schemas.openxmlformats.org/markup-compatibility/2006">
              <mc:Choice xmlns:v="urn:schemas-microsoft-com:vml" Requires="v">
                <p:oleObj spid="_x0000_s46203" r:id="rId3" imgW="4132746" imgH="2675923" progId="Excel.Chart.8">
                  <p:embed/>
                </p:oleObj>
              </mc:Choice>
              <mc:Fallback>
                <p:oleObj r:id="rId3" imgW="4132746" imgH="2675923" progId="Excel.Chart.8">
                  <p:embed/>
                  <p:pic>
                    <p:nvPicPr>
                      <p:cNvPr id="0" name="Content Placeholder 14"/>
                      <p:cNvPicPr>
                        <a:picLocks noGrp="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0025" y="1074738"/>
                        <a:ext cx="4133850" cy="267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6084" name="Date Placeholder 4"/>
          <p:cNvSpPr>
            <a:spLocks noGrp="1"/>
          </p:cNvSpPr>
          <p:nvPr>
            <p:ph type="dt" sz="quarter" idx="14"/>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78C6E258-EB05-4044-BA16-BF25CD0EC0FB}" type="datetime4">
              <a:rPr lang="en-US" altLang="es-ES" smtClean="0">
                <a:solidFill>
                  <a:srgbClr val="FFFFFF"/>
                </a:solidFill>
              </a:rPr>
              <a:pPr/>
              <a:t>September 3, 2016</a:t>
            </a:fld>
            <a:endParaRPr lang="en-US" altLang="es-ES" smtClean="0">
              <a:solidFill>
                <a:srgbClr val="FFFFFF"/>
              </a:solidFill>
            </a:endParaRPr>
          </a:p>
        </p:txBody>
      </p:sp>
      <p:sp>
        <p:nvSpPr>
          <p:cNvPr id="46085" name="Footer Placeholder 5"/>
          <p:cNvSpPr>
            <a:spLocks noGrp="1"/>
          </p:cNvSpPr>
          <p:nvPr>
            <p:ph type="ftr" sz="quarter" idx="15"/>
          </p:nvPr>
        </p:nvSpPr>
        <p:spPr>
          <a:xfrm>
            <a:off x="685800" y="6513513"/>
            <a:ext cx="2373313" cy="2286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r>
              <a:rPr lang="en-US" altLang="es-ES" smtClean="0">
                <a:solidFill>
                  <a:srgbClr val="FFFFFF"/>
                </a:solidFill>
              </a:rPr>
              <a:t>© SPORTS MARKETING SURVEYS INC</a:t>
            </a:r>
            <a:r>
              <a:rPr lang="en-US" altLang="es-ES" smtClean="0">
                <a:solidFill>
                  <a:srgbClr val="FFD300"/>
                </a:solidFill>
              </a:rPr>
              <a:t>.</a:t>
            </a:r>
          </a:p>
        </p:txBody>
      </p:sp>
      <p:graphicFrame>
        <p:nvGraphicFramePr>
          <p:cNvPr id="46086" name="Content Placeholder 17"/>
          <p:cNvGraphicFramePr>
            <a:graphicFrameLocks noGrp="1"/>
          </p:cNvGraphicFramePr>
          <p:nvPr>
            <p:ph idx="13"/>
          </p:nvPr>
        </p:nvGraphicFramePr>
        <p:xfrm>
          <a:off x="755650" y="3213100"/>
          <a:ext cx="4132263" cy="2405063"/>
        </p:xfrm>
        <a:graphic>
          <a:graphicData uri="http://schemas.openxmlformats.org/presentationml/2006/ole">
            <mc:AlternateContent xmlns:mc="http://schemas.openxmlformats.org/markup-compatibility/2006">
              <mc:Choice xmlns:v="urn:schemas-microsoft-com:vml" Requires="v">
                <p:oleObj spid="_x0000_s46204" r:id="rId5" imgW="4132746" imgH="2401625" progId="Excel.Chart.8">
                  <p:embed/>
                </p:oleObj>
              </mc:Choice>
              <mc:Fallback>
                <p:oleObj r:id="rId5" imgW="4132746" imgH="2401625" progId="Excel.Chart.8">
                  <p:embed/>
                  <p:pic>
                    <p:nvPicPr>
                      <p:cNvPr id="0" name="Content Placeholder 17"/>
                      <p:cNvPicPr>
                        <a:picLocks noGrp="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5650" y="3213100"/>
                        <a:ext cx="4132263" cy="2405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6087" name="Content Placeholder 14"/>
          <p:cNvGraphicFramePr>
            <a:graphicFrameLocks/>
          </p:cNvGraphicFramePr>
          <p:nvPr/>
        </p:nvGraphicFramePr>
        <p:xfrm>
          <a:off x="4541838" y="2303463"/>
          <a:ext cx="4638675" cy="3746500"/>
        </p:xfrm>
        <a:graphic>
          <a:graphicData uri="http://schemas.openxmlformats.org/presentationml/2006/ole">
            <mc:AlternateContent xmlns:mc="http://schemas.openxmlformats.org/markup-compatibility/2006">
              <mc:Choice xmlns:v="urn:schemas-microsoft-com:vml" Requires="v">
                <p:oleObj spid="_x0000_s46205" name="Gráfico" r:id="rId7" imgW="4639458" imgH="3755461" progId="Excel.Chart.8">
                  <p:embed/>
                </p:oleObj>
              </mc:Choice>
              <mc:Fallback>
                <p:oleObj name="Gráfico" r:id="rId7" imgW="4639458" imgH="3755461" progId="Excel.Chart.8">
                  <p:embed/>
                  <p:pic>
                    <p:nvPicPr>
                      <p:cNvPr id="0" name="Content Placeholder 14"/>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41838" y="2303463"/>
                        <a:ext cx="4638675" cy="374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1" name="Content Placeholder 6"/>
          <p:cNvSpPr txBox="1">
            <a:spLocks/>
          </p:cNvSpPr>
          <p:nvPr/>
        </p:nvSpPr>
        <p:spPr>
          <a:xfrm>
            <a:off x="323850" y="4076700"/>
            <a:ext cx="1690688" cy="1152525"/>
          </a:xfrm>
          <a:prstGeom prst="wedgeRectCallout">
            <a:avLst>
              <a:gd name="adj1" fmla="val 35067"/>
              <a:gd name="adj2" fmla="val -71833"/>
            </a:avLst>
          </a:prstGeom>
          <a:ln w="28575">
            <a:solidFill>
              <a:schemeClr val="accent3"/>
            </a:solidFill>
          </a:ln>
        </p:spPr>
        <p:style>
          <a:lnRef idx="2">
            <a:schemeClr val="accent1"/>
          </a:lnRef>
          <a:fillRef idx="1">
            <a:schemeClr val="lt1"/>
          </a:fillRef>
          <a:effectRef idx="0">
            <a:schemeClr val="accent1"/>
          </a:effectRef>
          <a:fontRef idx="minor">
            <a:schemeClr val="dk1"/>
          </a:fontRef>
        </p:style>
        <p:txBody>
          <a:bodyPr anchor="ctr"/>
          <a:lstStyle>
            <a:lvl1pPr>
              <a:defRPr>
                <a:solidFill>
                  <a:schemeClr val="tx1"/>
                </a:solidFill>
                <a:latin typeface="Prelo-Light" charset="0"/>
                <a:ea typeface="MS PGothic" panose="020B0600070205080204" pitchFamily="34" charset="-128"/>
              </a:defRPr>
            </a:lvl1pPr>
            <a:lvl2pPr marL="742950" indent="-285750">
              <a:defRPr>
                <a:solidFill>
                  <a:schemeClr val="tx1"/>
                </a:solidFill>
                <a:latin typeface="Prelo-Light" charset="0"/>
                <a:ea typeface="MS PGothic" panose="020B0600070205080204" pitchFamily="34" charset="-128"/>
              </a:defRPr>
            </a:lvl2pPr>
            <a:lvl3pPr marL="1143000" indent="-228600">
              <a:defRPr>
                <a:solidFill>
                  <a:schemeClr val="tx1"/>
                </a:solidFill>
                <a:latin typeface="Prelo-Light" charset="0"/>
                <a:ea typeface="MS PGothic" panose="020B0600070205080204" pitchFamily="34" charset="-128"/>
              </a:defRPr>
            </a:lvl3pPr>
            <a:lvl4pPr marL="1600200" indent="-228600">
              <a:defRPr>
                <a:solidFill>
                  <a:schemeClr val="tx1"/>
                </a:solidFill>
                <a:latin typeface="Prelo-Light" charset="0"/>
                <a:ea typeface="MS PGothic" panose="020B0600070205080204" pitchFamily="34" charset="-128"/>
              </a:defRPr>
            </a:lvl4pPr>
            <a:lvl5pPr marL="2057400" indent="-228600">
              <a:defRPr>
                <a:solidFill>
                  <a:schemeClr val="tx1"/>
                </a:solidFill>
                <a:latin typeface="Prelo-Light" charset="0"/>
                <a:ea typeface="MS PGothic" panose="020B0600070205080204" pitchFamily="34" charset="-128"/>
              </a:defRPr>
            </a:lvl5pPr>
            <a:lvl6pPr marL="2514600" indent="-228600" fontAlgn="base">
              <a:spcBef>
                <a:spcPct val="0"/>
              </a:spcBef>
              <a:spcAft>
                <a:spcPct val="0"/>
              </a:spcAft>
              <a:defRPr>
                <a:solidFill>
                  <a:schemeClr val="tx1"/>
                </a:solidFill>
                <a:latin typeface="Prelo-Light" charset="0"/>
                <a:ea typeface="MS PGothic" panose="020B0600070205080204" pitchFamily="34" charset="-128"/>
              </a:defRPr>
            </a:lvl6pPr>
            <a:lvl7pPr marL="2971800" indent="-228600" fontAlgn="base">
              <a:spcBef>
                <a:spcPct val="0"/>
              </a:spcBef>
              <a:spcAft>
                <a:spcPct val="0"/>
              </a:spcAft>
              <a:defRPr>
                <a:solidFill>
                  <a:schemeClr val="tx1"/>
                </a:solidFill>
                <a:latin typeface="Prelo-Light" charset="0"/>
                <a:ea typeface="MS PGothic" panose="020B0600070205080204" pitchFamily="34" charset="-128"/>
              </a:defRPr>
            </a:lvl7pPr>
            <a:lvl8pPr marL="3429000" indent="-228600" fontAlgn="base">
              <a:spcBef>
                <a:spcPct val="0"/>
              </a:spcBef>
              <a:spcAft>
                <a:spcPct val="0"/>
              </a:spcAft>
              <a:defRPr>
                <a:solidFill>
                  <a:schemeClr val="tx1"/>
                </a:solidFill>
                <a:latin typeface="Prelo-Light" charset="0"/>
                <a:ea typeface="MS PGothic" panose="020B0600070205080204" pitchFamily="34" charset="-128"/>
              </a:defRPr>
            </a:lvl8pPr>
            <a:lvl9pPr marL="3886200" indent="-228600" fontAlgn="base">
              <a:spcBef>
                <a:spcPct val="0"/>
              </a:spcBef>
              <a:spcAft>
                <a:spcPct val="0"/>
              </a:spcAft>
              <a:defRPr>
                <a:solidFill>
                  <a:schemeClr val="tx1"/>
                </a:solidFill>
                <a:latin typeface="Prelo-Light" charset="0"/>
                <a:ea typeface="MS PGothic" panose="020B0600070205080204" pitchFamily="34" charset="-128"/>
              </a:defRPr>
            </a:lvl9pPr>
          </a:lstStyle>
          <a:p>
            <a:pPr eaLnBrk="1" hangingPunct="1">
              <a:spcBef>
                <a:spcPct val="20000"/>
              </a:spcBef>
              <a:buClr>
                <a:schemeClr val="accent2"/>
              </a:buClr>
              <a:buFont typeface="Wingdings" panose="05000000000000000000" pitchFamily="2" charset="2"/>
              <a:buNone/>
              <a:defRPr/>
            </a:pPr>
            <a:r>
              <a:rPr lang="es-ES" altLang="es-ES" sz="1200" dirty="0" smtClean="0">
                <a:solidFill>
                  <a:srgbClr val="3B3B3A"/>
                </a:solidFill>
                <a:latin typeface="Prelo SemiBold" charset="0"/>
              </a:rPr>
              <a:t>Este grupo está compuesto por mayoría de hombres en sus cuarenta o cincuenta años.</a:t>
            </a:r>
            <a:r>
              <a:rPr lang="es-ES_tradnl" altLang="es-ES" sz="1200" dirty="0" smtClean="0">
                <a:solidFill>
                  <a:srgbClr val="3B3B3A"/>
                </a:solidFill>
                <a:latin typeface="Prelo SemiBold" charset="0"/>
              </a:rPr>
              <a:t> </a:t>
            </a:r>
            <a:endParaRPr lang="en-GB" altLang="es-ES" sz="1200" dirty="0" smtClean="0">
              <a:solidFill>
                <a:srgbClr val="3B3B3A"/>
              </a:solidFill>
              <a:latin typeface="Prelo SemiBold" charset="0"/>
            </a:endParaRPr>
          </a:p>
        </p:txBody>
      </p:sp>
      <p:sp>
        <p:nvSpPr>
          <p:cNvPr id="12" name="Content Placeholder 6"/>
          <p:cNvSpPr txBox="1">
            <a:spLocks/>
          </p:cNvSpPr>
          <p:nvPr/>
        </p:nvSpPr>
        <p:spPr>
          <a:xfrm>
            <a:off x="5076825" y="1557338"/>
            <a:ext cx="2879725" cy="1223962"/>
          </a:xfrm>
          <a:prstGeom prst="wedgeRectCallout">
            <a:avLst>
              <a:gd name="adj1" fmla="val -4124"/>
              <a:gd name="adj2" fmla="val 68633"/>
            </a:avLst>
          </a:prstGeom>
          <a:ln w="28575">
            <a:solidFill>
              <a:schemeClr val="accent3"/>
            </a:solidFill>
          </a:ln>
        </p:spPr>
        <p:style>
          <a:lnRef idx="2">
            <a:schemeClr val="accent1"/>
          </a:lnRef>
          <a:fillRef idx="1">
            <a:schemeClr val="lt1"/>
          </a:fillRef>
          <a:effectRef idx="0">
            <a:schemeClr val="accent1"/>
          </a:effectRef>
          <a:fontRef idx="minor">
            <a:schemeClr val="dk1"/>
          </a:fontRef>
        </p:style>
        <p:txBody>
          <a:bodyPr anchor="ctr"/>
          <a:lstStyle>
            <a:lvl1pPr>
              <a:defRPr>
                <a:solidFill>
                  <a:schemeClr val="tx1"/>
                </a:solidFill>
                <a:latin typeface="Prelo-Light" charset="0"/>
                <a:ea typeface="MS PGothic" panose="020B0600070205080204" pitchFamily="34" charset="-128"/>
              </a:defRPr>
            </a:lvl1pPr>
            <a:lvl2pPr marL="742950" indent="-285750">
              <a:defRPr>
                <a:solidFill>
                  <a:schemeClr val="tx1"/>
                </a:solidFill>
                <a:latin typeface="Prelo-Light" charset="0"/>
                <a:ea typeface="MS PGothic" panose="020B0600070205080204" pitchFamily="34" charset="-128"/>
              </a:defRPr>
            </a:lvl2pPr>
            <a:lvl3pPr marL="1143000" indent="-228600">
              <a:defRPr>
                <a:solidFill>
                  <a:schemeClr val="tx1"/>
                </a:solidFill>
                <a:latin typeface="Prelo-Light" charset="0"/>
                <a:ea typeface="MS PGothic" panose="020B0600070205080204" pitchFamily="34" charset="-128"/>
              </a:defRPr>
            </a:lvl3pPr>
            <a:lvl4pPr marL="1600200" indent="-228600">
              <a:defRPr>
                <a:solidFill>
                  <a:schemeClr val="tx1"/>
                </a:solidFill>
                <a:latin typeface="Prelo-Light" charset="0"/>
                <a:ea typeface="MS PGothic" panose="020B0600070205080204" pitchFamily="34" charset="-128"/>
              </a:defRPr>
            </a:lvl4pPr>
            <a:lvl5pPr marL="2057400" indent="-228600">
              <a:defRPr>
                <a:solidFill>
                  <a:schemeClr val="tx1"/>
                </a:solidFill>
                <a:latin typeface="Prelo-Light" charset="0"/>
                <a:ea typeface="MS PGothic" panose="020B0600070205080204" pitchFamily="34" charset="-128"/>
              </a:defRPr>
            </a:lvl5pPr>
            <a:lvl6pPr marL="2514600" indent="-228600" fontAlgn="base">
              <a:spcBef>
                <a:spcPct val="0"/>
              </a:spcBef>
              <a:spcAft>
                <a:spcPct val="0"/>
              </a:spcAft>
              <a:defRPr>
                <a:solidFill>
                  <a:schemeClr val="tx1"/>
                </a:solidFill>
                <a:latin typeface="Prelo-Light" charset="0"/>
                <a:ea typeface="MS PGothic" panose="020B0600070205080204" pitchFamily="34" charset="-128"/>
              </a:defRPr>
            </a:lvl6pPr>
            <a:lvl7pPr marL="2971800" indent="-228600" fontAlgn="base">
              <a:spcBef>
                <a:spcPct val="0"/>
              </a:spcBef>
              <a:spcAft>
                <a:spcPct val="0"/>
              </a:spcAft>
              <a:defRPr>
                <a:solidFill>
                  <a:schemeClr val="tx1"/>
                </a:solidFill>
                <a:latin typeface="Prelo-Light" charset="0"/>
                <a:ea typeface="MS PGothic" panose="020B0600070205080204" pitchFamily="34" charset="-128"/>
              </a:defRPr>
            </a:lvl7pPr>
            <a:lvl8pPr marL="3429000" indent="-228600" fontAlgn="base">
              <a:spcBef>
                <a:spcPct val="0"/>
              </a:spcBef>
              <a:spcAft>
                <a:spcPct val="0"/>
              </a:spcAft>
              <a:defRPr>
                <a:solidFill>
                  <a:schemeClr val="tx1"/>
                </a:solidFill>
                <a:latin typeface="Prelo-Light" charset="0"/>
                <a:ea typeface="MS PGothic" panose="020B0600070205080204" pitchFamily="34" charset="-128"/>
              </a:defRPr>
            </a:lvl8pPr>
            <a:lvl9pPr marL="3886200" indent="-228600" fontAlgn="base">
              <a:spcBef>
                <a:spcPct val="0"/>
              </a:spcBef>
              <a:spcAft>
                <a:spcPct val="0"/>
              </a:spcAft>
              <a:defRPr>
                <a:solidFill>
                  <a:schemeClr val="tx1"/>
                </a:solidFill>
                <a:latin typeface="Prelo-Light" charset="0"/>
                <a:ea typeface="MS PGothic" panose="020B0600070205080204" pitchFamily="34" charset="-128"/>
              </a:defRPr>
            </a:lvl9pPr>
          </a:lstStyle>
          <a:p>
            <a:pPr eaLnBrk="1" hangingPunct="1">
              <a:spcBef>
                <a:spcPct val="20000"/>
              </a:spcBef>
              <a:buClr>
                <a:schemeClr val="accent2"/>
              </a:buClr>
              <a:buFont typeface="Wingdings" panose="05000000000000000000" pitchFamily="2" charset="2"/>
              <a:buNone/>
              <a:defRPr/>
            </a:pPr>
            <a:r>
              <a:rPr lang="es-ES" altLang="es-ES" sz="1200" dirty="0" smtClean="0">
                <a:solidFill>
                  <a:srgbClr val="3B3B3A"/>
                </a:solidFill>
                <a:latin typeface="Prelo SemiBold" charset="0"/>
              </a:rPr>
              <a:t>Hay una división bastante homogénea entre socios de club y jugadores independientes: 43% nunca han sido socios de un club, mientras que 9% se han dado de baja. </a:t>
            </a:r>
            <a:endParaRPr lang="en-GB" altLang="es-ES" sz="1200" dirty="0" smtClean="0">
              <a:solidFill>
                <a:srgbClr val="3B3B3A"/>
              </a:solidFill>
              <a:latin typeface="Prelo SemiBold" charset="0"/>
            </a:endParaRPr>
          </a:p>
        </p:txBody>
      </p:sp>
      <p:sp>
        <p:nvSpPr>
          <p:cNvPr id="46090" name="Slide Number Placeholder 1"/>
          <p:cNvSpPr>
            <a:spLocks noGrp="1"/>
          </p:cNvSpPr>
          <p:nvPr>
            <p:ph type="sldNum" sz="quarter" idx="16"/>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D87A2656-F620-4CC2-A2D0-2F7AF94E5EF2}" type="slidenum">
              <a:rPr lang="en-US" altLang="en-US">
                <a:solidFill>
                  <a:srgbClr val="FFFFFF"/>
                </a:solidFill>
              </a:rPr>
              <a:pPr/>
              <a:t>26</a:t>
            </a:fld>
            <a:endParaRPr lang="en-US" altLang="en-US">
              <a:solidFill>
                <a:srgbClr val="3B3B3A"/>
              </a:solidFill>
              <a:latin typeface="Arial" pitchFamily="34" charset="0"/>
            </a:endParaRPr>
          </a:p>
        </p:txBody>
      </p:sp>
      <p:pic>
        <p:nvPicPr>
          <p:cNvPr id="13" name="Picture 8"/>
          <p:cNvPicPr>
            <a:picLocks noChangeAspect="1"/>
          </p:cNvPicPr>
          <p:nvPr/>
        </p:nvPicPr>
        <p:blipFill>
          <a:blip r:embed="rId9">
            <a:clrChange>
              <a:clrFrom>
                <a:srgbClr val="FFFFFF"/>
              </a:clrFrom>
              <a:clrTo>
                <a:srgbClr val="FFFFFF">
                  <a:alpha val="0"/>
                </a:srgbClr>
              </a:clrTo>
            </a:clrChange>
            <a:duotone>
              <a:schemeClr val="accent1">
                <a:shade val="45000"/>
                <a:satMod val="135000"/>
              </a:schemeClr>
              <a:prstClr val="white"/>
            </a:duotone>
          </a:blip>
          <a:stretch>
            <a:fillRect/>
          </a:stretch>
        </p:blipFill>
        <p:spPr>
          <a:xfrm>
            <a:off x="8280312" y="764704"/>
            <a:ext cx="648072" cy="648072"/>
          </a:xfrm>
          <a:prstGeom prst="rect">
            <a:avLst/>
          </a:prstGeom>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a:xfrm>
            <a:off x="404813" y="765175"/>
            <a:ext cx="8270875" cy="358775"/>
          </a:xfrm>
        </p:spPr>
        <p:txBody>
          <a:bodyPr/>
          <a:lstStyle/>
          <a:p>
            <a:pPr eaLnBrk="1" hangingPunct="1"/>
            <a:r>
              <a:rPr lang="es-ES" altLang="es-ES" smtClean="0"/>
              <a:t>GOLFISTAS EN ACTIVO | Hábitos de juego</a:t>
            </a:r>
            <a:r>
              <a:rPr lang="en-US" altLang="es-ES" smtClean="0"/>
              <a:t> </a:t>
            </a:r>
            <a:endParaRPr lang="en-GB" altLang="es-ES" smtClean="0"/>
          </a:p>
        </p:txBody>
      </p:sp>
      <p:graphicFrame>
        <p:nvGraphicFramePr>
          <p:cNvPr id="47107" name="Content Placeholder 13"/>
          <p:cNvGraphicFramePr>
            <a:graphicFrameLocks noGrp="1"/>
          </p:cNvGraphicFramePr>
          <p:nvPr>
            <p:ph idx="1"/>
          </p:nvPr>
        </p:nvGraphicFramePr>
        <p:xfrm>
          <a:off x="152400" y="630238"/>
          <a:ext cx="4202113" cy="5426075"/>
        </p:xfrm>
        <a:graphic>
          <a:graphicData uri="http://schemas.openxmlformats.org/presentationml/2006/ole">
            <mc:AlternateContent xmlns:mc="http://schemas.openxmlformats.org/markup-compatibility/2006">
              <mc:Choice xmlns:v="urn:schemas-microsoft-com:vml" Requires="v">
                <p:oleObj spid="_x0000_s47227" name="Gráfico" r:id="rId3" imgW="4212701" imgH="5432007" progId="Excel.Chart.8">
                  <p:embed/>
                </p:oleObj>
              </mc:Choice>
              <mc:Fallback>
                <p:oleObj name="Gráfico" r:id="rId3" imgW="4212701" imgH="5432007" progId="Excel.Chart.8">
                  <p:embed/>
                  <p:pic>
                    <p:nvPicPr>
                      <p:cNvPr id="0" name="Content Placeholder 13"/>
                      <p:cNvPicPr>
                        <a:picLocks noGrp="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630238"/>
                        <a:ext cx="4202113" cy="542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7108" name="Date Placeholder 3"/>
          <p:cNvSpPr>
            <a:spLocks noGrp="1"/>
          </p:cNvSpPr>
          <p:nvPr>
            <p:ph type="dt" sz="quarter" idx="1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25AFB51E-8144-4EE8-A1D7-439F20BBAC80}" type="datetime4">
              <a:rPr lang="en-US" altLang="es-ES" smtClean="0">
                <a:solidFill>
                  <a:srgbClr val="FFFFFF"/>
                </a:solidFill>
              </a:rPr>
              <a:pPr/>
              <a:t>September 3, 2016</a:t>
            </a:fld>
            <a:endParaRPr lang="en-US" altLang="es-ES" smtClean="0">
              <a:solidFill>
                <a:srgbClr val="FFFFFF"/>
              </a:solidFill>
            </a:endParaRPr>
          </a:p>
        </p:txBody>
      </p:sp>
      <p:sp>
        <p:nvSpPr>
          <p:cNvPr id="47109" name="Footer Placeholder 4"/>
          <p:cNvSpPr>
            <a:spLocks noGrp="1"/>
          </p:cNvSpPr>
          <p:nvPr>
            <p:ph type="ftr" sz="quarter" idx="16"/>
          </p:nvPr>
        </p:nvSpPr>
        <p:spPr>
          <a:xfrm>
            <a:off x="685800" y="6513513"/>
            <a:ext cx="2446338" cy="2286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r>
              <a:rPr lang="en-US" altLang="es-ES" smtClean="0">
                <a:solidFill>
                  <a:srgbClr val="FFFFFF"/>
                </a:solidFill>
              </a:rPr>
              <a:t>© SPORTS MARKETING SURVEYS INC</a:t>
            </a:r>
            <a:r>
              <a:rPr lang="en-US" altLang="es-ES" smtClean="0">
                <a:solidFill>
                  <a:srgbClr val="FFD300"/>
                </a:solidFill>
              </a:rPr>
              <a:t>.</a:t>
            </a:r>
          </a:p>
        </p:txBody>
      </p:sp>
      <p:graphicFrame>
        <p:nvGraphicFramePr>
          <p:cNvPr id="47110" name="Content Placeholder 17"/>
          <p:cNvGraphicFramePr>
            <a:graphicFrameLocks noGrp="1"/>
          </p:cNvGraphicFramePr>
          <p:nvPr>
            <p:ph idx="13"/>
          </p:nvPr>
        </p:nvGraphicFramePr>
        <p:xfrm>
          <a:off x="5037138" y="1960563"/>
          <a:ext cx="4132262" cy="2332037"/>
        </p:xfrm>
        <a:graphic>
          <a:graphicData uri="http://schemas.openxmlformats.org/presentationml/2006/ole">
            <mc:AlternateContent xmlns:mc="http://schemas.openxmlformats.org/markup-compatibility/2006">
              <mc:Choice xmlns:v="urn:schemas-microsoft-com:vml" Requires="v">
                <p:oleObj spid="_x0000_s47228" name="Gráfico" r:id="rId5" imgW="4139543" imgH="2341067" progId="Excel.Chart.8">
                  <p:embed/>
                </p:oleObj>
              </mc:Choice>
              <mc:Fallback>
                <p:oleObj name="Gráfico" r:id="rId5" imgW="4139543" imgH="2341067" progId="Excel.Chart.8">
                  <p:embed/>
                  <p:pic>
                    <p:nvPicPr>
                      <p:cNvPr id="0" name="Content Placeholder 17"/>
                      <p:cNvPicPr>
                        <a:picLocks noGrp="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37138" y="1960563"/>
                        <a:ext cx="4132262" cy="2332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 name="Content Placeholder 6"/>
          <p:cNvSpPr>
            <a:spLocks noGrp="1"/>
          </p:cNvSpPr>
          <p:nvPr>
            <p:ph idx="14"/>
          </p:nvPr>
        </p:nvSpPr>
        <p:spPr>
          <a:xfrm>
            <a:off x="1187450" y="5732463"/>
            <a:ext cx="2736850" cy="649287"/>
          </a:xfrm>
          <a:prstGeom prst="wedgeRectCallout">
            <a:avLst>
              <a:gd name="adj1" fmla="val 12468"/>
              <a:gd name="adj2" fmla="val -176976"/>
            </a:avLst>
          </a:prstGeom>
          <a:ln w="28575">
            <a:solidFill>
              <a:schemeClr val="accent3"/>
            </a:solidFill>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ctr" anchorCtr="0" compatLnSpc="1">
            <a:prstTxWarp prst="textNoShape">
              <a:avLst/>
            </a:prstTxWarp>
          </a:bodyPr>
          <a:lstStyle/>
          <a:p>
            <a:pPr marL="0" indent="0" eaLnBrk="1" hangingPunct="1">
              <a:buFont typeface="Wingdings" pitchFamily="2" charset="2"/>
              <a:buNone/>
              <a:defRPr/>
            </a:pPr>
            <a:r>
              <a:rPr lang="es-ES" altLang="es-ES" sz="1000" dirty="0" smtClean="0">
                <a:solidFill>
                  <a:srgbClr val="3B3B3A"/>
                </a:solidFill>
              </a:rPr>
              <a:t>Incluso en la temporada baja, los golfistas en activo en Madrid juegan una vez a la semana o más. </a:t>
            </a:r>
            <a:endParaRPr lang="en-GB" altLang="es-ES" sz="1000" dirty="0" smtClean="0">
              <a:solidFill>
                <a:srgbClr val="3B3B3A"/>
              </a:solidFill>
              <a:latin typeface="Prelo SemiBold" charset="0"/>
            </a:endParaRPr>
          </a:p>
        </p:txBody>
      </p:sp>
      <p:sp>
        <p:nvSpPr>
          <p:cNvPr id="19" name="Content Placeholder 6"/>
          <p:cNvSpPr txBox="1">
            <a:spLocks/>
          </p:cNvSpPr>
          <p:nvPr/>
        </p:nvSpPr>
        <p:spPr>
          <a:xfrm>
            <a:off x="7019925" y="5157788"/>
            <a:ext cx="1584325" cy="1150937"/>
          </a:xfrm>
          <a:prstGeom prst="wedgeRectCallout">
            <a:avLst>
              <a:gd name="adj1" fmla="val -93941"/>
              <a:gd name="adj2" fmla="val -37162"/>
            </a:avLst>
          </a:prstGeom>
          <a:ln w="28575" cap="flat" cmpd="sng" algn="ctr">
            <a:solidFill>
              <a:srgbClr val="FFD300"/>
            </a:solidFill>
            <a:prstDash val="solid"/>
            <a:miter lim="800000"/>
          </a:ln>
        </p:spPr>
        <p:style>
          <a:lnRef idx="2">
            <a:schemeClr val="accent1"/>
          </a:lnRef>
          <a:fillRef idx="1">
            <a:schemeClr val="lt1"/>
          </a:fillRef>
          <a:effectRef idx="0">
            <a:schemeClr val="accent1"/>
          </a:effectRef>
          <a:fontRef idx="minor">
            <a:schemeClr val="dk1"/>
          </a:fontRef>
        </p:style>
        <p:txBody>
          <a:bodyPr anchor="ctr"/>
          <a:lstStyle>
            <a:lvl1pPr>
              <a:defRPr>
                <a:solidFill>
                  <a:schemeClr val="tx1"/>
                </a:solidFill>
                <a:latin typeface="Prelo-Light" charset="0"/>
                <a:ea typeface="MS PGothic" panose="020B0600070205080204" pitchFamily="34" charset="-128"/>
              </a:defRPr>
            </a:lvl1pPr>
            <a:lvl2pPr marL="742950" indent="-285750">
              <a:defRPr>
                <a:solidFill>
                  <a:schemeClr val="tx1"/>
                </a:solidFill>
                <a:latin typeface="Prelo-Light" charset="0"/>
                <a:ea typeface="MS PGothic" panose="020B0600070205080204" pitchFamily="34" charset="-128"/>
              </a:defRPr>
            </a:lvl2pPr>
            <a:lvl3pPr marL="1143000" indent="-228600">
              <a:defRPr>
                <a:solidFill>
                  <a:schemeClr val="tx1"/>
                </a:solidFill>
                <a:latin typeface="Prelo-Light" charset="0"/>
                <a:ea typeface="MS PGothic" panose="020B0600070205080204" pitchFamily="34" charset="-128"/>
              </a:defRPr>
            </a:lvl3pPr>
            <a:lvl4pPr marL="1600200" indent="-228600">
              <a:defRPr>
                <a:solidFill>
                  <a:schemeClr val="tx1"/>
                </a:solidFill>
                <a:latin typeface="Prelo-Light" charset="0"/>
                <a:ea typeface="MS PGothic" panose="020B0600070205080204" pitchFamily="34" charset="-128"/>
              </a:defRPr>
            </a:lvl4pPr>
            <a:lvl5pPr marL="2057400" indent="-228600">
              <a:defRPr>
                <a:solidFill>
                  <a:schemeClr val="tx1"/>
                </a:solidFill>
                <a:latin typeface="Prelo-Light" charset="0"/>
                <a:ea typeface="MS PGothic" panose="020B0600070205080204" pitchFamily="34" charset="-128"/>
              </a:defRPr>
            </a:lvl5pPr>
            <a:lvl6pPr marL="2514600" indent="-228600" fontAlgn="base">
              <a:spcBef>
                <a:spcPct val="0"/>
              </a:spcBef>
              <a:spcAft>
                <a:spcPct val="0"/>
              </a:spcAft>
              <a:defRPr>
                <a:solidFill>
                  <a:schemeClr val="tx1"/>
                </a:solidFill>
                <a:latin typeface="Prelo-Light" charset="0"/>
                <a:ea typeface="MS PGothic" panose="020B0600070205080204" pitchFamily="34" charset="-128"/>
              </a:defRPr>
            </a:lvl6pPr>
            <a:lvl7pPr marL="2971800" indent="-228600" fontAlgn="base">
              <a:spcBef>
                <a:spcPct val="0"/>
              </a:spcBef>
              <a:spcAft>
                <a:spcPct val="0"/>
              </a:spcAft>
              <a:defRPr>
                <a:solidFill>
                  <a:schemeClr val="tx1"/>
                </a:solidFill>
                <a:latin typeface="Prelo-Light" charset="0"/>
                <a:ea typeface="MS PGothic" panose="020B0600070205080204" pitchFamily="34" charset="-128"/>
              </a:defRPr>
            </a:lvl7pPr>
            <a:lvl8pPr marL="3429000" indent="-228600" fontAlgn="base">
              <a:spcBef>
                <a:spcPct val="0"/>
              </a:spcBef>
              <a:spcAft>
                <a:spcPct val="0"/>
              </a:spcAft>
              <a:defRPr>
                <a:solidFill>
                  <a:schemeClr val="tx1"/>
                </a:solidFill>
                <a:latin typeface="Prelo-Light" charset="0"/>
                <a:ea typeface="MS PGothic" panose="020B0600070205080204" pitchFamily="34" charset="-128"/>
              </a:defRPr>
            </a:lvl8pPr>
            <a:lvl9pPr marL="3886200" indent="-228600" fontAlgn="base">
              <a:spcBef>
                <a:spcPct val="0"/>
              </a:spcBef>
              <a:spcAft>
                <a:spcPct val="0"/>
              </a:spcAft>
              <a:defRPr>
                <a:solidFill>
                  <a:schemeClr val="tx1"/>
                </a:solidFill>
                <a:latin typeface="Prelo-Light" charset="0"/>
                <a:ea typeface="MS PGothic" panose="020B0600070205080204" pitchFamily="34" charset="-128"/>
              </a:defRPr>
            </a:lvl9pPr>
          </a:lstStyle>
          <a:p>
            <a:pPr>
              <a:spcBef>
                <a:spcPct val="20000"/>
              </a:spcBef>
              <a:buClr>
                <a:schemeClr val="accent2"/>
              </a:buClr>
              <a:buFont typeface="Wingdings" panose="05000000000000000000" pitchFamily="2" charset="2"/>
              <a:buNone/>
              <a:defRPr/>
            </a:pPr>
            <a:r>
              <a:rPr lang="es-ES" altLang="es-ES" sz="1000" b="1" dirty="0" smtClean="0">
                <a:solidFill>
                  <a:schemeClr val="bg1">
                    <a:lumMod val="50000"/>
                  </a:schemeClr>
                </a:solidFill>
              </a:rPr>
              <a:t>La mayoría de los golfistas en activo están muy implicados: 65% llevan jugando más de 5 años</a:t>
            </a:r>
            <a:r>
              <a:rPr lang="es-ES" altLang="es-ES" sz="1000" dirty="0" smtClean="0">
                <a:solidFill>
                  <a:schemeClr val="bg1">
                    <a:lumMod val="50000"/>
                  </a:schemeClr>
                </a:solidFill>
              </a:rPr>
              <a:t>.</a:t>
            </a:r>
            <a:r>
              <a:rPr lang="en-US" altLang="es-ES" sz="1000" dirty="0" smtClean="0">
                <a:solidFill>
                  <a:schemeClr val="bg1">
                    <a:lumMod val="50000"/>
                  </a:schemeClr>
                </a:solidFill>
              </a:rPr>
              <a:t> </a:t>
            </a:r>
            <a:endParaRPr lang="en-GB" altLang="es-ES" sz="1000" dirty="0" smtClean="0">
              <a:solidFill>
                <a:schemeClr val="bg1">
                  <a:lumMod val="50000"/>
                </a:schemeClr>
              </a:solidFill>
              <a:latin typeface="Prelo SemiBold" charset="0"/>
            </a:endParaRPr>
          </a:p>
        </p:txBody>
      </p:sp>
      <p:pic>
        <p:nvPicPr>
          <p:cNvPr id="9" name="Picture 8"/>
          <p:cNvPicPr>
            <a:picLocks noChangeAspect="1"/>
          </p:cNvPicPr>
          <p:nvPr/>
        </p:nvPicPr>
        <p:blipFill>
          <a:blip r:embed="rId7">
            <a:clrChange>
              <a:clrFrom>
                <a:srgbClr val="FFFFFF"/>
              </a:clrFrom>
              <a:clrTo>
                <a:srgbClr val="FFFFFF">
                  <a:alpha val="0"/>
                </a:srgbClr>
              </a:clrTo>
            </a:clrChange>
            <a:duotone>
              <a:schemeClr val="accent1">
                <a:shade val="45000"/>
                <a:satMod val="135000"/>
              </a:schemeClr>
              <a:prstClr val="white"/>
            </a:duotone>
          </a:blip>
          <a:stretch>
            <a:fillRect/>
          </a:stretch>
        </p:blipFill>
        <p:spPr>
          <a:xfrm>
            <a:off x="8316416" y="764704"/>
            <a:ext cx="611968" cy="611968"/>
          </a:xfrm>
          <a:prstGeom prst="rect">
            <a:avLst/>
          </a:prstGeom>
        </p:spPr>
      </p:pic>
      <p:graphicFrame>
        <p:nvGraphicFramePr>
          <p:cNvPr id="47114" name="Content Placeholder 14"/>
          <p:cNvGraphicFramePr>
            <a:graphicFrameLocks/>
          </p:cNvGraphicFramePr>
          <p:nvPr/>
        </p:nvGraphicFramePr>
        <p:xfrm>
          <a:off x="3749675" y="1987550"/>
          <a:ext cx="3270250" cy="4349750"/>
        </p:xfrm>
        <a:graphic>
          <a:graphicData uri="http://schemas.openxmlformats.org/presentationml/2006/ole">
            <mc:AlternateContent xmlns:mc="http://schemas.openxmlformats.org/markup-compatibility/2006">
              <mc:Choice xmlns:v="urn:schemas-microsoft-com:vml" Requires="v">
                <p:oleObj spid="_x0000_s47229" name="Gráfico" r:id="rId8" imgW="3273836" imgH="4352921" progId="Excel.Chart.8">
                  <p:embed/>
                </p:oleObj>
              </mc:Choice>
              <mc:Fallback>
                <p:oleObj name="Gráfico" r:id="rId8" imgW="3273836" imgH="4352921" progId="Excel.Chart.8">
                  <p:embed/>
                  <p:pic>
                    <p:nvPicPr>
                      <p:cNvPr id="0" name="Content Placeholder 14"/>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749675" y="1987550"/>
                        <a:ext cx="3270250" cy="434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7115" name="Slide Number Placeholder 2"/>
          <p:cNvSpPr>
            <a:spLocks noGrp="1"/>
          </p:cNvSpPr>
          <p:nvPr>
            <p:ph type="sldNum" sz="quarter" idx="17"/>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B3EE5E11-8268-455D-A89F-31EF5074FBF5}" type="slidenum">
              <a:rPr lang="en-US" altLang="en-US">
                <a:solidFill>
                  <a:srgbClr val="FFFFFF"/>
                </a:solidFill>
              </a:rPr>
              <a:pPr/>
              <a:t>27</a:t>
            </a:fld>
            <a:endParaRPr lang="en-US" altLang="en-US">
              <a:solidFill>
                <a:srgbClr val="3B3B3A"/>
              </a:solidFill>
              <a:latin typeface="Arial" pitchFamily="34"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lstStyle/>
          <a:p>
            <a:pPr eaLnBrk="1" hangingPunct="1"/>
            <a:r>
              <a:rPr lang="es-ES" altLang="es-ES" smtClean="0"/>
              <a:t>GOLFISTAS EN ACTIVO | Otras actividades - Top 10</a:t>
            </a:r>
            <a:r>
              <a:rPr lang="en-US" altLang="es-ES" smtClean="0"/>
              <a:t> </a:t>
            </a:r>
            <a:endParaRPr lang="en-GB" altLang="es-ES" smtClean="0"/>
          </a:p>
        </p:txBody>
      </p:sp>
      <p:graphicFrame>
        <p:nvGraphicFramePr>
          <p:cNvPr id="48131" name="Content Placeholder 7"/>
          <p:cNvGraphicFramePr>
            <a:graphicFrameLocks noGrp="1"/>
          </p:cNvGraphicFramePr>
          <p:nvPr>
            <p:ph idx="1"/>
          </p:nvPr>
        </p:nvGraphicFramePr>
        <p:xfrm>
          <a:off x="427038" y="1217613"/>
          <a:ext cx="8299450" cy="4999037"/>
        </p:xfrm>
        <a:graphic>
          <a:graphicData uri="http://schemas.openxmlformats.org/presentationml/2006/ole">
            <mc:AlternateContent xmlns:mc="http://schemas.openxmlformats.org/markup-compatibility/2006">
              <mc:Choice xmlns:v="urn:schemas-microsoft-com:vml" Requires="v">
                <p:oleObj spid="_x0000_s48174" name="Gráfico" r:id="rId3" imgW="8303472" imgH="5005250" progId="Excel.Chart.8">
                  <p:embed/>
                </p:oleObj>
              </mc:Choice>
              <mc:Fallback>
                <p:oleObj name="Gráfico" r:id="rId3" imgW="8303472" imgH="5005250" progId="Excel.Chart.8">
                  <p:embed/>
                  <p:pic>
                    <p:nvPicPr>
                      <p:cNvPr id="0" name="Content Placeholder 7"/>
                      <p:cNvPicPr>
                        <a:picLocks noGrp="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7038" y="1217613"/>
                        <a:ext cx="8299450" cy="4999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8132" name="Date Placeholder 3"/>
          <p:cNvSpPr>
            <a:spLocks noGrp="1"/>
          </p:cNvSpPr>
          <p:nvPr>
            <p:ph type="dt"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26735960-4406-4483-B0D0-3688675D793A}" type="datetime4">
              <a:rPr lang="en-US" altLang="es-ES" smtClean="0">
                <a:solidFill>
                  <a:srgbClr val="FFFFFF"/>
                </a:solidFill>
              </a:rPr>
              <a:pPr/>
              <a:t>September 3, 2016</a:t>
            </a:fld>
            <a:endParaRPr lang="en-US" altLang="es-ES" smtClean="0">
              <a:solidFill>
                <a:srgbClr val="FFFFFF"/>
              </a:solidFill>
            </a:endParaRPr>
          </a:p>
        </p:txBody>
      </p:sp>
      <p:sp>
        <p:nvSpPr>
          <p:cNvPr id="48133" name="Footer Placeholder 4"/>
          <p:cNvSpPr>
            <a:spLocks noGrp="1"/>
          </p:cNvSpPr>
          <p:nvPr>
            <p:ph type="ftr" sz="quarter" idx="11"/>
          </p:nvPr>
        </p:nvSpPr>
        <p:spPr>
          <a:xfrm>
            <a:off x="685800" y="6513513"/>
            <a:ext cx="2446338" cy="2286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r>
              <a:rPr lang="en-US" altLang="es-ES" smtClean="0">
                <a:solidFill>
                  <a:srgbClr val="FFFFFF"/>
                </a:solidFill>
              </a:rPr>
              <a:t>© SPORTS MARKETING SURVEYS INC</a:t>
            </a:r>
            <a:r>
              <a:rPr lang="en-US" altLang="es-ES" smtClean="0">
                <a:solidFill>
                  <a:srgbClr val="FFD300"/>
                </a:solidFill>
              </a:rPr>
              <a:t>.</a:t>
            </a:r>
          </a:p>
        </p:txBody>
      </p:sp>
      <p:sp>
        <p:nvSpPr>
          <p:cNvPr id="48134" name="Rectangular Callout 8"/>
          <p:cNvSpPr>
            <a:spLocks noChangeArrowheads="1"/>
          </p:cNvSpPr>
          <p:nvPr/>
        </p:nvSpPr>
        <p:spPr bwMode="auto">
          <a:xfrm>
            <a:off x="6443663" y="1773238"/>
            <a:ext cx="2019300" cy="1008062"/>
          </a:xfrm>
          <a:prstGeom prst="wedgeRectCallout">
            <a:avLst>
              <a:gd name="adj1" fmla="val -64231"/>
              <a:gd name="adj2" fmla="val 40398"/>
            </a:avLst>
          </a:prstGeom>
          <a:noFill/>
          <a:ln w="28575" algn="ctr">
            <a:solidFill>
              <a:srgbClr val="FFD300"/>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r>
              <a:rPr lang="es-ES" altLang="es-ES" sz="1200"/>
              <a:t>Los golfistas en activo forman parte de un grupo que participa en muchas otras actividades además del golf.</a:t>
            </a:r>
            <a:r>
              <a:rPr lang="en-US" altLang="es-ES" sz="1200"/>
              <a:t> </a:t>
            </a:r>
            <a:endParaRPr lang="en-GB" altLang="es-ES" sz="1200">
              <a:solidFill>
                <a:srgbClr val="2C2C2B"/>
              </a:solidFill>
              <a:latin typeface="Prelo SemiBold" charset="0"/>
            </a:endParaRPr>
          </a:p>
        </p:txBody>
      </p:sp>
      <p:sp>
        <p:nvSpPr>
          <p:cNvPr id="48135" name="Slide Number Placeholder 2"/>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D1EBFA02-D782-47CB-B124-019C4B4EE8A1}" type="slidenum">
              <a:rPr lang="en-US" altLang="en-US">
                <a:solidFill>
                  <a:srgbClr val="FFFFFF"/>
                </a:solidFill>
              </a:rPr>
              <a:pPr/>
              <a:t>28</a:t>
            </a:fld>
            <a:endParaRPr lang="en-US" altLang="en-US">
              <a:solidFill>
                <a:srgbClr val="3B3B3A"/>
              </a:solidFill>
              <a:latin typeface="Arial" pitchFamily="34" charset="0"/>
            </a:endParaRPr>
          </a:p>
        </p:txBody>
      </p:sp>
      <p:pic>
        <p:nvPicPr>
          <p:cNvPr id="10" name="Picture 8"/>
          <p:cNvPicPr>
            <a:picLocks noChangeAspect="1"/>
          </p:cNvPicPr>
          <p:nvPr/>
        </p:nvPicPr>
        <p:blipFill>
          <a:blip r:embed="rId5">
            <a:clrChange>
              <a:clrFrom>
                <a:srgbClr val="FFFFFF"/>
              </a:clrFrom>
              <a:clrTo>
                <a:srgbClr val="FFFFFF">
                  <a:alpha val="0"/>
                </a:srgbClr>
              </a:clrTo>
            </a:clrChange>
            <a:duotone>
              <a:schemeClr val="accent1">
                <a:shade val="45000"/>
                <a:satMod val="135000"/>
              </a:schemeClr>
              <a:prstClr val="white"/>
            </a:duotone>
          </a:blip>
          <a:stretch>
            <a:fillRect/>
          </a:stretch>
        </p:blipFill>
        <p:spPr>
          <a:xfrm>
            <a:off x="8316416" y="764704"/>
            <a:ext cx="611968" cy="611968"/>
          </a:xfrm>
          <a:prstGeom prst="rect">
            <a:avLst/>
          </a:prstGeom>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p:cNvSpPr>
            <a:spLocks noGrp="1"/>
          </p:cNvSpPr>
          <p:nvPr>
            <p:ph type="title"/>
          </p:nvPr>
        </p:nvSpPr>
        <p:spPr>
          <a:xfrm>
            <a:off x="406400" y="836613"/>
            <a:ext cx="8269288" cy="358775"/>
          </a:xfrm>
        </p:spPr>
        <p:txBody>
          <a:bodyPr/>
          <a:lstStyle/>
          <a:p>
            <a:pPr eaLnBrk="1" hangingPunct="1"/>
            <a:r>
              <a:rPr lang="es-ES" altLang="es-ES" smtClean="0"/>
              <a:t>GOLFISTAS EN ACTIVO | el uso de redes sociales</a:t>
            </a:r>
            <a:r>
              <a:rPr lang="en-US" altLang="es-ES" smtClean="0"/>
              <a:t> </a:t>
            </a:r>
            <a:endParaRPr lang="en-GB" altLang="es-ES" smtClean="0"/>
          </a:p>
        </p:txBody>
      </p:sp>
      <p:graphicFrame>
        <p:nvGraphicFramePr>
          <p:cNvPr id="49155" name="Content Placeholder 7"/>
          <p:cNvGraphicFramePr>
            <a:graphicFrameLocks noGrp="1"/>
          </p:cNvGraphicFramePr>
          <p:nvPr>
            <p:ph idx="1"/>
          </p:nvPr>
        </p:nvGraphicFramePr>
        <p:xfrm>
          <a:off x="130175" y="1200150"/>
          <a:ext cx="4637088" cy="4838700"/>
        </p:xfrm>
        <a:graphic>
          <a:graphicData uri="http://schemas.openxmlformats.org/presentationml/2006/ole">
            <mc:AlternateContent xmlns:mc="http://schemas.openxmlformats.org/markup-compatibility/2006">
              <mc:Choice xmlns:v="urn:schemas-microsoft-com:vml" Requires="v">
                <p:oleObj spid="_x0000_s49203" name="Gráfico" r:id="rId3" imgW="4645555" imgH="4846740" progId="Excel.Chart.8">
                  <p:embed/>
                </p:oleObj>
              </mc:Choice>
              <mc:Fallback>
                <p:oleObj name="Gráfico" r:id="rId3" imgW="4645555" imgH="4846740" progId="Excel.Chart.8">
                  <p:embed/>
                  <p:pic>
                    <p:nvPicPr>
                      <p:cNvPr id="0" name="Content Placeholder 7"/>
                      <p:cNvPicPr>
                        <a:picLocks noGrp="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0175" y="1200150"/>
                        <a:ext cx="4637088" cy="483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9156" name="Date Placeholder 3"/>
          <p:cNvSpPr>
            <a:spLocks noGrp="1"/>
          </p:cNvSpPr>
          <p:nvPr>
            <p:ph type="dt"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BE978504-EA13-4774-940E-F49DEEA3E11E}" type="datetime4">
              <a:rPr lang="en-US" altLang="es-ES" smtClean="0">
                <a:solidFill>
                  <a:srgbClr val="FFFFFF"/>
                </a:solidFill>
              </a:rPr>
              <a:pPr/>
              <a:t>September 3, 2016</a:t>
            </a:fld>
            <a:endParaRPr lang="en-US" altLang="es-ES" smtClean="0">
              <a:solidFill>
                <a:srgbClr val="FFFFFF"/>
              </a:solidFill>
            </a:endParaRPr>
          </a:p>
        </p:txBody>
      </p:sp>
      <p:sp>
        <p:nvSpPr>
          <p:cNvPr id="49157" name="Footer Placeholder 4"/>
          <p:cNvSpPr>
            <a:spLocks noGrp="1"/>
          </p:cNvSpPr>
          <p:nvPr>
            <p:ph type="ftr" sz="quarter" idx="11"/>
          </p:nvPr>
        </p:nvSpPr>
        <p:spPr>
          <a:xfrm>
            <a:off x="685800" y="6513513"/>
            <a:ext cx="2446338" cy="344487"/>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r>
              <a:rPr lang="en-US" altLang="es-ES" smtClean="0">
                <a:solidFill>
                  <a:srgbClr val="FFFFFF"/>
                </a:solidFill>
              </a:rPr>
              <a:t>© SPORTS MARKETING SURVEYS INC</a:t>
            </a:r>
            <a:r>
              <a:rPr lang="en-US" altLang="es-ES" smtClean="0">
                <a:solidFill>
                  <a:srgbClr val="FFD300"/>
                </a:solidFill>
              </a:rPr>
              <a:t>.</a:t>
            </a:r>
          </a:p>
        </p:txBody>
      </p:sp>
      <p:graphicFrame>
        <p:nvGraphicFramePr>
          <p:cNvPr id="7" name="Content Placeholder 23"/>
          <p:cNvGraphicFramePr>
            <a:graphicFrameLocks/>
          </p:cNvGraphicFramePr>
          <p:nvPr/>
        </p:nvGraphicFramePr>
        <p:xfrm>
          <a:off x="4932647" y="1460643"/>
          <a:ext cx="3995737" cy="4359249"/>
        </p:xfrm>
        <a:graphic>
          <a:graphicData uri="http://schemas.openxmlformats.org/drawingml/2006/chart">
            <c:chart xmlns:c="http://schemas.openxmlformats.org/drawingml/2006/chart" xmlns:r="http://schemas.openxmlformats.org/officeDocument/2006/relationships" r:id="rId5"/>
          </a:graphicData>
        </a:graphic>
      </p:graphicFrame>
      <p:sp>
        <p:nvSpPr>
          <p:cNvPr id="49159" name="Rectangular Callout 8"/>
          <p:cNvSpPr>
            <a:spLocks noChangeArrowheads="1"/>
          </p:cNvSpPr>
          <p:nvPr/>
        </p:nvSpPr>
        <p:spPr bwMode="auto">
          <a:xfrm>
            <a:off x="4716463" y="5229225"/>
            <a:ext cx="2159000" cy="1114425"/>
          </a:xfrm>
          <a:prstGeom prst="wedgeRectCallout">
            <a:avLst>
              <a:gd name="adj1" fmla="val -25167"/>
              <a:gd name="adj2" fmla="val -99208"/>
            </a:avLst>
          </a:prstGeom>
          <a:noFill/>
          <a:ln w="28575" algn="ctr">
            <a:solidFill>
              <a:srgbClr val="FFD300"/>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r>
              <a:rPr lang="en-AU" altLang="es-ES" sz="1200"/>
              <a:t>El u</a:t>
            </a:r>
            <a:r>
              <a:rPr lang="es-ES" altLang="es-ES" sz="1200"/>
              <a:t>so de las redes sociales es alto en todos los ámbitos, siendo Facebook y Google+ las dos más populares. </a:t>
            </a:r>
            <a:r>
              <a:rPr lang="en-US" altLang="es-ES" sz="1200"/>
              <a:t> </a:t>
            </a:r>
            <a:endParaRPr lang="en-GB" altLang="es-ES" sz="1200">
              <a:solidFill>
                <a:srgbClr val="2C2C2B"/>
              </a:solidFill>
              <a:latin typeface="Prelo SemiBold" charset="0"/>
            </a:endParaRPr>
          </a:p>
        </p:txBody>
      </p:sp>
      <p:sp>
        <p:nvSpPr>
          <p:cNvPr id="49160" name="Slide Number Placeholder 2"/>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107CD77F-F665-458D-81D4-214F6F69E1BB}" type="slidenum">
              <a:rPr lang="en-US" altLang="en-US">
                <a:solidFill>
                  <a:srgbClr val="FFFFFF"/>
                </a:solidFill>
              </a:rPr>
              <a:pPr/>
              <a:t>29</a:t>
            </a:fld>
            <a:endParaRPr lang="en-US" altLang="en-US">
              <a:solidFill>
                <a:srgbClr val="3B3B3A"/>
              </a:solidFill>
              <a:latin typeface="Arial" pitchFamily="34" charset="0"/>
            </a:endParaRPr>
          </a:p>
        </p:txBody>
      </p:sp>
      <p:sp>
        <p:nvSpPr>
          <p:cNvPr id="49161" name="Rectángulo 5"/>
          <p:cNvSpPr>
            <a:spLocks noChangeArrowheads="1"/>
          </p:cNvSpPr>
          <p:nvPr/>
        </p:nvSpPr>
        <p:spPr bwMode="auto">
          <a:xfrm>
            <a:off x="5292725" y="1628775"/>
            <a:ext cx="4608513"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r>
              <a:rPr lang="es-ES" altLang="es-ES" sz="1200">
                <a:solidFill>
                  <a:schemeClr val="bg2"/>
                </a:solidFill>
                <a:latin typeface="Arial" pitchFamily="34" charset="0"/>
              </a:rPr>
              <a:t>Total        Socio de un club           No socio</a:t>
            </a:r>
          </a:p>
          <a:p>
            <a:endParaRPr lang="es-ES" altLang="es-ES" sz="1200">
              <a:solidFill>
                <a:schemeClr val="bg2"/>
              </a:solidFill>
              <a:latin typeface="Arial" pitchFamily="34" charset="0"/>
            </a:endParaRPr>
          </a:p>
        </p:txBody>
      </p:sp>
      <p:pic>
        <p:nvPicPr>
          <p:cNvPr id="49162" name="Imagen 12" descr="Screen Shot 2016-03-29 at 12.59.57.p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148263" y="1700213"/>
            <a:ext cx="149225" cy="144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63" name="Imagen 13" descr="Screen Shot 2016-03-29 at 13.00.03.pn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5867400" y="1700213"/>
            <a:ext cx="144463" cy="153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64" name="Imagen 14" descr="Screen Shot 2016-03-29 at 13.00.14.pn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7446963" y="1700213"/>
            <a:ext cx="149225" cy="144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8"/>
          <p:cNvPicPr>
            <a:picLocks noChangeAspect="1"/>
          </p:cNvPicPr>
          <p:nvPr/>
        </p:nvPicPr>
        <p:blipFill>
          <a:blip r:embed="rId9">
            <a:clrChange>
              <a:clrFrom>
                <a:srgbClr val="FFFFFF"/>
              </a:clrFrom>
              <a:clrTo>
                <a:srgbClr val="FFFFFF">
                  <a:alpha val="0"/>
                </a:srgbClr>
              </a:clrTo>
            </a:clrChange>
            <a:duotone>
              <a:schemeClr val="accent1">
                <a:shade val="45000"/>
                <a:satMod val="135000"/>
              </a:schemeClr>
              <a:prstClr val="white"/>
            </a:duotone>
          </a:blip>
          <a:stretch>
            <a:fillRect/>
          </a:stretch>
        </p:blipFill>
        <p:spPr>
          <a:xfrm>
            <a:off x="8316416" y="764704"/>
            <a:ext cx="611968" cy="611968"/>
          </a:xfrm>
          <a:prstGeom prst="rect">
            <a:avLst/>
          </a:prstGeom>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0178" name="Content Placeholder 10"/>
          <p:cNvGraphicFramePr>
            <a:graphicFrameLocks noGrp="1"/>
          </p:cNvGraphicFramePr>
          <p:nvPr>
            <p:ph idx="1"/>
          </p:nvPr>
        </p:nvGraphicFramePr>
        <p:xfrm>
          <a:off x="427038" y="1377950"/>
          <a:ext cx="8012112" cy="4838700"/>
        </p:xfrm>
        <a:graphic>
          <a:graphicData uri="http://schemas.openxmlformats.org/presentationml/2006/ole">
            <mc:AlternateContent xmlns:mc="http://schemas.openxmlformats.org/markup-compatibility/2006">
              <mc:Choice xmlns:v="urn:schemas-microsoft-com:vml" Requires="v">
                <p:oleObj spid="_x0000_s50222" name="Gráfico" r:id="rId3" imgW="8016935" imgH="4840644" progId="Excel.Chart.8">
                  <p:embed/>
                </p:oleObj>
              </mc:Choice>
              <mc:Fallback>
                <p:oleObj name="Gráfico" r:id="rId3" imgW="8016935" imgH="4840644" progId="Excel.Chart.8">
                  <p:embed/>
                  <p:pic>
                    <p:nvPicPr>
                      <p:cNvPr id="0" name="Content Placeholder 10"/>
                      <p:cNvPicPr>
                        <a:picLocks noGrp="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7038" y="1377950"/>
                        <a:ext cx="8012112" cy="483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0179" name="Title 2"/>
          <p:cNvSpPr>
            <a:spLocks noGrp="1"/>
          </p:cNvSpPr>
          <p:nvPr>
            <p:ph type="title"/>
          </p:nvPr>
        </p:nvSpPr>
        <p:spPr/>
        <p:txBody>
          <a:bodyPr/>
          <a:lstStyle/>
          <a:p>
            <a:pPr eaLnBrk="1" hangingPunct="1"/>
            <a:r>
              <a:rPr lang="es-ES" altLang="es-ES" smtClean="0"/>
              <a:t/>
            </a:r>
            <a:br>
              <a:rPr lang="es-ES" altLang="es-ES" smtClean="0"/>
            </a:br>
            <a:r>
              <a:rPr lang="es-ES" altLang="es-ES" smtClean="0"/>
              <a:t/>
            </a:r>
            <a:br>
              <a:rPr lang="es-ES" altLang="es-ES" smtClean="0"/>
            </a:br>
            <a:r>
              <a:rPr lang="es-ES" altLang="es-ES" smtClean="0"/>
              <a:t>GOLFISTAS EN ACTIVO | Razones para la práctica del golf</a:t>
            </a:r>
            <a:r>
              <a:rPr lang="en-US" altLang="es-ES" smtClean="0"/>
              <a:t> </a:t>
            </a:r>
            <a:endParaRPr lang="en-GB" altLang="es-ES" smtClean="0"/>
          </a:p>
        </p:txBody>
      </p:sp>
      <p:sp>
        <p:nvSpPr>
          <p:cNvPr id="50180" name="Date Placeholder 4"/>
          <p:cNvSpPr>
            <a:spLocks noGrp="1"/>
          </p:cNvSpPr>
          <p:nvPr>
            <p:ph type="dt" sz="quarter" idx="14"/>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5B086BA3-A246-4E82-837F-32D2DA57A0C8}" type="datetime4">
              <a:rPr lang="en-US" altLang="es-ES" smtClean="0">
                <a:solidFill>
                  <a:srgbClr val="FFFFFF"/>
                </a:solidFill>
              </a:rPr>
              <a:pPr/>
              <a:t>September 3, 2016</a:t>
            </a:fld>
            <a:endParaRPr lang="en-US" altLang="es-ES" smtClean="0">
              <a:solidFill>
                <a:srgbClr val="FFFFFF"/>
              </a:solidFill>
            </a:endParaRPr>
          </a:p>
        </p:txBody>
      </p:sp>
      <p:sp>
        <p:nvSpPr>
          <p:cNvPr id="50181" name="Footer Placeholder 5"/>
          <p:cNvSpPr>
            <a:spLocks noGrp="1"/>
          </p:cNvSpPr>
          <p:nvPr>
            <p:ph type="ftr" sz="quarter" idx="15"/>
          </p:nvPr>
        </p:nvSpPr>
        <p:spPr>
          <a:xfrm>
            <a:off x="685800" y="6513513"/>
            <a:ext cx="2446338" cy="2286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r>
              <a:rPr lang="en-US" altLang="es-ES" smtClean="0">
                <a:solidFill>
                  <a:srgbClr val="FFFFFF"/>
                </a:solidFill>
              </a:rPr>
              <a:t>© SPORTS MARKETING SURVEYS INC</a:t>
            </a:r>
            <a:r>
              <a:rPr lang="en-US" altLang="es-ES" smtClean="0">
                <a:solidFill>
                  <a:srgbClr val="FFD300"/>
                </a:solidFill>
              </a:rPr>
              <a:t>.</a:t>
            </a:r>
          </a:p>
        </p:txBody>
      </p:sp>
      <p:sp>
        <p:nvSpPr>
          <p:cNvPr id="50182" name="Rectangular Callout 7"/>
          <p:cNvSpPr>
            <a:spLocks noChangeArrowheads="1"/>
          </p:cNvSpPr>
          <p:nvPr/>
        </p:nvSpPr>
        <p:spPr bwMode="auto">
          <a:xfrm>
            <a:off x="6923088" y="3644900"/>
            <a:ext cx="1752600" cy="1584325"/>
          </a:xfrm>
          <a:prstGeom prst="wedgeRectCallout">
            <a:avLst>
              <a:gd name="adj1" fmla="val -62542"/>
              <a:gd name="adj2" fmla="val -39472"/>
            </a:avLst>
          </a:prstGeom>
          <a:noFill/>
          <a:ln w="28575" algn="ctr">
            <a:solidFill>
              <a:srgbClr val="FFD300"/>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r>
              <a:rPr lang="es-ES" altLang="es-ES" sz="1200"/>
              <a:t>El ejercicio, el entorno, el reto y la relajación, son las principales razones para los jugadores de golf de Madrid.</a:t>
            </a:r>
            <a:r>
              <a:rPr lang="en-US" altLang="es-ES" sz="1200"/>
              <a:t> </a:t>
            </a:r>
            <a:endParaRPr lang="en-GB" altLang="es-ES" sz="1200">
              <a:solidFill>
                <a:srgbClr val="2C2C2B"/>
              </a:solidFill>
              <a:latin typeface="Prelo SemiBold" charset="0"/>
            </a:endParaRPr>
          </a:p>
        </p:txBody>
      </p:sp>
      <p:sp>
        <p:nvSpPr>
          <p:cNvPr id="50183" name="Slide Number Placeholder 1"/>
          <p:cNvSpPr>
            <a:spLocks noGrp="1"/>
          </p:cNvSpPr>
          <p:nvPr>
            <p:ph type="sldNum" sz="quarter" idx="16"/>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FE0BCD45-D042-4A9F-BA29-81302DCF88B6}" type="slidenum">
              <a:rPr lang="en-US" altLang="en-US">
                <a:solidFill>
                  <a:srgbClr val="FFFFFF"/>
                </a:solidFill>
              </a:rPr>
              <a:pPr/>
              <a:t>30</a:t>
            </a:fld>
            <a:endParaRPr lang="en-US" altLang="en-US">
              <a:solidFill>
                <a:srgbClr val="3B3B3A"/>
              </a:solidFill>
              <a:latin typeface="Arial" pitchFamily="34" charset="0"/>
            </a:endParaRPr>
          </a:p>
        </p:txBody>
      </p:sp>
      <p:pic>
        <p:nvPicPr>
          <p:cNvPr id="9" name="Picture 8"/>
          <p:cNvPicPr>
            <a:picLocks noChangeAspect="1"/>
          </p:cNvPicPr>
          <p:nvPr/>
        </p:nvPicPr>
        <p:blipFill>
          <a:blip r:embed="rId5">
            <a:clrChange>
              <a:clrFrom>
                <a:srgbClr val="FFFFFF"/>
              </a:clrFrom>
              <a:clrTo>
                <a:srgbClr val="FFFFFF">
                  <a:alpha val="0"/>
                </a:srgbClr>
              </a:clrTo>
            </a:clrChange>
            <a:duotone>
              <a:schemeClr val="accent1">
                <a:shade val="45000"/>
                <a:satMod val="135000"/>
              </a:schemeClr>
              <a:prstClr val="white"/>
            </a:duotone>
          </a:blip>
          <a:stretch>
            <a:fillRect/>
          </a:stretch>
        </p:blipFill>
        <p:spPr>
          <a:xfrm>
            <a:off x="8532440" y="764704"/>
            <a:ext cx="611968" cy="611968"/>
          </a:xfrm>
          <a:prstGeom prst="rect">
            <a:avLst/>
          </a:prstGeom>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2"/>
          <p:cNvSpPr>
            <a:spLocks noGrp="1"/>
          </p:cNvSpPr>
          <p:nvPr>
            <p:ph type="title"/>
          </p:nvPr>
        </p:nvSpPr>
        <p:spPr>
          <a:xfrm>
            <a:off x="620713" y="1341438"/>
            <a:ext cx="9136062" cy="358775"/>
          </a:xfrm>
        </p:spPr>
        <p:txBody>
          <a:bodyPr/>
          <a:lstStyle/>
          <a:p>
            <a:pPr eaLnBrk="1" hangingPunct="1"/>
            <a:r>
              <a:rPr lang="es-ES" altLang="es-ES" smtClean="0"/>
              <a:t>GOLFISTAS EN ACTIVO | Razón principal para la </a:t>
            </a:r>
            <a:br>
              <a:rPr lang="es-ES" altLang="es-ES" smtClean="0"/>
            </a:br>
            <a:r>
              <a:rPr lang="es-ES" altLang="es-ES" smtClean="0"/>
              <a:t>			     práctica del golf</a:t>
            </a:r>
            <a:r>
              <a:rPr lang="en-US" altLang="es-ES" smtClean="0"/>
              <a:t> </a:t>
            </a:r>
            <a:endParaRPr lang="en-GB" altLang="es-ES" smtClean="0"/>
          </a:p>
        </p:txBody>
      </p:sp>
      <p:sp>
        <p:nvSpPr>
          <p:cNvPr id="51203" name="Date Placeholder 4"/>
          <p:cNvSpPr>
            <a:spLocks noGrp="1"/>
          </p:cNvSpPr>
          <p:nvPr>
            <p:ph type="dt" sz="quarter" idx="14"/>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9B33B7BA-1262-4D3C-877E-4640302644B8}" type="datetime4">
              <a:rPr lang="en-US" altLang="es-ES" smtClean="0">
                <a:solidFill>
                  <a:srgbClr val="FFFFFF"/>
                </a:solidFill>
              </a:rPr>
              <a:pPr/>
              <a:t>September 3, 2016</a:t>
            </a:fld>
            <a:endParaRPr lang="en-US" altLang="es-ES" smtClean="0">
              <a:solidFill>
                <a:srgbClr val="FFFFFF"/>
              </a:solidFill>
            </a:endParaRPr>
          </a:p>
        </p:txBody>
      </p:sp>
      <p:sp>
        <p:nvSpPr>
          <p:cNvPr id="51204" name="Footer Placeholder 5"/>
          <p:cNvSpPr>
            <a:spLocks noGrp="1"/>
          </p:cNvSpPr>
          <p:nvPr>
            <p:ph type="ftr" sz="quarter" idx="15"/>
          </p:nvPr>
        </p:nvSpPr>
        <p:spPr>
          <a:xfrm>
            <a:off x="685800" y="6513513"/>
            <a:ext cx="2446338" cy="2286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r>
              <a:rPr lang="en-US" altLang="es-ES" smtClean="0">
                <a:solidFill>
                  <a:srgbClr val="FFFFFF"/>
                </a:solidFill>
              </a:rPr>
              <a:t>© SPORTS MARKETING SURVEYS INC</a:t>
            </a:r>
            <a:r>
              <a:rPr lang="en-US" altLang="es-ES" smtClean="0">
                <a:solidFill>
                  <a:srgbClr val="FFD300"/>
                </a:solidFill>
              </a:rPr>
              <a:t>.</a:t>
            </a:r>
          </a:p>
        </p:txBody>
      </p:sp>
      <p:graphicFrame>
        <p:nvGraphicFramePr>
          <p:cNvPr id="51205" name="Content Placeholder 15"/>
          <p:cNvGraphicFramePr>
            <a:graphicFrameLocks noGrp="1"/>
          </p:cNvGraphicFramePr>
          <p:nvPr>
            <p:ph idx="13"/>
          </p:nvPr>
        </p:nvGraphicFramePr>
        <p:xfrm>
          <a:off x="419100" y="1468438"/>
          <a:ext cx="5932488" cy="4645025"/>
        </p:xfrm>
        <a:graphic>
          <a:graphicData uri="http://schemas.openxmlformats.org/presentationml/2006/ole">
            <mc:AlternateContent xmlns:mc="http://schemas.openxmlformats.org/markup-compatibility/2006">
              <mc:Choice xmlns:v="urn:schemas-microsoft-com:vml" Requires="v">
                <p:oleObj spid="_x0000_s51247" name="Gráfico" r:id="rId3" imgW="5938019" imgH="4651651" progId="Excel.Chart.8">
                  <p:embed/>
                </p:oleObj>
              </mc:Choice>
              <mc:Fallback>
                <p:oleObj name="Gráfico" r:id="rId3" imgW="5938019" imgH="4651651" progId="Excel.Chart.8">
                  <p:embed/>
                  <p:pic>
                    <p:nvPicPr>
                      <p:cNvPr id="0" name="Content Placeholder 15"/>
                      <p:cNvPicPr>
                        <a:picLocks noGrp="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9100" y="1468438"/>
                        <a:ext cx="5932488" cy="464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1206" name="Rectangular Callout 7"/>
          <p:cNvSpPr>
            <a:spLocks noChangeArrowheads="1"/>
          </p:cNvSpPr>
          <p:nvPr/>
        </p:nvSpPr>
        <p:spPr bwMode="auto">
          <a:xfrm>
            <a:off x="6659563" y="2636838"/>
            <a:ext cx="2089150" cy="2160587"/>
          </a:xfrm>
          <a:prstGeom prst="wedgeRectCallout">
            <a:avLst>
              <a:gd name="adj1" fmla="val -67329"/>
              <a:gd name="adj2" fmla="val -54981"/>
            </a:avLst>
          </a:prstGeom>
          <a:noFill/>
          <a:ln w="28575" algn="ctr">
            <a:solidFill>
              <a:srgbClr val="FFD300"/>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r>
              <a:rPr lang="es-ES" altLang="es-ES" sz="1200"/>
              <a:t>La principal razón para la práctica del golf varía según la edad: los golfistas más jóvenes se sienten más atraídos por el reto que ofrece el juego, mientras que los mayores se sienten más atraídos por el ejercicio y los beneficios físicos del golf. </a:t>
            </a:r>
            <a:endParaRPr lang="en-GB" altLang="es-ES" sz="1200">
              <a:solidFill>
                <a:srgbClr val="2C2C2B"/>
              </a:solidFill>
              <a:latin typeface="Prelo SemiBold" charset="0"/>
            </a:endParaRPr>
          </a:p>
        </p:txBody>
      </p:sp>
      <p:sp>
        <p:nvSpPr>
          <p:cNvPr id="51207" name="Slide Number Placeholder 1"/>
          <p:cNvSpPr>
            <a:spLocks noGrp="1"/>
          </p:cNvSpPr>
          <p:nvPr>
            <p:ph type="sldNum" sz="quarter" idx="16"/>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4071651E-CA21-43B4-AB5C-52E727CA09CF}" type="slidenum">
              <a:rPr lang="en-US" altLang="en-US">
                <a:solidFill>
                  <a:srgbClr val="FFFFFF"/>
                </a:solidFill>
              </a:rPr>
              <a:pPr/>
              <a:t>31</a:t>
            </a:fld>
            <a:endParaRPr lang="en-US" altLang="en-US">
              <a:solidFill>
                <a:srgbClr val="3B3B3A"/>
              </a:solidFill>
              <a:latin typeface="Arial" pitchFamily="34" charset="0"/>
            </a:endParaRPr>
          </a:p>
        </p:txBody>
      </p:sp>
      <p:sp>
        <p:nvSpPr>
          <p:cNvPr id="51208" name="Rectángulo 8"/>
          <p:cNvSpPr>
            <a:spLocks noChangeArrowheads="1"/>
          </p:cNvSpPr>
          <p:nvPr/>
        </p:nvSpPr>
        <p:spPr bwMode="auto">
          <a:xfrm>
            <a:off x="827088" y="5229225"/>
            <a:ext cx="4608512"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r>
              <a:rPr lang="es-ES" altLang="es-ES" sz="1200">
                <a:solidFill>
                  <a:schemeClr val="bg2"/>
                </a:solidFill>
                <a:latin typeface="Arial" pitchFamily="34" charset="0"/>
              </a:rPr>
              <a:t>Total                 &lt;35              35 – 54              55+    </a:t>
            </a:r>
          </a:p>
        </p:txBody>
      </p:sp>
      <p:pic>
        <p:nvPicPr>
          <p:cNvPr id="10" name="Picture 8"/>
          <p:cNvPicPr>
            <a:picLocks noChangeAspect="1"/>
          </p:cNvPicPr>
          <p:nvPr/>
        </p:nvPicPr>
        <p:blipFill>
          <a:blip r:embed="rId5">
            <a:clrChange>
              <a:clrFrom>
                <a:srgbClr val="FFFFFF"/>
              </a:clrFrom>
              <a:clrTo>
                <a:srgbClr val="FFFFFF">
                  <a:alpha val="0"/>
                </a:srgbClr>
              </a:clrTo>
            </a:clrChange>
            <a:duotone>
              <a:schemeClr val="accent1">
                <a:shade val="45000"/>
                <a:satMod val="135000"/>
              </a:schemeClr>
              <a:prstClr val="white"/>
            </a:duotone>
          </a:blip>
          <a:stretch>
            <a:fillRect/>
          </a:stretch>
        </p:blipFill>
        <p:spPr>
          <a:xfrm>
            <a:off x="8316416" y="764704"/>
            <a:ext cx="611968" cy="611968"/>
          </a:xfrm>
          <a:prstGeom prst="rect">
            <a:avLst/>
          </a:prstGeom>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2226" name="Content Placeholder 10"/>
          <p:cNvGraphicFramePr>
            <a:graphicFrameLocks noGrp="1"/>
          </p:cNvGraphicFramePr>
          <p:nvPr>
            <p:ph idx="1"/>
          </p:nvPr>
        </p:nvGraphicFramePr>
        <p:xfrm>
          <a:off x="427038" y="1377950"/>
          <a:ext cx="4843462" cy="4838700"/>
        </p:xfrm>
        <a:graphic>
          <a:graphicData uri="http://schemas.openxmlformats.org/presentationml/2006/ole">
            <mc:AlternateContent xmlns:mc="http://schemas.openxmlformats.org/markup-compatibility/2006">
              <mc:Choice xmlns:v="urn:schemas-microsoft-com:vml" Requires="v">
                <p:oleObj spid="_x0000_s52307" name="Gráfico" r:id="rId3" imgW="4846740" imgH="4840644" progId="Excel.Chart.8">
                  <p:embed/>
                </p:oleObj>
              </mc:Choice>
              <mc:Fallback>
                <p:oleObj name="Gráfico" r:id="rId3" imgW="4846740" imgH="4840644" progId="Excel.Chart.8">
                  <p:embed/>
                  <p:pic>
                    <p:nvPicPr>
                      <p:cNvPr id="0" name="Content Placeholder 10"/>
                      <p:cNvPicPr>
                        <a:picLocks noGrp="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7038" y="1377950"/>
                        <a:ext cx="4843462" cy="483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2227" name="Title 2"/>
          <p:cNvSpPr>
            <a:spLocks noGrp="1"/>
          </p:cNvSpPr>
          <p:nvPr>
            <p:ph type="title"/>
          </p:nvPr>
        </p:nvSpPr>
        <p:spPr/>
        <p:txBody>
          <a:bodyPr/>
          <a:lstStyle/>
          <a:p>
            <a:pPr eaLnBrk="1" hangingPunct="1"/>
            <a:r>
              <a:rPr lang="es-ES" altLang="es-ES" smtClean="0"/>
              <a:t>GOLFISTAS EN ACTIVO | </a:t>
            </a:r>
            <a:r>
              <a:rPr lang="en-GB" altLang="es-ES" smtClean="0"/>
              <a:t>Golf en 2015</a:t>
            </a:r>
          </a:p>
        </p:txBody>
      </p:sp>
      <p:sp>
        <p:nvSpPr>
          <p:cNvPr id="52228" name="Date Placeholder 4"/>
          <p:cNvSpPr>
            <a:spLocks noGrp="1"/>
          </p:cNvSpPr>
          <p:nvPr>
            <p:ph type="dt" sz="quarter" idx="14"/>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C70792CB-859E-481B-A945-EB864497206C}" type="datetime4">
              <a:rPr lang="en-US" altLang="es-ES" smtClean="0">
                <a:solidFill>
                  <a:srgbClr val="FFFFFF"/>
                </a:solidFill>
              </a:rPr>
              <a:pPr/>
              <a:t>September 3, 2016</a:t>
            </a:fld>
            <a:endParaRPr lang="en-US" altLang="es-ES" smtClean="0">
              <a:solidFill>
                <a:srgbClr val="FFFFFF"/>
              </a:solidFill>
            </a:endParaRPr>
          </a:p>
        </p:txBody>
      </p:sp>
      <p:sp>
        <p:nvSpPr>
          <p:cNvPr id="52229" name="Footer Placeholder 5"/>
          <p:cNvSpPr>
            <a:spLocks noGrp="1"/>
          </p:cNvSpPr>
          <p:nvPr>
            <p:ph type="ftr" sz="quarter" idx="15"/>
          </p:nvPr>
        </p:nvSpPr>
        <p:spPr>
          <a:xfrm>
            <a:off x="685800" y="6513513"/>
            <a:ext cx="2446338" cy="2286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r>
              <a:rPr lang="en-US" altLang="es-ES" smtClean="0">
                <a:solidFill>
                  <a:srgbClr val="FFFFFF"/>
                </a:solidFill>
              </a:rPr>
              <a:t>© SPORTS MARKETING SURVEYS INC</a:t>
            </a:r>
            <a:r>
              <a:rPr lang="en-US" altLang="es-ES" smtClean="0">
                <a:solidFill>
                  <a:srgbClr val="FFD300"/>
                </a:solidFill>
              </a:rPr>
              <a:t>.</a:t>
            </a:r>
          </a:p>
        </p:txBody>
      </p:sp>
      <p:graphicFrame>
        <p:nvGraphicFramePr>
          <p:cNvPr id="52230" name="Content Placeholder 15"/>
          <p:cNvGraphicFramePr>
            <a:graphicFrameLocks noGrp="1"/>
          </p:cNvGraphicFramePr>
          <p:nvPr>
            <p:ph idx="13"/>
          </p:nvPr>
        </p:nvGraphicFramePr>
        <p:xfrm>
          <a:off x="4602163" y="1371600"/>
          <a:ext cx="4132262" cy="4838700"/>
        </p:xfrm>
        <a:graphic>
          <a:graphicData uri="http://schemas.openxmlformats.org/presentationml/2006/ole">
            <mc:AlternateContent xmlns:mc="http://schemas.openxmlformats.org/markup-compatibility/2006">
              <mc:Choice xmlns:v="urn:schemas-microsoft-com:vml" Requires="v">
                <p:oleObj spid="_x0000_s52308" name="Gráfico" r:id="rId5" imgW="4139543" imgH="4840644" progId="Excel.Chart.8">
                  <p:embed/>
                </p:oleObj>
              </mc:Choice>
              <mc:Fallback>
                <p:oleObj name="Gráfico" r:id="rId5" imgW="4139543" imgH="4840644" progId="Excel.Chart.8">
                  <p:embed/>
                  <p:pic>
                    <p:nvPicPr>
                      <p:cNvPr id="0" name="Content Placeholder 15"/>
                      <p:cNvPicPr>
                        <a:picLocks noGrp="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02163" y="1371600"/>
                        <a:ext cx="4132262" cy="483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2231" name="Slide Number Placeholder 1"/>
          <p:cNvSpPr>
            <a:spLocks noGrp="1"/>
          </p:cNvSpPr>
          <p:nvPr>
            <p:ph type="sldNum" sz="quarter" idx="16"/>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AC86D723-6B83-443F-9F18-8EF24879F1DC}" type="slidenum">
              <a:rPr lang="en-US" altLang="en-US">
                <a:solidFill>
                  <a:srgbClr val="FFFFFF"/>
                </a:solidFill>
              </a:rPr>
              <a:pPr/>
              <a:t>32</a:t>
            </a:fld>
            <a:endParaRPr lang="en-US" altLang="en-US">
              <a:solidFill>
                <a:srgbClr val="3B3B3A"/>
              </a:solidFill>
              <a:latin typeface="Arial" pitchFamily="34" charset="0"/>
            </a:endParaRPr>
          </a:p>
        </p:txBody>
      </p:sp>
      <p:pic>
        <p:nvPicPr>
          <p:cNvPr id="9" name="Picture 8"/>
          <p:cNvPicPr>
            <a:picLocks noChangeAspect="1"/>
          </p:cNvPicPr>
          <p:nvPr/>
        </p:nvPicPr>
        <p:blipFill>
          <a:blip r:embed="rId7">
            <a:clrChange>
              <a:clrFrom>
                <a:srgbClr val="FFFFFF"/>
              </a:clrFrom>
              <a:clrTo>
                <a:srgbClr val="FFFFFF">
                  <a:alpha val="0"/>
                </a:srgbClr>
              </a:clrTo>
            </a:clrChange>
            <a:duotone>
              <a:schemeClr val="accent1">
                <a:shade val="45000"/>
                <a:satMod val="135000"/>
              </a:schemeClr>
              <a:prstClr val="white"/>
            </a:duotone>
          </a:blip>
          <a:stretch>
            <a:fillRect/>
          </a:stretch>
        </p:blipFill>
        <p:spPr>
          <a:xfrm>
            <a:off x="8316416" y="764704"/>
            <a:ext cx="611968" cy="611968"/>
          </a:xfrm>
          <a:prstGeom prst="rect">
            <a:avLst/>
          </a:prstGeom>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2"/>
          <p:cNvSpPr>
            <a:spLocks noGrp="1"/>
          </p:cNvSpPr>
          <p:nvPr>
            <p:ph type="title"/>
          </p:nvPr>
        </p:nvSpPr>
        <p:spPr/>
        <p:txBody>
          <a:bodyPr/>
          <a:lstStyle/>
          <a:p>
            <a:pPr eaLnBrk="1" hangingPunct="1"/>
            <a:r>
              <a:rPr lang="es-ES" altLang="es-ES" smtClean="0"/>
              <a:t>GOLFISTAS EN ACTIVO | Viajes de golf </a:t>
            </a:r>
            <a:endParaRPr lang="en-GB" altLang="es-ES" smtClean="0"/>
          </a:p>
        </p:txBody>
      </p:sp>
      <p:sp>
        <p:nvSpPr>
          <p:cNvPr id="53251" name="Date Placeholder 4"/>
          <p:cNvSpPr>
            <a:spLocks noGrp="1"/>
          </p:cNvSpPr>
          <p:nvPr>
            <p:ph type="dt" sz="quarter" idx="14"/>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11E24118-1C70-4AB5-A59E-ADD6C6EF0A2E}" type="datetime4">
              <a:rPr lang="en-US" altLang="es-ES" smtClean="0">
                <a:solidFill>
                  <a:srgbClr val="FFFFFF"/>
                </a:solidFill>
              </a:rPr>
              <a:pPr/>
              <a:t>September 3, 2016</a:t>
            </a:fld>
            <a:endParaRPr lang="en-US" altLang="es-ES" smtClean="0">
              <a:solidFill>
                <a:srgbClr val="FFFFFF"/>
              </a:solidFill>
            </a:endParaRPr>
          </a:p>
        </p:txBody>
      </p:sp>
      <p:sp>
        <p:nvSpPr>
          <p:cNvPr id="53252" name="Footer Placeholder 5"/>
          <p:cNvSpPr>
            <a:spLocks noGrp="1"/>
          </p:cNvSpPr>
          <p:nvPr>
            <p:ph type="ftr" sz="quarter" idx="15"/>
          </p:nvPr>
        </p:nvSpPr>
        <p:spPr>
          <a:xfrm>
            <a:off x="685800" y="6513513"/>
            <a:ext cx="2446338" cy="2286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r>
              <a:rPr lang="en-US" altLang="es-ES" smtClean="0">
                <a:solidFill>
                  <a:srgbClr val="FFFFFF"/>
                </a:solidFill>
              </a:rPr>
              <a:t>© SPORTS MARKETING SURVEYS INC</a:t>
            </a:r>
            <a:r>
              <a:rPr lang="en-US" altLang="es-ES" smtClean="0">
                <a:solidFill>
                  <a:srgbClr val="FFD300"/>
                </a:solidFill>
              </a:rPr>
              <a:t>.</a:t>
            </a:r>
          </a:p>
        </p:txBody>
      </p:sp>
      <p:pic>
        <p:nvPicPr>
          <p:cNvPr id="53253" name="Picture 9"/>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1188" y="2693988"/>
            <a:ext cx="3221037" cy="321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4"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219700" y="2951163"/>
            <a:ext cx="3149600" cy="3141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Content Placeholder 7"/>
          <p:cNvPicPr>
            <a:picLocks noGrp="1" noChangeAspect="1"/>
          </p:cNvPicPr>
          <p:nvPr>
            <p:ph idx="1"/>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179519" y="3420091"/>
            <a:ext cx="2084372" cy="1761440"/>
          </a:xfrm>
        </p:spPr>
      </p:pic>
      <p:pic>
        <p:nvPicPr>
          <p:cNvPr id="9" name="Content Placeholder 8"/>
          <p:cNvPicPr>
            <a:picLocks noGrp="1" noChangeAspect="1"/>
          </p:cNvPicPr>
          <p:nvPr>
            <p:ph idx="13"/>
          </p:nvPr>
        </p:nvPicPr>
        <p:blipFill>
          <a:blip r:embed="rId4" cstate="print">
            <a:duotone>
              <a:schemeClr val="accent1">
                <a:shade val="45000"/>
                <a:satMod val="135000"/>
              </a:schemeClr>
              <a:prstClr val="white"/>
            </a:duotone>
            <a:lum contrast="41000"/>
            <a:extLst>
              <a:ext uri="{28A0092B-C50C-407E-A947-70E740481C1C}">
                <a14:useLocalDpi xmlns:a14="http://schemas.microsoft.com/office/drawing/2010/main" val="0"/>
              </a:ext>
            </a:extLst>
          </a:blip>
          <a:stretch>
            <a:fillRect/>
          </a:stretch>
        </p:blipFill>
        <p:spPr>
          <a:xfrm>
            <a:off x="5413664" y="3429000"/>
            <a:ext cx="2833970" cy="1872208"/>
          </a:xfrm>
        </p:spPr>
      </p:pic>
      <p:sp>
        <p:nvSpPr>
          <p:cNvPr id="53257" name="TextBox 12"/>
          <p:cNvSpPr txBox="1">
            <a:spLocks noChangeArrowheads="1"/>
          </p:cNvSpPr>
          <p:nvPr/>
        </p:nvSpPr>
        <p:spPr bwMode="auto">
          <a:xfrm>
            <a:off x="658813" y="1712913"/>
            <a:ext cx="31337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pPr algn="ctr" eaLnBrk="1" hangingPunct="1"/>
            <a:r>
              <a:rPr lang="es-ES" altLang="es-ES"/>
              <a:t>59% viajó por España para jugar al golf en 2015</a:t>
            </a:r>
            <a:r>
              <a:rPr lang="en-US" altLang="es-ES"/>
              <a:t> </a:t>
            </a:r>
            <a:endParaRPr lang="en-GB" altLang="es-ES">
              <a:latin typeface="Prelo SemiBold" charset="0"/>
            </a:endParaRPr>
          </a:p>
        </p:txBody>
      </p:sp>
      <p:sp>
        <p:nvSpPr>
          <p:cNvPr id="53258" name="TextBox 14"/>
          <p:cNvSpPr txBox="1">
            <a:spLocks noChangeArrowheads="1"/>
          </p:cNvSpPr>
          <p:nvPr/>
        </p:nvSpPr>
        <p:spPr bwMode="auto">
          <a:xfrm>
            <a:off x="5148263" y="1773238"/>
            <a:ext cx="32400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pPr algn="ctr" eaLnBrk="1" hangingPunct="1"/>
            <a:r>
              <a:rPr lang="es-ES" altLang="es-ES">
                <a:latin typeface="Prelo SemiBold" charset="0"/>
              </a:rPr>
              <a:t>15% viajó fuera de España para jugar al golf en 2015</a:t>
            </a:r>
            <a:r>
              <a:rPr lang="en-US" altLang="es-ES">
                <a:latin typeface="Prelo SemiBold" charset="0"/>
              </a:rPr>
              <a:t> </a:t>
            </a:r>
            <a:endParaRPr lang="en-GB" altLang="es-ES">
              <a:latin typeface="Prelo SemiBold" charset="0"/>
            </a:endParaRPr>
          </a:p>
        </p:txBody>
      </p:sp>
      <p:sp>
        <p:nvSpPr>
          <p:cNvPr id="53259" name="Slide Number Placeholder 1"/>
          <p:cNvSpPr>
            <a:spLocks noGrp="1"/>
          </p:cNvSpPr>
          <p:nvPr>
            <p:ph type="sldNum" sz="quarter" idx="16"/>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C5F3A07D-784E-467E-A515-020C678E3E1E}" type="slidenum">
              <a:rPr lang="en-US" altLang="en-US">
                <a:solidFill>
                  <a:srgbClr val="FFFFFF"/>
                </a:solidFill>
              </a:rPr>
              <a:pPr/>
              <a:t>33</a:t>
            </a:fld>
            <a:endParaRPr lang="en-US" altLang="en-US">
              <a:solidFill>
                <a:srgbClr val="3B3B3A"/>
              </a:solidFill>
              <a:latin typeface="Arial" pitchFamily="34" charset="0"/>
            </a:endParaRPr>
          </a:p>
        </p:txBody>
      </p:sp>
      <p:pic>
        <p:nvPicPr>
          <p:cNvPr id="14" name="Picture 8"/>
          <p:cNvPicPr>
            <a:picLocks noChangeAspect="1"/>
          </p:cNvPicPr>
          <p:nvPr/>
        </p:nvPicPr>
        <p:blipFill>
          <a:blip r:embed="rId5">
            <a:clrChange>
              <a:clrFrom>
                <a:srgbClr val="FFFFFF"/>
              </a:clrFrom>
              <a:clrTo>
                <a:srgbClr val="FFFFFF">
                  <a:alpha val="0"/>
                </a:srgbClr>
              </a:clrTo>
            </a:clrChange>
            <a:duotone>
              <a:schemeClr val="accent1">
                <a:shade val="45000"/>
                <a:satMod val="135000"/>
              </a:schemeClr>
              <a:prstClr val="white"/>
            </a:duotone>
          </a:blip>
          <a:stretch>
            <a:fillRect/>
          </a:stretch>
        </p:blipFill>
        <p:spPr>
          <a:xfrm>
            <a:off x="8316416" y="764704"/>
            <a:ext cx="611968" cy="611968"/>
          </a:xfrm>
          <a:prstGeom prst="rect">
            <a:avLst/>
          </a:prstGeom>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1"/>
          <p:cNvSpPr>
            <a:spLocks noGrp="1"/>
          </p:cNvSpPr>
          <p:nvPr>
            <p:ph type="title"/>
          </p:nvPr>
        </p:nvSpPr>
        <p:spPr>
          <a:xfrm>
            <a:off x="549275" y="965200"/>
            <a:ext cx="8270875" cy="358775"/>
          </a:xfrm>
        </p:spPr>
        <p:txBody>
          <a:bodyPr/>
          <a:lstStyle/>
          <a:p>
            <a:pPr eaLnBrk="1" hangingPunct="1"/>
            <a:r>
              <a:rPr lang="es-ES" altLang="es-ES" smtClean="0"/>
              <a:t>GOLFISTAS EN ACTIVO | Cambiar los hábitos de golf</a:t>
            </a:r>
            <a:r>
              <a:rPr lang="en-US" altLang="es-ES" smtClean="0"/>
              <a:t> </a:t>
            </a:r>
            <a:endParaRPr lang="en-GB" altLang="es-ES" smtClean="0"/>
          </a:p>
        </p:txBody>
      </p:sp>
      <p:graphicFrame>
        <p:nvGraphicFramePr>
          <p:cNvPr id="54275" name="Content Placeholder 10"/>
          <p:cNvGraphicFramePr>
            <a:graphicFrameLocks noGrp="1"/>
          </p:cNvGraphicFramePr>
          <p:nvPr>
            <p:ph idx="1"/>
          </p:nvPr>
        </p:nvGraphicFramePr>
        <p:xfrm>
          <a:off x="755650" y="765175"/>
          <a:ext cx="8299450" cy="5054600"/>
        </p:xfrm>
        <a:graphic>
          <a:graphicData uri="http://schemas.openxmlformats.org/presentationml/2006/ole">
            <mc:AlternateContent xmlns:mc="http://schemas.openxmlformats.org/markup-compatibility/2006">
              <mc:Choice xmlns:v="urn:schemas-microsoft-com:vml" Requires="v">
                <p:oleObj spid="_x0000_s54319" name="Gráfico" r:id="rId3" imgW="8309568" imgH="5060119" progId="Excel.Chart.8">
                  <p:embed/>
                </p:oleObj>
              </mc:Choice>
              <mc:Fallback>
                <p:oleObj name="Gráfico" r:id="rId3" imgW="8309568" imgH="5060119" progId="Excel.Chart.8">
                  <p:embed/>
                  <p:pic>
                    <p:nvPicPr>
                      <p:cNvPr id="0" name="Content Placeholder 10"/>
                      <p:cNvPicPr>
                        <a:picLocks noGrp="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5650" y="765175"/>
                        <a:ext cx="8299450" cy="505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4276" name="Date Placeholder 4"/>
          <p:cNvSpPr>
            <a:spLocks noGrp="1"/>
          </p:cNvSpPr>
          <p:nvPr>
            <p:ph type="dt"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64A5D363-C04B-4CE5-BCE3-FB2AF0EB5041}" type="datetime4">
              <a:rPr lang="en-US" altLang="es-ES" smtClean="0">
                <a:solidFill>
                  <a:srgbClr val="FFFFFF"/>
                </a:solidFill>
              </a:rPr>
              <a:pPr/>
              <a:t>September 3, 2016</a:t>
            </a:fld>
            <a:endParaRPr lang="en-US" altLang="es-ES" smtClean="0">
              <a:solidFill>
                <a:srgbClr val="FFFFFF"/>
              </a:solidFill>
            </a:endParaRPr>
          </a:p>
        </p:txBody>
      </p:sp>
      <p:sp>
        <p:nvSpPr>
          <p:cNvPr id="54277" name="Footer Placeholder 5"/>
          <p:cNvSpPr>
            <a:spLocks noGrp="1"/>
          </p:cNvSpPr>
          <p:nvPr>
            <p:ph type="ftr" sz="quarter" idx="11"/>
          </p:nvPr>
        </p:nvSpPr>
        <p:spPr>
          <a:xfrm>
            <a:off x="685800" y="6513513"/>
            <a:ext cx="2446338" cy="2286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r>
              <a:rPr lang="en-US" altLang="es-ES" smtClean="0">
                <a:solidFill>
                  <a:srgbClr val="FFFFFF"/>
                </a:solidFill>
              </a:rPr>
              <a:t>© SPORTS MARKETING SURVEYS INC</a:t>
            </a:r>
            <a:r>
              <a:rPr lang="en-US" altLang="es-ES" smtClean="0">
                <a:solidFill>
                  <a:srgbClr val="FFD300"/>
                </a:solidFill>
              </a:rPr>
              <a:t>.</a:t>
            </a:r>
          </a:p>
        </p:txBody>
      </p:sp>
      <p:sp>
        <p:nvSpPr>
          <p:cNvPr id="54278" name="Rectangular Callout 8"/>
          <p:cNvSpPr>
            <a:spLocks noChangeArrowheads="1"/>
          </p:cNvSpPr>
          <p:nvPr/>
        </p:nvSpPr>
        <p:spPr bwMode="auto">
          <a:xfrm>
            <a:off x="5724525" y="4652963"/>
            <a:ext cx="2808288" cy="1439862"/>
          </a:xfrm>
          <a:prstGeom prst="wedgeRectCallout">
            <a:avLst>
              <a:gd name="adj1" fmla="val -39194"/>
              <a:gd name="adj2" fmla="val -66306"/>
            </a:avLst>
          </a:prstGeom>
          <a:noFill/>
          <a:ln w="28575" algn="ctr">
            <a:solidFill>
              <a:srgbClr val="FFD300"/>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r>
              <a:rPr lang="es-ES" altLang="es-ES" sz="1200"/>
              <a:t>Es muy positivo que la frecuencia de juego fuese la misma o incluso hubiese aumentado en 2015 en comparación con 2014.</a:t>
            </a:r>
          </a:p>
          <a:p>
            <a:r>
              <a:rPr lang="es-ES" altLang="es-ES" sz="1200"/>
              <a:t> </a:t>
            </a:r>
            <a:endParaRPr lang="en-GB" altLang="es-ES" sz="1200">
              <a:solidFill>
                <a:srgbClr val="2C2C2B"/>
              </a:solidFill>
              <a:latin typeface="Prelo SemiBold" charset="0"/>
            </a:endParaRPr>
          </a:p>
          <a:p>
            <a:r>
              <a:rPr lang="es-ES" altLang="es-ES" sz="1200"/>
              <a:t>Menos del 15 % jugó menos en 2015 que el año anterior.</a:t>
            </a:r>
            <a:r>
              <a:rPr lang="en-US" altLang="es-ES" sz="1200"/>
              <a:t> </a:t>
            </a:r>
            <a:endParaRPr lang="en-GB" altLang="es-ES" sz="1200">
              <a:solidFill>
                <a:srgbClr val="2C2C2B"/>
              </a:solidFill>
              <a:latin typeface="Prelo SemiBold" charset="0"/>
            </a:endParaRPr>
          </a:p>
        </p:txBody>
      </p:sp>
      <p:sp>
        <p:nvSpPr>
          <p:cNvPr id="54279" name="Slide Number Placeholder 1"/>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3B569EF8-A895-4585-98A1-9746356E27B1}" type="slidenum">
              <a:rPr lang="en-US" altLang="en-US">
                <a:solidFill>
                  <a:srgbClr val="FFFFFF"/>
                </a:solidFill>
              </a:rPr>
              <a:pPr/>
              <a:t>34</a:t>
            </a:fld>
            <a:endParaRPr lang="en-US" altLang="en-US">
              <a:solidFill>
                <a:srgbClr val="3B3B3A"/>
              </a:solidFill>
              <a:latin typeface="Arial" pitchFamily="34" charset="0"/>
            </a:endParaRPr>
          </a:p>
        </p:txBody>
      </p:sp>
      <p:pic>
        <p:nvPicPr>
          <p:cNvPr id="8" name="Picture 8"/>
          <p:cNvPicPr>
            <a:picLocks noChangeAspect="1"/>
          </p:cNvPicPr>
          <p:nvPr/>
        </p:nvPicPr>
        <p:blipFill>
          <a:blip r:embed="rId5">
            <a:clrChange>
              <a:clrFrom>
                <a:srgbClr val="FFFFFF"/>
              </a:clrFrom>
              <a:clrTo>
                <a:srgbClr val="FFFFFF">
                  <a:alpha val="0"/>
                </a:srgbClr>
              </a:clrTo>
            </a:clrChange>
            <a:duotone>
              <a:schemeClr val="accent1">
                <a:shade val="45000"/>
                <a:satMod val="135000"/>
              </a:schemeClr>
              <a:prstClr val="white"/>
            </a:duotone>
          </a:blip>
          <a:stretch>
            <a:fillRect/>
          </a:stretch>
        </p:blipFill>
        <p:spPr>
          <a:xfrm>
            <a:off x="8316416" y="764704"/>
            <a:ext cx="611968" cy="611968"/>
          </a:xfrm>
          <a:prstGeom prst="rect">
            <a:avLst/>
          </a:prstGeom>
        </p:spPr>
      </p:pic>
      <p:sp>
        <p:nvSpPr>
          <p:cNvPr id="54281" name="CuadroTexto 3"/>
          <p:cNvSpPr txBox="1">
            <a:spLocks noChangeArrowheads="1"/>
          </p:cNvSpPr>
          <p:nvPr/>
        </p:nvSpPr>
        <p:spPr bwMode="auto">
          <a:xfrm>
            <a:off x="1042988" y="3500438"/>
            <a:ext cx="771525"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pPr eaLnBrk="1" hangingPunct="1"/>
            <a:r>
              <a:rPr lang="es-ES_tradnl" altLang="es-ES" sz="1400"/>
              <a:t>14%</a:t>
            </a:r>
          </a:p>
          <a:p>
            <a:pPr eaLnBrk="1" hangingPunct="1"/>
            <a:r>
              <a:rPr lang="es-ES" altLang="es-ES" sz="1200"/>
              <a:t>Jugó menos en 2015 que en 2014</a:t>
            </a:r>
            <a:r>
              <a:rPr lang="es-ES_tradnl" altLang="es-ES" sz="1200"/>
              <a:t> </a:t>
            </a:r>
            <a:endParaRPr lang="es-ES" altLang="es-ES" sz="120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Title 2"/>
          <p:cNvSpPr>
            <a:spLocks noGrp="1"/>
          </p:cNvSpPr>
          <p:nvPr>
            <p:ph type="title"/>
          </p:nvPr>
        </p:nvSpPr>
        <p:spPr>
          <a:xfrm>
            <a:off x="404813" y="838200"/>
            <a:ext cx="8270875" cy="358775"/>
          </a:xfrm>
        </p:spPr>
        <p:txBody>
          <a:bodyPr/>
          <a:lstStyle/>
          <a:p>
            <a:pPr eaLnBrk="1" hangingPunct="1"/>
            <a:r>
              <a:rPr lang="es-ES" altLang="es-ES" smtClean="0"/>
              <a:t>GOLFISTAS EN ACTIVO | ¿Por qué hubo diferencia?</a:t>
            </a:r>
            <a:r>
              <a:rPr lang="en-US" altLang="es-ES" smtClean="0"/>
              <a:t> </a:t>
            </a:r>
            <a:endParaRPr lang="en-GB" altLang="es-ES" smtClean="0"/>
          </a:p>
        </p:txBody>
      </p:sp>
      <p:sp>
        <p:nvSpPr>
          <p:cNvPr id="55300" name="Date Placeholder 4"/>
          <p:cNvSpPr>
            <a:spLocks noGrp="1"/>
          </p:cNvSpPr>
          <p:nvPr>
            <p:ph type="dt" sz="quarter" idx="14"/>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3C30DCDA-5876-4831-8924-673ADDAD74A4}" type="datetime4">
              <a:rPr lang="en-US" altLang="es-ES" smtClean="0">
                <a:solidFill>
                  <a:srgbClr val="FFFFFF"/>
                </a:solidFill>
              </a:rPr>
              <a:pPr/>
              <a:t>September 3, 2016</a:t>
            </a:fld>
            <a:endParaRPr lang="en-US" altLang="es-ES" smtClean="0">
              <a:solidFill>
                <a:srgbClr val="FFFFFF"/>
              </a:solidFill>
            </a:endParaRPr>
          </a:p>
        </p:txBody>
      </p:sp>
      <p:sp>
        <p:nvSpPr>
          <p:cNvPr id="55301" name="Footer Placeholder 5"/>
          <p:cNvSpPr>
            <a:spLocks noGrp="1"/>
          </p:cNvSpPr>
          <p:nvPr>
            <p:ph type="ftr" sz="quarter" idx="15"/>
          </p:nvPr>
        </p:nvSpPr>
        <p:spPr>
          <a:xfrm>
            <a:off x="685800" y="6513513"/>
            <a:ext cx="2373313" cy="2286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r>
              <a:rPr lang="en-US" altLang="es-ES" dirty="0" smtClean="0">
                <a:solidFill>
                  <a:srgbClr val="FFFFFF"/>
                </a:solidFill>
              </a:rPr>
              <a:t>© SPORTS MARKETING SURVEYS INC</a:t>
            </a:r>
            <a:r>
              <a:rPr lang="en-US" altLang="es-ES" dirty="0" smtClean="0">
                <a:solidFill>
                  <a:srgbClr val="FFD300"/>
                </a:solidFill>
              </a:rPr>
              <a:t>.</a:t>
            </a:r>
          </a:p>
        </p:txBody>
      </p:sp>
      <p:graphicFrame>
        <p:nvGraphicFramePr>
          <p:cNvPr id="55302" name="Content Placeholder 15"/>
          <p:cNvGraphicFramePr>
            <a:graphicFrameLocks noGrp="1"/>
          </p:cNvGraphicFramePr>
          <p:nvPr>
            <p:ph idx="13"/>
            <p:extLst>
              <p:ext uri="{D42A27DB-BD31-4B8C-83A1-F6EECF244321}">
                <p14:modId xmlns:p14="http://schemas.microsoft.com/office/powerpoint/2010/main" val="2325047977"/>
              </p:ext>
            </p:extLst>
          </p:nvPr>
        </p:nvGraphicFramePr>
        <p:xfrm>
          <a:off x="4589463" y="1423988"/>
          <a:ext cx="4481512" cy="4813300"/>
        </p:xfrm>
        <a:graphic>
          <a:graphicData uri="http://schemas.openxmlformats.org/presentationml/2006/ole">
            <mc:AlternateContent xmlns:mc="http://schemas.openxmlformats.org/markup-compatibility/2006">
              <mc:Choice xmlns:v="urn:schemas-microsoft-com:vml" Requires="v">
                <p:oleObj spid="_x0000_s55352" name="Hoja de cálculo" r:id="rId4" imgW="4640450" imgH="4983480" progId="Excel.Sheet.8">
                  <p:embed/>
                </p:oleObj>
              </mc:Choice>
              <mc:Fallback>
                <p:oleObj name="Hoja de cálculo" r:id="rId4" imgW="4640450" imgH="4983480" progId="Excel.Sheet.8">
                  <p:embed/>
                  <p:pic>
                    <p:nvPicPr>
                      <p:cNvPr id="0" name="Content Placeholder 15"/>
                      <p:cNvPicPr>
                        <a:picLocks noGrp="1" noChangeArrowheads="1"/>
                      </p:cNvPicPr>
                      <p:nvPr/>
                    </p:nvPicPr>
                    <p:blipFill>
                      <a:blip r:embed="rId5"/>
                      <a:srcRect/>
                      <a:stretch>
                        <a:fillRect/>
                      </a:stretch>
                    </p:blipFill>
                    <p:spPr bwMode="auto">
                      <a:xfrm>
                        <a:off x="4589463" y="1423988"/>
                        <a:ext cx="4481512" cy="481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5303" name="Rectangular Callout 7"/>
          <p:cNvSpPr>
            <a:spLocks noChangeArrowheads="1"/>
          </p:cNvSpPr>
          <p:nvPr/>
        </p:nvSpPr>
        <p:spPr bwMode="auto">
          <a:xfrm>
            <a:off x="3276600" y="2420888"/>
            <a:ext cx="1582738" cy="1511300"/>
          </a:xfrm>
          <a:prstGeom prst="wedgeRectCallout">
            <a:avLst>
              <a:gd name="adj1" fmla="val -69551"/>
              <a:gd name="adj2" fmla="val 28519"/>
            </a:avLst>
          </a:prstGeom>
          <a:noFill/>
          <a:ln w="28575" algn="ctr">
            <a:solidFill>
              <a:srgbClr val="FFD300"/>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r>
              <a:rPr lang="es-ES" altLang="es-ES" sz="1200" dirty="0"/>
              <a:t>Un creciente interés en el golf fue la principal razón para el incremento de juego en 2015, una noticia muy positiva para la FGM.</a:t>
            </a:r>
            <a:r>
              <a:rPr lang="en-US" altLang="es-ES" sz="1200" dirty="0"/>
              <a:t> </a:t>
            </a:r>
            <a:endParaRPr lang="en-GB" altLang="es-ES" sz="1200" dirty="0">
              <a:solidFill>
                <a:srgbClr val="2C2C2B"/>
              </a:solidFill>
              <a:latin typeface="Prelo SemiBold" charset="0"/>
            </a:endParaRPr>
          </a:p>
        </p:txBody>
      </p:sp>
      <p:sp>
        <p:nvSpPr>
          <p:cNvPr id="55304" name="Rectangular Callout 8"/>
          <p:cNvSpPr>
            <a:spLocks noChangeArrowheads="1"/>
          </p:cNvSpPr>
          <p:nvPr/>
        </p:nvSpPr>
        <p:spPr bwMode="auto">
          <a:xfrm>
            <a:off x="7740649" y="2420888"/>
            <a:ext cx="1331913" cy="1473200"/>
          </a:xfrm>
          <a:prstGeom prst="wedgeRectCallout">
            <a:avLst>
              <a:gd name="adj1" fmla="val -69551"/>
              <a:gd name="adj2" fmla="val 28519"/>
            </a:avLst>
          </a:prstGeom>
          <a:noFill/>
          <a:ln w="28575" algn="ctr">
            <a:solidFill>
              <a:srgbClr val="FFD300"/>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r>
              <a:rPr lang="es-ES" altLang="es-ES" sz="1200" dirty="0"/>
              <a:t>El descenso de juego estuvo relacionado generalmente con compromisos externos.</a:t>
            </a:r>
            <a:r>
              <a:rPr lang="en-US" altLang="es-ES" sz="1200" dirty="0"/>
              <a:t> </a:t>
            </a:r>
            <a:endParaRPr lang="en-GB" altLang="es-ES" sz="1200" dirty="0">
              <a:solidFill>
                <a:srgbClr val="2C2C2B"/>
              </a:solidFill>
              <a:latin typeface="Prelo SemiBold" charset="0"/>
            </a:endParaRPr>
          </a:p>
        </p:txBody>
      </p:sp>
      <p:sp>
        <p:nvSpPr>
          <p:cNvPr id="55305" name="Slide Number Placeholder 1"/>
          <p:cNvSpPr>
            <a:spLocks noGrp="1"/>
          </p:cNvSpPr>
          <p:nvPr>
            <p:ph type="sldNum" sz="quarter" idx="16"/>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85EE87A6-D4F8-4E9A-98F5-A445F170F3DF}" type="slidenum">
              <a:rPr lang="en-US" altLang="en-US">
                <a:solidFill>
                  <a:srgbClr val="FFFFFF"/>
                </a:solidFill>
              </a:rPr>
              <a:pPr/>
              <a:t>35</a:t>
            </a:fld>
            <a:endParaRPr lang="en-US" altLang="en-US">
              <a:solidFill>
                <a:srgbClr val="3B3B3A"/>
              </a:solidFill>
              <a:latin typeface="Arial" pitchFamily="34" charset="0"/>
            </a:endParaRPr>
          </a:p>
        </p:txBody>
      </p:sp>
      <p:pic>
        <p:nvPicPr>
          <p:cNvPr id="12" name="Picture 8"/>
          <p:cNvPicPr>
            <a:picLocks noChangeAspect="1"/>
          </p:cNvPicPr>
          <p:nvPr/>
        </p:nvPicPr>
        <p:blipFill>
          <a:blip r:embed="rId6">
            <a:clrChange>
              <a:clrFrom>
                <a:srgbClr val="FFFFFF"/>
              </a:clrFrom>
              <a:clrTo>
                <a:srgbClr val="FFFFFF">
                  <a:alpha val="0"/>
                </a:srgbClr>
              </a:clrTo>
            </a:clrChange>
            <a:duotone>
              <a:schemeClr val="accent1">
                <a:shade val="45000"/>
                <a:satMod val="135000"/>
              </a:schemeClr>
              <a:prstClr val="white"/>
            </a:duotone>
          </a:blip>
          <a:stretch>
            <a:fillRect/>
          </a:stretch>
        </p:blipFill>
        <p:spPr>
          <a:xfrm>
            <a:off x="8316416" y="764704"/>
            <a:ext cx="611968" cy="611968"/>
          </a:xfrm>
          <a:prstGeom prst="rect">
            <a:avLst/>
          </a:prstGeom>
        </p:spPr>
      </p:pic>
      <p:sp>
        <p:nvSpPr>
          <p:cNvPr id="55308" name="CuadroTexto 12"/>
          <p:cNvSpPr txBox="1">
            <a:spLocks noChangeArrowheads="1"/>
          </p:cNvSpPr>
          <p:nvPr/>
        </p:nvSpPr>
        <p:spPr bwMode="auto">
          <a:xfrm>
            <a:off x="7164388" y="2060575"/>
            <a:ext cx="72072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pPr eaLnBrk="1" hangingPunct="1"/>
            <a:endParaRPr lang="es-ES" altLang="es-ES" sz="1100">
              <a:solidFill>
                <a:srgbClr val="808080"/>
              </a:solidFill>
            </a:endParaRPr>
          </a:p>
        </p:txBody>
      </p:sp>
      <p:sp>
        <p:nvSpPr>
          <p:cNvPr id="55309" name="CuadroTexto 1"/>
          <p:cNvSpPr txBox="1">
            <a:spLocks noChangeArrowheads="1"/>
          </p:cNvSpPr>
          <p:nvPr/>
        </p:nvSpPr>
        <p:spPr bwMode="auto">
          <a:xfrm>
            <a:off x="1835150" y="3357563"/>
            <a:ext cx="1857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endParaRPr lang="es-ES" altLang="es-ES"/>
          </a:p>
        </p:txBody>
      </p:sp>
      <p:graphicFrame>
        <p:nvGraphicFramePr>
          <p:cNvPr id="17" name="1 Gráfico"/>
          <p:cNvGraphicFramePr>
            <a:graphicFrameLocks noGrp="1"/>
          </p:cNvGraphicFramePr>
          <p:nvPr>
            <p:ph idx="1"/>
            <p:extLst>
              <p:ext uri="{D42A27DB-BD31-4B8C-83A1-F6EECF244321}">
                <p14:modId xmlns:p14="http://schemas.microsoft.com/office/powerpoint/2010/main" val="3653026597"/>
              </p:ext>
            </p:extLst>
          </p:nvPr>
        </p:nvGraphicFramePr>
        <p:xfrm>
          <a:off x="251520" y="1376672"/>
          <a:ext cx="4390702" cy="4932648"/>
        </p:xfrm>
        <a:graphic>
          <a:graphicData uri="http://schemas.openxmlformats.org/drawingml/2006/chart">
            <c:chart xmlns:c="http://schemas.openxmlformats.org/drawingml/2006/chart" xmlns:r="http://schemas.openxmlformats.org/officeDocument/2006/relationships" r:id="rId7"/>
          </a:graphicData>
        </a:graphic>
      </p:graphicFrame>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1"/>
          <p:cNvSpPr>
            <a:spLocks noGrp="1"/>
          </p:cNvSpPr>
          <p:nvPr>
            <p:ph type="title"/>
          </p:nvPr>
        </p:nvSpPr>
        <p:spPr/>
        <p:txBody>
          <a:bodyPr/>
          <a:lstStyle/>
          <a:p>
            <a:pPr eaLnBrk="1" hangingPunct="1"/>
            <a:r>
              <a:rPr lang="es-ES" altLang="es-ES" smtClean="0"/>
              <a:t>GOLFISTAS EN ACTIVO | Hacia delante</a:t>
            </a:r>
            <a:r>
              <a:rPr lang="en-US" altLang="es-ES" smtClean="0"/>
              <a:t> </a:t>
            </a:r>
            <a:endParaRPr lang="en-GB" altLang="es-ES" smtClean="0"/>
          </a:p>
        </p:txBody>
      </p:sp>
      <p:graphicFrame>
        <p:nvGraphicFramePr>
          <p:cNvPr id="57347" name="Content Placeholder 10"/>
          <p:cNvGraphicFramePr>
            <a:graphicFrameLocks noGrp="1"/>
          </p:cNvGraphicFramePr>
          <p:nvPr>
            <p:ph idx="1"/>
          </p:nvPr>
        </p:nvGraphicFramePr>
        <p:xfrm>
          <a:off x="503238" y="1069975"/>
          <a:ext cx="8299450" cy="5054600"/>
        </p:xfrm>
        <a:graphic>
          <a:graphicData uri="http://schemas.openxmlformats.org/presentationml/2006/ole">
            <mc:AlternateContent xmlns:mc="http://schemas.openxmlformats.org/markup-compatibility/2006">
              <mc:Choice xmlns:v="urn:schemas-microsoft-com:vml" Requires="v">
                <p:oleObj spid="_x0000_s57390" name="Gráfico" r:id="rId3" imgW="8309568" imgH="5060119" progId="Excel.Chart.8">
                  <p:embed/>
                </p:oleObj>
              </mc:Choice>
              <mc:Fallback>
                <p:oleObj name="Gráfico" r:id="rId3" imgW="8309568" imgH="5060119" progId="Excel.Chart.8">
                  <p:embed/>
                  <p:pic>
                    <p:nvPicPr>
                      <p:cNvPr id="0" name="Content Placeholder 10"/>
                      <p:cNvPicPr>
                        <a:picLocks noGrp="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3238" y="1069975"/>
                        <a:ext cx="8299450" cy="505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7348" name="Date Placeholder 4"/>
          <p:cNvSpPr>
            <a:spLocks noGrp="1"/>
          </p:cNvSpPr>
          <p:nvPr>
            <p:ph type="dt"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65D59E9E-7BAB-4663-9EA4-1A25B3559C0A}" type="datetime4">
              <a:rPr lang="en-US" altLang="es-ES" smtClean="0">
                <a:solidFill>
                  <a:srgbClr val="FFFFFF"/>
                </a:solidFill>
              </a:rPr>
              <a:pPr/>
              <a:t>September 3, 2016</a:t>
            </a:fld>
            <a:endParaRPr lang="en-US" altLang="es-ES" smtClean="0">
              <a:solidFill>
                <a:srgbClr val="FFFFFF"/>
              </a:solidFill>
            </a:endParaRPr>
          </a:p>
        </p:txBody>
      </p:sp>
      <p:sp>
        <p:nvSpPr>
          <p:cNvPr id="57349" name="Footer Placeholder 5"/>
          <p:cNvSpPr>
            <a:spLocks noGrp="1"/>
          </p:cNvSpPr>
          <p:nvPr>
            <p:ph type="ftr" sz="quarter" idx="11"/>
          </p:nvPr>
        </p:nvSpPr>
        <p:spPr>
          <a:xfrm>
            <a:off x="685800" y="6513513"/>
            <a:ext cx="2446338" cy="344487"/>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r>
              <a:rPr lang="en-US" altLang="es-ES" smtClean="0">
                <a:solidFill>
                  <a:srgbClr val="FFFFFF"/>
                </a:solidFill>
              </a:rPr>
              <a:t>© SPORTS MARKETING SURVEYS INC</a:t>
            </a:r>
            <a:r>
              <a:rPr lang="en-US" altLang="es-ES" smtClean="0">
                <a:solidFill>
                  <a:srgbClr val="FFD300"/>
                </a:solidFill>
              </a:rPr>
              <a:t>.</a:t>
            </a:r>
          </a:p>
        </p:txBody>
      </p:sp>
      <p:sp>
        <p:nvSpPr>
          <p:cNvPr id="57350" name="Rectangular Callout 8"/>
          <p:cNvSpPr>
            <a:spLocks noChangeArrowheads="1"/>
          </p:cNvSpPr>
          <p:nvPr/>
        </p:nvSpPr>
        <p:spPr bwMode="auto">
          <a:xfrm>
            <a:off x="4643438" y="4724400"/>
            <a:ext cx="2449512" cy="936625"/>
          </a:xfrm>
          <a:prstGeom prst="wedgeRectCallout">
            <a:avLst>
              <a:gd name="adj1" fmla="val 36616"/>
              <a:gd name="adj2" fmla="val -72829"/>
            </a:avLst>
          </a:prstGeom>
          <a:noFill/>
          <a:ln w="28575" algn="ctr">
            <a:solidFill>
              <a:srgbClr val="FFD300"/>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r>
              <a:rPr lang="es-ES" altLang="es-ES" sz="1200"/>
              <a:t>Continuando con la tendencia positiva, la mayoría anticipó que jugaría aún más en 2016 que en 2015.</a:t>
            </a:r>
            <a:r>
              <a:rPr lang="en-US" altLang="es-ES" sz="1200"/>
              <a:t> </a:t>
            </a:r>
            <a:endParaRPr lang="en-GB" altLang="es-ES" sz="1200">
              <a:solidFill>
                <a:srgbClr val="2C2C2B"/>
              </a:solidFill>
              <a:latin typeface="Prelo SemiBold" charset="0"/>
            </a:endParaRPr>
          </a:p>
        </p:txBody>
      </p:sp>
      <p:sp>
        <p:nvSpPr>
          <p:cNvPr id="57351" name="Slide Number Placeholder 1"/>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C9627BCC-89FC-47CC-B68C-5A9FA6BE1C4A}" type="slidenum">
              <a:rPr lang="en-US" altLang="en-US">
                <a:solidFill>
                  <a:srgbClr val="FFFFFF"/>
                </a:solidFill>
              </a:rPr>
              <a:pPr/>
              <a:t>36</a:t>
            </a:fld>
            <a:endParaRPr lang="en-US" altLang="en-US">
              <a:solidFill>
                <a:srgbClr val="3B3B3A"/>
              </a:solidFill>
              <a:latin typeface="Arial" pitchFamily="34" charset="0"/>
            </a:endParaRPr>
          </a:p>
        </p:txBody>
      </p:sp>
      <p:pic>
        <p:nvPicPr>
          <p:cNvPr id="8" name="Picture 8"/>
          <p:cNvPicPr>
            <a:picLocks noChangeAspect="1"/>
          </p:cNvPicPr>
          <p:nvPr/>
        </p:nvPicPr>
        <p:blipFill>
          <a:blip r:embed="rId5">
            <a:clrChange>
              <a:clrFrom>
                <a:srgbClr val="FFFFFF"/>
              </a:clrFrom>
              <a:clrTo>
                <a:srgbClr val="FFFFFF">
                  <a:alpha val="0"/>
                </a:srgbClr>
              </a:clrTo>
            </a:clrChange>
            <a:duotone>
              <a:schemeClr val="accent1">
                <a:shade val="45000"/>
                <a:satMod val="135000"/>
              </a:schemeClr>
              <a:prstClr val="white"/>
            </a:duotone>
          </a:blip>
          <a:stretch>
            <a:fillRect/>
          </a:stretch>
        </p:blipFill>
        <p:spPr>
          <a:xfrm>
            <a:off x="8316416" y="764704"/>
            <a:ext cx="611968" cy="611968"/>
          </a:xfrm>
          <a:prstGeom prst="rect">
            <a:avLst/>
          </a:prstGeom>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2"/>
          <p:cNvSpPr>
            <a:spLocks noGrp="1"/>
          </p:cNvSpPr>
          <p:nvPr>
            <p:ph type="title"/>
          </p:nvPr>
        </p:nvSpPr>
        <p:spPr/>
        <p:txBody>
          <a:bodyPr/>
          <a:lstStyle/>
          <a:p>
            <a:pPr eaLnBrk="1" hangingPunct="1"/>
            <a:r>
              <a:rPr lang="es-ES" altLang="es-ES" smtClean="0"/>
              <a:t>GOLFISTAS EN ACTIVO | Frecuencia de juego</a:t>
            </a:r>
            <a:r>
              <a:rPr lang="en-US" altLang="es-ES" smtClean="0"/>
              <a:t> </a:t>
            </a:r>
            <a:endParaRPr lang="en-GB" altLang="es-ES" smtClean="0"/>
          </a:p>
        </p:txBody>
      </p:sp>
      <p:sp>
        <p:nvSpPr>
          <p:cNvPr id="58371" name="Date Placeholder 4"/>
          <p:cNvSpPr>
            <a:spLocks noGrp="1"/>
          </p:cNvSpPr>
          <p:nvPr>
            <p:ph type="dt" sz="quarter" idx="14"/>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DEEB882E-2E73-4482-98F1-B1E94194008E}" type="datetime4">
              <a:rPr lang="en-US" altLang="es-ES" smtClean="0">
                <a:solidFill>
                  <a:srgbClr val="FFFFFF"/>
                </a:solidFill>
              </a:rPr>
              <a:pPr/>
              <a:t>September 3, 2016</a:t>
            </a:fld>
            <a:endParaRPr lang="en-US" altLang="es-ES" smtClean="0">
              <a:solidFill>
                <a:srgbClr val="FFFFFF"/>
              </a:solidFill>
            </a:endParaRPr>
          </a:p>
        </p:txBody>
      </p:sp>
      <p:sp>
        <p:nvSpPr>
          <p:cNvPr id="58372" name="Footer Placeholder 5"/>
          <p:cNvSpPr>
            <a:spLocks noGrp="1"/>
          </p:cNvSpPr>
          <p:nvPr>
            <p:ph type="ftr" sz="quarter" idx="15"/>
          </p:nvPr>
        </p:nvSpPr>
        <p:spPr>
          <a:xfrm>
            <a:off x="685800" y="6513513"/>
            <a:ext cx="2446338" cy="2286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r>
              <a:rPr lang="en-US" altLang="es-ES" smtClean="0">
                <a:solidFill>
                  <a:srgbClr val="FFFFFF"/>
                </a:solidFill>
              </a:rPr>
              <a:t>© SPORTS MARKETING SURVEYS INC</a:t>
            </a:r>
            <a:r>
              <a:rPr lang="en-US" altLang="es-ES" smtClean="0">
                <a:solidFill>
                  <a:srgbClr val="FFD300"/>
                </a:solidFill>
              </a:rPr>
              <a:t>.</a:t>
            </a:r>
          </a:p>
        </p:txBody>
      </p:sp>
      <p:graphicFrame>
        <p:nvGraphicFramePr>
          <p:cNvPr id="58373" name="Content Placeholder 16"/>
          <p:cNvGraphicFramePr>
            <a:graphicFrameLocks noGrp="1"/>
          </p:cNvGraphicFramePr>
          <p:nvPr>
            <p:ph idx="1"/>
          </p:nvPr>
        </p:nvGraphicFramePr>
        <p:xfrm>
          <a:off x="4932363" y="849313"/>
          <a:ext cx="4133850" cy="4262437"/>
        </p:xfrm>
        <a:graphic>
          <a:graphicData uri="http://schemas.openxmlformats.org/presentationml/2006/ole">
            <mc:AlternateContent xmlns:mc="http://schemas.openxmlformats.org/markup-compatibility/2006">
              <mc:Choice xmlns:v="urn:schemas-microsoft-com:vml" Requires="v">
                <p:oleObj spid="_x0000_s58415" name="Gráfico" r:id="rId3" imgW="4139543" imgH="4267570" progId="Excel.Chart.8">
                  <p:embed/>
                </p:oleObj>
              </mc:Choice>
              <mc:Fallback>
                <p:oleObj name="Gráfico" r:id="rId3" imgW="4139543" imgH="4267570" progId="Excel.Chart.8">
                  <p:embed/>
                  <p:pic>
                    <p:nvPicPr>
                      <p:cNvPr id="0" name="Content Placeholder 16"/>
                      <p:cNvPicPr>
                        <a:picLocks noGrp="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32363" y="849313"/>
                        <a:ext cx="4133850" cy="4262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9" name="Table 18"/>
          <p:cNvGraphicFramePr>
            <a:graphicFrameLocks noGrp="1"/>
          </p:cNvGraphicFramePr>
          <p:nvPr/>
        </p:nvGraphicFramePr>
        <p:xfrm>
          <a:off x="467544" y="1412776"/>
          <a:ext cx="4305323" cy="3731321"/>
        </p:xfrm>
        <a:graphic>
          <a:graphicData uri="http://schemas.openxmlformats.org/drawingml/2006/table">
            <a:tbl>
              <a:tblPr>
                <a:tableStyleId>{2A488322-F2BA-4B5B-9748-0D474271808F}</a:tableStyleId>
              </a:tblPr>
              <a:tblGrid>
                <a:gridCol w="1305905"/>
                <a:gridCol w="356763"/>
                <a:gridCol w="259670"/>
                <a:gridCol w="242407"/>
                <a:gridCol w="356763"/>
                <a:gridCol w="356763"/>
                <a:gridCol w="356763"/>
                <a:gridCol w="356763"/>
                <a:gridCol w="356763"/>
                <a:gridCol w="356763"/>
              </a:tblGrid>
              <a:tr h="1584176">
                <a:tc>
                  <a:txBody>
                    <a:bodyPr/>
                    <a:lstStyle/>
                    <a:p>
                      <a:pPr algn="l" fontAlgn="b"/>
                      <a:endParaRPr lang="en-GB" sz="1050" u="none" strike="noStrike" kern="1200" dirty="0">
                        <a:solidFill>
                          <a:schemeClr val="dk1"/>
                        </a:solidFill>
                        <a:effectLst/>
                        <a:latin typeface="Prelo SemiBold" panose="02000506040000020004" pitchFamily="50" charset="0"/>
                        <a:ea typeface="+mn-ea"/>
                        <a:cs typeface="Arial" panose="020B0604020202020204" pitchFamily="34" charset="0"/>
                      </a:endParaRPr>
                    </a:p>
                  </a:txBody>
                  <a:tcPr marL="5216" marR="5216" marT="5216" marB="0" anchor="b">
                    <a:lnL>
                      <a:noFill/>
                    </a:lnL>
                    <a:lnR>
                      <a:noFill/>
                    </a:lnR>
                    <a:lnT w="254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GB" sz="1050" u="none" strike="noStrike" kern="1200" dirty="0" smtClean="0">
                          <a:effectLst/>
                          <a:latin typeface="Prelo SemiBold" panose="02000506040000020004" pitchFamily="50" charset="0"/>
                        </a:rPr>
                        <a:t>  Total</a:t>
                      </a:r>
                      <a:endParaRPr lang="en-GB" sz="1050" u="none" strike="noStrike" kern="1200" dirty="0">
                        <a:solidFill>
                          <a:schemeClr val="dk1"/>
                        </a:solidFill>
                        <a:effectLst/>
                        <a:latin typeface="Prelo SemiBold" panose="02000506040000020004" pitchFamily="50" charset="0"/>
                        <a:ea typeface="+mn-ea"/>
                        <a:cs typeface="Arial" panose="020B0604020202020204" pitchFamily="34" charset="0"/>
                      </a:endParaRPr>
                    </a:p>
                  </a:txBody>
                  <a:tcPr marL="5216" marR="5216" marT="5216" marB="0" vert="vert270" anchor="ctr">
                    <a:lnL>
                      <a:noFill/>
                    </a:lnL>
                    <a:lnR>
                      <a:noFill/>
                    </a:lnR>
                    <a:lnT w="254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GB" sz="1050" u="none" strike="noStrike" dirty="0" smtClean="0">
                          <a:effectLst/>
                          <a:latin typeface="Prelo SemiBold" panose="02000506040000020004" pitchFamily="50" charset="0"/>
                        </a:rPr>
                        <a:t>Hombre</a:t>
                      </a:r>
                      <a:endParaRPr lang="en-GB" sz="1050" b="0" i="0" u="none" strike="noStrike" dirty="0">
                        <a:solidFill>
                          <a:srgbClr val="000000"/>
                        </a:solidFill>
                        <a:effectLst/>
                        <a:latin typeface="Prelo SemiBold" panose="02000506040000020004" pitchFamily="50" charset="0"/>
                        <a:cs typeface="Arial" panose="020B0604020202020204" pitchFamily="34" charset="0"/>
                      </a:endParaRPr>
                    </a:p>
                  </a:txBody>
                  <a:tcPr marL="5216" marR="5216" marT="5216" marB="0" vert="vert270" anchor="ctr">
                    <a:lnL>
                      <a:noFill/>
                    </a:lnL>
                    <a:lnR>
                      <a:noFill/>
                    </a:lnR>
                    <a:lnT w="254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GB" sz="1050" u="none" strike="noStrike" dirty="0" smtClean="0">
                          <a:effectLst/>
                          <a:latin typeface="Prelo SemiBold" panose="02000506040000020004" pitchFamily="50" charset="0"/>
                        </a:rPr>
                        <a:t>Mujer</a:t>
                      </a:r>
                      <a:endParaRPr lang="en-GB" sz="1050" b="0" i="0" u="none" strike="noStrike" dirty="0">
                        <a:solidFill>
                          <a:srgbClr val="000000"/>
                        </a:solidFill>
                        <a:effectLst/>
                        <a:latin typeface="Prelo SemiBold" panose="02000506040000020004" pitchFamily="50" charset="0"/>
                        <a:cs typeface="Arial" panose="020B0604020202020204" pitchFamily="34" charset="0"/>
                      </a:endParaRPr>
                    </a:p>
                  </a:txBody>
                  <a:tcPr marL="5216" marR="5216" marT="5216" marB="0" vert="vert270" anchor="ctr">
                    <a:lnL>
                      <a:noFill/>
                    </a:lnL>
                    <a:lnR>
                      <a:noFill/>
                    </a:lnR>
                    <a:lnT w="254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GB" sz="1050" u="none" strike="noStrike" dirty="0" smtClean="0">
                          <a:effectLst/>
                          <a:latin typeface="Prelo SemiBold" panose="02000506040000020004" pitchFamily="50" charset="0"/>
                        </a:rPr>
                        <a:t>&lt; 35</a:t>
                      </a:r>
                      <a:endParaRPr lang="en-GB" sz="1050" b="0" i="0" u="none" strike="noStrike" dirty="0">
                        <a:solidFill>
                          <a:srgbClr val="000000"/>
                        </a:solidFill>
                        <a:effectLst/>
                        <a:latin typeface="Prelo SemiBold" panose="02000506040000020004" pitchFamily="50" charset="0"/>
                        <a:cs typeface="Arial" panose="020B0604020202020204" pitchFamily="34" charset="0"/>
                      </a:endParaRPr>
                    </a:p>
                  </a:txBody>
                  <a:tcPr marL="5216" marR="5216" marT="5216" marB="0" vert="vert270" anchor="ctr">
                    <a:lnL>
                      <a:noFill/>
                    </a:lnL>
                    <a:lnR>
                      <a:noFill/>
                    </a:lnR>
                    <a:lnT w="254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GB" sz="1050" u="none" strike="noStrike" dirty="0" smtClean="0">
                          <a:effectLst/>
                          <a:latin typeface="Prelo SemiBold" panose="02000506040000020004" pitchFamily="50" charset="0"/>
                        </a:rPr>
                        <a:t>35 </a:t>
                      </a:r>
                      <a:r>
                        <a:rPr lang="es-ES" sz="1050" u="none" strike="noStrike" dirty="0" smtClean="0">
                          <a:effectLst/>
                          <a:latin typeface="Prelo SemiBold" panose="02000506040000020004" pitchFamily="50" charset="0"/>
                        </a:rPr>
                        <a:t>–</a:t>
                      </a:r>
                      <a:r>
                        <a:rPr lang="en-GB" sz="1050" u="none" strike="noStrike" dirty="0" smtClean="0">
                          <a:effectLst/>
                          <a:latin typeface="Prelo SemiBold" panose="02000506040000020004" pitchFamily="50" charset="0"/>
                        </a:rPr>
                        <a:t> 54 </a:t>
                      </a:r>
                      <a:endParaRPr lang="en-GB" sz="1050" b="0" i="0" u="none" strike="noStrike" dirty="0">
                        <a:solidFill>
                          <a:srgbClr val="000000"/>
                        </a:solidFill>
                        <a:effectLst/>
                        <a:latin typeface="Prelo SemiBold" panose="02000506040000020004" pitchFamily="50" charset="0"/>
                        <a:cs typeface="Arial" panose="020B0604020202020204" pitchFamily="34" charset="0"/>
                      </a:endParaRPr>
                    </a:p>
                  </a:txBody>
                  <a:tcPr marL="5216" marR="5216" marT="5216" marB="0" vert="vert270" anchor="ctr">
                    <a:lnL>
                      <a:noFill/>
                    </a:lnL>
                    <a:lnR>
                      <a:noFill/>
                    </a:lnR>
                    <a:lnT w="254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GB" sz="1050" u="none" strike="noStrike" dirty="0" smtClean="0">
                          <a:effectLst/>
                          <a:latin typeface="Prelo SemiBold" panose="02000506040000020004" pitchFamily="50" charset="0"/>
                        </a:rPr>
                        <a:t>Más de 55</a:t>
                      </a:r>
                      <a:endParaRPr lang="en-GB" sz="1050" b="0" i="0" u="none" strike="noStrike" dirty="0">
                        <a:solidFill>
                          <a:srgbClr val="000000"/>
                        </a:solidFill>
                        <a:effectLst/>
                        <a:latin typeface="Prelo SemiBold" panose="02000506040000020004" pitchFamily="50" charset="0"/>
                        <a:cs typeface="Arial" panose="020B0604020202020204" pitchFamily="34" charset="0"/>
                      </a:endParaRPr>
                    </a:p>
                  </a:txBody>
                  <a:tcPr marL="5216" marR="5216" marT="5216" marB="0" vert="vert270" anchor="ctr">
                    <a:lnL>
                      <a:noFill/>
                    </a:lnL>
                    <a:lnR>
                      <a:noFill/>
                    </a:lnR>
                    <a:lnT w="254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GB" sz="1050" u="none" strike="noStrike" dirty="0" smtClean="0">
                          <a:effectLst/>
                          <a:latin typeface="Prelo SemiBold" panose="02000506040000020004" pitchFamily="50" charset="0"/>
                        </a:rPr>
                        <a:t>Socio</a:t>
                      </a:r>
                      <a:r>
                        <a:rPr lang="en-GB" sz="1050" u="none" strike="noStrike" baseline="0" dirty="0" smtClean="0">
                          <a:effectLst/>
                          <a:latin typeface="Prelo SemiBold" panose="02000506040000020004" pitchFamily="50" charset="0"/>
                        </a:rPr>
                        <a:t> de un club de golf</a:t>
                      </a:r>
                      <a:endParaRPr lang="en-GB" sz="1050" b="0" i="0" u="none" strike="noStrike" dirty="0">
                        <a:solidFill>
                          <a:srgbClr val="000000"/>
                        </a:solidFill>
                        <a:effectLst/>
                        <a:latin typeface="Prelo SemiBold" panose="02000506040000020004" pitchFamily="50" charset="0"/>
                        <a:cs typeface="Arial" panose="020B0604020202020204" pitchFamily="34" charset="0"/>
                      </a:endParaRPr>
                    </a:p>
                  </a:txBody>
                  <a:tcPr marL="5216" marR="5216" marT="5216" marB="0" vert="vert270" anchor="ctr">
                    <a:lnL>
                      <a:noFill/>
                    </a:lnL>
                    <a:lnR>
                      <a:noFill/>
                    </a:lnR>
                    <a:lnT w="254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GB" sz="1050" b="0" i="0" u="none" strike="noStrike" dirty="0" err="1" smtClean="0">
                          <a:solidFill>
                            <a:schemeClr val="dk1"/>
                          </a:solidFill>
                          <a:effectLst/>
                          <a:latin typeface="Prelo SemiBold" panose="02000506040000020004" pitchFamily="50" charset="0"/>
                          <a:cs typeface="+mn-cs"/>
                        </a:rPr>
                        <a:t>Golfista</a:t>
                      </a:r>
                      <a:r>
                        <a:rPr lang="en-GB" sz="1050" b="0" i="0" u="none" strike="noStrike" baseline="0" dirty="0" smtClean="0">
                          <a:solidFill>
                            <a:schemeClr val="dk1"/>
                          </a:solidFill>
                          <a:effectLst/>
                          <a:latin typeface="Prelo SemiBold" panose="02000506040000020004" pitchFamily="50" charset="0"/>
                          <a:cs typeface="+mn-cs"/>
                        </a:rPr>
                        <a:t> de </a:t>
                      </a:r>
                      <a:r>
                        <a:rPr lang="en-GB" sz="1050" b="0" i="0" u="none" strike="noStrike" baseline="0" dirty="0" err="1" smtClean="0">
                          <a:solidFill>
                            <a:schemeClr val="dk1"/>
                          </a:solidFill>
                          <a:effectLst/>
                          <a:latin typeface="Prelo SemiBold" panose="02000506040000020004" pitchFamily="50" charset="0"/>
                          <a:cs typeface="+mn-cs"/>
                        </a:rPr>
                        <a:t>baja</a:t>
                      </a:r>
                      <a:r>
                        <a:rPr lang="en-GB" sz="1050" b="0" i="0" u="none" strike="noStrike" baseline="0" dirty="0" smtClean="0">
                          <a:solidFill>
                            <a:schemeClr val="dk1"/>
                          </a:solidFill>
                          <a:effectLst/>
                          <a:latin typeface="Prelo SemiBold" panose="02000506040000020004" pitchFamily="50" charset="0"/>
                          <a:cs typeface="+mn-cs"/>
                        </a:rPr>
                        <a:t> </a:t>
                      </a:r>
                      <a:endParaRPr lang="en-GB" sz="1050" b="0" i="0" u="none" strike="noStrike" dirty="0">
                        <a:solidFill>
                          <a:srgbClr val="000000"/>
                        </a:solidFill>
                        <a:effectLst/>
                        <a:latin typeface="Prelo SemiBold" panose="02000506040000020004" pitchFamily="50" charset="0"/>
                        <a:cs typeface="Arial" panose="020B0604020202020204" pitchFamily="34" charset="0"/>
                      </a:endParaRPr>
                    </a:p>
                  </a:txBody>
                  <a:tcPr marL="5216" marR="5216" marT="5216" marB="0" vert="vert270" anchor="ctr">
                    <a:lnL>
                      <a:noFill/>
                    </a:lnL>
                    <a:lnR>
                      <a:noFill/>
                    </a:lnR>
                    <a:lnT w="254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GB" sz="1050" u="none" strike="noStrike" smtClean="0">
                          <a:effectLst/>
                          <a:latin typeface="Prelo SemiBold" panose="02000506040000020004" pitchFamily="50" charset="0"/>
                        </a:rPr>
                        <a:t>No socio</a:t>
                      </a:r>
                      <a:endParaRPr lang="en-GB" sz="1050" b="0" i="0" u="none" strike="noStrike" dirty="0">
                        <a:solidFill>
                          <a:srgbClr val="000000"/>
                        </a:solidFill>
                        <a:effectLst/>
                        <a:latin typeface="Prelo SemiBold" panose="02000506040000020004" pitchFamily="50" charset="0"/>
                        <a:cs typeface="Arial" panose="020B0604020202020204" pitchFamily="34" charset="0"/>
                      </a:endParaRPr>
                    </a:p>
                  </a:txBody>
                  <a:tcPr marL="5216" marR="5216" marT="5216" marB="0" vert="vert270" anchor="ctr">
                    <a:lnL>
                      <a:noFill/>
                    </a:lnL>
                    <a:lnR>
                      <a:noFill/>
                    </a:lnR>
                    <a:lnT w="254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576064">
                <a:tc>
                  <a:txBody>
                    <a:bodyPr/>
                    <a:lstStyle/>
                    <a:p>
                      <a:pPr algn="ctr" fontAlgn="b"/>
                      <a:r>
                        <a:rPr lang="es-ES_tradnl" sz="1050" u="none" strike="noStrike" noProof="0" dirty="0" smtClean="0">
                          <a:effectLst/>
                          <a:latin typeface="Prelo SemiBold" panose="02000506040000020004" pitchFamily="50" charset="0"/>
                        </a:rPr>
                        <a:t>Juego cuando quiero</a:t>
                      </a:r>
                      <a:endParaRPr lang="es-ES_tradnl" sz="1050" b="0" i="0" u="none" strike="noStrike" noProof="0" dirty="0">
                        <a:solidFill>
                          <a:srgbClr val="000000"/>
                        </a:solidFill>
                        <a:effectLst/>
                        <a:latin typeface="Prelo SemiBold" panose="02000506040000020004" pitchFamily="50" charset="0"/>
                        <a:cs typeface="Arial" panose="020B0604020202020204" pitchFamily="34" charset="0"/>
                      </a:endParaRPr>
                    </a:p>
                  </a:txBody>
                  <a:tcPr marL="5216" marR="5216" marT="5216"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7BF0D"/>
                    </a:solidFill>
                  </a:tcPr>
                </a:tc>
                <a:tc>
                  <a:txBody>
                    <a:bodyPr/>
                    <a:lstStyle/>
                    <a:p>
                      <a:pPr algn="ctr" fontAlgn="b"/>
                      <a:r>
                        <a:rPr lang="en-GB" sz="900" u="none" strike="noStrike" dirty="0">
                          <a:effectLst/>
                        </a:rPr>
                        <a:t>16%</a:t>
                      </a:r>
                      <a:endParaRPr lang="en-GB" sz="900" b="0" i="0" u="none" strike="noStrike" dirty="0">
                        <a:solidFill>
                          <a:srgbClr val="000000"/>
                        </a:solidFill>
                        <a:effectLst/>
                        <a:latin typeface="Prelo SemiBold" panose="02000506040000020004" pitchFamily="50" charset="0"/>
                        <a:cs typeface="Arial" panose="020B0604020202020204" pitchFamily="34" charset="0"/>
                      </a:endParaRPr>
                    </a:p>
                  </a:txBody>
                  <a:tcPr marL="5216" marR="5216" marT="5216"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7BF0D"/>
                    </a:solidFill>
                  </a:tcPr>
                </a:tc>
                <a:tc>
                  <a:txBody>
                    <a:bodyPr/>
                    <a:lstStyle/>
                    <a:p>
                      <a:pPr algn="ctr" fontAlgn="b"/>
                      <a:r>
                        <a:rPr lang="en-GB" sz="900" u="none" strike="noStrike" dirty="0">
                          <a:effectLst/>
                        </a:rPr>
                        <a:t>17%</a:t>
                      </a:r>
                      <a:endParaRPr lang="en-GB" sz="900" b="0" i="0" u="none" strike="noStrike" dirty="0">
                        <a:solidFill>
                          <a:srgbClr val="000000"/>
                        </a:solidFill>
                        <a:effectLst/>
                        <a:latin typeface="Prelo SemiBold" panose="02000506040000020004" pitchFamily="50" charset="0"/>
                        <a:cs typeface="Arial" panose="020B0604020202020204" pitchFamily="34" charset="0"/>
                      </a:endParaRPr>
                    </a:p>
                  </a:txBody>
                  <a:tcPr marL="5216" marR="5216" marT="5216"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7BF0D"/>
                    </a:solidFill>
                  </a:tcPr>
                </a:tc>
                <a:tc>
                  <a:txBody>
                    <a:bodyPr/>
                    <a:lstStyle/>
                    <a:p>
                      <a:pPr algn="ctr" fontAlgn="b"/>
                      <a:r>
                        <a:rPr lang="en-GB" sz="900" u="none" strike="noStrike" dirty="0">
                          <a:effectLst/>
                        </a:rPr>
                        <a:t>14%</a:t>
                      </a:r>
                      <a:endParaRPr lang="en-GB" sz="900" b="0" i="0" u="none" strike="noStrike" dirty="0">
                        <a:solidFill>
                          <a:srgbClr val="000000"/>
                        </a:solidFill>
                        <a:effectLst/>
                        <a:latin typeface="Prelo SemiBold" panose="02000506040000020004" pitchFamily="50" charset="0"/>
                        <a:cs typeface="Arial" panose="020B0604020202020204" pitchFamily="34" charset="0"/>
                      </a:endParaRPr>
                    </a:p>
                  </a:txBody>
                  <a:tcPr marL="5216" marR="5216" marT="5216"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7BF0D"/>
                    </a:solidFill>
                  </a:tcPr>
                </a:tc>
                <a:tc>
                  <a:txBody>
                    <a:bodyPr/>
                    <a:lstStyle/>
                    <a:p>
                      <a:pPr algn="ctr" fontAlgn="b"/>
                      <a:r>
                        <a:rPr lang="en-GB" sz="900" u="none" strike="noStrike" dirty="0">
                          <a:effectLst/>
                        </a:rPr>
                        <a:t>16%</a:t>
                      </a:r>
                      <a:endParaRPr lang="en-GB" sz="900" b="0" i="0" u="none" strike="noStrike" dirty="0">
                        <a:solidFill>
                          <a:srgbClr val="000000"/>
                        </a:solidFill>
                        <a:effectLst/>
                        <a:latin typeface="Prelo SemiBold" panose="02000506040000020004" pitchFamily="50" charset="0"/>
                        <a:cs typeface="Arial" panose="020B0604020202020204" pitchFamily="34" charset="0"/>
                      </a:endParaRPr>
                    </a:p>
                  </a:txBody>
                  <a:tcPr marL="5216" marR="5216" marT="5216"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7BF0D"/>
                    </a:solidFill>
                  </a:tcPr>
                </a:tc>
                <a:tc>
                  <a:txBody>
                    <a:bodyPr/>
                    <a:lstStyle/>
                    <a:p>
                      <a:pPr algn="ctr" fontAlgn="b"/>
                      <a:r>
                        <a:rPr lang="en-GB" sz="900" u="none" strike="noStrike" dirty="0">
                          <a:effectLst/>
                        </a:rPr>
                        <a:t>6%</a:t>
                      </a:r>
                      <a:endParaRPr lang="en-GB" sz="900" b="0" i="0" u="none" strike="noStrike" dirty="0">
                        <a:solidFill>
                          <a:srgbClr val="000000"/>
                        </a:solidFill>
                        <a:effectLst/>
                        <a:latin typeface="Prelo SemiBold" panose="02000506040000020004" pitchFamily="50" charset="0"/>
                        <a:cs typeface="Arial" panose="020B0604020202020204" pitchFamily="34" charset="0"/>
                      </a:endParaRPr>
                    </a:p>
                  </a:txBody>
                  <a:tcPr marL="5216" marR="5216" marT="5216"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7BF0D"/>
                    </a:solidFill>
                  </a:tcPr>
                </a:tc>
                <a:tc>
                  <a:txBody>
                    <a:bodyPr/>
                    <a:lstStyle/>
                    <a:p>
                      <a:pPr algn="ctr" fontAlgn="b"/>
                      <a:r>
                        <a:rPr lang="en-GB" sz="900" u="none" strike="noStrike" dirty="0">
                          <a:effectLst/>
                        </a:rPr>
                        <a:t>27%</a:t>
                      </a:r>
                      <a:endParaRPr lang="en-GB" sz="900" b="0" i="0" u="none" strike="noStrike" dirty="0">
                        <a:solidFill>
                          <a:srgbClr val="000000"/>
                        </a:solidFill>
                        <a:effectLst/>
                        <a:latin typeface="Prelo SemiBold" panose="02000506040000020004" pitchFamily="50" charset="0"/>
                        <a:cs typeface="Arial" panose="020B0604020202020204" pitchFamily="34" charset="0"/>
                      </a:endParaRPr>
                    </a:p>
                  </a:txBody>
                  <a:tcPr marL="5216" marR="5216" marT="5216"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7BF0D"/>
                    </a:solidFill>
                  </a:tcPr>
                </a:tc>
                <a:tc>
                  <a:txBody>
                    <a:bodyPr/>
                    <a:lstStyle/>
                    <a:p>
                      <a:pPr algn="ctr" fontAlgn="b"/>
                      <a:r>
                        <a:rPr lang="en-GB" sz="900" u="none" strike="noStrike" dirty="0">
                          <a:effectLst/>
                        </a:rPr>
                        <a:t>21%</a:t>
                      </a:r>
                      <a:endParaRPr lang="en-GB" sz="900" b="0" i="0" u="none" strike="noStrike" dirty="0">
                        <a:solidFill>
                          <a:srgbClr val="000000"/>
                        </a:solidFill>
                        <a:effectLst/>
                        <a:latin typeface="Prelo SemiBold" panose="02000506040000020004" pitchFamily="50" charset="0"/>
                        <a:cs typeface="Arial" panose="020B0604020202020204" pitchFamily="34" charset="0"/>
                      </a:endParaRPr>
                    </a:p>
                  </a:txBody>
                  <a:tcPr marL="5216" marR="5216" marT="5216"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7BF0D"/>
                    </a:solidFill>
                  </a:tcPr>
                </a:tc>
                <a:tc>
                  <a:txBody>
                    <a:bodyPr/>
                    <a:lstStyle/>
                    <a:p>
                      <a:pPr algn="ctr" fontAlgn="b"/>
                      <a:r>
                        <a:rPr lang="en-GB" sz="900" u="none" strike="noStrike" dirty="0">
                          <a:effectLst/>
                        </a:rPr>
                        <a:t>8%</a:t>
                      </a:r>
                      <a:endParaRPr lang="en-GB" sz="900" b="0" i="0" u="none" strike="noStrike" dirty="0">
                        <a:solidFill>
                          <a:srgbClr val="000000"/>
                        </a:solidFill>
                        <a:effectLst/>
                        <a:latin typeface="Prelo SemiBold" panose="02000506040000020004" pitchFamily="50" charset="0"/>
                        <a:cs typeface="Arial" panose="020B0604020202020204" pitchFamily="34" charset="0"/>
                      </a:endParaRPr>
                    </a:p>
                  </a:txBody>
                  <a:tcPr marL="5216" marR="5216" marT="5216"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7BF0D"/>
                    </a:solidFill>
                  </a:tcPr>
                </a:tc>
                <a:tc>
                  <a:txBody>
                    <a:bodyPr/>
                    <a:lstStyle/>
                    <a:p>
                      <a:pPr algn="ctr" fontAlgn="b"/>
                      <a:r>
                        <a:rPr lang="en-GB" sz="900" u="none" strike="noStrike" dirty="0">
                          <a:effectLst/>
                        </a:rPr>
                        <a:t>12%</a:t>
                      </a:r>
                      <a:endParaRPr lang="en-GB" sz="900" b="0" i="0" u="none" strike="noStrike" dirty="0">
                        <a:solidFill>
                          <a:srgbClr val="000000"/>
                        </a:solidFill>
                        <a:effectLst/>
                        <a:latin typeface="Prelo SemiBold" panose="02000506040000020004" pitchFamily="50" charset="0"/>
                        <a:cs typeface="Arial" panose="020B0604020202020204" pitchFamily="34" charset="0"/>
                      </a:endParaRPr>
                    </a:p>
                  </a:txBody>
                  <a:tcPr marL="5216" marR="5216" marT="5216"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7BF0D"/>
                    </a:solidFill>
                  </a:tcPr>
                </a:tc>
              </a:tr>
              <a:tr h="831442">
                <a:tc>
                  <a:txBody>
                    <a:bodyPr/>
                    <a:lstStyle/>
                    <a:p>
                      <a:pPr algn="ctr" fontAlgn="b"/>
                      <a:r>
                        <a:rPr lang="es-ES_tradnl" sz="1050" u="none" strike="noStrike" noProof="0" dirty="0" smtClean="0">
                          <a:effectLst/>
                          <a:latin typeface="Prelo SemiBold" panose="02000506040000020004" pitchFamily="50" charset="0"/>
                        </a:rPr>
                        <a:t>Juego cuando mis responsabilidades me</a:t>
                      </a:r>
                      <a:r>
                        <a:rPr lang="es-ES_tradnl" sz="1050" u="none" strike="noStrike" baseline="0" noProof="0" dirty="0" smtClean="0">
                          <a:effectLst/>
                          <a:latin typeface="Prelo SemiBold" panose="02000506040000020004" pitchFamily="50" charset="0"/>
                        </a:rPr>
                        <a:t> lo</a:t>
                      </a:r>
                      <a:r>
                        <a:rPr lang="es-ES_tradnl" sz="1050" u="none" strike="noStrike" noProof="0" dirty="0" smtClean="0">
                          <a:effectLst/>
                          <a:latin typeface="Prelo SemiBold" panose="02000506040000020004" pitchFamily="50" charset="0"/>
                        </a:rPr>
                        <a:t> permiten</a:t>
                      </a:r>
                      <a:endParaRPr lang="es-ES_tradnl" sz="1050" b="0" i="0" u="none" strike="noStrike" noProof="0" dirty="0">
                        <a:solidFill>
                          <a:srgbClr val="000000"/>
                        </a:solidFill>
                        <a:effectLst/>
                        <a:latin typeface="Prelo SemiBold" panose="02000506040000020004" pitchFamily="50" charset="0"/>
                        <a:cs typeface="Arial" panose="020B0604020202020204" pitchFamily="34" charset="0"/>
                      </a:endParaRPr>
                    </a:p>
                  </a:txBody>
                  <a:tcPr marL="5216" marR="5216" marT="5216"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6C0D9"/>
                    </a:solidFill>
                  </a:tcPr>
                </a:tc>
                <a:tc>
                  <a:txBody>
                    <a:bodyPr/>
                    <a:lstStyle/>
                    <a:p>
                      <a:pPr algn="ctr" fontAlgn="b"/>
                      <a:r>
                        <a:rPr lang="en-GB" sz="900" u="none" strike="noStrike" dirty="0">
                          <a:effectLst/>
                        </a:rPr>
                        <a:t>61%</a:t>
                      </a:r>
                      <a:endParaRPr lang="en-GB" sz="900" b="0" i="0" u="none" strike="noStrike" dirty="0">
                        <a:solidFill>
                          <a:srgbClr val="000000"/>
                        </a:solidFill>
                        <a:effectLst/>
                        <a:latin typeface="Prelo SemiBold" panose="02000506040000020004" pitchFamily="50" charset="0"/>
                        <a:cs typeface="Arial" panose="020B0604020202020204" pitchFamily="34" charset="0"/>
                      </a:endParaRPr>
                    </a:p>
                  </a:txBody>
                  <a:tcPr marL="5216" marR="5216" marT="5216"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6C0D9"/>
                    </a:solidFill>
                  </a:tcPr>
                </a:tc>
                <a:tc>
                  <a:txBody>
                    <a:bodyPr/>
                    <a:lstStyle/>
                    <a:p>
                      <a:pPr algn="ctr" fontAlgn="b"/>
                      <a:r>
                        <a:rPr lang="en-GB" sz="900" u="none" strike="noStrike" dirty="0">
                          <a:effectLst/>
                        </a:rPr>
                        <a:t>61%</a:t>
                      </a:r>
                      <a:endParaRPr lang="en-GB" sz="900" b="0" i="0" u="none" strike="noStrike" dirty="0">
                        <a:solidFill>
                          <a:srgbClr val="000000"/>
                        </a:solidFill>
                        <a:effectLst/>
                        <a:latin typeface="Prelo SemiBold" panose="02000506040000020004" pitchFamily="50" charset="0"/>
                        <a:cs typeface="Arial" panose="020B0604020202020204" pitchFamily="34" charset="0"/>
                      </a:endParaRPr>
                    </a:p>
                  </a:txBody>
                  <a:tcPr marL="5216" marR="5216" marT="5216"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6C0D9"/>
                    </a:solidFill>
                  </a:tcPr>
                </a:tc>
                <a:tc>
                  <a:txBody>
                    <a:bodyPr/>
                    <a:lstStyle/>
                    <a:p>
                      <a:pPr algn="ctr" fontAlgn="b"/>
                      <a:r>
                        <a:rPr lang="en-GB" sz="900" u="none" strike="noStrike" dirty="0">
                          <a:effectLst/>
                        </a:rPr>
                        <a:t>60%</a:t>
                      </a:r>
                      <a:endParaRPr lang="en-GB" sz="900" b="0" i="0" u="none" strike="noStrike" dirty="0">
                        <a:solidFill>
                          <a:srgbClr val="000000"/>
                        </a:solidFill>
                        <a:effectLst/>
                        <a:latin typeface="Prelo SemiBold" panose="02000506040000020004" pitchFamily="50" charset="0"/>
                        <a:cs typeface="Arial" panose="020B0604020202020204" pitchFamily="34" charset="0"/>
                      </a:endParaRPr>
                    </a:p>
                  </a:txBody>
                  <a:tcPr marL="5216" marR="5216" marT="5216"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6C0D9"/>
                    </a:solidFill>
                  </a:tcPr>
                </a:tc>
                <a:tc>
                  <a:txBody>
                    <a:bodyPr/>
                    <a:lstStyle/>
                    <a:p>
                      <a:pPr algn="ctr" fontAlgn="b"/>
                      <a:r>
                        <a:rPr lang="en-GB" sz="900" u="none" strike="noStrike" dirty="0">
                          <a:effectLst/>
                        </a:rPr>
                        <a:t>55%</a:t>
                      </a:r>
                      <a:endParaRPr lang="en-GB" sz="900" b="0" i="0" u="none" strike="noStrike" dirty="0">
                        <a:solidFill>
                          <a:srgbClr val="000000"/>
                        </a:solidFill>
                        <a:effectLst/>
                        <a:latin typeface="Prelo SemiBold" panose="02000506040000020004" pitchFamily="50" charset="0"/>
                        <a:cs typeface="Arial" panose="020B0604020202020204" pitchFamily="34" charset="0"/>
                      </a:endParaRPr>
                    </a:p>
                  </a:txBody>
                  <a:tcPr marL="5216" marR="5216" marT="5216"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6C0D9"/>
                    </a:solidFill>
                  </a:tcPr>
                </a:tc>
                <a:tc>
                  <a:txBody>
                    <a:bodyPr/>
                    <a:lstStyle/>
                    <a:p>
                      <a:pPr algn="ctr" fontAlgn="b"/>
                      <a:r>
                        <a:rPr lang="en-GB" sz="900" u="none" strike="noStrike" dirty="0">
                          <a:effectLst/>
                        </a:rPr>
                        <a:t>69%</a:t>
                      </a:r>
                      <a:endParaRPr lang="en-GB" sz="900" b="0" i="0" u="none" strike="noStrike" dirty="0">
                        <a:solidFill>
                          <a:srgbClr val="000000"/>
                        </a:solidFill>
                        <a:effectLst/>
                        <a:latin typeface="Prelo SemiBold" panose="02000506040000020004" pitchFamily="50" charset="0"/>
                        <a:cs typeface="Arial" panose="020B0604020202020204" pitchFamily="34" charset="0"/>
                      </a:endParaRPr>
                    </a:p>
                  </a:txBody>
                  <a:tcPr marL="5216" marR="5216" marT="5216"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6C0D9"/>
                    </a:solidFill>
                  </a:tcPr>
                </a:tc>
                <a:tc>
                  <a:txBody>
                    <a:bodyPr/>
                    <a:lstStyle/>
                    <a:p>
                      <a:pPr algn="ctr" fontAlgn="b"/>
                      <a:r>
                        <a:rPr lang="en-GB" sz="900" u="none" strike="noStrike" dirty="0">
                          <a:effectLst/>
                        </a:rPr>
                        <a:t>53%</a:t>
                      </a:r>
                      <a:endParaRPr lang="en-GB" sz="900" b="0" i="0" u="none" strike="noStrike" dirty="0">
                        <a:solidFill>
                          <a:srgbClr val="000000"/>
                        </a:solidFill>
                        <a:effectLst/>
                        <a:latin typeface="Prelo SemiBold" panose="02000506040000020004" pitchFamily="50" charset="0"/>
                        <a:cs typeface="Arial" panose="020B0604020202020204" pitchFamily="34" charset="0"/>
                      </a:endParaRPr>
                    </a:p>
                  </a:txBody>
                  <a:tcPr marL="5216" marR="5216" marT="5216"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6C0D9"/>
                    </a:solidFill>
                  </a:tcPr>
                </a:tc>
                <a:tc>
                  <a:txBody>
                    <a:bodyPr/>
                    <a:lstStyle/>
                    <a:p>
                      <a:pPr algn="ctr" fontAlgn="b"/>
                      <a:r>
                        <a:rPr lang="en-GB" sz="900" u="none" strike="noStrike" dirty="0">
                          <a:effectLst/>
                        </a:rPr>
                        <a:t>65%</a:t>
                      </a:r>
                      <a:endParaRPr lang="en-GB" sz="900" b="0" i="0" u="none" strike="noStrike" dirty="0">
                        <a:solidFill>
                          <a:srgbClr val="000000"/>
                        </a:solidFill>
                        <a:effectLst/>
                        <a:latin typeface="Prelo SemiBold" panose="02000506040000020004" pitchFamily="50" charset="0"/>
                        <a:cs typeface="Arial" panose="020B0604020202020204" pitchFamily="34" charset="0"/>
                      </a:endParaRPr>
                    </a:p>
                  </a:txBody>
                  <a:tcPr marL="5216" marR="5216" marT="5216"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6C0D9"/>
                    </a:solidFill>
                  </a:tcPr>
                </a:tc>
                <a:tc>
                  <a:txBody>
                    <a:bodyPr/>
                    <a:lstStyle/>
                    <a:p>
                      <a:pPr algn="ctr" fontAlgn="b"/>
                      <a:r>
                        <a:rPr lang="en-GB" sz="900" u="none" strike="noStrike" dirty="0">
                          <a:effectLst/>
                        </a:rPr>
                        <a:t>58%</a:t>
                      </a:r>
                      <a:endParaRPr lang="en-GB" sz="900" b="0" i="0" u="none" strike="noStrike" dirty="0">
                        <a:solidFill>
                          <a:srgbClr val="000000"/>
                        </a:solidFill>
                        <a:effectLst/>
                        <a:latin typeface="Prelo SemiBold" panose="02000506040000020004" pitchFamily="50" charset="0"/>
                        <a:cs typeface="Arial" panose="020B0604020202020204" pitchFamily="34" charset="0"/>
                      </a:endParaRPr>
                    </a:p>
                  </a:txBody>
                  <a:tcPr marL="5216" marR="5216" marT="5216"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6C0D9"/>
                    </a:solidFill>
                  </a:tcPr>
                </a:tc>
                <a:tc>
                  <a:txBody>
                    <a:bodyPr/>
                    <a:lstStyle/>
                    <a:p>
                      <a:pPr algn="ctr" fontAlgn="b"/>
                      <a:r>
                        <a:rPr lang="en-GB" sz="900" u="none" strike="noStrike" dirty="0">
                          <a:effectLst/>
                        </a:rPr>
                        <a:t>57%</a:t>
                      </a:r>
                      <a:endParaRPr lang="en-GB" sz="900" b="0" i="0" u="none" strike="noStrike" dirty="0">
                        <a:solidFill>
                          <a:srgbClr val="000000"/>
                        </a:solidFill>
                        <a:effectLst/>
                        <a:latin typeface="Prelo SemiBold" panose="02000506040000020004" pitchFamily="50" charset="0"/>
                        <a:cs typeface="Arial" panose="020B0604020202020204" pitchFamily="34" charset="0"/>
                      </a:endParaRPr>
                    </a:p>
                  </a:txBody>
                  <a:tcPr marL="5216" marR="5216" marT="5216"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6C0D9"/>
                    </a:solidFill>
                  </a:tcPr>
                </a:tc>
              </a:tr>
              <a:tr h="739639">
                <a:tc>
                  <a:txBody>
                    <a:bodyPr/>
                    <a:lstStyle/>
                    <a:p>
                      <a:pPr algn="ctr" fontAlgn="b"/>
                      <a:r>
                        <a:rPr lang="es-ES_tradnl" sz="1050" u="none" strike="noStrike" noProof="0" dirty="0" smtClean="0">
                          <a:effectLst/>
                          <a:latin typeface="Prelo SemiBold" panose="02000506040000020004" pitchFamily="50" charset="0"/>
                        </a:rPr>
                        <a:t>Frustrado</a:t>
                      </a:r>
                      <a:r>
                        <a:rPr lang="es-ES_tradnl" sz="1050" u="none" strike="noStrike" baseline="0" noProof="0" dirty="0" smtClean="0">
                          <a:effectLst/>
                          <a:latin typeface="Prelo SemiBold" panose="02000506040000020004" pitchFamily="50" charset="0"/>
                        </a:rPr>
                        <a:t> por no poder jugar tanto como quiero</a:t>
                      </a:r>
                      <a:endParaRPr lang="es-ES_tradnl" sz="1050" b="0" i="0" u="none" strike="noStrike" noProof="0" dirty="0">
                        <a:solidFill>
                          <a:srgbClr val="000000"/>
                        </a:solidFill>
                        <a:effectLst/>
                        <a:latin typeface="Prelo SemiBold" panose="02000506040000020004" pitchFamily="50" charset="0"/>
                        <a:cs typeface="Arial" panose="020B0604020202020204" pitchFamily="34" charset="0"/>
                      </a:endParaRPr>
                    </a:p>
                  </a:txBody>
                  <a:tcPr marL="5216" marR="5216" marT="5216"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D300"/>
                    </a:solidFill>
                  </a:tcPr>
                </a:tc>
                <a:tc>
                  <a:txBody>
                    <a:bodyPr/>
                    <a:lstStyle/>
                    <a:p>
                      <a:pPr algn="ctr" fontAlgn="b"/>
                      <a:r>
                        <a:rPr lang="en-GB" sz="900" u="none" strike="noStrike" dirty="0">
                          <a:effectLst/>
                        </a:rPr>
                        <a:t>23%</a:t>
                      </a:r>
                      <a:endParaRPr lang="en-GB" sz="900" b="0" i="0" u="none" strike="noStrike" dirty="0">
                        <a:solidFill>
                          <a:srgbClr val="000000"/>
                        </a:solidFill>
                        <a:effectLst/>
                        <a:latin typeface="Prelo SemiBold" panose="02000506040000020004" pitchFamily="50" charset="0"/>
                        <a:cs typeface="Arial" panose="020B0604020202020204" pitchFamily="34" charset="0"/>
                      </a:endParaRPr>
                    </a:p>
                  </a:txBody>
                  <a:tcPr marL="5216" marR="5216" marT="5216"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D300"/>
                    </a:solidFill>
                  </a:tcPr>
                </a:tc>
                <a:tc>
                  <a:txBody>
                    <a:bodyPr/>
                    <a:lstStyle/>
                    <a:p>
                      <a:pPr algn="ctr" fontAlgn="b"/>
                      <a:r>
                        <a:rPr lang="en-GB" sz="900" u="none" strike="noStrike" dirty="0">
                          <a:effectLst/>
                        </a:rPr>
                        <a:t>22%</a:t>
                      </a:r>
                      <a:endParaRPr lang="en-GB" sz="900" b="0" i="0" u="none" strike="noStrike" dirty="0">
                        <a:solidFill>
                          <a:srgbClr val="000000"/>
                        </a:solidFill>
                        <a:effectLst/>
                        <a:latin typeface="Prelo SemiBold" panose="02000506040000020004" pitchFamily="50" charset="0"/>
                        <a:cs typeface="Arial" panose="020B0604020202020204" pitchFamily="34" charset="0"/>
                      </a:endParaRPr>
                    </a:p>
                  </a:txBody>
                  <a:tcPr marL="5216" marR="5216" marT="5216"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D300"/>
                    </a:solidFill>
                  </a:tcPr>
                </a:tc>
                <a:tc>
                  <a:txBody>
                    <a:bodyPr/>
                    <a:lstStyle/>
                    <a:p>
                      <a:pPr algn="ctr" fontAlgn="b"/>
                      <a:r>
                        <a:rPr lang="en-GB" sz="900" u="none" strike="noStrike" dirty="0">
                          <a:effectLst/>
                        </a:rPr>
                        <a:t>26%</a:t>
                      </a:r>
                      <a:endParaRPr lang="en-GB" sz="900" b="0" i="0" u="none" strike="noStrike" dirty="0">
                        <a:solidFill>
                          <a:srgbClr val="000000"/>
                        </a:solidFill>
                        <a:effectLst/>
                        <a:latin typeface="Prelo SemiBold" panose="02000506040000020004" pitchFamily="50" charset="0"/>
                        <a:cs typeface="Arial" panose="020B0604020202020204" pitchFamily="34" charset="0"/>
                      </a:endParaRPr>
                    </a:p>
                  </a:txBody>
                  <a:tcPr marL="5216" marR="5216" marT="5216"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D300"/>
                    </a:solidFill>
                  </a:tcPr>
                </a:tc>
                <a:tc>
                  <a:txBody>
                    <a:bodyPr/>
                    <a:lstStyle/>
                    <a:p>
                      <a:pPr algn="ctr" fontAlgn="b"/>
                      <a:r>
                        <a:rPr lang="en-GB" sz="900" u="none" strike="noStrike" dirty="0">
                          <a:effectLst/>
                        </a:rPr>
                        <a:t>29%</a:t>
                      </a:r>
                      <a:endParaRPr lang="en-GB" sz="900" b="0" i="0" u="none" strike="noStrike" dirty="0">
                        <a:solidFill>
                          <a:srgbClr val="000000"/>
                        </a:solidFill>
                        <a:effectLst/>
                        <a:latin typeface="Prelo SemiBold" panose="02000506040000020004" pitchFamily="50" charset="0"/>
                        <a:cs typeface="Arial" panose="020B0604020202020204" pitchFamily="34" charset="0"/>
                      </a:endParaRPr>
                    </a:p>
                  </a:txBody>
                  <a:tcPr marL="5216" marR="5216" marT="5216"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D300"/>
                    </a:solidFill>
                  </a:tcPr>
                </a:tc>
                <a:tc>
                  <a:txBody>
                    <a:bodyPr/>
                    <a:lstStyle/>
                    <a:p>
                      <a:pPr algn="ctr" fontAlgn="b"/>
                      <a:r>
                        <a:rPr lang="en-GB" sz="900" u="none" strike="noStrike" dirty="0">
                          <a:effectLst/>
                        </a:rPr>
                        <a:t>25%</a:t>
                      </a:r>
                      <a:endParaRPr lang="en-GB" sz="900" b="0" i="0" u="none" strike="noStrike" dirty="0">
                        <a:solidFill>
                          <a:srgbClr val="000000"/>
                        </a:solidFill>
                        <a:effectLst/>
                        <a:latin typeface="Prelo SemiBold" panose="02000506040000020004" pitchFamily="50" charset="0"/>
                        <a:cs typeface="Arial" panose="020B0604020202020204" pitchFamily="34" charset="0"/>
                      </a:endParaRPr>
                    </a:p>
                  </a:txBody>
                  <a:tcPr marL="5216" marR="5216" marT="5216"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D300"/>
                    </a:solidFill>
                  </a:tcPr>
                </a:tc>
                <a:tc>
                  <a:txBody>
                    <a:bodyPr/>
                    <a:lstStyle/>
                    <a:p>
                      <a:pPr algn="ctr" fontAlgn="b"/>
                      <a:r>
                        <a:rPr lang="en-GB" sz="900" u="none" strike="noStrike" dirty="0">
                          <a:effectLst/>
                        </a:rPr>
                        <a:t>20%</a:t>
                      </a:r>
                      <a:endParaRPr lang="en-GB" sz="900" b="0" i="0" u="none" strike="noStrike" dirty="0">
                        <a:solidFill>
                          <a:srgbClr val="000000"/>
                        </a:solidFill>
                        <a:effectLst/>
                        <a:latin typeface="Prelo SemiBold" panose="02000506040000020004" pitchFamily="50" charset="0"/>
                        <a:cs typeface="Arial" panose="020B0604020202020204" pitchFamily="34" charset="0"/>
                      </a:endParaRPr>
                    </a:p>
                  </a:txBody>
                  <a:tcPr marL="5216" marR="5216" marT="5216"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D300"/>
                    </a:solidFill>
                  </a:tcPr>
                </a:tc>
                <a:tc>
                  <a:txBody>
                    <a:bodyPr/>
                    <a:lstStyle/>
                    <a:p>
                      <a:pPr algn="ctr" fontAlgn="b"/>
                      <a:r>
                        <a:rPr lang="en-GB" sz="900" u="none" strike="noStrike" dirty="0">
                          <a:effectLst/>
                        </a:rPr>
                        <a:t>14%</a:t>
                      </a:r>
                      <a:endParaRPr lang="en-GB" sz="900" b="0" i="0" u="none" strike="noStrike" dirty="0">
                        <a:solidFill>
                          <a:srgbClr val="000000"/>
                        </a:solidFill>
                        <a:effectLst/>
                        <a:latin typeface="Prelo SemiBold" panose="02000506040000020004" pitchFamily="50" charset="0"/>
                        <a:cs typeface="Arial" panose="020B0604020202020204" pitchFamily="34" charset="0"/>
                      </a:endParaRPr>
                    </a:p>
                  </a:txBody>
                  <a:tcPr marL="5216" marR="5216" marT="5216"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D300"/>
                    </a:solidFill>
                  </a:tcPr>
                </a:tc>
                <a:tc>
                  <a:txBody>
                    <a:bodyPr/>
                    <a:lstStyle/>
                    <a:p>
                      <a:pPr algn="ctr" fontAlgn="b"/>
                      <a:r>
                        <a:rPr lang="en-GB" sz="900" u="none" strike="noStrike" dirty="0">
                          <a:effectLst/>
                        </a:rPr>
                        <a:t>33%</a:t>
                      </a:r>
                      <a:endParaRPr lang="en-GB" sz="900" b="0" i="0" u="none" strike="noStrike" dirty="0">
                        <a:solidFill>
                          <a:srgbClr val="000000"/>
                        </a:solidFill>
                        <a:effectLst/>
                        <a:latin typeface="Prelo SemiBold" panose="02000506040000020004" pitchFamily="50" charset="0"/>
                        <a:cs typeface="Arial" panose="020B0604020202020204" pitchFamily="34" charset="0"/>
                      </a:endParaRPr>
                    </a:p>
                  </a:txBody>
                  <a:tcPr marL="5216" marR="5216" marT="5216"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D300"/>
                    </a:solidFill>
                  </a:tcPr>
                </a:tc>
                <a:tc>
                  <a:txBody>
                    <a:bodyPr/>
                    <a:lstStyle/>
                    <a:p>
                      <a:pPr algn="ctr" fontAlgn="b"/>
                      <a:r>
                        <a:rPr lang="en-GB" sz="900" u="none" strike="noStrike" dirty="0">
                          <a:effectLst/>
                        </a:rPr>
                        <a:t>30%</a:t>
                      </a:r>
                      <a:endParaRPr lang="en-GB" sz="900" b="0" i="0" u="none" strike="noStrike" dirty="0">
                        <a:solidFill>
                          <a:srgbClr val="000000"/>
                        </a:solidFill>
                        <a:effectLst/>
                        <a:latin typeface="Prelo SemiBold" panose="02000506040000020004" pitchFamily="50" charset="0"/>
                        <a:cs typeface="Arial" panose="020B0604020202020204" pitchFamily="34" charset="0"/>
                      </a:endParaRPr>
                    </a:p>
                  </a:txBody>
                  <a:tcPr marL="5216" marR="5216" marT="5216"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D300"/>
                    </a:solidFill>
                  </a:tcPr>
                </a:tc>
              </a:tr>
            </a:tbl>
          </a:graphicData>
        </a:graphic>
      </p:graphicFrame>
      <p:sp>
        <p:nvSpPr>
          <p:cNvPr id="58375" name="Rectangular Callout 7"/>
          <p:cNvSpPr>
            <a:spLocks noChangeArrowheads="1"/>
          </p:cNvSpPr>
          <p:nvPr/>
        </p:nvSpPr>
        <p:spPr bwMode="auto">
          <a:xfrm>
            <a:off x="3132138" y="5229225"/>
            <a:ext cx="5111750" cy="1049338"/>
          </a:xfrm>
          <a:prstGeom prst="wedgeRectCallout">
            <a:avLst>
              <a:gd name="adj1" fmla="val 6477"/>
              <a:gd name="adj2" fmla="val -77569"/>
            </a:avLst>
          </a:prstGeom>
          <a:noFill/>
          <a:ln w="28575" algn="ctr">
            <a:solidFill>
              <a:srgbClr val="FFD300"/>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r>
              <a:rPr lang="es-ES" altLang="es-ES" sz="1200"/>
              <a:t>Menos de una cuarta parte se sintieron frustrados por no haber podido jugar tanto como quisieron. </a:t>
            </a:r>
          </a:p>
          <a:p>
            <a:endParaRPr lang="es-ES" altLang="es-ES" sz="1200"/>
          </a:p>
          <a:p>
            <a:r>
              <a:rPr lang="es-ES" altLang="es-ES" sz="1200"/>
              <a:t>Este porcentaje fue más alto entre quienes se dieron de baja de un club, y por el contrario menor entre aquellos que eran socios de un club. </a:t>
            </a:r>
            <a:endParaRPr lang="en-GB" altLang="es-ES" sz="1200">
              <a:solidFill>
                <a:srgbClr val="2C2C2B"/>
              </a:solidFill>
              <a:latin typeface="Prelo SemiBold" charset="0"/>
            </a:endParaRPr>
          </a:p>
        </p:txBody>
      </p:sp>
      <p:sp>
        <p:nvSpPr>
          <p:cNvPr id="58376" name="Slide Number Placeholder 1"/>
          <p:cNvSpPr>
            <a:spLocks noGrp="1"/>
          </p:cNvSpPr>
          <p:nvPr>
            <p:ph type="sldNum" sz="quarter" idx="16"/>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FCCD2EA1-9859-4A3E-B9E0-CD4028907E34}" type="slidenum">
              <a:rPr lang="en-US" altLang="en-US">
                <a:solidFill>
                  <a:srgbClr val="FFFFFF"/>
                </a:solidFill>
              </a:rPr>
              <a:pPr/>
              <a:t>37</a:t>
            </a:fld>
            <a:endParaRPr lang="en-US" altLang="en-US">
              <a:solidFill>
                <a:srgbClr val="3B3B3A"/>
              </a:solidFill>
              <a:latin typeface="Arial" pitchFamily="34" charset="0"/>
            </a:endParaRPr>
          </a:p>
        </p:txBody>
      </p:sp>
      <p:pic>
        <p:nvPicPr>
          <p:cNvPr id="10" name="Picture 8"/>
          <p:cNvPicPr>
            <a:picLocks noChangeAspect="1"/>
          </p:cNvPicPr>
          <p:nvPr/>
        </p:nvPicPr>
        <p:blipFill>
          <a:blip r:embed="rId5">
            <a:clrChange>
              <a:clrFrom>
                <a:srgbClr val="FFFFFF"/>
              </a:clrFrom>
              <a:clrTo>
                <a:srgbClr val="FFFFFF">
                  <a:alpha val="0"/>
                </a:srgbClr>
              </a:clrTo>
            </a:clrChange>
            <a:duotone>
              <a:schemeClr val="accent1">
                <a:shade val="45000"/>
                <a:satMod val="135000"/>
              </a:schemeClr>
              <a:prstClr val="white"/>
            </a:duotone>
          </a:blip>
          <a:stretch>
            <a:fillRect/>
          </a:stretch>
        </p:blipFill>
        <p:spPr>
          <a:xfrm>
            <a:off x="8316416" y="764704"/>
            <a:ext cx="611968" cy="611968"/>
          </a:xfrm>
          <a:prstGeom prst="rect">
            <a:avLst/>
          </a:prstGeom>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2"/>
          <p:cNvSpPr>
            <a:spLocks noGrp="1"/>
          </p:cNvSpPr>
          <p:nvPr>
            <p:ph type="title"/>
          </p:nvPr>
        </p:nvSpPr>
        <p:spPr/>
        <p:txBody>
          <a:bodyPr/>
          <a:lstStyle/>
          <a:p>
            <a:pPr eaLnBrk="1" hangingPunct="1"/>
            <a:r>
              <a:rPr lang="es-ES" altLang="es-ES" smtClean="0"/>
              <a:t>GOLFISTAS EN ACTIVO | Socios de clubes de golf </a:t>
            </a:r>
            <a:endParaRPr lang="en-GB" altLang="es-ES" smtClean="0"/>
          </a:p>
        </p:txBody>
      </p:sp>
      <p:sp>
        <p:nvSpPr>
          <p:cNvPr id="59395" name="Date Placeholder 4"/>
          <p:cNvSpPr>
            <a:spLocks noGrp="1"/>
          </p:cNvSpPr>
          <p:nvPr>
            <p:ph type="dt" sz="quarter" idx="14"/>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ED2A3895-603E-48BE-97D4-7F81D0651BCC}" type="datetime4">
              <a:rPr lang="en-US" altLang="es-ES" smtClean="0">
                <a:solidFill>
                  <a:srgbClr val="FFFFFF"/>
                </a:solidFill>
              </a:rPr>
              <a:pPr/>
              <a:t>September 3, 2016</a:t>
            </a:fld>
            <a:endParaRPr lang="en-US" altLang="es-ES" smtClean="0">
              <a:solidFill>
                <a:srgbClr val="FFFFFF"/>
              </a:solidFill>
            </a:endParaRPr>
          </a:p>
        </p:txBody>
      </p:sp>
      <p:sp>
        <p:nvSpPr>
          <p:cNvPr id="59396" name="Footer Placeholder 5"/>
          <p:cNvSpPr>
            <a:spLocks noGrp="1"/>
          </p:cNvSpPr>
          <p:nvPr>
            <p:ph type="ftr" sz="quarter" idx="15"/>
          </p:nvPr>
        </p:nvSpPr>
        <p:spPr>
          <a:xfrm>
            <a:off x="685800" y="6513513"/>
            <a:ext cx="2446338" cy="2286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r>
              <a:rPr lang="en-US" altLang="es-ES" smtClean="0">
                <a:solidFill>
                  <a:srgbClr val="FFFFFF"/>
                </a:solidFill>
              </a:rPr>
              <a:t>© SPORTS MARKETING SURVEYS INC</a:t>
            </a:r>
            <a:r>
              <a:rPr lang="en-US" altLang="es-ES" smtClean="0">
                <a:solidFill>
                  <a:srgbClr val="FFD300"/>
                </a:solidFill>
              </a:rPr>
              <a:t>.</a:t>
            </a:r>
          </a:p>
        </p:txBody>
      </p:sp>
      <p:graphicFrame>
        <p:nvGraphicFramePr>
          <p:cNvPr id="59397" name="Content Placeholder 16"/>
          <p:cNvGraphicFramePr>
            <a:graphicFrameLocks noGrp="1"/>
          </p:cNvGraphicFramePr>
          <p:nvPr>
            <p:ph idx="1"/>
          </p:nvPr>
        </p:nvGraphicFramePr>
        <p:xfrm>
          <a:off x="427038" y="1377950"/>
          <a:ext cx="4133850" cy="4838700"/>
        </p:xfrm>
        <a:graphic>
          <a:graphicData uri="http://schemas.openxmlformats.org/presentationml/2006/ole">
            <mc:AlternateContent xmlns:mc="http://schemas.openxmlformats.org/markup-compatibility/2006">
              <mc:Choice xmlns:v="urn:schemas-microsoft-com:vml" Requires="v">
                <p:oleObj spid="_x0000_s59477" name="Gráfico" r:id="rId3" imgW="4139543" imgH="4840644" progId="Excel.Chart.8">
                  <p:embed/>
                </p:oleObj>
              </mc:Choice>
              <mc:Fallback>
                <p:oleObj name="Gráfico" r:id="rId3" imgW="4139543" imgH="4840644" progId="Excel.Chart.8">
                  <p:embed/>
                  <p:pic>
                    <p:nvPicPr>
                      <p:cNvPr id="0" name="Content Placeholder 16"/>
                      <p:cNvPicPr>
                        <a:picLocks noGrp="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7038" y="1377950"/>
                        <a:ext cx="4133850" cy="483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9398" name="Content Placeholder 15"/>
          <p:cNvGraphicFramePr>
            <a:graphicFrameLocks noGrp="1"/>
          </p:cNvGraphicFramePr>
          <p:nvPr>
            <p:ph idx="13"/>
          </p:nvPr>
        </p:nvGraphicFramePr>
        <p:xfrm>
          <a:off x="4602163" y="1597025"/>
          <a:ext cx="4132262" cy="4386263"/>
        </p:xfrm>
        <a:graphic>
          <a:graphicData uri="http://schemas.openxmlformats.org/presentationml/2006/ole">
            <mc:AlternateContent xmlns:mc="http://schemas.openxmlformats.org/markup-compatibility/2006">
              <mc:Choice xmlns:v="urn:schemas-microsoft-com:vml" Requires="v">
                <p:oleObj spid="_x0000_s59478" name="Gráfico" r:id="rId5" imgW="4139543" imgH="4395597" progId="Excel.Chart.8">
                  <p:embed/>
                </p:oleObj>
              </mc:Choice>
              <mc:Fallback>
                <p:oleObj name="Gráfico" r:id="rId5" imgW="4139543" imgH="4395597" progId="Excel.Chart.8">
                  <p:embed/>
                  <p:pic>
                    <p:nvPicPr>
                      <p:cNvPr id="0" name="Content Placeholder 15"/>
                      <p:cNvPicPr>
                        <a:picLocks noGrp="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02163" y="1597025"/>
                        <a:ext cx="4132262" cy="438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 name="Arc 8"/>
          <p:cNvSpPr/>
          <p:nvPr/>
        </p:nvSpPr>
        <p:spPr bwMode="auto">
          <a:xfrm rot="19139298">
            <a:off x="1816100" y="2613025"/>
            <a:ext cx="3627438" cy="674688"/>
          </a:xfrm>
          <a:prstGeom prst="arc">
            <a:avLst>
              <a:gd name="adj1" fmla="val 16200000"/>
              <a:gd name="adj2" fmla="val 21465804"/>
            </a:avLst>
          </a:prstGeom>
          <a:noFill/>
          <a:ln w="38100" cap="flat" cmpd="sng" algn="ctr">
            <a:solidFill>
              <a:srgbClr val="FFD300"/>
            </a:solidFill>
            <a:prstDash val="solid"/>
            <a:round/>
            <a:headEnd type="none" w="med" len="med"/>
            <a:tailEnd type="triangle" w="med" len="med"/>
          </a:ln>
          <a:effectLst/>
          <a:extLst/>
        </p:spPr>
        <p:txBody>
          <a:bodyPr/>
          <a:lstStyle/>
          <a:p>
            <a:pPr>
              <a:defRPr/>
            </a:pPr>
            <a:endParaRPr lang="en-GB" sz="2400">
              <a:latin typeface="Arial" charset="0"/>
              <a:ea typeface="ＭＳ Ｐゴシック" charset="-128"/>
            </a:endParaRPr>
          </a:p>
        </p:txBody>
      </p:sp>
      <p:sp>
        <p:nvSpPr>
          <p:cNvPr id="59400" name="Rectangular Callout 9"/>
          <p:cNvSpPr>
            <a:spLocks noChangeArrowheads="1"/>
          </p:cNvSpPr>
          <p:nvPr/>
        </p:nvSpPr>
        <p:spPr bwMode="auto">
          <a:xfrm>
            <a:off x="2046288" y="5011738"/>
            <a:ext cx="2741612" cy="1296987"/>
          </a:xfrm>
          <a:prstGeom prst="wedgeRectCallout">
            <a:avLst>
              <a:gd name="adj1" fmla="val 34981"/>
              <a:gd name="adj2" fmla="val -76833"/>
            </a:avLst>
          </a:prstGeom>
          <a:noFill/>
          <a:ln w="28575" algn="ctr">
            <a:solidFill>
              <a:srgbClr val="FFD300"/>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r>
              <a:rPr lang="es-ES" altLang="es-ES" sz="1200"/>
              <a:t>Pocos socios de un club se habían dado de alta en otro club en el último año. </a:t>
            </a:r>
          </a:p>
          <a:p>
            <a:endParaRPr lang="es-ES" altLang="es-ES" sz="1200"/>
          </a:p>
          <a:p>
            <a:r>
              <a:rPr lang="es-ES" altLang="es-ES" sz="1200"/>
              <a:t>El cambio se debió a la proximidad a la vivienda o al trabajo.</a:t>
            </a:r>
            <a:r>
              <a:rPr lang="en-US" altLang="es-ES" sz="1200"/>
              <a:t> </a:t>
            </a:r>
            <a:endParaRPr lang="en-GB" altLang="es-ES" sz="1200">
              <a:solidFill>
                <a:srgbClr val="2C2C2B"/>
              </a:solidFill>
              <a:latin typeface="Prelo SemiBold" charset="0"/>
            </a:endParaRPr>
          </a:p>
        </p:txBody>
      </p:sp>
      <p:sp>
        <p:nvSpPr>
          <p:cNvPr id="59401" name="Slide Number Placeholder 1"/>
          <p:cNvSpPr>
            <a:spLocks noGrp="1"/>
          </p:cNvSpPr>
          <p:nvPr>
            <p:ph type="sldNum" sz="quarter" idx="16"/>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DF05AF6E-3435-4140-A87D-94C09F3153B5}" type="slidenum">
              <a:rPr lang="en-US" altLang="en-US">
                <a:solidFill>
                  <a:srgbClr val="FFFFFF"/>
                </a:solidFill>
              </a:rPr>
              <a:pPr/>
              <a:t>38</a:t>
            </a:fld>
            <a:endParaRPr lang="en-US" altLang="en-US">
              <a:solidFill>
                <a:srgbClr val="3B3B3A"/>
              </a:solidFill>
              <a:latin typeface="Arial" pitchFamily="34" charset="0"/>
            </a:endParaRPr>
          </a:p>
        </p:txBody>
      </p:sp>
      <p:pic>
        <p:nvPicPr>
          <p:cNvPr id="11" name="Picture 8"/>
          <p:cNvPicPr>
            <a:picLocks noChangeAspect="1"/>
          </p:cNvPicPr>
          <p:nvPr/>
        </p:nvPicPr>
        <p:blipFill>
          <a:blip r:embed="rId7">
            <a:clrChange>
              <a:clrFrom>
                <a:srgbClr val="FFFFFF"/>
              </a:clrFrom>
              <a:clrTo>
                <a:srgbClr val="FFFFFF">
                  <a:alpha val="0"/>
                </a:srgbClr>
              </a:clrTo>
            </a:clrChange>
            <a:duotone>
              <a:schemeClr val="accent1">
                <a:shade val="45000"/>
                <a:satMod val="135000"/>
              </a:schemeClr>
              <a:prstClr val="white"/>
            </a:duotone>
          </a:blip>
          <a:stretch>
            <a:fillRect/>
          </a:stretch>
        </p:blipFill>
        <p:spPr>
          <a:xfrm>
            <a:off x="8316416" y="764704"/>
            <a:ext cx="611968" cy="611968"/>
          </a:xfrm>
          <a:prstGeom prst="rect">
            <a:avLst/>
          </a:prstGeom>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0418" name="Content Placeholder 10"/>
          <p:cNvGraphicFramePr>
            <a:graphicFrameLocks noGrp="1"/>
          </p:cNvGraphicFramePr>
          <p:nvPr>
            <p:ph idx="1"/>
          </p:nvPr>
        </p:nvGraphicFramePr>
        <p:xfrm>
          <a:off x="200025" y="1455738"/>
          <a:ext cx="5060950" cy="4649787"/>
        </p:xfrm>
        <a:graphic>
          <a:graphicData uri="http://schemas.openxmlformats.org/presentationml/2006/ole">
            <mc:AlternateContent xmlns:mc="http://schemas.openxmlformats.org/markup-compatibility/2006">
              <mc:Choice xmlns:v="urn:schemas-microsoft-com:vml" Requires="v">
                <p:oleObj spid="_x0000_s60503" name="Gráfico" r:id="rId3" imgW="5072312" imgH="4657748" progId="Excel.Chart.8">
                  <p:embed/>
                </p:oleObj>
              </mc:Choice>
              <mc:Fallback>
                <p:oleObj name="Gráfico" r:id="rId3" imgW="5072312" imgH="4657748" progId="Excel.Chart.8">
                  <p:embed/>
                  <p:pic>
                    <p:nvPicPr>
                      <p:cNvPr id="0" name="Content Placeholder 10"/>
                      <p:cNvPicPr>
                        <a:picLocks noGrp="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0025" y="1455738"/>
                        <a:ext cx="5060950" cy="464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0419" name="Title 2"/>
          <p:cNvSpPr>
            <a:spLocks noGrp="1"/>
          </p:cNvSpPr>
          <p:nvPr>
            <p:ph type="title"/>
          </p:nvPr>
        </p:nvSpPr>
        <p:spPr/>
        <p:txBody>
          <a:bodyPr/>
          <a:lstStyle/>
          <a:p>
            <a:pPr eaLnBrk="1" hangingPunct="1"/>
            <a:r>
              <a:rPr lang="es-ES" altLang="es-ES" smtClean="0"/>
              <a:t>GOLFISTAS EN ACTIVO | Socios de baja</a:t>
            </a:r>
            <a:r>
              <a:rPr lang="en-US" altLang="es-ES" smtClean="0"/>
              <a:t> </a:t>
            </a:r>
            <a:endParaRPr lang="en-GB" altLang="es-ES" smtClean="0"/>
          </a:p>
        </p:txBody>
      </p:sp>
      <p:sp>
        <p:nvSpPr>
          <p:cNvPr id="60420" name="Date Placeholder 4"/>
          <p:cNvSpPr>
            <a:spLocks noGrp="1"/>
          </p:cNvSpPr>
          <p:nvPr>
            <p:ph type="dt" sz="quarter" idx="14"/>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CB7179DE-F448-46FD-804E-5F3BCC9C1090}" type="datetime4">
              <a:rPr lang="en-US" altLang="es-ES" smtClean="0">
                <a:solidFill>
                  <a:srgbClr val="FFFFFF"/>
                </a:solidFill>
              </a:rPr>
              <a:pPr/>
              <a:t>September 3, 2016</a:t>
            </a:fld>
            <a:endParaRPr lang="en-US" altLang="es-ES" smtClean="0">
              <a:solidFill>
                <a:srgbClr val="FFFFFF"/>
              </a:solidFill>
            </a:endParaRPr>
          </a:p>
        </p:txBody>
      </p:sp>
      <p:sp>
        <p:nvSpPr>
          <p:cNvPr id="60421" name="Footer Placeholder 5"/>
          <p:cNvSpPr>
            <a:spLocks noGrp="1"/>
          </p:cNvSpPr>
          <p:nvPr>
            <p:ph type="ftr" sz="quarter" idx="15"/>
          </p:nvPr>
        </p:nvSpPr>
        <p:spPr>
          <a:xfrm>
            <a:off x="685800" y="6513513"/>
            <a:ext cx="2446338" cy="2286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r>
              <a:rPr lang="en-US" altLang="es-ES" smtClean="0">
                <a:solidFill>
                  <a:srgbClr val="FFFFFF"/>
                </a:solidFill>
              </a:rPr>
              <a:t>© SPORTS MARKETING SURVEYS INC</a:t>
            </a:r>
            <a:r>
              <a:rPr lang="en-US" altLang="es-ES" smtClean="0">
                <a:solidFill>
                  <a:srgbClr val="FFD300"/>
                </a:solidFill>
              </a:rPr>
              <a:t>.</a:t>
            </a:r>
          </a:p>
        </p:txBody>
      </p:sp>
      <p:graphicFrame>
        <p:nvGraphicFramePr>
          <p:cNvPr id="60422" name="Content Placeholder 16"/>
          <p:cNvGraphicFramePr>
            <a:graphicFrameLocks noGrp="1"/>
          </p:cNvGraphicFramePr>
          <p:nvPr>
            <p:ph idx="1"/>
          </p:nvPr>
        </p:nvGraphicFramePr>
        <p:xfrm>
          <a:off x="4808538" y="1649413"/>
          <a:ext cx="4133850" cy="4838700"/>
        </p:xfrm>
        <a:graphic>
          <a:graphicData uri="http://schemas.openxmlformats.org/presentationml/2006/ole">
            <mc:AlternateContent xmlns:mc="http://schemas.openxmlformats.org/markup-compatibility/2006">
              <mc:Choice xmlns:v="urn:schemas-microsoft-com:vml" Requires="v">
                <p:oleObj spid="_x0000_s60504" r:id="rId5" imgW="4132746" imgH="4833728" progId="Excel.Chart.8">
                  <p:embed/>
                </p:oleObj>
              </mc:Choice>
              <mc:Fallback>
                <p:oleObj r:id="rId5" imgW="4132746" imgH="4833728" progId="Excel.Chart.8">
                  <p:embed/>
                  <p:pic>
                    <p:nvPicPr>
                      <p:cNvPr id="0" name="Content Placeholder 16"/>
                      <p:cNvPicPr>
                        <a:picLocks noGrp="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08538" y="1649413"/>
                        <a:ext cx="4133850" cy="483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0423" name="Rectangular Callout 11"/>
          <p:cNvSpPr>
            <a:spLocks noChangeArrowheads="1"/>
          </p:cNvSpPr>
          <p:nvPr/>
        </p:nvSpPr>
        <p:spPr bwMode="auto">
          <a:xfrm>
            <a:off x="7019925" y="5300663"/>
            <a:ext cx="1584325" cy="504825"/>
          </a:xfrm>
          <a:prstGeom prst="wedgeRectCallout">
            <a:avLst>
              <a:gd name="adj1" fmla="val 13917"/>
              <a:gd name="adj2" fmla="val -98574"/>
            </a:avLst>
          </a:prstGeom>
          <a:noFill/>
          <a:ln w="28575"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pPr algn="ctr"/>
            <a:r>
              <a:rPr lang="en-GB" altLang="es-ES" sz="1400">
                <a:solidFill>
                  <a:srgbClr val="2C2C2B"/>
                </a:solidFill>
                <a:latin typeface="Prelo SemiBold" charset="0"/>
              </a:rPr>
              <a:t>“Bajar el precio”</a:t>
            </a:r>
          </a:p>
        </p:txBody>
      </p:sp>
      <p:sp>
        <p:nvSpPr>
          <p:cNvPr id="60424" name="Slide Number Placeholder 1"/>
          <p:cNvSpPr>
            <a:spLocks noGrp="1"/>
          </p:cNvSpPr>
          <p:nvPr>
            <p:ph type="sldNum" sz="quarter" idx="16"/>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3BA260E3-E5B2-4D09-AA2B-07DB994BDCAE}" type="slidenum">
              <a:rPr lang="en-US" altLang="en-US">
                <a:solidFill>
                  <a:srgbClr val="FFFFFF"/>
                </a:solidFill>
              </a:rPr>
              <a:pPr/>
              <a:t>39</a:t>
            </a:fld>
            <a:endParaRPr lang="en-US" altLang="en-US">
              <a:solidFill>
                <a:srgbClr val="3B3B3A"/>
              </a:solidFill>
              <a:latin typeface="Arial" pitchFamily="34" charset="0"/>
            </a:endParaRPr>
          </a:p>
        </p:txBody>
      </p:sp>
      <p:pic>
        <p:nvPicPr>
          <p:cNvPr id="10" name="Picture 8"/>
          <p:cNvPicPr>
            <a:picLocks noChangeAspect="1"/>
          </p:cNvPicPr>
          <p:nvPr/>
        </p:nvPicPr>
        <p:blipFill>
          <a:blip r:embed="rId7">
            <a:clrChange>
              <a:clrFrom>
                <a:srgbClr val="FFFFFF"/>
              </a:clrFrom>
              <a:clrTo>
                <a:srgbClr val="FFFFFF">
                  <a:alpha val="0"/>
                </a:srgbClr>
              </a:clrTo>
            </a:clrChange>
            <a:duotone>
              <a:schemeClr val="accent1">
                <a:shade val="45000"/>
                <a:satMod val="135000"/>
              </a:schemeClr>
              <a:prstClr val="white"/>
            </a:duotone>
          </a:blip>
          <a:stretch>
            <a:fillRect/>
          </a:stretch>
        </p:blipFill>
        <p:spPr>
          <a:xfrm>
            <a:off x="8316416" y="764704"/>
            <a:ext cx="611968" cy="611968"/>
          </a:xfrm>
          <a:prstGeom prst="rect">
            <a:avLst/>
          </a:prstGeom>
        </p:spPr>
      </p:pic>
      <p:sp>
        <p:nvSpPr>
          <p:cNvPr id="60426" name="CuadroTexto 12"/>
          <p:cNvSpPr txBox="1">
            <a:spLocks noChangeArrowheads="1"/>
          </p:cNvSpPr>
          <p:nvPr/>
        </p:nvSpPr>
        <p:spPr bwMode="auto">
          <a:xfrm>
            <a:off x="3348038" y="2492375"/>
            <a:ext cx="792162"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pPr eaLnBrk="1" hangingPunct="1"/>
            <a:r>
              <a:rPr lang="es-ES" altLang="es-ES" sz="1100">
                <a:solidFill>
                  <a:srgbClr val="808080"/>
                </a:solidFill>
              </a:rPr>
              <a:t>Razón Principal</a:t>
            </a:r>
          </a:p>
        </p:txBody>
      </p:sp>
      <p:pic>
        <p:nvPicPr>
          <p:cNvPr id="60427" name="Imagen 13" descr="Screen Shot 2016-03-29 at 12.59.57.pn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203575" y="2565400"/>
            <a:ext cx="149225" cy="14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28" name="Rectángulo 7"/>
          <p:cNvSpPr>
            <a:spLocks noChangeArrowheads="1"/>
          </p:cNvSpPr>
          <p:nvPr/>
        </p:nvSpPr>
        <p:spPr bwMode="auto">
          <a:xfrm>
            <a:off x="5003800" y="1547813"/>
            <a:ext cx="406876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pPr eaLnBrk="1" hangingPunct="1"/>
            <a:r>
              <a:rPr lang="es-ES_tradnl" altLang="es-ES" sz="1600">
                <a:solidFill>
                  <a:schemeClr val="bg2"/>
                </a:solidFill>
              </a:rPr>
              <a:t>¿Se podría haber hecho algo para que continuase siendo socio?</a:t>
            </a:r>
            <a:endParaRPr lang="es-ES" altLang="es-ES" sz="1600">
              <a:solidFill>
                <a:schemeClr val="bg2"/>
              </a:solidFill>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10"/>
          <p:cNvGraphicFramePr>
            <a:graphicFrameLocks noGrp="1"/>
          </p:cNvGraphicFramePr>
          <p:nvPr>
            <p:ph idx="1"/>
            <p:extLst>
              <p:ext uri="{D42A27DB-BD31-4B8C-83A1-F6EECF244321}">
                <p14:modId xmlns:p14="http://schemas.microsoft.com/office/powerpoint/2010/main" val="4049399370"/>
              </p:ext>
            </p:extLst>
          </p:nvPr>
        </p:nvGraphicFramePr>
        <p:xfrm>
          <a:off x="1538288" y="1628775"/>
          <a:ext cx="7262812" cy="4737100"/>
        </p:xfrm>
        <a:graphic>
          <a:graphicData uri="http://schemas.openxmlformats.org/drawingml/2006/chart">
            <c:chart xmlns:c="http://schemas.openxmlformats.org/drawingml/2006/chart" xmlns:r="http://schemas.openxmlformats.org/officeDocument/2006/relationships" r:id="rId2"/>
          </a:graphicData>
        </a:graphic>
      </p:graphicFrame>
      <p:sp>
        <p:nvSpPr>
          <p:cNvPr id="61443" name="Title 2"/>
          <p:cNvSpPr>
            <a:spLocks noGrp="1"/>
          </p:cNvSpPr>
          <p:nvPr>
            <p:ph type="title"/>
          </p:nvPr>
        </p:nvSpPr>
        <p:spPr/>
        <p:txBody>
          <a:bodyPr/>
          <a:lstStyle/>
          <a:p>
            <a:pPr eaLnBrk="1" hangingPunct="1"/>
            <a:r>
              <a:rPr lang="es-ES" altLang="es-ES" smtClean="0"/>
              <a:t>GOLFISTAS EN ACTIVO | iniciativas para el crecimiento</a:t>
            </a:r>
            <a:r>
              <a:rPr lang="en-US" altLang="es-ES" smtClean="0"/>
              <a:t> </a:t>
            </a:r>
            <a:endParaRPr lang="en-GB" altLang="es-ES" smtClean="0"/>
          </a:p>
        </p:txBody>
      </p:sp>
      <p:sp>
        <p:nvSpPr>
          <p:cNvPr id="61444" name="Date Placeholder 4"/>
          <p:cNvSpPr>
            <a:spLocks noGrp="1"/>
          </p:cNvSpPr>
          <p:nvPr>
            <p:ph type="dt" sz="quarter" idx="14"/>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FEDA12A6-4965-4DCB-BF8A-C7FE5839B583}" type="datetime4">
              <a:rPr lang="en-US" altLang="es-ES" smtClean="0">
                <a:solidFill>
                  <a:srgbClr val="FFFFFF"/>
                </a:solidFill>
              </a:rPr>
              <a:pPr/>
              <a:t>September 3, 2016</a:t>
            </a:fld>
            <a:endParaRPr lang="en-US" altLang="es-ES" smtClean="0">
              <a:solidFill>
                <a:srgbClr val="FFFFFF"/>
              </a:solidFill>
            </a:endParaRPr>
          </a:p>
        </p:txBody>
      </p:sp>
      <p:sp>
        <p:nvSpPr>
          <p:cNvPr id="61445" name="Footer Placeholder 5"/>
          <p:cNvSpPr>
            <a:spLocks noGrp="1"/>
          </p:cNvSpPr>
          <p:nvPr>
            <p:ph type="ftr" sz="quarter" idx="15"/>
          </p:nvPr>
        </p:nvSpPr>
        <p:spPr>
          <a:xfrm>
            <a:off x="685800" y="6513513"/>
            <a:ext cx="2373313" cy="2286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r>
              <a:rPr lang="en-US" altLang="es-ES" smtClean="0">
                <a:solidFill>
                  <a:srgbClr val="FFFFFF"/>
                </a:solidFill>
              </a:rPr>
              <a:t>© SPORTS MARKETING SURVEYS INC</a:t>
            </a:r>
            <a:r>
              <a:rPr lang="en-US" altLang="es-ES" smtClean="0">
                <a:solidFill>
                  <a:srgbClr val="FFD300"/>
                </a:solidFill>
              </a:rPr>
              <a:t>.</a:t>
            </a:r>
          </a:p>
        </p:txBody>
      </p:sp>
      <p:sp>
        <p:nvSpPr>
          <p:cNvPr id="61446" name="Rectangular Callout 7"/>
          <p:cNvSpPr>
            <a:spLocks noChangeArrowheads="1"/>
          </p:cNvSpPr>
          <p:nvPr/>
        </p:nvSpPr>
        <p:spPr bwMode="auto">
          <a:xfrm>
            <a:off x="6516688" y="2420938"/>
            <a:ext cx="2303462" cy="2016125"/>
          </a:xfrm>
          <a:prstGeom prst="wedgeRectCallout">
            <a:avLst>
              <a:gd name="adj1" fmla="val -38199"/>
              <a:gd name="adj2" fmla="val -65097"/>
            </a:avLst>
          </a:prstGeom>
          <a:noFill/>
          <a:ln w="28575" algn="ctr">
            <a:solidFill>
              <a:srgbClr val="FFD300"/>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r>
              <a:rPr lang="es-ES" altLang="es-ES" sz="1200"/>
              <a:t>Socios de clubes creen que ofertas como ‘prueba el golf' en días a precio reducido, sería la forma más eficaz de atraer a nuevos jugadores. </a:t>
            </a:r>
          </a:p>
          <a:p>
            <a:endParaRPr lang="es-ES" altLang="es-ES" sz="1200"/>
          </a:p>
          <a:p>
            <a:r>
              <a:rPr lang="en-GB" altLang="es-ES" sz="1200">
                <a:solidFill>
                  <a:srgbClr val="2C2C2B"/>
                </a:solidFill>
                <a:latin typeface="Prelo SemiBold" charset="0"/>
              </a:rPr>
              <a:t>- </a:t>
            </a:r>
            <a:r>
              <a:rPr lang="es-ES" altLang="es-ES" sz="1200"/>
              <a:t>Aunque a menos de la mitad les gustaría ver este tipo de ofertas en su club. </a:t>
            </a:r>
            <a:endParaRPr lang="en-GB" altLang="es-ES" sz="1200">
              <a:solidFill>
                <a:srgbClr val="2C2C2B"/>
              </a:solidFill>
              <a:latin typeface="Prelo SemiBold" charset="0"/>
            </a:endParaRPr>
          </a:p>
        </p:txBody>
      </p:sp>
      <p:sp>
        <p:nvSpPr>
          <p:cNvPr id="61447" name="Slide Number Placeholder 1"/>
          <p:cNvSpPr>
            <a:spLocks noGrp="1"/>
          </p:cNvSpPr>
          <p:nvPr>
            <p:ph type="sldNum" sz="quarter" idx="16"/>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BAB24707-4A91-47BD-BCEB-77E1EF45C4D9}" type="slidenum">
              <a:rPr lang="en-US" altLang="en-US">
                <a:solidFill>
                  <a:srgbClr val="FFFFFF"/>
                </a:solidFill>
              </a:rPr>
              <a:pPr/>
              <a:t>40</a:t>
            </a:fld>
            <a:endParaRPr lang="en-US" altLang="en-US">
              <a:solidFill>
                <a:srgbClr val="3B3B3A"/>
              </a:solidFill>
              <a:latin typeface="Arial" pitchFamily="34" charset="0"/>
            </a:endParaRPr>
          </a:p>
        </p:txBody>
      </p:sp>
      <p:pic>
        <p:nvPicPr>
          <p:cNvPr id="9" name="Picture 8"/>
          <p:cNvPicPr>
            <a:picLocks noChangeAspect="1"/>
          </p:cNvPicPr>
          <p:nvPr/>
        </p:nvPicPr>
        <p:blipFill>
          <a:blip r:embed="rId3">
            <a:clrChange>
              <a:clrFrom>
                <a:srgbClr val="FFFFFF"/>
              </a:clrFrom>
              <a:clrTo>
                <a:srgbClr val="FFFFFF">
                  <a:alpha val="0"/>
                </a:srgbClr>
              </a:clrTo>
            </a:clrChange>
            <a:duotone>
              <a:schemeClr val="accent1">
                <a:shade val="45000"/>
                <a:satMod val="135000"/>
              </a:schemeClr>
              <a:prstClr val="white"/>
            </a:duotone>
          </a:blip>
          <a:stretch>
            <a:fillRect/>
          </a:stretch>
        </p:blipFill>
        <p:spPr>
          <a:xfrm>
            <a:off x="8316416" y="764704"/>
            <a:ext cx="611968" cy="611968"/>
          </a:xfrm>
          <a:prstGeom prst="rect">
            <a:avLst/>
          </a:prstGeom>
        </p:spPr>
      </p:pic>
      <p:sp>
        <p:nvSpPr>
          <p:cNvPr id="61449" name="CuadroTexto 3"/>
          <p:cNvSpPr txBox="1">
            <a:spLocks noChangeArrowheads="1"/>
          </p:cNvSpPr>
          <p:nvPr/>
        </p:nvSpPr>
        <p:spPr bwMode="auto">
          <a:xfrm>
            <a:off x="2411413" y="5805488"/>
            <a:ext cx="136842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pPr eaLnBrk="1" hangingPunct="1"/>
            <a:r>
              <a:rPr lang="es-ES" altLang="es-ES" sz="1000">
                <a:solidFill>
                  <a:schemeClr val="bg2"/>
                </a:solidFill>
              </a:rPr>
              <a:t>Ninguna</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le 2"/>
          <p:cNvSpPr>
            <a:spLocks noGrp="1"/>
          </p:cNvSpPr>
          <p:nvPr>
            <p:ph type="title"/>
          </p:nvPr>
        </p:nvSpPr>
        <p:spPr>
          <a:xfrm>
            <a:off x="477838" y="838200"/>
            <a:ext cx="8270875" cy="358775"/>
          </a:xfrm>
        </p:spPr>
        <p:txBody>
          <a:bodyPr/>
          <a:lstStyle/>
          <a:p>
            <a:pPr eaLnBrk="1" hangingPunct="1"/>
            <a:r>
              <a:rPr lang="es-ES" altLang="es-ES" sz="2000" smtClean="0"/>
              <a:t>GOLFISTAS EN ACTIVO | ¿Por qué no juegan amigos y familiares?</a:t>
            </a:r>
            <a:r>
              <a:rPr lang="en-US" altLang="es-ES" sz="2000" smtClean="0"/>
              <a:t> </a:t>
            </a:r>
            <a:endParaRPr lang="en-GB" altLang="es-ES" sz="2000" smtClean="0"/>
          </a:p>
        </p:txBody>
      </p:sp>
      <p:sp>
        <p:nvSpPr>
          <p:cNvPr id="62467" name="Date Placeholder 4"/>
          <p:cNvSpPr>
            <a:spLocks noGrp="1"/>
          </p:cNvSpPr>
          <p:nvPr>
            <p:ph type="dt" sz="quarter" idx="14"/>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FF834FBC-137B-4D07-8E48-F873622A83AD}" type="datetime4">
              <a:rPr lang="en-US" altLang="es-ES" smtClean="0">
                <a:solidFill>
                  <a:srgbClr val="FFFFFF"/>
                </a:solidFill>
              </a:rPr>
              <a:pPr/>
              <a:t>September 3, 2016</a:t>
            </a:fld>
            <a:endParaRPr lang="en-US" altLang="es-ES" smtClean="0">
              <a:solidFill>
                <a:srgbClr val="FFFFFF"/>
              </a:solidFill>
            </a:endParaRPr>
          </a:p>
        </p:txBody>
      </p:sp>
      <p:sp>
        <p:nvSpPr>
          <p:cNvPr id="62468" name="Footer Placeholder 5"/>
          <p:cNvSpPr>
            <a:spLocks noGrp="1"/>
          </p:cNvSpPr>
          <p:nvPr>
            <p:ph type="ftr" sz="quarter" idx="15"/>
          </p:nvPr>
        </p:nvSpPr>
        <p:spPr>
          <a:xfrm>
            <a:off x="685800" y="6513513"/>
            <a:ext cx="2446338" cy="2286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r>
              <a:rPr lang="en-US" altLang="es-ES" smtClean="0">
                <a:solidFill>
                  <a:srgbClr val="FFFFFF"/>
                </a:solidFill>
              </a:rPr>
              <a:t>© SPORTS MARKETING SURVEYS INC</a:t>
            </a:r>
            <a:r>
              <a:rPr lang="en-US" altLang="es-ES" smtClean="0">
                <a:solidFill>
                  <a:srgbClr val="FFD300"/>
                </a:solidFill>
              </a:rPr>
              <a:t>.</a:t>
            </a:r>
          </a:p>
        </p:txBody>
      </p:sp>
      <p:graphicFrame>
        <p:nvGraphicFramePr>
          <p:cNvPr id="4" name="Content Placeholder 3"/>
          <p:cNvGraphicFramePr>
            <a:graphicFrameLocks noGrp="1"/>
          </p:cNvGraphicFramePr>
          <p:nvPr>
            <p:ph idx="1"/>
          </p:nvPr>
        </p:nvGraphicFramePr>
        <p:xfrm>
          <a:off x="93663" y="1628775"/>
          <a:ext cx="9015412" cy="3922716"/>
        </p:xfrm>
        <a:graphic>
          <a:graphicData uri="http://schemas.openxmlformats.org/drawingml/2006/table">
            <a:tbl>
              <a:tblPr/>
              <a:tblGrid>
                <a:gridCol w="2462212"/>
                <a:gridCol w="792163"/>
                <a:gridCol w="792162"/>
                <a:gridCol w="647700"/>
                <a:gridCol w="576263"/>
                <a:gridCol w="647700"/>
                <a:gridCol w="647700"/>
                <a:gridCol w="936625"/>
                <a:gridCol w="720725"/>
                <a:gridCol w="792162"/>
              </a:tblGrid>
              <a:tr h="607929">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GB" altLang="es-ES" sz="1200" b="0" i="0" u="none" strike="noStrike" cap="none" normalizeH="0" baseline="0" dirty="0" smtClean="0">
                        <a:ln>
                          <a:noFill/>
                        </a:ln>
                        <a:solidFill>
                          <a:srgbClr val="000000"/>
                        </a:solidFill>
                        <a:effectLst/>
                        <a:latin typeface="Prelo SemiBold" charset="0"/>
                        <a:ea typeface="MS PGothic" panose="020B0600070205080204" pitchFamily="34" charset="-128"/>
                      </a:endParaRPr>
                    </a:p>
                  </a:txBody>
                  <a:tcPr marL="2667" marR="2667" marT="2667"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D9D9"/>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dirty="0" smtClean="0">
                          <a:ln>
                            <a:noFill/>
                          </a:ln>
                          <a:solidFill>
                            <a:srgbClr val="000000"/>
                          </a:solidFill>
                          <a:effectLst/>
                          <a:latin typeface="Prelo-Bold" charset="0"/>
                          <a:ea typeface="MS PGothic" panose="020B0600070205080204" pitchFamily="34" charset="-128"/>
                        </a:rPr>
                        <a:t>Total golfistas en activo</a:t>
                      </a:r>
                    </a:p>
                  </a:txBody>
                  <a:tcPr marL="10944" marR="10944" marT="1094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D9D9"/>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fr-FR" altLang="es-ES" sz="1200" b="0" i="0" u="none" strike="noStrike" cap="none" normalizeH="0" baseline="0" smtClean="0">
                          <a:ln>
                            <a:noFill/>
                          </a:ln>
                          <a:solidFill>
                            <a:srgbClr val="000000"/>
                          </a:solidFill>
                          <a:effectLst/>
                          <a:latin typeface="Prelo-Bold" charset="0"/>
                          <a:ea typeface="MS PGothic" panose="020B0600070205080204" pitchFamily="34" charset="-128"/>
                        </a:rPr>
                        <a:t>Hombre</a:t>
                      </a:r>
                    </a:p>
                  </a:txBody>
                  <a:tcPr marL="10944" marR="10944" marT="1094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7BF0D"/>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s-ES_tradnl" altLang="es-ES" sz="1200" b="0" i="0" u="none" strike="noStrike" cap="none" normalizeH="0" baseline="0" smtClean="0">
                          <a:ln>
                            <a:noFill/>
                          </a:ln>
                          <a:solidFill>
                            <a:srgbClr val="000000"/>
                          </a:solidFill>
                          <a:effectLst/>
                          <a:latin typeface="Prelo-Bold" charset="0"/>
                          <a:ea typeface="MS PGothic" panose="020B0600070205080204" pitchFamily="34" charset="-128"/>
                        </a:rPr>
                        <a:t>Mujer</a:t>
                      </a:r>
                    </a:p>
                  </a:txBody>
                  <a:tcPr marL="10944" marR="10944" marT="1094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7BF0D"/>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smtClean="0">
                          <a:ln>
                            <a:noFill/>
                          </a:ln>
                          <a:solidFill>
                            <a:srgbClr val="000000"/>
                          </a:solidFill>
                          <a:effectLst/>
                          <a:latin typeface="Prelo-Bold" charset="0"/>
                          <a:ea typeface="MS PGothic" panose="020B0600070205080204" pitchFamily="34" charset="-128"/>
                        </a:rPr>
                        <a:t>   &lt;35</a:t>
                      </a:r>
                    </a:p>
                  </a:txBody>
                  <a:tcPr marL="10944" marR="10944" marT="1094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56C0D9"/>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smtClean="0">
                          <a:ln>
                            <a:noFill/>
                          </a:ln>
                          <a:solidFill>
                            <a:srgbClr val="000000"/>
                          </a:solidFill>
                          <a:effectLst/>
                          <a:latin typeface="Prelo-Bold" charset="0"/>
                          <a:ea typeface="MS PGothic" panose="020B0600070205080204" pitchFamily="34" charset="-128"/>
                        </a:rPr>
                        <a:t>35 - 54 </a:t>
                      </a:r>
                    </a:p>
                  </a:txBody>
                  <a:tcPr marL="10944" marR="10944" marT="1094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56C0D9"/>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s-ES" altLang="es-ES" sz="1200" b="0" i="0" u="none" strike="noStrike" cap="none" normalizeH="0" baseline="0" smtClean="0">
                          <a:ln>
                            <a:noFill/>
                          </a:ln>
                          <a:solidFill>
                            <a:srgbClr val="000000"/>
                          </a:solidFill>
                          <a:effectLst/>
                          <a:latin typeface="Prelo-Bold" charset="0"/>
                          <a:ea typeface="MS PGothic" panose="020B0600070205080204" pitchFamily="34" charset="-128"/>
                        </a:rPr>
                        <a:t>  &gt;55</a:t>
                      </a:r>
                    </a:p>
                  </a:txBody>
                  <a:tcPr marL="10944" marR="10944" marT="1094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56C0D9"/>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s-ES_tradnl" altLang="es-ES" sz="1200" b="0" i="0" u="none" strike="noStrike" cap="none" normalizeH="0" baseline="0" dirty="0" smtClean="0">
                          <a:ln>
                            <a:noFill/>
                          </a:ln>
                          <a:solidFill>
                            <a:srgbClr val="000000"/>
                          </a:solidFill>
                          <a:effectLst/>
                          <a:latin typeface="Prelo-Bold" charset="0"/>
                          <a:ea typeface="MS PGothic" panose="020B0600070205080204" pitchFamily="34" charset="-128"/>
                        </a:rPr>
                        <a:t>Socio de un club de golf</a:t>
                      </a:r>
                    </a:p>
                  </a:txBody>
                  <a:tcPr marL="10944" marR="10944" marT="1094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D300"/>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s-ES_tradnl" altLang="es-ES" sz="1200" b="0" i="0" u="none" strike="noStrike" cap="none" normalizeH="0" baseline="0" dirty="0" smtClean="0">
                          <a:ln>
                            <a:noFill/>
                          </a:ln>
                          <a:solidFill>
                            <a:srgbClr val="000000"/>
                          </a:solidFill>
                          <a:effectLst/>
                          <a:latin typeface="Prelo-Bold" charset="0"/>
                          <a:ea typeface="MS PGothic" panose="020B0600070205080204" pitchFamily="34" charset="-128"/>
                        </a:rPr>
                        <a:t>Socio de baja </a:t>
                      </a:r>
                    </a:p>
                  </a:txBody>
                  <a:tcPr marL="10944" marR="10944" marT="1094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D300"/>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s-ES_tradnl" altLang="es-ES" sz="1200" b="0" i="0" u="none" strike="noStrike" cap="none" normalizeH="0" baseline="0" dirty="0" smtClean="0">
                          <a:ln>
                            <a:noFill/>
                          </a:ln>
                          <a:solidFill>
                            <a:srgbClr val="000000"/>
                          </a:solidFill>
                          <a:effectLst/>
                          <a:latin typeface="Prelo-Bold" charset="0"/>
                          <a:ea typeface="MS PGothic" panose="020B0600070205080204" pitchFamily="34" charset="-128"/>
                        </a:rPr>
                        <a:t>No socio </a:t>
                      </a:r>
                    </a:p>
                  </a:txBody>
                  <a:tcPr marL="10944" marR="10944" marT="1094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D300"/>
                    </a:solidFill>
                  </a:tcPr>
                </a:tc>
              </a:tr>
              <a:tr h="368251">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_tradnl" altLang="es-ES" sz="1200" b="0" i="0" u="none" strike="noStrike" cap="none" normalizeH="0" baseline="0" dirty="0" smtClean="0">
                          <a:ln>
                            <a:noFill/>
                          </a:ln>
                          <a:solidFill>
                            <a:srgbClr val="3B3B3A"/>
                          </a:solidFill>
                          <a:effectLst/>
                          <a:latin typeface="Prelo SemiBold" charset="0"/>
                          <a:ea typeface="MS PGothic" panose="020B0600070205080204" pitchFamily="34" charset="-128"/>
                        </a:rPr>
                        <a:t>Se tarda mucho, falta de tiempo</a:t>
                      </a:r>
                      <a:endParaRPr kumimoji="0" lang="es-ES_tradnl" altLang="es-ES" sz="1200" b="0" i="0" u="none" strike="noStrike" cap="none" normalizeH="0" baseline="0" dirty="0" smtClean="0">
                        <a:ln>
                          <a:noFill/>
                        </a:ln>
                        <a:solidFill>
                          <a:srgbClr val="000000"/>
                        </a:solidFill>
                        <a:effectLst/>
                        <a:latin typeface="Prelo SemiBold" charset="0"/>
                        <a:ea typeface="MS PGothic" panose="020B0600070205080204" pitchFamily="34" charset="-128"/>
                      </a:endParaRPr>
                    </a:p>
                  </a:txBody>
                  <a:tcPr marL="2667" marR="2667" marT="266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D9D9"/>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3B3B3A"/>
                          </a:solidFill>
                          <a:effectLst/>
                          <a:latin typeface="Prelo SemiBold" charset="0"/>
                          <a:ea typeface="MS PGothic" panose="020B0600070205080204" pitchFamily="34" charset="-128"/>
                        </a:rPr>
                        <a:t>41%</a:t>
                      </a:r>
                      <a:endParaRPr kumimoji="0" lang="en-GB" altLang="es-ES" sz="1200" b="0" i="0" u="none" strike="noStrike" cap="none" normalizeH="0" baseline="0" smtClean="0">
                        <a:ln>
                          <a:noFill/>
                        </a:ln>
                        <a:solidFill>
                          <a:srgbClr val="000000"/>
                        </a:solidFill>
                        <a:effectLst/>
                        <a:latin typeface="Prelo SemiBold" charset="0"/>
                        <a:ea typeface="MS PGothic" panose="020B0600070205080204" pitchFamily="34" charset="-128"/>
                      </a:endParaRPr>
                    </a:p>
                  </a:txBody>
                  <a:tcPr marL="2667" marR="2667" marT="266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D9D9"/>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3B3B3A"/>
                          </a:solidFill>
                          <a:effectLst/>
                          <a:latin typeface="Prelo SemiBold" charset="0"/>
                          <a:ea typeface="MS PGothic" panose="020B0600070205080204" pitchFamily="34" charset="-128"/>
                        </a:rPr>
                        <a:t>41%</a:t>
                      </a:r>
                      <a:endParaRPr kumimoji="0" lang="en-GB" altLang="es-ES" sz="1200" b="0" i="0" u="none" strike="noStrike" cap="none" normalizeH="0" baseline="0" smtClean="0">
                        <a:ln>
                          <a:noFill/>
                        </a:ln>
                        <a:solidFill>
                          <a:srgbClr val="000000"/>
                        </a:solidFill>
                        <a:effectLst/>
                        <a:latin typeface="Prelo SemiBold" charset="0"/>
                        <a:ea typeface="MS PGothic" panose="020B0600070205080204" pitchFamily="34" charset="-128"/>
                      </a:endParaRPr>
                    </a:p>
                  </a:txBody>
                  <a:tcPr marL="2667" marR="2667" marT="266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7BF0D"/>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3B3B3A"/>
                          </a:solidFill>
                          <a:effectLst/>
                          <a:latin typeface="Prelo SemiBold" charset="0"/>
                          <a:ea typeface="MS PGothic" panose="020B0600070205080204" pitchFamily="34" charset="-128"/>
                        </a:rPr>
                        <a:t>42%</a:t>
                      </a:r>
                      <a:endParaRPr kumimoji="0" lang="en-GB" altLang="es-ES" sz="1200" b="0" i="0" u="none" strike="noStrike" cap="none" normalizeH="0" baseline="0" smtClean="0">
                        <a:ln>
                          <a:noFill/>
                        </a:ln>
                        <a:solidFill>
                          <a:srgbClr val="000000"/>
                        </a:solidFill>
                        <a:effectLst/>
                        <a:latin typeface="Prelo SemiBold" charset="0"/>
                        <a:ea typeface="MS PGothic" panose="020B0600070205080204" pitchFamily="34" charset="-128"/>
                      </a:endParaRPr>
                    </a:p>
                  </a:txBody>
                  <a:tcPr marL="2667" marR="2667" marT="266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7BF0D"/>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3B3B3A"/>
                          </a:solidFill>
                          <a:effectLst/>
                          <a:latin typeface="Prelo SemiBold" charset="0"/>
                          <a:ea typeface="MS PGothic" panose="020B0600070205080204" pitchFamily="34" charset="-128"/>
                        </a:rPr>
                        <a:t>37%</a:t>
                      </a:r>
                      <a:endParaRPr kumimoji="0" lang="en-GB" altLang="es-ES" sz="1200" b="0" i="0" u="none" strike="noStrike" cap="none" normalizeH="0" baseline="0" smtClean="0">
                        <a:ln>
                          <a:noFill/>
                        </a:ln>
                        <a:solidFill>
                          <a:srgbClr val="000000"/>
                        </a:solidFill>
                        <a:effectLst/>
                        <a:latin typeface="Prelo SemiBold" charset="0"/>
                        <a:ea typeface="MS PGothic" panose="020B0600070205080204" pitchFamily="34" charset="-128"/>
                      </a:endParaRPr>
                    </a:p>
                  </a:txBody>
                  <a:tcPr marL="2667" marR="2667" marT="266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56C0D9"/>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3B3B3A"/>
                          </a:solidFill>
                          <a:effectLst/>
                          <a:latin typeface="Prelo SemiBold" charset="0"/>
                          <a:ea typeface="MS PGothic" panose="020B0600070205080204" pitchFamily="34" charset="-128"/>
                        </a:rPr>
                        <a:t>44%</a:t>
                      </a:r>
                      <a:endParaRPr kumimoji="0" lang="en-GB" altLang="es-ES" sz="1200" b="0" i="0" u="none" strike="noStrike" cap="none" normalizeH="0" baseline="0" smtClean="0">
                        <a:ln>
                          <a:noFill/>
                        </a:ln>
                        <a:solidFill>
                          <a:srgbClr val="000000"/>
                        </a:solidFill>
                        <a:effectLst/>
                        <a:latin typeface="Prelo SemiBold" charset="0"/>
                        <a:ea typeface="MS PGothic" panose="020B0600070205080204" pitchFamily="34" charset="-128"/>
                      </a:endParaRPr>
                    </a:p>
                  </a:txBody>
                  <a:tcPr marL="2667" marR="2667" marT="266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56C0D9"/>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3B3B3A"/>
                          </a:solidFill>
                          <a:effectLst/>
                          <a:latin typeface="Prelo SemiBold" charset="0"/>
                          <a:ea typeface="MS PGothic" panose="020B0600070205080204" pitchFamily="34" charset="-128"/>
                        </a:rPr>
                        <a:t>39%</a:t>
                      </a:r>
                      <a:endParaRPr kumimoji="0" lang="en-GB" altLang="es-ES" sz="1200" b="0" i="0" u="none" strike="noStrike" cap="none" normalizeH="0" baseline="0" smtClean="0">
                        <a:ln>
                          <a:noFill/>
                        </a:ln>
                        <a:solidFill>
                          <a:srgbClr val="000000"/>
                        </a:solidFill>
                        <a:effectLst/>
                        <a:latin typeface="Prelo SemiBold" charset="0"/>
                        <a:ea typeface="MS PGothic" panose="020B0600070205080204" pitchFamily="34" charset="-128"/>
                      </a:endParaRPr>
                    </a:p>
                  </a:txBody>
                  <a:tcPr marL="2667" marR="2667" marT="266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56C0D9"/>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3B3B3A"/>
                          </a:solidFill>
                          <a:effectLst/>
                          <a:latin typeface="Prelo SemiBold" charset="0"/>
                          <a:ea typeface="MS PGothic" panose="020B0600070205080204" pitchFamily="34" charset="-128"/>
                        </a:rPr>
                        <a:t>43%</a:t>
                      </a:r>
                      <a:endParaRPr kumimoji="0" lang="en-GB" altLang="es-ES" sz="1200" b="0" i="0" u="none" strike="noStrike" cap="none" normalizeH="0" baseline="0" smtClean="0">
                        <a:ln>
                          <a:noFill/>
                        </a:ln>
                        <a:solidFill>
                          <a:srgbClr val="000000"/>
                        </a:solidFill>
                        <a:effectLst/>
                        <a:latin typeface="Prelo SemiBold" charset="0"/>
                        <a:ea typeface="MS PGothic" panose="020B0600070205080204" pitchFamily="34" charset="-128"/>
                      </a:endParaRPr>
                    </a:p>
                  </a:txBody>
                  <a:tcPr marL="2667" marR="2667" marT="266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D300"/>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3B3B3A"/>
                          </a:solidFill>
                          <a:effectLst/>
                          <a:latin typeface="Prelo SemiBold" charset="0"/>
                          <a:ea typeface="MS PGothic" panose="020B0600070205080204" pitchFamily="34" charset="-128"/>
                        </a:rPr>
                        <a:t>40%</a:t>
                      </a:r>
                      <a:endParaRPr kumimoji="0" lang="en-GB" altLang="es-ES" sz="1200" b="0" i="0" u="none" strike="noStrike" cap="none" normalizeH="0" baseline="0" smtClean="0">
                        <a:ln>
                          <a:noFill/>
                        </a:ln>
                        <a:solidFill>
                          <a:srgbClr val="000000"/>
                        </a:solidFill>
                        <a:effectLst/>
                        <a:latin typeface="Prelo SemiBold" charset="0"/>
                        <a:ea typeface="MS PGothic" panose="020B0600070205080204" pitchFamily="34" charset="-128"/>
                      </a:endParaRPr>
                    </a:p>
                  </a:txBody>
                  <a:tcPr marL="2667" marR="2667" marT="266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D300"/>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dirty="0" smtClean="0">
                          <a:ln>
                            <a:noFill/>
                          </a:ln>
                          <a:solidFill>
                            <a:srgbClr val="3B3B3A"/>
                          </a:solidFill>
                          <a:effectLst/>
                          <a:latin typeface="Prelo SemiBold" charset="0"/>
                          <a:ea typeface="MS PGothic" panose="020B0600070205080204" pitchFamily="34" charset="-128"/>
                        </a:rPr>
                        <a:t>38%</a:t>
                      </a:r>
                      <a:endParaRPr kumimoji="0" lang="en-GB" altLang="es-ES" sz="1200" b="0" i="0" u="none" strike="noStrike" cap="none" normalizeH="0" baseline="0" dirty="0" smtClean="0">
                        <a:ln>
                          <a:noFill/>
                        </a:ln>
                        <a:solidFill>
                          <a:srgbClr val="000000"/>
                        </a:solidFill>
                        <a:effectLst/>
                        <a:latin typeface="Prelo SemiBold" charset="0"/>
                        <a:ea typeface="MS PGothic" panose="020B0600070205080204" pitchFamily="34" charset="-128"/>
                      </a:endParaRPr>
                    </a:p>
                  </a:txBody>
                  <a:tcPr marL="2667" marR="2667" marT="266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D300"/>
                    </a:solidFill>
                  </a:tcPr>
                </a:tc>
              </a:tr>
              <a:tr h="368251">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_tradnl" altLang="es-ES" sz="1200" b="0" i="0" u="none" strike="noStrike" cap="none" normalizeH="0" baseline="0" dirty="0" smtClean="0">
                          <a:ln>
                            <a:noFill/>
                          </a:ln>
                          <a:solidFill>
                            <a:srgbClr val="3B3B3A"/>
                          </a:solidFill>
                          <a:effectLst/>
                          <a:latin typeface="Prelo SemiBold" charset="0"/>
                          <a:ea typeface="MS PGothic" panose="020B0600070205080204" pitchFamily="34" charset="-128"/>
                        </a:rPr>
                        <a:t>Demasiado caro</a:t>
                      </a:r>
                      <a:endParaRPr kumimoji="0" lang="es-ES_tradnl" altLang="es-ES" sz="1200" b="0" i="0" u="none" strike="noStrike" cap="none" normalizeH="0" baseline="0" dirty="0" smtClean="0">
                        <a:ln>
                          <a:noFill/>
                        </a:ln>
                        <a:solidFill>
                          <a:srgbClr val="000000"/>
                        </a:solidFill>
                        <a:effectLst/>
                        <a:latin typeface="Prelo SemiBold" charset="0"/>
                        <a:ea typeface="MS PGothic" panose="020B0600070205080204" pitchFamily="34" charset="-128"/>
                      </a:endParaRPr>
                    </a:p>
                  </a:txBody>
                  <a:tcPr marL="2667" marR="2667" marT="266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D9D9"/>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3B3B3A"/>
                          </a:solidFill>
                          <a:effectLst/>
                          <a:latin typeface="Prelo SemiBold" charset="0"/>
                          <a:ea typeface="MS PGothic" panose="020B0600070205080204" pitchFamily="34" charset="-128"/>
                        </a:rPr>
                        <a:t>35%</a:t>
                      </a:r>
                      <a:endParaRPr kumimoji="0" lang="en-GB" altLang="es-ES" sz="1200" b="0" i="0" u="none" strike="noStrike" cap="none" normalizeH="0" baseline="0" smtClean="0">
                        <a:ln>
                          <a:noFill/>
                        </a:ln>
                        <a:solidFill>
                          <a:srgbClr val="000000"/>
                        </a:solidFill>
                        <a:effectLst/>
                        <a:latin typeface="Prelo SemiBold" charset="0"/>
                        <a:ea typeface="MS PGothic" panose="020B0600070205080204" pitchFamily="34" charset="-128"/>
                      </a:endParaRPr>
                    </a:p>
                  </a:txBody>
                  <a:tcPr marL="2667" marR="2667" marT="266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D9D9"/>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3B3B3A"/>
                          </a:solidFill>
                          <a:effectLst/>
                          <a:latin typeface="Prelo SemiBold" charset="0"/>
                          <a:ea typeface="MS PGothic" panose="020B0600070205080204" pitchFamily="34" charset="-128"/>
                        </a:rPr>
                        <a:t>34%</a:t>
                      </a:r>
                      <a:endParaRPr kumimoji="0" lang="en-GB" altLang="es-ES" sz="1200" b="0" i="0" u="none" strike="noStrike" cap="none" normalizeH="0" baseline="0" smtClean="0">
                        <a:ln>
                          <a:noFill/>
                        </a:ln>
                        <a:solidFill>
                          <a:srgbClr val="000000"/>
                        </a:solidFill>
                        <a:effectLst/>
                        <a:latin typeface="Prelo SemiBold" charset="0"/>
                        <a:ea typeface="MS PGothic" panose="020B0600070205080204" pitchFamily="34" charset="-128"/>
                      </a:endParaRPr>
                    </a:p>
                  </a:txBody>
                  <a:tcPr marL="2667" marR="2667" marT="266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7BF0D"/>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3B3B3A"/>
                          </a:solidFill>
                          <a:effectLst/>
                          <a:latin typeface="Prelo SemiBold" charset="0"/>
                          <a:ea typeface="MS PGothic" panose="020B0600070205080204" pitchFamily="34" charset="-128"/>
                        </a:rPr>
                        <a:t>39%</a:t>
                      </a:r>
                      <a:endParaRPr kumimoji="0" lang="en-GB" altLang="es-ES" sz="1200" b="0" i="0" u="none" strike="noStrike" cap="none" normalizeH="0" baseline="0" smtClean="0">
                        <a:ln>
                          <a:noFill/>
                        </a:ln>
                        <a:solidFill>
                          <a:srgbClr val="000000"/>
                        </a:solidFill>
                        <a:effectLst/>
                        <a:latin typeface="Prelo SemiBold" charset="0"/>
                        <a:ea typeface="MS PGothic" panose="020B0600070205080204" pitchFamily="34" charset="-128"/>
                      </a:endParaRPr>
                    </a:p>
                  </a:txBody>
                  <a:tcPr marL="2667" marR="2667" marT="266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7BF0D"/>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FF0000"/>
                          </a:solidFill>
                          <a:effectLst/>
                          <a:latin typeface="Prelo SemiBold" charset="0"/>
                          <a:ea typeface="MS PGothic" panose="020B0600070205080204" pitchFamily="34" charset="-128"/>
                        </a:rPr>
                        <a:t>44%</a:t>
                      </a:r>
                    </a:p>
                  </a:txBody>
                  <a:tcPr marL="2667" marR="2667" marT="266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56C0D9"/>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3B3B3A"/>
                          </a:solidFill>
                          <a:effectLst/>
                          <a:latin typeface="Prelo SemiBold" charset="0"/>
                          <a:ea typeface="MS PGothic" panose="020B0600070205080204" pitchFamily="34" charset="-128"/>
                        </a:rPr>
                        <a:t>33%</a:t>
                      </a:r>
                      <a:endParaRPr kumimoji="0" lang="en-GB" altLang="es-ES" sz="1200" b="0" i="0" u="none" strike="noStrike" cap="none" normalizeH="0" baseline="0" smtClean="0">
                        <a:ln>
                          <a:noFill/>
                        </a:ln>
                        <a:solidFill>
                          <a:srgbClr val="000000"/>
                        </a:solidFill>
                        <a:effectLst/>
                        <a:latin typeface="Prelo SemiBold" charset="0"/>
                        <a:ea typeface="MS PGothic" panose="020B0600070205080204" pitchFamily="34" charset="-128"/>
                      </a:endParaRPr>
                    </a:p>
                  </a:txBody>
                  <a:tcPr marL="2667" marR="2667" marT="266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56C0D9"/>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3B3B3A"/>
                          </a:solidFill>
                          <a:effectLst/>
                          <a:latin typeface="Prelo SemiBold" charset="0"/>
                          <a:ea typeface="MS PGothic" panose="020B0600070205080204" pitchFamily="34" charset="-128"/>
                        </a:rPr>
                        <a:t>36%</a:t>
                      </a:r>
                      <a:endParaRPr kumimoji="0" lang="en-GB" altLang="es-ES" sz="1200" b="0" i="0" u="none" strike="noStrike" cap="none" normalizeH="0" baseline="0" smtClean="0">
                        <a:ln>
                          <a:noFill/>
                        </a:ln>
                        <a:solidFill>
                          <a:srgbClr val="000000"/>
                        </a:solidFill>
                        <a:effectLst/>
                        <a:latin typeface="Prelo SemiBold" charset="0"/>
                        <a:ea typeface="MS PGothic" panose="020B0600070205080204" pitchFamily="34" charset="-128"/>
                      </a:endParaRPr>
                    </a:p>
                  </a:txBody>
                  <a:tcPr marL="2667" marR="2667" marT="266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56C0D9"/>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3B3B3A"/>
                          </a:solidFill>
                          <a:effectLst/>
                          <a:latin typeface="Prelo SemiBold" charset="0"/>
                          <a:ea typeface="MS PGothic" panose="020B0600070205080204" pitchFamily="34" charset="-128"/>
                        </a:rPr>
                        <a:t>30%</a:t>
                      </a:r>
                      <a:endParaRPr kumimoji="0" lang="en-GB" altLang="es-ES" sz="1200" b="0" i="0" u="none" strike="noStrike" cap="none" normalizeH="0" baseline="0" smtClean="0">
                        <a:ln>
                          <a:noFill/>
                        </a:ln>
                        <a:solidFill>
                          <a:srgbClr val="000000"/>
                        </a:solidFill>
                        <a:effectLst/>
                        <a:latin typeface="Prelo SemiBold" charset="0"/>
                        <a:ea typeface="MS PGothic" panose="020B0600070205080204" pitchFamily="34" charset="-128"/>
                      </a:endParaRPr>
                    </a:p>
                  </a:txBody>
                  <a:tcPr marL="2667" marR="2667" marT="266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D300"/>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3B3B3A"/>
                          </a:solidFill>
                          <a:effectLst/>
                          <a:latin typeface="Prelo SemiBold" charset="0"/>
                          <a:ea typeface="MS PGothic" panose="020B0600070205080204" pitchFamily="34" charset="-128"/>
                        </a:rPr>
                        <a:t>43%</a:t>
                      </a:r>
                      <a:endParaRPr kumimoji="0" lang="en-GB" altLang="es-ES" sz="1200" b="0" i="0" u="none" strike="noStrike" cap="none" normalizeH="0" baseline="0" smtClean="0">
                        <a:ln>
                          <a:noFill/>
                        </a:ln>
                        <a:solidFill>
                          <a:srgbClr val="000000"/>
                        </a:solidFill>
                        <a:effectLst/>
                        <a:latin typeface="Prelo SemiBold" charset="0"/>
                        <a:ea typeface="MS PGothic" panose="020B0600070205080204" pitchFamily="34" charset="-128"/>
                      </a:endParaRPr>
                    </a:p>
                  </a:txBody>
                  <a:tcPr marL="2667" marR="2667" marT="266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D300"/>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3B3B3A"/>
                          </a:solidFill>
                          <a:effectLst/>
                          <a:latin typeface="Prelo SemiBold" charset="0"/>
                          <a:ea typeface="MS PGothic" panose="020B0600070205080204" pitchFamily="34" charset="-128"/>
                        </a:rPr>
                        <a:t>40%</a:t>
                      </a:r>
                      <a:endParaRPr kumimoji="0" lang="en-GB" altLang="es-ES" sz="1200" b="0" i="0" u="none" strike="noStrike" cap="none" normalizeH="0" baseline="0" smtClean="0">
                        <a:ln>
                          <a:noFill/>
                        </a:ln>
                        <a:solidFill>
                          <a:srgbClr val="000000"/>
                        </a:solidFill>
                        <a:effectLst/>
                        <a:latin typeface="Prelo SemiBold" charset="0"/>
                        <a:ea typeface="MS PGothic" panose="020B0600070205080204" pitchFamily="34" charset="-128"/>
                      </a:endParaRPr>
                    </a:p>
                  </a:txBody>
                  <a:tcPr marL="2667" marR="2667" marT="266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D300"/>
                    </a:solidFill>
                  </a:tcPr>
                </a:tc>
              </a:tr>
              <a:tr h="368251">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_tradnl" altLang="es-ES" sz="1200" b="0" i="0" u="none" strike="noStrike" cap="none" normalizeH="0" baseline="0" dirty="0" smtClean="0">
                          <a:ln>
                            <a:noFill/>
                          </a:ln>
                          <a:solidFill>
                            <a:srgbClr val="3B3B3A"/>
                          </a:solidFill>
                          <a:effectLst/>
                          <a:latin typeface="Prelo SemiBold" charset="0"/>
                          <a:ea typeface="MS PGothic" panose="020B0600070205080204" pitchFamily="34" charset="-128"/>
                        </a:rPr>
                        <a:t>Muy difícil </a:t>
                      </a:r>
                      <a:endParaRPr kumimoji="0" lang="es-ES_tradnl" altLang="es-ES" sz="1200" b="0" i="0" u="none" strike="noStrike" cap="none" normalizeH="0" baseline="0" dirty="0" smtClean="0">
                        <a:ln>
                          <a:noFill/>
                        </a:ln>
                        <a:solidFill>
                          <a:srgbClr val="000000"/>
                        </a:solidFill>
                        <a:effectLst/>
                        <a:latin typeface="Prelo SemiBold" charset="0"/>
                        <a:ea typeface="MS PGothic" panose="020B0600070205080204" pitchFamily="34" charset="-128"/>
                      </a:endParaRPr>
                    </a:p>
                  </a:txBody>
                  <a:tcPr marL="2667" marR="2667" marT="266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D9D9"/>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3B3B3A"/>
                          </a:solidFill>
                          <a:effectLst/>
                          <a:latin typeface="Prelo SemiBold" charset="0"/>
                          <a:ea typeface="MS PGothic" panose="020B0600070205080204" pitchFamily="34" charset="-128"/>
                        </a:rPr>
                        <a:t>31%</a:t>
                      </a:r>
                      <a:endParaRPr kumimoji="0" lang="en-GB" altLang="es-ES" sz="1200" b="0" i="0" u="none" strike="noStrike" cap="none" normalizeH="0" baseline="0" smtClean="0">
                        <a:ln>
                          <a:noFill/>
                        </a:ln>
                        <a:solidFill>
                          <a:srgbClr val="000000"/>
                        </a:solidFill>
                        <a:effectLst/>
                        <a:latin typeface="Prelo SemiBold" charset="0"/>
                        <a:ea typeface="MS PGothic" panose="020B0600070205080204" pitchFamily="34" charset="-128"/>
                      </a:endParaRPr>
                    </a:p>
                  </a:txBody>
                  <a:tcPr marL="2667" marR="2667" marT="266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D9D9"/>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3B3B3A"/>
                          </a:solidFill>
                          <a:effectLst/>
                          <a:latin typeface="Prelo SemiBold" charset="0"/>
                          <a:ea typeface="MS PGothic" panose="020B0600070205080204" pitchFamily="34" charset="-128"/>
                        </a:rPr>
                        <a:t>33%</a:t>
                      </a:r>
                      <a:endParaRPr kumimoji="0" lang="en-GB" altLang="es-ES" sz="1200" b="0" i="0" u="none" strike="noStrike" cap="none" normalizeH="0" baseline="0" smtClean="0">
                        <a:ln>
                          <a:noFill/>
                        </a:ln>
                        <a:solidFill>
                          <a:srgbClr val="000000"/>
                        </a:solidFill>
                        <a:effectLst/>
                        <a:latin typeface="Prelo SemiBold" charset="0"/>
                        <a:ea typeface="MS PGothic" panose="020B0600070205080204" pitchFamily="34" charset="-128"/>
                      </a:endParaRPr>
                    </a:p>
                  </a:txBody>
                  <a:tcPr marL="2667" marR="2667" marT="266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7BF0D"/>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3B3B3A"/>
                          </a:solidFill>
                          <a:effectLst/>
                          <a:latin typeface="Prelo SemiBold" charset="0"/>
                          <a:ea typeface="MS PGothic" panose="020B0600070205080204" pitchFamily="34" charset="-128"/>
                        </a:rPr>
                        <a:t>25%</a:t>
                      </a:r>
                      <a:endParaRPr kumimoji="0" lang="en-GB" altLang="es-ES" sz="1200" b="0" i="0" u="none" strike="noStrike" cap="none" normalizeH="0" baseline="0" smtClean="0">
                        <a:ln>
                          <a:noFill/>
                        </a:ln>
                        <a:solidFill>
                          <a:srgbClr val="000000"/>
                        </a:solidFill>
                        <a:effectLst/>
                        <a:latin typeface="Prelo SemiBold" charset="0"/>
                        <a:ea typeface="MS PGothic" panose="020B0600070205080204" pitchFamily="34" charset="-128"/>
                      </a:endParaRPr>
                    </a:p>
                  </a:txBody>
                  <a:tcPr marL="2667" marR="2667" marT="266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7BF0D"/>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3B3B3A"/>
                          </a:solidFill>
                          <a:effectLst/>
                          <a:latin typeface="Prelo SemiBold" charset="0"/>
                          <a:ea typeface="MS PGothic" panose="020B0600070205080204" pitchFamily="34" charset="-128"/>
                        </a:rPr>
                        <a:t>33%</a:t>
                      </a:r>
                      <a:endParaRPr kumimoji="0" lang="en-GB" altLang="es-ES" sz="1200" b="0" i="0" u="none" strike="noStrike" cap="none" normalizeH="0" baseline="0" smtClean="0">
                        <a:ln>
                          <a:noFill/>
                        </a:ln>
                        <a:solidFill>
                          <a:srgbClr val="000000"/>
                        </a:solidFill>
                        <a:effectLst/>
                        <a:latin typeface="Prelo SemiBold" charset="0"/>
                        <a:ea typeface="MS PGothic" panose="020B0600070205080204" pitchFamily="34" charset="-128"/>
                      </a:endParaRPr>
                    </a:p>
                  </a:txBody>
                  <a:tcPr marL="2667" marR="2667" marT="266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56C0D9"/>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3B3B3A"/>
                          </a:solidFill>
                          <a:effectLst/>
                          <a:latin typeface="Prelo SemiBold" charset="0"/>
                          <a:ea typeface="MS PGothic" panose="020B0600070205080204" pitchFamily="34" charset="-128"/>
                        </a:rPr>
                        <a:t>33%</a:t>
                      </a:r>
                      <a:endParaRPr kumimoji="0" lang="en-GB" altLang="es-ES" sz="1200" b="0" i="0" u="none" strike="noStrike" cap="none" normalizeH="0" baseline="0" smtClean="0">
                        <a:ln>
                          <a:noFill/>
                        </a:ln>
                        <a:solidFill>
                          <a:srgbClr val="000000"/>
                        </a:solidFill>
                        <a:effectLst/>
                        <a:latin typeface="Prelo SemiBold" charset="0"/>
                        <a:ea typeface="MS PGothic" panose="020B0600070205080204" pitchFamily="34" charset="-128"/>
                      </a:endParaRPr>
                    </a:p>
                  </a:txBody>
                  <a:tcPr marL="2667" marR="2667" marT="266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56C0D9"/>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3B3B3A"/>
                          </a:solidFill>
                          <a:effectLst/>
                          <a:latin typeface="Prelo SemiBold" charset="0"/>
                          <a:ea typeface="MS PGothic" panose="020B0600070205080204" pitchFamily="34" charset="-128"/>
                        </a:rPr>
                        <a:t>28%</a:t>
                      </a:r>
                      <a:endParaRPr kumimoji="0" lang="en-GB" altLang="es-ES" sz="1200" b="0" i="0" u="none" strike="noStrike" cap="none" normalizeH="0" baseline="0" smtClean="0">
                        <a:ln>
                          <a:noFill/>
                        </a:ln>
                        <a:solidFill>
                          <a:srgbClr val="000000"/>
                        </a:solidFill>
                        <a:effectLst/>
                        <a:latin typeface="Prelo SemiBold" charset="0"/>
                        <a:ea typeface="MS PGothic" panose="020B0600070205080204" pitchFamily="34" charset="-128"/>
                      </a:endParaRPr>
                    </a:p>
                  </a:txBody>
                  <a:tcPr marL="2667" marR="2667" marT="266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56C0D9"/>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3B3B3A"/>
                          </a:solidFill>
                          <a:effectLst/>
                          <a:latin typeface="Prelo SemiBold" charset="0"/>
                          <a:ea typeface="MS PGothic" panose="020B0600070205080204" pitchFamily="34" charset="-128"/>
                        </a:rPr>
                        <a:t>31%</a:t>
                      </a:r>
                      <a:endParaRPr kumimoji="0" lang="en-GB" altLang="es-ES" sz="1200" b="0" i="0" u="none" strike="noStrike" cap="none" normalizeH="0" baseline="0" smtClean="0">
                        <a:ln>
                          <a:noFill/>
                        </a:ln>
                        <a:solidFill>
                          <a:srgbClr val="000000"/>
                        </a:solidFill>
                        <a:effectLst/>
                        <a:latin typeface="Prelo SemiBold" charset="0"/>
                        <a:ea typeface="MS PGothic" panose="020B0600070205080204" pitchFamily="34" charset="-128"/>
                      </a:endParaRPr>
                    </a:p>
                  </a:txBody>
                  <a:tcPr marL="2667" marR="2667" marT="266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D300"/>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3B3B3A"/>
                          </a:solidFill>
                          <a:effectLst/>
                          <a:latin typeface="Prelo SemiBold" charset="0"/>
                          <a:ea typeface="MS PGothic" panose="020B0600070205080204" pitchFamily="34" charset="-128"/>
                        </a:rPr>
                        <a:t>29%</a:t>
                      </a:r>
                      <a:endParaRPr kumimoji="0" lang="en-GB" altLang="es-ES" sz="1200" b="0" i="0" u="none" strike="noStrike" cap="none" normalizeH="0" baseline="0" smtClean="0">
                        <a:ln>
                          <a:noFill/>
                        </a:ln>
                        <a:solidFill>
                          <a:srgbClr val="000000"/>
                        </a:solidFill>
                        <a:effectLst/>
                        <a:latin typeface="Prelo SemiBold" charset="0"/>
                        <a:ea typeface="MS PGothic" panose="020B0600070205080204" pitchFamily="34" charset="-128"/>
                      </a:endParaRPr>
                    </a:p>
                  </a:txBody>
                  <a:tcPr marL="2667" marR="2667" marT="266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D300"/>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3B3B3A"/>
                          </a:solidFill>
                          <a:effectLst/>
                          <a:latin typeface="Prelo SemiBold" charset="0"/>
                          <a:ea typeface="MS PGothic" panose="020B0600070205080204" pitchFamily="34" charset="-128"/>
                        </a:rPr>
                        <a:t>32%</a:t>
                      </a:r>
                      <a:endParaRPr kumimoji="0" lang="en-GB" altLang="es-ES" sz="1200" b="0" i="0" u="none" strike="noStrike" cap="none" normalizeH="0" baseline="0" smtClean="0">
                        <a:ln>
                          <a:noFill/>
                        </a:ln>
                        <a:solidFill>
                          <a:srgbClr val="000000"/>
                        </a:solidFill>
                        <a:effectLst/>
                        <a:latin typeface="Prelo SemiBold" charset="0"/>
                        <a:ea typeface="MS PGothic" panose="020B0600070205080204" pitchFamily="34" charset="-128"/>
                      </a:endParaRPr>
                    </a:p>
                  </a:txBody>
                  <a:tcPr marL="2667" marR="2667" marT="266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D300"/>
                    </a:solidFill>
                  </a:tcPr>
                </a:tc>
              </a:tr>
              <a:tr h="368427">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_tradnl" altLang="es-ES" sz="1200" b="0" i="0" u="none" strike="noStrike" cap="none" normalizeH="0" baseline="0" dirty="0" smtClean="0">
                          <a:ln>
                            <a:noFill/>
                          </a:ln>
                          <a:solidFill>
                            <a:srgbClr val="3B3B3A"/>
                          </a:solidFill>
                          <a:effectLst/>
                          <a:latin typeface="Prelo SemiBold" charset="0"/>
                          <a:ea typeface="MS PGothic" panose="020B0600070205080204" pitchFamily="34" charset="-128"/>
                        </a:rPr>
                        <a:t>Insuficientes instalaciones para la práctica</a:t>
                      </a:r>
                      <a:endParaRPr kumimoji="0" lang="es-ES_tradnl" altLang="es-ES" sz="1200" b="0" i="0" u="none" strike="noStrike" cap="none" normalizeH="0" baseline="0" dirty="0" smtClean="0">
                        <a:ln>
                          <a:noFill/>
                        </a:ln>
                        <a:solidFill>
                          <a:srgbClr val="000000"/>
                        </a:solidFill>
                        <a:effectLst/>
                        <a:latin typeface="Prelo SemiBold" charset="0"/>
                        <a:ea typeface="MS PGothic" panose="020B0600070205080204" pitchFamily="34" charset="-128"/>
                      </a:endParaRPr>
                    </a:p>
                  </a:txBody>
                  <a:tcPr marL="2667" marR="2667" marT="266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D9D9"/>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3B3B3A"/>
                          </a:solidFill>
                          <a:effectLst/>
                          <a:latin typeface="Prelo SemiBold" charset="0"/>
                          <a:ea typeface="MS PGothic" panose="020B0600070205080204" pitchFamily="34" charset="-128"/>
                        </a:rPr>
                        <a:t>28%</a:t>
                      </a:r>
                      <a:endParaRPr kumimoji="0" lang="en-GB" altLang="es-ES" sz="1200" b="0" i="0" u="none" strike="noStrike" cap="none" normalizeH="0" baseline="0" smtClean="0">
                        <a:ln>
                          <a:noFill/>
                        </a:ln>
                        <a:solidFill>
                          <a:srgbClr val="000000"/>
                        </a:solidFill>
                        <a:effectLst/>
                        <a:latin typeface="Prelo SemiBold" charset="0"/>
                        <a:ea typeface="MS PGothic" panose="020B0600070205080204" pitchFamily="34" charset="-128"/>
                      </a:endParaRPr>
                    </a:p>
                  </a:txBody>
                  <a:tcPr marL="2667" marR="2667" marT="266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D9D9"/>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3B3B3A"/>
                          </a:solidFill>
                          <a:effectLst/>
                          <a:latin typeface="Prelo SemiBold" charset="0"/>
                          <a:ea typeface="MS PGothic" panose="020B0600070205080204" pitchFamily="34" charset="-128"/>
                        </a:rPr>
                        <a:t>27%</a:t>
                      </a:r>
                      <a:endParaRPr kumimoji="0" lang="en-GB" altLang="es-ES" sz="1200" b="0" i="0" u="none" strike="noStrike" cap="none" normalizeH="0" baseline="0" smtClean="0">
                        <a:ln>
                          <a:noFill/>
                        </a:ln>
                        <a:solidFill>
                          <a:srgbClr val="000000"/>
                        </a:solidFill>
                        <a:effectLst/>
                        <a:latin typeface="Prelo SemiBold" charset="0"/>
                        <a:ea typeface="MS PGothic" panose="020B0600070205080204" pitchFamily="34" charset="-128"/>
                      </a:endParaRPr>
                    </a:p>
                  </a:txBody>
                  <a:tcPr marL="2667" marR="2667" marT="266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7BF0D"/>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3B3B3A"/>
                          </a:solidFill>
                          <a:effectLst/>
                          <a:latin typeface="Prelo SemiBold" charset="0"/>
                          <a:ea typeface="MS PGothic" panose="020B0600070205080204" pitchFamily="34" charset="-128"/>
                        </a:rPr>
                        <a:t>31%</a:t>
                      </a:r>
                      <a:endParaRPr kumimoji="0" lang="en-GB" altLang="es-ES" sz="1200" b="0" i="0" u="none" strike="noStrike" cap="none" normalizeH="0" baseline="0" smtClean="0">
                        <a:ln>
                          <a:noFill/>
                        </a:ln>
                        <a:solidFill>
                          <a:srgbClr val="000000"/>
                        </a:solidFill>
                        <a:effectLst/>
                        <a:latin typeface="Prelo SemiBold" charset="0"/>
                        <a:ea typeface="MS PGothic" panose="020B0600070205080204" pitchFamily="34" charset="-128"/>
                      </a:endParaRPr>
                    </a:p>
                  </a:txBody>
                  <a:tcPr marL="2667" marR="2667" marT="266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7BF0D"/>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3B3B3A"/>
                          </a:solidFill>
                          <a:effectLst/>
                          <a:latin typeface="Prelo SemiBold" charset="0"/>
                          <a:ea typeface="MS PGothic" panose="020B0600070205080204" pitchFamily="34" charset="-128"/>
                        </a:rPr>
                        <a:t>19%</a:t>
                      </a:r>
                      <a:endParaRPr kumimoji="0" lang="en-GB" altLang="es-ES" sz="1200" b="0" i="0" u="none" strike="noStrike" cap="none" normalizeH="0" baseline="0" smtClean="0">
                        <a:ln>
                          <a:noFill/>
                        </a:ln>
                        <a:solidFill>
                          <a:srgbClr val="000000"/>
                        </a:solidFill>
                        <a:effectLst/>
                        <a:latin typeface="Prelo SemiBold" charset="0"/>
                        <a:ea typeface="MS PGothic" panose="020B0600070205080204" pitchFamily="34" charset="-128"/>
                      </a:endParaRPr>
                    </a:p>
                  </a:txBody>
                  <a:tcPr marL="2667" marR="2667" marT="266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56C0D9"/>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3B3B3A"/>
                          </a:solidFill>
                          <a:effectLst/>
                          <a:latin typeface="Prelo SemiBold" charset="0"/>
                          <a:ea typeface="MS PGothic" panose="020B0600070205080204" pitchFamily="34" charset="-128"/>
                        </a:rPr>
                        <a:t>27%</a:t>
                      </a:r>
                      <a:endParaRPr kumimoji="0" lang="en-GB" altLang="es-ES" sz="1200" b="0" i="0" u="none" strike="noStrike" cap="none" normalizeH="0" baseline="0" smtClean="0">
                        <a:ln>
                          <a:noFill/>
                        </a:ln>
                        <a:solidFill>
                          <a:srgbClr val="000000"/>
                        </a:solidFill>
                        <a:effectLst/>
                        <a:latin typeface="Prelo SemiBold" charset="0"/>
                        <a:ea typeface="MS PGothic" panose="020B0600070205080204" pitchFamily="34" charset="-128"/>
                      </a:endParaRPr>
                    </a:p>
                  </a:txBody>
                  <a:tcPr marL="2667" marR="2667" marT="266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56C0D9"/>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3B3B3A"/>
                          </a:solidFill>
                          <a:effectLst/>
                          <a:latin typeface="Prelo SemiBold" charset="0"/>
                          <a:ea typeface="MS PGothic" panose="020B0600070205080204" pitchFamily="34" charset="-128"/>
                        </a:rPr>
                        <a:t>31%</a:t>
                      </a:r>
                      <a:endParaRPr kumimoji="0" lang="en-GB" altLang="es-ES" sz="1200" b="0" i="0" u="none" strike="noStrike" cap="none" normalizeH="0" baseline="0" smtClean="0">
                        <a:ln>
                          <a:noFill/>
                        </a:ln>
                        <a:solidFill>
                          <a:srgbClr val="000000"/>
                        </a:solidFill>
                        <a:effectLst/>
                        <a:latin typeface="Prelo SemiBold" charset="0"/>
                        <a:ea typeface="MS PGothic" panose="020B0600070205080204" pitchFamily="34" charset="-128"/>
                      </a:endParaRPr>
                    </a:p>
                  </a:txBody>
                  <a:tcPr marL="2667" marR="2667" marT="266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56C0D9"/>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dirty="0" smtClean="0">
                          <a:ln>
                            <a:noFill/>
                          </a:ln>
                          <a:solidFill>
                            <a:srgbClr val="3B3B3A"/>
                          </a:solidFill>
                          <a:effectLst/>
                          <a:latin typeface="Prelo SemiBold" charset="0"/>
                          <a:ea typeface="MS PGothic" panose="020B0600070205080204" pitchFamily="34" charset="-128"/>
                        </a:rPr>
                        <a:t>28%</a:t>
                      </a:r>
                      <a:endParaRPr kumimoji="0" lang="en-GB" altLang="es-ES" sz="1200" b="0" i="0" u="none" strike="noStrike" cap="none" normalizeH="0" baseline="0" dirty="0" smtClean="0">
                        <a:ln>
                          <a:noFill/>
                        </a:ln>
                        <a:solidFill>
                          <a:srgbClr val="000000"/>
                        </a:solidFill>
                        <a:effectLst/>
                        <a:latin typeface="Prelo SemiBold" charset="0"/>
                        <a:ea typeface="MS PGothic" panose="020B0600070205080204" pitchFamily="34" charset="-128"/>
                      </a:endParaRPr>
                    </a:p>
                  </a:txBody>
                  <a:tcPr marL="2667" marR="2667" marT="266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D300"/>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3B3B3A"/>
                          </a:solidFill>
                          <a:effectLst/>
                          <a:latin typeface="Prelo SemiBold" charset="0"/>
                          <a:ea typeface="MS PGothic" panose="020B0600070205080204" pitchFamily="34" charset="-128"/>
                        </a:rPr>
                        <a:t>31%</a:t>
                      </a:r>
                      <a:endParaRPr kumimoji="0" lang="en-GB" altLang="es-ES" sz="1200" b="0" i="0" u="none" strike="noStrike" cap="none" normalizeH="0" baseline="0" smtClean="0">
                        <a:ln>
                          <a:noFill/>
                        </a:ln>
                        <a:solidFill>
                          <a:srgbClr val="000000"/>
                        </a:solidFill>
                        <a:effectLst/>
                        <a:latin typeface="Prelo SemiBold" charset="0"/>
                        <a:ea typeface="MS PGothic" panose="020B0600070205080204" pitchFamily="34" charset="-128"/>
                      </a:endParaRPr>
                    </a:p>
                  </a:txBody>
                  <a:tcPr marL="2667" marR="2667" marT="266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D300"/>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3B3B3A"/>
                          </a:solidFill>
                          <a:effectLst/>
                          <a:latin typeface="Prelo SemiBold" charset="0"/>
                          <a:ea typeface="MS PGothic" panose="020B0600070205080204" pitchFamily="34" charset="-128"/>
                        </a:rPr>
                        <a:t>27%</a:t>
                      </a:r>
                      <a:endParaRPr kumimoji="0" lang="en-GB" altLang="es-ES" sz="1200" b="0" i="0" u="none" strike="noStrike" cap="none" normalizeH="0" baseline="0" smtClean="0">
                        <a:ln>
                          <a:noFill/>
                        </a:ln>
                        <a:solidFill>
                          <a:srgbClr val="000000"/>
                        </a:solidFill>
                        <a:effectLst/>
                        <a:latin typeface="Prelo SemiBold" charset="0"/>
                        <a:ea typeface="MS PGothic" panose="020B0600070205080204" pitchFamily="34" charset="-128"/>
                      </a:endParaRPr>
                    </a:p>
                  </a:txBody>
                  <a:tcPr marL="2667" marR="2667" marT="266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D300"/>
                    </a:solidFill>
                  </a:tcPr>
                </a:tc>
              </a:tr>
              <a:tr h="368251">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_tradnl" altLang="es-ES" sz="1200" b="0" i="0" u="none" strike="noStrike" cap="none" normalizeH="0" baseline="0" dirty="0" smtClean="0">
                          <a:ln>
                            <a:noFill/>
                          </a:ln>
                          <a:solidFill>
                            <a:srgbClr val="3B3B3A"/>
                          </a:solidFill>
                          <a:effectLst/>
                          <a:latin typeface="Prelo SemiBold" charset="0"/>
                          <a:ea typeface="MS PGothic" panose="020B0600070205080204" pitchFamily="34" charset="-128"/>
                        </a:rPr>
                        <a:t>Tienen una imagen del golf negativa </a:t>
                      </a:r>
                      <a:endParaRPr kumimoji="0" lang="es-ES_tradnl" altLang="es-ES" sz="1200" b="0" i="0" u="none" strike="noStrike" cap="none" normalizeH="0" baseline="0" dirty="0" smtClean="0">
                        <a:ln>
                          <a:noFill/>
                        </a:ln>
                        <a:solidFill>
                          <a:srgbClr val="000000"/>
                        </a:solidFill>
                        <a:effectLst/>
                        <a:latin typeface="Prelo SemiBold" charset="0"/>
                        <a:ea typeface="MS PGothic" panose="020B0600070205080204" pitchFamily="34" charset="-128"/>
                      </a:endParaRPr>
                    </a:p>
                  </a:txBody>
                  <a:tcPr marL="2667" marR="2667" marT="266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D9D9"/>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3B3B3A"/>
                          </a:solidFill>
                          <a:effectLst/>
                          <a:latin typeface="Prelo SemiBold" charset="0"/>
                          <a:ea typeface="MS PGothic" panose="020B0600070205080204" pitchFamily="34" charset="-128"/>
                        </a:rPr>
                        <a:t>26%</a:t>
                      </a:r>
                      <a:endParaRPr kumimoji="0" lang="en-GB" altLang="es-ES" sz="1200" b="0" i="0" u="none" strike="noStrike" cap="none" normalizeH="0" baseline="0" smtClean="0">
                        <a:ln>
                          <a:noFill/>
                        </a:ln>
                        <a:solidFill>
                          <a:srgbClr val="000000"/>
                        </a:solidFill>
                        <a:effectLst/>
                        <a:latin typeface="Prelo SemiBold" charset="0"/>
                        <a:ea typeface="MS PGothic" panose="020B0600070205080204" pitchFamily="34" charset="-128"/>
                      </a:endParaRPr>
                    </a:p>
                  </a:txBody>
                  <a:tcPr marL="2667" marR="2667" marT="266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D9D9"/>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3B3B3A"/>
                          </a:solidFill>
                          <a:effectLst/>
                          <a:latin typeface="Prelo SemiBold" charset="0"/>
                          <a:ea typeface="MS PGothic" panose="020B0600070205080204" pitchFamily="34" charset="-128"/>
                        </a:rPr>
                        <a:t>25%</a:t>
                      </a:r>
                      <a:endParaRPr kumimoji="0" lang="en-GB" altLang="es-ES" sz="1200" b="0" i="0" u="none" strike="noStrike" cap="none" normalizeH="0" baseline="0" smtClean="0">
                        <a:ln>
                          <a:noFill/>
                        </a:ln>
                        <a:solidFill>
                          <a:srgbClr val="000000"/>
                        </a:solidFill>
                        <a:effectLst/>
                        <a:latin typeface="Prelo SemiBold" charset="0"/>
                        <a:ea typeface="MS PGothic" panose="020B0600070205080204" pitchFamily="34" charset="-128"/>
                      </a:endParaRPr>
                    </a:p>
                  </a:txBody>
                  <a:tcPr marL="2667" marR="2667" marT="266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7BF0D"/>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3B3B3A"/>
                          </a:solidFill>
                          <a:effectLst/>
                          <a:latin typeface="Prelo SemiBold" charset="0"/>
                          <a:ea typeface="MS PGothic" panose="020B0600070205080204" pitchFamily="34" charset="-128"/>
                        </a:rPr>
                        <a:t>27%</a:t>
                      </a:r>
                      <a:endParaRPr kumimoji="0" lang="en-GB" altLang="es-ES" sz="1200" b="0" i="0" u="none" strike="noStrike" cap="none" normalizeH="0" baseline="0" smtClean="0">
                        <a:ln>
                          <a:noFill/>
                        </a:ln>
                        <a:solidFill>
                          <a:srgbClr val="000000"/>
                        </a:solidFill>
                        <a:effectLst/>
                        <a:latin typeface="Prelo SemiBold" charset="0"/>
                        <a:ea typeface="MS PGothic" panose="020B0600070205080204" pitchFamily="34" charset="-128"/>
                      </a:endParaRPr>
                    </a:p>
                  </a:txBody>
                  <a:tcPr marL="2667" marR="2667" marT="266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7BF0D"/>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FF0000"/>
                          </a:solidFill>
                          <a:effectLst/>
                          <a:latin typeface="Prelo SemiBold" charset="0"/>
                          <a:ea typeface="MS PGothic" panose="020B0600070205080204" pitchFamily="34" charset="-128"/>
                        </a:rPr>
                        <a:t>38%</a:t>
                      </a:r>
                    </a:p>
                  </a:txBody>
                  <a:tcPr marL="2667" marR="2667" marT="266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56C0D9"/>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3B3B3A"/>
                          </a:solidFill>
                          <a:effectLst/>
                          <a:latin typeface="Prelo SemiBold" charset="0"/>
                          <a:ea typeface="MS PGothic" panose="020B0600070205080204" pitchFamily="34" charset="-128"/>
                        </a:rPr>
                        <a:t>26%</a:t>
                      </a:r>
                      <a:endParaRPr kumimoji="0" lang="en-GB" altLang="es-ES" sz="1200" b="0" i="0" u="none" strike="noStrike" cap="none" normalizeH="0" baseline="0" smtClean="0">
                        <a:ln>
                          <a:noFill/>
                        </a:ln>
                        <a:solidFill>
                          <a:srgbClr val="000000"/>
                        </a:solidFill>
                        <a:effectLst/>
                        <a:latin typeface="Prelo SemiBold" charset="0"/>
                        <a:ea typeface="MS PGothic" panose="020B0600070205080204" pitchFamily="34" charset="-128"/>
                      </a:endParaRPr>
                    </a:p>
                  </a:txBody>
                  <a:tcPr marL="2667" marR="2667" marT="266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56C0D9"/>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3B3B3A"/>
                          </a:solidFill>
                          <a:effectLst/>
                          <a:latin typeface="Prelo SemiBold" charset="0"/>
                          <a:ea typeface="MS PGothic" panose="020B0600070205080204" pitchFamily="34" charset="-128"/>
                        </a:rPr>
                        <a:t>23%</a:t>
                      </a:r>
                      <a:endParaRPr kumimoji="0" lang="en-GB" altLang="es-ES" sz="1200" b="0" i="0" u="none" strike="noStrike" cap="none" normalizeH="0" baseline="0" smtClean="0">
                        <a:ln>
                          <a:noFill/>
                        </a:ln>
                        <a:solidFill>
                          <a:srgbClr val="000000"/>
                        </a:solidFill>
                        <a:effectLst/>
                        <a:latin typeface="Prelo SemiBold" charset="0"/>
                        <a:ea typeface="MS PGothic" panose="020B0600070205080204" pitchFamily="34" charset="-128"/>
                      </a:endParaRPr>
                    </a:p>
                  </a:txBody>
                  <a:tcPr marL="2667" marR="2667" marT="266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56C0D9"/>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3B3B3A"/>
                          </a:solidFill>
                          <a:effectLst/>
                          <a:latin typeface="Prelo SemiBold" charset="0"/>
                          <a:ea typeface="MS PGothic" panose="020B0600070205080204" pitchFamily="34" charset="-128"/>
                        </a:rPr>
                        <a:t>25%</a:t>
                      </a:r>
                      <a:endParaRPr kumimoji="0" lang="en-GB" altLang="es-ES" sz="1200" b="0" i="0" u="none" strike="noStrike" cap="none" normalizeH="0" baseline="0" smtClean="0">
                        <a:ln>
                          <a:noFill/>
                        </a:ln>
                        <a:solidFill>
                          <a:srgbClr val="000000"/>
                        </a:solidFill>
                        <a:effectLst/>
                        <a:latin typeface="Prelo SemiBold" charset="0"/>
                        <a:ea typeface="MS PGothic" panose="020B0600070205080204" pitchFamily="34" charset="-128"/>
                      </a:endParaRPr>
                    </a:p>
                  </a:txBody>
                  <a:tcPr marL="2667" marR="2667" marT="266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D300"/>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3B3B3A"/>
                          </a:solidFill>
                          <a:effectLst/>
                          <a:latin typeface="Prelo SemiBold" charset="0"/>
                          <a:ea typeface="MS PGothic" panose="020B0600070205080204" pitchFamily="34" charset="-128"/>
                        </a:rPr>
                        <a:t>22%</a:t>
                      </a:r>
                      <a:endParaRPr kumimoji="0" lang="en-GB" altLang="es-ES" sz="1200" b="0" i="0" u="none" strike="noStrike" cap="none" normalizeH="0" baseline="0" smtClean="0">
                        <a:ln>
                          <a:noFill/>
                        </a:ln>
                        <a:solidFill>
                          <a:srgbClr val="000000"/>
                        </a:solidFill>
                        <a:effectLst/>
                        <a:latin typeface="Prelo SemiBold" charset="0"/>
                        <a:ea typeface="MS PGothic" panose="020B0600070205080204" pitchFamily="34" charset="-128"/>
                      </a:endParaRPr>
                    </a:p>
                  </a:txBody>
                  <a:tcPr marL="2667" marR="2667" marT="266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D300"/>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3B3B3A"/>
                          </a:solidFill>
                          <a:effectLst/>
                          <a:latin typeface="Prelo SemiBold" charset="0"/>
                          <a:ea typeface="MS PGothic" panose="020B0600070205080204" pitchFamily="34" charset="-128"/>
                        </a:rPr>
                        <a:t>27%</a:t>
                      </a:r>
                      <a:endParaRPr kumimoji="0" lang="en-GB" altLang="es-ES" sz="1200" b="0" i="0" u="none" strike="noStrike" cap="none" normalizeH="0" baseline="0" smtClean="0">
                        <a:ln>
                          <a:noFill/>
                        </a:ln>
                        <a:solidFill>
                          <a:srgbClr val="000000"/>
                        </a:solidFill>
                        <a:effectLst/>
                        <a:latin typeface="Prelo SemiBold" charset="0"/>
                        <a:ea typeface="MS PGothic" panose="020B0600070205080204" pitchFamily="34" charset="-128"/>
                      </a:endParaRPr>
                    </a:p>
                  </a:txBody>
                  <a:tcPr marL="2667" marR="2667" marT="266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D300"/>
                    </a:solidFill>
                  </a:tcPr>
                </a:tc>
              </a:tr>
              <a:tr h="368427">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_tradnl" altLang="es-ES" sz="1200" b="0" i="0" u="none" strike="noStrike" cap="none" normalizeH="0" baseline="0" dirty="0" smtClean="0">
                          <a:ln>
                            <a:noFill/>
                          </a:ln>
                          <a:solidFill>
                            <a:srgbClr val="3B3B3A"/>
                          </a:solidFill>
                          <a:effectLst/>
                          <a:latin typeface="Prelo SemiBold" charset="0"/>
                          <a:ea typeface="MS PGothic" panose="020B0600070205080204" pitchFamily="34" charset="-128"/>
                        </a:rPr>
                        <a:t>No tienen con quién jugar de su misma edad</a:t>
                      </a:r>
                      <a:endParaRPr kumimoji="0" lang="es-ES_tradnl" altLang="es-ES" sz="1200" b="0" i="0" u="none" strike="noStrike" cap="none" normalizeH="0" baseline="0" dirty="0" smtClean="0">
                        <a:ln>
                          <a:noFill/>
                        </a:ln>
                        <a:solidFill>
                          <a:srgbClr val="000000"/>
                        </a:solidFill>
                        <a:effectLst/>
                        <a:latin typeface="Prelo SemiBold" charset="0"/>
                        <a:ea typeface="MS PGothic" panose="020B0600070205080204" pitchFamily="34" charset="-128"/>
                      </a:endParaRPr>
                    </a:p>
                  </a:txBody>
                  <a:tcPr marL="2667" marR="2667" marT="266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D9D9"/>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3B3B3A"/>
                          </a:solidFill>
                          <a:effectLst/>
                          <a:latin typeface="Prelo SemiBold" charset="0"/>
                          <a:ea typeface="MS PGothic" panose="020B0600070205080204" pitchFamily="34" charset="-128"/>
                        </a:rPr>
                        <a:t>9%</a:t>
                      </a:r>
                      <a:endParaRPr kumimoji="0" lang="en-GB" altLang="es-ES" sz="1200" b="0" i="0" u="none" strike="noStrike" cap="none" normalizeH="0" baseline="0" smtClean="0">
                        <a:ln>
                          <a:noFill/>
                        </a:ln>
                        <a:solidFill>
                          <a:srgbClr val="000000"/>
                        </a:solidFill>
                        <a:effectLst/>
                        <a:latin typeface="Prelo SemiBold" charset="0"/>
                        <a:ea typeface="MS PGothic" panose="020B0600070205080204" pitchFamily="34" charset="-128"/>
                      </a:endParaRPr>
                    </a:p>
                  </a:txBody>
                  <a:tcPr marL="2667" marR="2667" marT="266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D9D9"/>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3B3B3A"/>
                          </a:solidFill>
                          <a:effectLst/>
                          <a:latin typeface="Prelo SemiBold" charset="0"/>
                          <a:ea typeface="MS PGothic" panose="020B0600070205080204" pitchFamily="34" charset="-128"/>
                        </a:rPr>
                        <a:t>9%</a:t>
                      </a:r>
                      <a:endParaRPr kumimoji="0" lang="en-GB" altLang="es-ES" sz="1200" b="0" i="0" u="none" strike="noStrike" cap="none" normalizeH="0" baseline="0" smtClean="0">
                        <a:ln>
                          <a:noFill/>
                        </a:ln>
                        <a:solidFill>
                          <a:srgbClr val="000000"/>
                        </a:solidFill>
                        <a:effectLst/>
                        <a:latin typeface="Prelo SemiBold" charset="0"/>
                        <a:ea typeface="MS PGothic" panose="020B0600070205080204" pitchFamily="34" charset="-128"/>
                      </a:endParaRPr>
                    </a:p>
                  </a:txBody>
                  <a:tcPr marL="2667" marR="2667" marT="266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7BF0D"/>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3B3B3A"/>
                          </a:solidFill>
                          <a:effectLst/>
                          <a:latin typeface="Prelo SemiBold" charset="0"/>
                          <a:ea typeface="MS PGothic" panose="020B0600070205080204" pitchFamily="34" charset="-128"/>
                        </a:rPr>
                        <a:t>9%</a:t>
                      </a:r>
                      <a:endParaRPr kumimoji="0" lang="en-GB" altLang="es-ES" sz="1200" b="0" i="0" u="none" strike="noStrike" cap="none" normalizeH="0" baseline="0" smtClean="0">
                        <a:ln>
                          <a:noFill/>
                        </a:ln>
                        <a:solidFill>
                          <a:srgbClr val="000000"/>
                        </a:solidFill>
                        <a:effectLst/>
                        <a:latin typeface="Prelo SemiBold" charset="0"/>
                        <a:ea typeface="MS PGothic" panose="020B0600070205080204" pitchFamily="34" charset="-128"/>
                      </a:endParaRPr>
                    </a:p>
                  </a:txBody>
                  <a:tcPr marL="2667" marR="2667" marT="266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7BF0D"/>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3B3B3A"/>
                          </a:solidFill>
                          <a:effectLst/>
                          <a:latin typeface="Prelo SemiBold" charset="0"/>
                          <a:ea typeface="MS PGothic" panose="020B0600070205080204" pitchFamily="34" charset="-128"/>
                        </a:rPr>
                        <a:t>6%</a:t>
                      </a:r>
                      <a:endParaRPr kumimoji="0" lang="en-GB" altLang="es-ES" sz="1200" b="0" i="0" u="none" strike="noStrike" cap="none" normalizeH="0" baseline="0" smtClean="0">
                        <a:ln>
                          <a:noFill/>
                        </a:ln>
                        <a:solidFill>
                          <a:srgbClr val="000000"/>
                        </a:solidFill>
                        <a:effectLst/>
                        <a:latin typeface="Prelo SemiBold" charset="0"/>
                        <a:ea typeface="MS PGothic" panose="020B0600070205080204" pitchFamily="34" charset="-128"/>
                      </a:endParaRPr>
                    </a:p>
                  </a:txBody>
                  <a:tcPr marL="2667" marR="2667" marT="266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56C0D9"/>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3B3B3A"/>
                          </a:solidFill>
                          <a:effectLst/>
                          <a:latin typeface="Prelo SemiBold" charset="0"/>
                          <a:ea typeface="MS PGothic" panose="020B0600070205080204" pitchFamily="34" charset="-128"/>
                        </a:rPr>
                        <a:t>11%</a:t>
                      </a:r>
                      <a:endParaRPr kumimoji="0" lang="en-GB" altLang="es-ES" sz="1200" b="0" i="0" u="none" strike="noStrike" cap="none" normalizeH="0" baseline="0" smtClean="0">
                        <a:ln>
                          <a:noFill/>
                        </a:ln>
                        <a:solidFill>
                          <a:srgbClr val="000000"/>
                        </a:solidFill>
                        <a:effectLst/>
                        <a:latin typeface="Prelo SemiBold" charset="0"/>
                        <a:ea typeface="MS PGothic" panose="020B0600070205080204" pitchFamily="34" charset="-128"/>
                      </a:endParaRPr>
                    </a:p>
                  </a:txBody>
                  <a:tcPr marL="2667" marR="2667" marT="266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56C0D9"/>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3B3B3A"/>
                          </a:solidFill>
                          <a:effectLst/>
                          <a:latin typeface="Prelo SemiBold" charset="0"/>
                          <a:ea typeface="MS PGothic" panose="020B0600070205080204" pitchFamily="34" charset="-128"/>
                        </a:rPr>
                        <a:t>8%</a:t>
                      </a:r>
                      <a:endParaRPr kumimoji="0" lang="en-GB" altLang="es-ES" sz="1200" b="0" i="0" u="none" strike="noStrike" cap="none" normalizeH="0" baseline="0" smtClean="0">
                        <a:ln>
                          <a:noFill/>
                        </a:ln>
                        <a:solidFill>
                          <a:srgbClr val="000000"/>
                        </a:solidFill>
                        <a:effectLst/>
                        <a:latin typeface="Prelo SemiBold" charset="0"/>
                        <a:ea typeface="MS PGothic" panose="020B0600070205080204" pitchFamily="34" charset="-128"/>
                      </a:endParaRPr>
                    </a:p>
                  </a:txBody>
                  <a:tcPr marL="2667" marR="2667" marT="266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56C0D9"/>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3B3B3A"/>
                          </a:solidFill>
                          <a:effectLst/>
                          <a:latin typeface="Prelo SemiBold" charset="0"/>
                          <a:ea typeface="MS PGothic" panose="020B0600070205080204" pitchFamily="34" charset="-128"/>
                        </a:rPr>
                        <a:t>8%</a:t>
                      </a:r>
                      <a:endParaRPr kumimoji="0" lang="en-GB" altLang="es-ES" sz="1200" b="0" i="0" u="none" strike="noStrike" cap="none" normalizeH="0" baseline="0" smtClean="0">
                        <a:ln>
                          <a:noFill/>
                        </a:ln>
                        <a:solidFill>
                          <a:srgbClr val="000000"/>
                        </a:solidFill>
                        <a:effectLst/>
                        <a:latin typeface="Prelo SemiBold" charset="0"/>
                        <a:ea typeface="MS PGothic" panose="020B0600070205080204" pitchFamily="34" charset="-128"/>
                      </a:endParaRPr>
                    </a:p>
                  </a:txBody>
                  <a:tcPr marL="2667" marR="2667" marT="266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D300"/>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3B3B3A"/>
                          </a:solidFill>
                          <a:effectLst/>
                          <a:latin typeface="Prelo SemiBold" charset="0"/>
                          <a:ea typeface="MS PGothic" panose="020B0600070205080204" pitchFamily="34" charset="-128"/>
                        </a:rPr>
                        <a:t>9%</a:t>
                      </a:r>
                      <a:endParaRPr kumimoji="0" lang="en-GB" altLang="es-ES" sz="1200" b="0" i="0" u="none" strike="noStrike" cap="none" normalizeH="0" baseline="0" smtClean="0">
                        <a:ln>
                          <a:noFill/>
                        </a:ln>
                        <a:solidFill>
                          <a:srgbClr val="000000"/>
                        </a:solidFill>
                        <a:effectLst/>
                        <a:latin typeface="Prelo SemiBold" charset="0"/>
                        <a:ea typeface="MS PGothic" panose="020B0600070205080204" pitchFamily="34" charset="-128"/>
                      </a:endParaRPr>
                    </a:p>
                  </a:txBody>
                  <a:tcPr marL="2667" marR="2667" marT="266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D300"/>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3B3B3A"/>
                          </a:solidFill>
                          <a:effectLst/>
                          <a:latin typeface="Prelo SemiBold" charset="0"/>
                          <a:ea typeface="MS PGothic" panose="020B0600070205080204" pitchFamily="34" charset="-128"/>
                        </a:rPr>
                        <a:t>10%</a:t>
                      </a:r>
                      <a:endParaRPr kumimoji="0" lang="en-GB" altLang="es-ES" sz="1200" b="0" i="0" u="none" strike="noStrike" cap="none" normalizeH="0" baseline="0" smtClean="0">
                        <a:ln>
                          <a:noFill/>
                        </a:ln>
                        <a:solidFill>
                          <a:srgbClr val="000000"/>
                        </a:solidFill>
                        <a:effectLst/>
                        <a:latin typeface="Prelo SemiBold" charset="0"/>
                        <a:ea typeface="MS PGothic" panose="020B0600070205080204" pitchFamily="34" charset="-128"/>
                      </a:endParaRPr>
                    </a:p>
                  </a:txBody>
                  <a:tcPr marL="2667" marR="2667" marT="266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D300"/>
                    </a:solidFill>
                  </a:tcPr>
                </a:tc>
              </a:tr>
              <a:tr h="368427">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_tradnl" altLang="es-ES" sz="1200" b="0" i="0" u="none" strike="noStrike" cap="none" normalizeH="0" baseline="0" dirty="0" smtClean="0">
                          <a:ln>
                            <a:noFill/>
                          </a:ln>
                          <a:solidFill>
                            <a:srgbClr val="3B3B3A"/>
                          </a:solidFill>
                          <a:effectLst/>
                          <a:latin typeface="Prelo SemiBold" charset="0"/>
                          <a:ea typeface="MS PGothic" panose="020B0600070205080204" pitchFamily="34" charset="-128"/>
                        </a:rPr>
                        <a:t>No es suficientemente dinámico, se hace poco ejercicio </a:t>
                      </a:r>
                      <a:endParaRPr kumimoji="0" lang="es-ES_tradnl" altLang="es-ES" sz="1200" b="0" i="0" u="none" strike="noStrike" cap="none" normalizeH="0" baseline="0" dirty="0" smtClean="0">
                        <a:ln>
                          <a:noFill/>
                        </a:ln>
                        <a:solidFill>
                          <a:srgbClr val="000000"/>
                        </a:solidFill>
                        <a:effectLst/>
                        <a:latin typeface="Prelo SemiBold" charset="0"/>
                        <a:ea typeface="MS PGothic" panose="020B0600070205080204" pitchFamily="34" charset="-128"/>
                      </a:endParaRPr>
                    </a:p>
                  </a:txBody>
                  <a:tcPr marL="2667" marR="2667" marT="266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D9D9"/>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3B3B3A"/>
                          </a:solidFill>
                          <a:effectLst/>
                          <a:latin typeface="Prelo SemiBold" charset="0"/>
                          <a:ea typeface="MS PGothic" panose="020B0600070205080204" pitchFamily="34" charset="-128"/>
                        </a:rPr>
                        <a:t>7%</a:t>
                      </a:r>
                      <a:endParaRPr kumimoji="0" lang="en-GB" altLang="es-ES" sz="1200" b="0" i="0" u="none" strike="noStrike" cap="none" normalizeH="0" baseline="0" smtClean="0">
                        <a:ln>
                          <a:noFill/>
                        </a:ln>
                        <a:solidFill>
                          <a:srgbClr val="000000"/>
                        </a:solidFill>
                        <a:effectLst/>
                        <a:latin typeface="Prelo SemiBold" charset="0"/>
                        <a:ea typeface="MS PGothic" panose="020B0600070205080204" pitchFamily="34" charset="-128"/>
                      </a:endParaRPr>
                    </a:p>
                  </a:txBody>
                  <a:tcPr marL="2667" marR="2667" marT="266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D9D9"/>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3B3B3A"/>
                          </a:solidFill>
                          <a:effectLst/>
                          <a:latin typeface="Prelo SemiBold" charset="0"/>
                          <a:ea typeface="MS PGothic" panose="020B0600070205080204" pitchFamily="34" charset="-128"/>
                        </a:rPr>
                        <a:t>7%</a:t>
                      </a:r>
                      <a:endParaRPr kumimoji="0" lang="en-GB" altLang="es-ES" sz="1200" b="0" i="0" u="none" strike="noStrike" cap="none" normalizeH="0" baseline="0" smtClean="0">
                        <a:ln>
                          <a:noFill/>
                        </a:ln>
                        <a:solidFill>
                          <a:srgbClr val="000000"/>
                        </a:solidFill>
                        <a:effectLst/>
                        <a:latin typeface="Prelo SemiBold" charset="0"/>
                        <a:ea typeface="MS PGothic" panose="020B0600070205080204" pitchFamily="34" charset="-128"/>
                      </a:endParaRPr>
                    </a:p>
                  </a:txBody>
                  <a:tcPr marL="2667" marR="2667" marT="266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7BF0D"/>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3B3B3A"/>
                          </a:solidFill>
                          <a:effectLst/>
                          <a:latin typeface="Prelo SemiBold" charset="0"/>
                          <a:ea typeface="MS PGothic" panose="020B0600070205080204" pitchFamily="34" charset="-128"/>
                        </a:rPr>
                        <a:t>9%</a:t>
                      </a:r>
                      <a:endParaRPr kumimoji="0" lang="en-GB" altLang="es-ES" sz="1200" b="0" i="0" u="none" strike="noStrike" cap="none" normalizeH="0" baseline="0" smtClean="0">
                        <a:ln>
                          <a:noFill/>
                        </a:ln>
                        <a:solidFill>
                          <a:srgbClr val="000000"/>
                        </a:solidFill>
                        <a:effectLst/>
                        <a:latin typeface="Prelo SemiBold" charset="0"/>
                        <a:ea typeface="MS PGothic" panose="020B0600070205080204" pitchFamily="34" charset="-128"/>
                      </a:endParaRPr>
                    </a:p>
                  </a:txBody>
                  <a:tcPr marL="2667" marR="2667" marT="266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7BF0D"/>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FF0000"/>
                          </a:solidFill>
                          <a:effectLst/>
                          <a:latin typeface="Prelo SemiBold" charset="0"/>
                          <a:ea typeface="MS PGothic" panose="020B0600070205080204" pitchFamily="34" charset="-128"/>
                        </a:rPr>
                        <a:t>15%</a:t>
                      </a:r>
                    </a:p>
                  </a:txBody>
                  <a:tcPr marL="2667" marR="2667" marT="266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56C0D9"/>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3B3B3A"/>
                          </a:solidFill>
                          <a:effectLst/>
                          <a:latin typeface="Prelo SemiBold" charset="0"/>
                          <a:ea typeface="MS PGothic" panose="020B0600070205080204" pitchFamily="34" charset="-128"/>
                        </a:rPr>
                        <a:t>8%</a:t>
                      </a:r>
                      <a:endParaRPr kumimoji="0" lang="en-GB" altLang="es-ES" sz="1200" b="0" i="0" u="none" strike="noStrike" cap="none" normalizeH="0" baseline="0" smtClean="0">
                        <a:ln>
                          <a:noFill/>
                        </a:ln>
                        <a:solidFill>
                          <a:srgbClr val="000000"/>
                        </a:solidFill>
                        <a:effectLst/>
                        <a:latin typeface="Prelo SemiBold" charset="0"/>
                        <a:ea typeface="MS PGothic" panose="020B0600070205080204" pitchFamily="34" charset="-128"/>
                      </a:endParaRPr>
                    </a:p>
                  </a:txBody>
                  <a:tcPr marL="2667" marR="2667" marT="266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56C0D9"/>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3B3B3A"/>
                          </a:solidFill>
                          <a:effectLst/>
                          <a:latin typeface="Prelo SemiBold" charset="0"/>
                          <a:ea typeface="MS PGothic" panose="020B0600070205080204" pitchFamily="34" charset="-128"/>
                        </a:rPr>
                        <a:t>5%</a:t>
                      </a:r>
                      <a:endParaRPr kumimoji="0" lang="en-GB" altLang="es-ES" sz="1200" b="0" i="0" u="none" strike="noStrike" cap="none" normalizeH="0" baseline="0" smtClean="0">
                        <a:ln>
                          <a:noFill/>
                        </a:ln>
                        <a:solidFill>
                          <a:srgbClr val="000000"/>
                        </a:solidFill>
                        <a:effectLst/>
                        <a:latin typeface="Prelo SemiBold" charset="0"/>
                        <a:ea typeface="MS PGothic" panose="020B0600070205080204" pitchFamily="34" charset="-128"/>
                      </a:endParaRPr>
                    </a:p>
                  </a:txBody>
                  <a:tcPr marL="2667" marR="2667" marT="266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56C0D9"/>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3B3B3A"/>
                          </a:solidFill>
                          <a:effectLst/>
                          <a:latin typeface="Prelo SemiBold" charset="0"/>
                          <a:ea typeface="MS PGothic" panose="020B0600070205080204" pitchFamily="34" charset="-128"/>
                        </a:rPr>
                        <a:t>8%</a:t>
                      </a:r>
                      <a:endParaRPr kumimoji="0" lang="en-GB" altLang="es-ES" sz="1200" b="0" i="0" u="none" strike="noStrike" cap="none" normalizeH="0" baseline="0" smtClean="0">
                        <a:ln>
                          <a:noFill/>
                        </a:ln>
                        <a:solidFill>
                          <a:srgbClr val="000000"/>
                        </a:solidFill>
                        <a:effectLst/>
                        <a:latin typeface="Prelo SemiBold" charset="0"/>
                        <a:ea typeface="MS PGothic" panose="020B0600070205080204" pitchFamily="34" charset="-128"/>
                      </a:endParaRPr>
                    </a:p>
                  </a:txBody>
                  <a:tcPr marL="2667" marR="2667" marT="266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D300"/>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3B3B3A"/>
                          </a:solidFill>
                          <a:effectLst/>
                          <a:latin typeface="Prelo SemiBold" charset="0"/>
                          <a:ea typeface="MS PGothic" panose="020B0600070205080204" pitchFamily="34" charset="-128"/>
                        </a:rPr>
                        <a:t>6%</a:t>
                      </a:r>
                      <a:endParaRPr kumimoji="0" lang="en-GB" altLang="es-ES" sz="1200" b="0" i="0" u="none" strike="noStrike" cap="none" normalizeH="0" baseline="0" smtClean="0">
                        <a:ln>
                          <a:noFill/>
                        </a:ln>
                        <a:solidFill>
                          <a:srgbClr val="000000"/>
                        </a:solidFill>
                        <a:effectLst/>
                        <a:latin typeface="Prelo SemiBold" charset="0"/>
                        <a:ea typeface="MS PGothic" panose="020B0600070205080204" pitchFamily="34" charset="-128"/>
                      </a:endParaRPr>
                    </a:p>
                  </a:txBody>
                  <a:tcPr marL="2667" marR="2667" marT="266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D300"/>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3B3B3A"/>
                          </a:solidFill>
                          <a:effectLst/>
                          <a:latin typeface="Prelo SemiBold" charset="0"/>
                          <a:ea typeface="MS PGothic" panose="020B0600070205080204" pitchFamily="34" charset="-128"/>
                        </a:rPr>
                        <a:t>7%</a:t>
                      </a:r>
                      <a:endParaRPr kumimoji="0" lang="en-GB" altLang="es-ES" sz="1200" b="0" i="0" u="none" strike="noStrike" cap="none" normalizeH="0" baseline="0" smtClean="0">
                        <a:ln>
                          <a:noFill/>
                        </a:ln>
                        <a:solidFill>
                          <a:srgbClr val="000000"/>
                        </a:solidFill>
                        <a:effectLst/>
                        <a:latin typeface="Prelo SemiBold" charset="0"/>
                        <a:ea typeface="MS PGothic" panose="020B0600070205080204" pitchFamily="34" charset="-128"/>
                      </a:endParaRPr>
                    </a:p>
                  </a:txBody>
                  <a:tcPr marL="2667" marR="2667" marT="266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D300"/>
                    </a:solidFill>
                  </a:tcPr>
                </a:tc>
              </a:tr>
              <a:tr h="368251">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_tradnl" altLang="es-ES" sz="1200" b="0" i="0" u="none" strike="noStrike" cap="none" normalizeH="0" baseline="0" dirty="0" smtClean="0">
                          <a:ln>
                            <a:noFill/>
                          </a:ln>
                          <a:solidFill>
                            <a:schemeClr val="tx1"/>
                          </a:solidFill>
                          <a:effectLst/>
                          <a:latin typeface="Prelo SemiBold" charset="0"/>
                          <a:ea typeface="MS PGothic" panose="020B0600070205080204" pitchFamily="34" charset="-128"/>
                        </a:rPr>
                        <a:t>Demasiado lento</a:t>
                      </a:r>
                    </a:p>
                  </a:txBody>
                  <a:tcPr marL="2667" marR="2667" marT="266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D9D9"/>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3B3B3A"/>
                          </a:solidFill>
                          <a:effectLst/>
                          <a:latin typeface="Prelo SemiBold" charset="0"/>
                          <a:ea typeface="MS PGothic" panose="020B0600070205080204" pitchFamily="34" charset="-128"/>
                        </a:rPr>
                        <a:t>5%</a:t>
                      </a:r>
                      <a:endParaRPr kumimoji="0" lang="en-GB" altLang="es-ES" sz="1200" b="0" i="0" u="none" strike="noStrike" cap="none" normalizeH="0" baseline="0" smtClean="0">
                        <a:ln>
                          <a:noFill/>
                        </a:ln>
                        <a:solidFill>
                          <a:srgbClr val="000000"/>
                        </a:solidFill>
                        <a:effectLst/>
                        <a:latin typeface="Prelo SemiBold" charset="0"/>
                        <a:ea typeface="MS PGothic" panose="020B0600070205080204" pitchFamily="34" charset="-128"/>
                      </a:endParaRPr>
                    </a:p>
                  </a:txBody>
                  <a:tcPr marL="2667" marR="2667" marT="266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D9D9"/>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3B3B3A"/>
                          </a:solidFill>
                          <a:effectLst/>
                          <a:latin typeface="Prelo SemiBold" charset="0"/>
                          <a:ea typeface="MS PGothic" panose="020B0600070205080204" pitchFamily="34" charset="-128"/>
                        </a:rPr>
                        <a:t>5%</a:t>
                      </a:r>
                      <a:endParaRPr kumimoji="0" lang="en-GB" altLang="es-ES" sz="1200" b="0" i="0" u="none" strike="noStrike" cap="none" normalizeH="0" baseline="0" smtClean="0">
                        <a:ln>
                          <a:noFill/>
                        </a:ln>
                        <a:solidFill>
                          <a:srgbClr val="000000"/>
                        </a:solidFill>
                        <a:effectLst/>
                        <a:latin typeface="Prelo SemiBold" charset="0"/>
                        <a:ea typeface="MS PGothic" panose="020B0600070205080204" pitchFamily="34" charset="-128"/>
                      </a:endParaRPr>
                    </a:p>
                  </a:txBody>
                  <a:tcPr marL="2667" marR="2667" marT="266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7BF0D"/>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3B3B3A"/>
                          </a:solidFill>
                          <a:effectLst/>
                          <a:latin typeface="Prelo SemiBold" charset="0"/>
                          <a:ea typeface="MS PGothic" panose="020B0600070205080204" pitchFamily="34" charset="-128"/>
                        </a:rPr>
                        <a:t>5%</a:t>
                      </a:r>
                      <a:endParaRPr kumimoji="0" lang="en-GB" altLang="es-ES" sz="1200" b="0" i="0" u="none" strike="noStrike" cap="none" normalizeH="0" baseline="0" smtClean="0">
                        <a:ln>
                          <a:noFill/>
                        </a:ln>
                        <a:solidFill>
                          <a:srgbClr val="000000"/>
                        </a:solidFill>
                        <a:effectLst/>
                        <a:latin typeface="Prelo SemiBold" charset="0"/>
                        <a:ea typeface="MS PGothic" panose="020B0600070205080204" pitchFamily="34" charset="-128"/>
                      </a:endParaRPr>
                    </a:p>
                  </a:txBody>
                  <a:tcPr marL="2667" marR="2667" marT="266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7BF0D"/>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3B3B3A"/>
                          </a:solidFill>
                          <a:effectLst/>
                          <a:latin typeface="Prelo SemiBold" charset="0"/>
                          <a:ea typeface="MS PGothic" panose="020B0600070205080204" pitchFamily="34" charset="-128"/>
                        </a:rPr>
                        <a:t>8%</a:t>
                      </a:r>
                      <a:endParaRPr kumimoji="0" lang="en-GB" altLang="es-ES" sz="1200" b="0" i="0" u="none" strike="noStrike" cap="none" normalizeH="0" baseline="0" smtClean="0">
                        <a:ln>
                          <a:noFill/>
                        </a:ln>
                        <a:solidFill>
                          <a:srgbClr val="000000"/>
                        </a:solidFill>
                        <a:effectLst/>
                        <a:latin typeface="Prelo SemiBold" charset="0"/>
                        <a:ea typeface="MS PGothic" panose="020B0600070205080204" pitchFamily="34" charset="-128"/>
                      </a:endParaRPr>
                    </a:p>
                  </a:txBody>
                  <a:tcPr marL="2667" marR="2667" marT="266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56C0D9"/>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3B3B3A"/>
                          </a:solidFill>
                          <a:effectLst/>
                          <a:latin typeface="Prelo SemiBold" charset="0"/>
                          <a:ea typeface="MS PGothic" panose="020B0600070205080204" pitchFamily="34" charset="-128"/>
                        </a:rPr>
                        <a:t>6%</a:t>
                      </a:r>
                      <a:endParaRPr kumimoji="0" lang="en-GB" altLang="es-ES" sz="1200" b="0" i="0" u="none" strike="noStrike" cap="none" normalizeH="0" baseline="0" smtClean="0">
                        <a:ln>
                          <a:noFill/>
                        </a:ln>
                        <a:solidFill>
                          <a:srgbClr val="000000"/>
                        </a:solidFill>
                        <a:effectLst/>
                        <a:latin typeface="Prelo SemiBold" charset="0"/>
                        <a:ea typeface="MS PGothic" panose="020B0600070205080204" pitchFamily="34" charset="-128"/>
                      </a:endParaRPr>
                    </a:p>
                  </a:txBody>
                  <a:tcPr marL="2667" marR="2667" marT="266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56C0D9"/>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3B3B3A"/>
                          </a:solidFill>
                          <a:effectLst/>
                          <a:latin typeface="Prelo SemiBold" charset="0"/>
                          <a:ea typeface="MS PGothic" panose="020B0600070205080204" pitchFamily="34" charset="-128"/>
                        </a:rPr>
                        <a:t>2%</a:t>
                      </a:r>
                      <a:endParaRPr kumimoji="0" lang="en-GB" altLang="es-ES" sz="1200" b="0" i="0" u="none" strike="noStrike" cap="none" normalizeH="0" baseline="0" smtClean="0">
                        <a:ln>
                          <a:noFill/>
                        </a:ln>
                        <a:solidFill>
                          <a:srgbClr val="000000"/>
                        </a:solidFill>
                        <a:effectLst/>
                        <a:latin typeface="Prelo SemiBold" charset="0"/>
                        <a:ea typeface="MS PGothic" panose="020B0600070205080204" pitchFamily="34" charset="-128"/>
                      </a:endParaRPr>
                    </a:p>
                  </a:txBody>
                  <a:tcPr marL="2667" marR="2667" marT="266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56C0D9"/>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3B3B3A"/>
                          </a:solidFill>
                          <a:effectLst/>
                          <a:latin typeface="Prelo SemiBold" charset="0"/>
                          <a:ea typeface="MS PGothic" panose="020B0600070205080204" pitchFamily="34" charset="-128"/>
                        </a:rPr>
                        <a:t>6%</a:t>
                      </a:r>
                      <a:endParaRPr kumimoji="0" lang="en-GB" altLang="es-ES" sz="1200" b="0" i="0" u="none" strike="noStrike" cap="none" normalizeH="0" baseline="0" smtClean="0">
                        <a:ln>
                          <a:noFill/>
                        </a:ln>
                        <a:solidFill>
                          <a:srgbClr val="000000"/>
                        </a:solidFill>
                        <a:effectLst/>
                        <a:latin typeface="Prelo SemiBold" charset="0"/>
                        <a:ea typeface="MS PGothic" panose="020B0600070205080204" pitchFamily="34" charset="-128"/>
                      </a:endParaRPr>
                    </a:p>
                  </a:txBody>
                  <a:tcPr marL="2667" marR="2667" marT="266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D300"/>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3B3B3A"/>
                          </a:solidFill>
                          <a:effectLst/>
                          <a:latin typeface="Prelo SemiBold" charset="0"/>
                          <a:ea typeface="MS PGothic" panose="020B0600070205080204" pitchFamily="34" charset="-128"/>
                        </a:rPr>
                        <a:t>4%</a:t>
                      </a:r>
                      <a:endParaRPr kumimoji="0" lang="en-GB" altLang="es-ES" sz="1200" b="0" i="0" u="none" strike="noStrike" cap="none" normalizeH="0" baseline="0" smtClean="0">
                        <a:ln>
                          <a:noFill/>
                        </a:ln>
                        <a:solidFill>
                          <a:srgbClr val="000000"/>
                        </a:solidFill>
                        <a:effectLst/>
                        <a:latin typeface="Prelo SemiBold" charset="0"/>
                        <a:ea typeface="MS PGothic" panose="020B0600070205080204" pitchFamily="34" charset="-128"/>
                      </a:endParaRPr>
                    </a:p>
                  </a:txBody>
                  <a:tcPr marL="2667" marR="2667" marT="266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D300"/>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3B3B3A"/>
                          </a:solidFill>
                          <a:effectLst/>
                          <a:latin typeface="Prelo SemiBold" charset="0"/>
                          <a:ea typeface="MS PGothic" panose="020B0600070205080204" pitchFamily="34" charset="-128"/>
                        </a:rPr>
                        <a:t>3%</a:t>
                      </a:r>
                      <a:endParaRPr kumimoji="0" lang="en-GB" altLang="es-ES" sz="1200" b="0" i="0" u="none" strike="noStrike" cap="none" normalizeH="0" baseline="0" smtClean="0">
                        <a:ln>
                          <a:noFill/>
                        </a:ln>
                        <a:solidFill>
                          <a:srgbClr val="000000"/>
                        </a:solidFill>
                        <a:effectLst/>
                        <a:latin typeface="Prelo SemiBold" charset="0"/>
                        <a:ea typeface="MS PGothic" panose="020B0600070205080204" pitchFamily="34" charset="-128"/>
                      </a:endParaRPr>
                    </a:p>
                  </a:txBody>
                  <a:tcPr marL="2667" marR="2667" marT="266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D300"/>
                    </a:solidFill>
                  </a:tcPr>
                </a:tc>
              </a:tr>
              <a:tr h="368251">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_tradnl" altLang="es-ES" sz="1200" b="0" i="0" u="none" strike="noStrike" cap="none" normalizeH="0" baseline="0" dirty="0" smtClean="0">
                          <a:ln>
                            <a:noFill/>
                          </a:ln>
                          <a:solidFill>
                            <a:srgbClr val="3B3B3A"/>
                          </a:solidFill>
                          <a:effectLst/>
                          <a:latin typeface="Prelo SemiBold" charset="0"/>
                          <a:ea typeface="MS PGothic" panose="020B0600070205080204" pitchFamily="34" charset="-128"/>
                        </a:rPr>
                        <a:t>Demasiadas reglas </a:t>
                      </a:r>
                      <a:endParaRPr kumimoji="0" lang="es-ES_tradnl" altLang="es-ES" sz="1200" b="0" i="0" u="none" strike="noStrike" cap="none" normalizeH="0" baseline="0" dirty="0" smtClean="0">
                        <a:ln>
                          <a:noFill/>
                        </a:ln>
                        <a:solidFill>
                          <a:srgbClr val="000000"/>
                        </a:solidFill>
                        <a:effectLst/>
                        <a:latin typeface="Prelo SemiBold" charset="0"/>
                        <a:ea typeface="MS PGothic" panose="020B0600070205080204" pitchFamily="34" charset="-128"/>
                      </a:endParaRPr>
                    </a:p>
                  </a:txBody>
                  <a:tcPr marL="2667" marR="2667" marT="266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D9D9"/>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3B3B3A"/>
                          </a:solidFill>
                          <a:effectLst/>
                          <a:latin typeface="Prelo SemiBold" charset="0"/>
                          <a:ea typeface="MS PGothic" panose="020B0600070205080204" pitchFamily="34" charset="-128"/>
                        </a:rPr>
                        <a:t>3%</a:t>
                      </a:r>
                      <a:endParaRPr kumimoji="0" lang="en-GB" altLang="es-ES" sz="1200" b="0" i="0" u="none" strike="noStrike" cap="none" normalizeH="0" baseline="0" smtClean="0">
                        <a:ln>
                          <a:noFill/>
                        </a:ln>
                        <a:solidFill>
                          <a:srgbClr val="000000"/>
                        </a:solidFill>
                        <a:effectLst/>
                        <a:latin typeface="Prelo SemiBold" charset="0"/>
                        <a:ea typeface="MS PGothic" panose="020B0600070205080204" pitchFamily="34" charset="-128"/>
                      </a:endParaRPr>
                    </a:p>
                  </a:txBody>
                  <a:tcPr marL="2667" marR="2667" marT="266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D9D9"/>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3B3B3A"/>
                          </a:solidFill>
                          <a:effectLst/>
                          <a:latin typeface="Prelo SemiBold" charset="0"/>
                          <a:ea typeface="MS PGothic" panose="020B0600070205080204" pitchFamily="34" charset="-128"/>
                        </a:rPr>
                        <a:t>3%</a:t>
                      </a:r>
                      <a:endParaRPr kumimoji="0" lang="en-GB" altLang="es-ES" sz="1200" b="0" i="0" u="none" strike="noStrike" cap="none" normalizeH="0" baseline="0" smtClean="0">
                        <a:ln>
                          <a:noFill/>
                        </a:ln>
                        <a:solidFill>
                          <a:srgbClr val="000000"/>
                        </a:solidFill>
                        <a:effectLst/>
                        <a:latin typeface="Prelo SemiBold" charset="0"/>
                        <a:ea typeface="MS PGothic" panose="020B0600070205080204" pitchFamily="34" charset="-128"/>
                      </a:endParaRPr>
                    </a:p>
                  </a:txBody>
                  <a:tcPr marL="2667" marR="2667" marT="266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7BF0D"/>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3B3B3A"/>
                          </a:solidFill>
                          <a:effectLst/>
                          <a:latin typeface="Prelo SemiBold" charset="0"/>
                          <a:ea typeface="MS PGothic" panose="020B0600070205080204" pitchFamily="34" charset="-128"/>
                        </a:rPr>
                        <a:t>2%</a:t>
                      </a:r>
                      <a:endParaRPr kumimoji="0" lang="en-GB" altLang="es-ES" sz="1200" b="0" i="0" u="none" strike="noStrike" cap="none" normalizeH="0" baseline="0" smtClean="0">
                        <a:ln>
                          <a:noFill/>
                        </a:ln>
                        <a:solidFill>
                          <a:srgbClr val="000000"/>
                        </a:solidFill>
                        <a:effectLst/>
                        <a:latin typeface="Prelo SemiBold" charset="0"/>
                        <a:ea typeface="MS PGothic" panose="020B0600070205080204" pitchFamily="34" charset="-128"/>
                      </a:endParaRPr>
                    </a:p>
                  </a:txBody>
                  <a:tcPr marL="2667" marR="2667" marT="266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7BF0D"/>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3B3B3A"/>
                          </a:solidFill>
                          <a:effectLst/>
                          <a:latin typeface="Prelo SemiBold" charset="0"/>
                          <a:ea typeface="MS PGothic" panose="020B0600070205080204" pitchFamily="34" charset="-128"/>
                        </a:rPr>
                        <a:t>4%</a:t>
                      </a:r>
                      <a:endParaRPr kumimoji="0" lang="en-GB" altLang="es-ES" sz="1200" b="0" i="0" u="none" strike="noStrike" cap="none" normalizeH="0" baseline="0" smtClean="0">
                        <a:ln>
                          <a:noFill/>
                        </a:ln>
                        <a:solidFill>
                          <a:srgbClr val="000000"/>
                        </a:solidFill>
                        <a:effectLst/>
                        <a:latin typeface="Prelo SemiBold" charset="0"/>
                        <a:ea typeface="MS PGothic" panose="020B0600070205080204" pitchFamily="34" charset="-128"/>
                      </a:endParaRPr>
                    </a:p>
                  </a:txBody>
                  <a:tcPr marL="2667" marR="2667" marT="266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56C0D9"/>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3B3B3A"/>
                          </a:solidFill>
                          <a:effectLst/>
                          <a:latin typeface="Prelo SemiBold" charset="0"/>
                          <a:ea typeface="MS PGothic" panose="020B0600070205080204" pitchFamily="34" charset="-128"/>
                        </a:rPr>
                        <a:t>3%</a:t>
                      </a:r>
                      <a:endParaRPr kumimoji="0" lang="en-GB" altLang="es-ES" sz="1200" b="0" i="0" u="none" strike="noStrike" cap="none" normalizeH="0" baseline="0" smtClean="0">
                        <a:ln>
                          <a:noFill/>
                        </a:ln>
                        <a:solidFill>
                          <a:srgbClr val="000000"/>
                        </a:solidFill>
                        <a:effectLst/>
                        <a:latin typeface="Prelo SemiBold" charset="0"/>
                        <a:ea typeface="MS PGothic" panose="020B0600070205080204" pitchFamily="34" charset="-128"/>
                      </a:endParaRPr>
                    </a:p>
                  </a:txBody>
                  <a:tcPr marL="2667" marR="2667" marT="266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56C0D9"/>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3B3B3A"/>
                          </a:solidFill>
                          <a:effectLst/>
                          <a:latin typeface="Prelo SemiBold" charset="0"/>
                          <a:ea typeface="MS PGothic" panose="020B0600070205080204" pitchFamily="34" charset="-128"/>
                        </a:rPr>
                        <a:t>2%</a:t>
                      </a:r>
                      <a:endParaRPr kumimoji="0" lang="en-GB" altLang="es-ES" sz="1200" b="0" i="0" u="none" strike="noStrike" cap="none" normalizeH="0" baseline="0" smtClean="0">
                        <a:ln>
                          <a:noFill/>
                        </a:ln>
                        <a:solidFill>
                          <a:srgbClr val="000000"/>
                        </a:solidFill>
                        <a:effectLst/>
                        <a:latin typeface="Prelo SemiBold" charset="0"/>
                        <a:ea typeface="MS PGothic" panose="020B0600070205080204" pitchFamily="34" charset="-128"/>
                      </a:endParaRPr>
                    </a:p>
                  </a:txBody>
                  <a:tcPr marL="2667" marR="2667" marT="266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56C0D9"/>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3B3B3A"/>
                          </a:solidFill>
                          <a:effectLst/>
                          <a:latin typeface="Prelo SemiBold" charset="0"/>
                          <a:ea typeface="MS PGothic" panose="020B0600070205080204" pitchFamily="34" charset="-128"/>
                        </a:rPr>
                        <a:t>2%</a:t>
                      </a:r>
                      <a:endParaRPr kumimoji="0" lang="en-GB" altLang="es-ES" sz="1200" b="0" i="0" u="none" strike="noStrike" cap="none" normalizeH="0" baseline="0" smtClean="0">
                        <a:ln>
                          <a:noFill/>
                        </a:ln>
                        <a:solidFill>
                          <a:srgbClr val="000000"/>
                        </a:solidFill>
                        <a:effectLst/>
                        <a:latin typeface="Prelo SemiBold" charset="0"/>
                        <a:ea typeface="MS PGothic" panose="020B0600070205080204" pitchFamily="34" charset="-128"/>
                      </a:endParaRPr>
                    </a:p>
                  </a:txBody>
                  <a:tcPr marL="2667" marR="2667" marT="266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D300"/>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3B3B3A"/>
                          </a:solidFill>
                          <a:effectLst/>
                          <a:latin typeface="Prelo SemiBold" charset="0"/>
                          <a:ea typeface="MS PGothic" panose="020B0600070205080204" pitchFamily="34" charset="-128"/>
                        </a:rPr>
                        <a:t>4%</a:t>
                      </a:r>
                      <a:endParaRPr kumimoji="0" lang="en-GB" altLang="es-ES" sz="1200" b="0" i="0" u="none" strike="noStrike" cap="none" normalizeH="0" baseline="0" smtClean="0">
                        <a:ln>
                          <a:noFill/>
                        </a:ln>
                        <a:solidFill>
                          <a:srgbClr val="000000"/>
                        </a:solidFill>
                        <a:effectLst/>
                        <a:latin typeface="Prelo SemiBold" charset="0"/>
                        <a:ea typeface="MS PGothic" panose="020B0600070205080204" pitchFamily="34" charset="-128"/>
                      </a:endParaRPr>
                    </a:p>
                  </a:txBody>
                  <a:tcPr marL="2667" marR="2667" marT="266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D300"/>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dirty="0" smtClean="0">
                          <a:ln>
                            <a:noFill/>
                          </a:ln>
                          <a:solidFill>
                            <a:srgbClr val="3B3B3A"/>
                          </a:solidFill>
                          <a:effectLst/>
                          <a:latin typeface="Prelo SemiBold" charset="0"/>
                          <a:ea typeface="MS PGothic" panose="020B0600070205080204" pitchFamily="34" charset="-128"/>
                        </a:rPr>
                        <a:t>2%</a:t>
                      </a:r>
                      <a:endParaRPr kumimoji="0" lang="en-GB" altLang="es-ES" sz="1200" b="0" i="0" u="none" strike="noStrike" cap="none" normalizeH="0" baseline="0" dirty="0" smtClean="0">
                        <a:ln>
                          <a:noFill/>
                        </a:ln>
                        <a:solidFill>
                          <a:srgbClr val="000000"/>
                        </a:solidFill>
                        <a:effectLst/>
                        <a:latin typeface="Prelo SemiBold" charset="0"/>
                        <a:ea typeface="MS PGothic" panose="020B0600070205080204" pitchFamily="34" charset="-128"/>
                      </a:endParaRPr>
                    </a:p>
                  </a:txBody>
                  <a:tcPr marL="2667" marR="2667" marT="266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D300"/>
                    </a:solidFill>
                  </a:tcPr>
                </a:tc>
              </a:tr>
            </a:tbl>
          </a:graphicData>
        </a:graphic>
      </p:graphicFrame>
      <p:sp>
        <p:nvSpPr>
          <p:cNvPr id="62592" name="Slide Number Placeholder 1"/>
          <p:cNvSpPr>
            <a:spLocks noGrp="1"/>
          </p:cNvSpPr>
          <p:nvPr>
            <p:ph type="sldNum" sz="quarter" idx="16"/>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3CD4EFB1-DBE5-403C-87B2-3A839EAE48EC}" type="slidenum">
              <a:rPr lang="en-US" altLang="en-US">
                <a:solidFill>
                  <a:srgbClr val="FFFFFF"/>
                </a:solidFill>
              </a:rPr>
              <a:pPr/>
              <a:t>41</a:t>
            </a:fld>
            <a:endParaRPr lang="en-US" altLang="en-US">
              <a:solidFill>
                <a:srgbClr val="3B3B3A"/>
              </a:solidFill>
              <a:latin typeface="Arial" pitchFamily="34" charset="0"/>
            </a:endParaRPr>
          </a:p>
        </p:txBody>
      </p:sp>
      <p:pic>
        <p:nvPicPr>
          <p:cNvPr id="8" name="Picture 8"/>
          <p:cNvPicPr>
            <a:picLocks noChangeAspect="1"/>
          </p:cNvPicPr>
          <p:nvPr/>
        </p:nvPicPr>
        <p:blipFill>
          <a:blip r:embed="rId2">
            <a:clrChange>
              <a:clrFrom>
                <a:srgbClr val="FFFFFF"/>
              </a:clrFrom>
              <a:clrTo>
                <a:srgbClr val="FFFFFF">
                  <a:alpha val="0"/>
                </a:srgbClr>
              </a:clrTo>
            </a:clrChange>
            <a:duotone>
              <a:schemeClr val="accent1">
                <a:shade val="45000"/>
                <a:satMod val="135000"/>
              </a:schemeClr>
              <a:prstClr val="white"/>
            </a:duotone>
          </a:blip>
          <a:stretch>
            <a:fillRect/>
          </a:stretch>
        </p:blipFill>
        <p:spPr>
          <a:xfrm>
            <a:off x="8316416" y="764704"/>
            <a:ext cx="611968" cy="611968"/>
          </a:xfrm>
          <a:prstGeom prst="rect">
            <a:avLst/>
          </a:prstGeom>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3490" name="Content Placeholder 10"/>
          <p:cNvGraphicFramePr>
            <a:graphicFrameLocks noGrp="1"/>
          </p:cNvGraphicFramePr>
          <p:nvPr>
            <p:ph idx="1"/>
          </p:nvPr>
        </p:nvGraphicFramePr>
        <p:xfrm>
          <a:off x="417513" y="1362075"/>
          <a:ext cx="8012112" cy="5126038"/>
        </p:xfrm>
        <a:graphic>
          <a:graphicData uri="http://schemas.openxmlformats.org/presentationml/2006/ole">
            <mc:AlternateContent xmlns:mc="http://schemas.openxmlformats.org/markup-compatibility/2006">
              <mc:Choice xmlns:v="urn:schemas-microsoft-com:vml" Requires="v">
                <p:oleObj spid="_x0000_s63534" name="Gráfico" r:id="rId3" imgW="8016935" imgH="5133277" progId="Excel.Chart.8">
                  <p:embed/>
                </p:oleObj>
              </mc:Choice>
              <mc:Fallback>
                <p:oleObj name="Gráfico" r:id="rId3" imgW="8016935" imgH="5133277" progId="Excel.Chart.8">
                  <p:embed/>
                  <p:pic>
                    <p:nvPicPr>
                      <p:cNvPr id="0" name="Content Placeholder 10"/>
                      <p:cNvPicPr>
                        <a:picLocks noGrp="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7513" y="1362075"/>
                        <a:ext cx="8012112" cy="5126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3491" name="Title 2"/>
          <p:cNvSpPr>
            <a:spLocks noGrp="1"/>
          </p:cNvSpPr>
          <p:nvPr>
            <p:ph type="title"/>
          </p:nvPr>
        </p:nvSpPr>
        <p:spPr>
          <a:xfrm>
            <a:off x="250825" y="909638"/>
            <a:ext cx="8270875" cy="358775"/>
          </a:xfrm>
        </p:spPr>
        <p:txBody>
          <a:bodyPr/>
          <a:lstStyle/>
          <a:p>
            <a:pPr eaLnBrk="1" hangingPunct="1"/>
            <a:r>
              <a:rPr lang="es-ES" altLang="es-ES" sz="2000" smtClean="0"/>
              <a:t>GOLFISTAS EN ACTIVO | Opiniones sobre el golf en Madrid </a:t>
            </a:r>
            <a:r>
              <a:rPr lang="en-US" altLang="es-ES" sz="2000" smtClean="0"/>
              <a:t> </a:t>
            </a:r>
            <a:endParaRPr lang="en-GB" altLang="es-ES" sz="2000" smtClean="0"/>
          </a:p>
        </p:txBody>
      </p:sp>
      <p:sp>
        <p:nvSpPr>
          <p:cNvPr id="63492" name="Date Placeholder 4"/>
          <p:cNvSpPr>
            <a:spLocks noGrp="1"/>
          </p:cNvSpPr>
          <p:nvPr>
            <p:ph type="dt" sz="quarter" idx="14"/>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A049D15A-7F75-43D7-A064-515857F6FA64}" type="datetime4">
              <a:rPr lang="en-US" altLang="es-ES" smtClean="0">
                <a:solidFill>
                  <a:srgbClr val="FFFFFF"/>
                </a:solidFill>
              </a:rPr>
              <a:pPr/>
              <a:t>September 3, 2016</a:t>
            </a:fld>
            <a:endParaRPr lang="en-US" altLang="es-ES" smtClean="0">
              <a:solidFill>
                <a:srgbClr val="FFFFFF"/>
              </a:solidFill>
            </a:endParaRPr>
          </a:p>
        </p:txBody>
      </p:sp>
      <p:sp>
        <p:nvSpPr>
          <p:cNvPr id="63493" name="Footer Placeholder 5"/>
          <p:cNvSpPr>
            <a:spLocks noGrp="1"/>
          </p:cNvSpPr>
          <p:nvPr>
            <p:ph type="ftr" sz="quarter" idx="15"/>
          </p:nvPr>
        </p:nvSpPr>
        <p:spPr>
          <a:xfrm>
            <a:off x="685800" y="6513513"/>
            <a:ext cx="2446338" cy="2286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r>
              <a:rPr lang="en-US" altLang="es-ES" smtClean="0">
                <a:solidFill>
                  <a:srgbClr val="FFFFFF"/>
                </a:solidFill>
              </a:rPr>
              <a:t>© SPORTS MARKETING SURVEYS INC</a:t>
            </a:r>
            <a:r>
              <a:rPr lang="en-US" altLang="es-ES" smtClean="0">
                <a:solidFill>
                  <a:srgbClr val="FFD300"/>
                </a:solidFill>
              </a:rPr>
              <a:t>.</a:t>
            </a:r>
          </a:p>
        </p:txBody>
      </p:sp>
      <p:sp>
        <p:nvSpPr>
          <p:cNvPr id="63494" name="Rectangular Callout 7"/>
          <p:cNvSpPr>
            <a:spLocks noChangeArrowheads="1"/>
          </p:cNvSpPr>
          <p:nvPr/>
        </p:nvSpPr>
        <p:spPr bwMode="auto">
          <a:xfrm>
            <a:off x="6875463" y="4149725"/>
            <a:ext cx="2017712" cy="2159000"/>
          </a:xfrm>
          <a:prstGeom prst="wedgeRectCallout">
            <a:avLst>
              <a:gd name="adj1" fmla="val -39194"/>
              <a:gd name="adj2" fmla="val -62625"/>
            </a:avLst>
          </a:prstGeom>
          <a:noFill/>
          <a:ln w="28575" algn="ctr">
            <a:solidFill>
              <a:srgbClr val="FFD300"/>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r>
              <a:rPr lang="es-ES" altLang="es-ES" sz="1200"/>
              <a:t>Consideran buenos los campos de golf de Madrid. Pero otras áreas recibieron comentarios menos positivos: oportunidades de jugar al golf en colegios, disponibilidad de formatos de juego alternativos y campos con tarifas asequibles. </a:t>
            </a:r>
            <a:endParaRPr lang="en-GB" altLang="es-ES" sz="1200">
              <a:solidFill>
                <a:srgbClr val="2C2C2B"/>
              </a:solidFill>
              <a:latin typeface="Prelo SemiBold" charset="0"/>
            </a:endParaRPr>
          </a:p>
        </p:txBody>
      </p:sp>
      <p:sp>
        <p:nvSpPr>
          <p:cNvPr id="63495" name="Slide Number Placeholder 1"/>
          <p:cNvSpPr>
            <a:spLocks noGrp="1"/>
          </p:cNvSpPr>
          <p:nvPr>
            <p:ph type="sldNum" sz="quarter" idx="16"/>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6A54154F-0284-4BF8-888D-ABBB5760B44A}" type="slidenum">
              <a:rPr lang="en-US" altLang="en-US">
                <a:solidFill>
                  <a:srgbClr val="FFFFFF"/>
                </a:solidFill>
              </a:rPr>
              <a:pPr/>
              <a:t>42</a:t>
            </a:fld>
            <a:endParaRPr lang="en-US" altLang="en-US">
              <a:solidFill>
                <a:srgbClr val="3B3B3A"/>
              </a:solidFill>
              <a:latin typeface="Arial" pitchFamily="34" charset="0"/>
            </a:endParaRPr>
          </a:p>
        </p:txBody>
      </p:sp>
      <p:pic>
        <p:nvPicPr>
          <p:cNvPr id="9" name="Picture 8"/>
          <p:cNvPicPr>
            <a:picLocks noChangeAspect="1"/>
          </p:cNvPicPr>
          <p:nvPr/>
        </p:nvPicPr>
        <p:blipFill>
          <a:blip r:embed="rId5">
            <a:clrChange>
              <a:clrFrom>
                <a:srgbClr val="FFFFFF"/>
              </a:clrFrom>
              <a:clrTo>
                <a:srgbClr val="FFFFFF">
                  <a:alpha val="0"/>
                </a:srgbClr>
              </a:clrTo>
            </a:clrChange>
            <a:duotone>
              <a:schemeClr val="accent1">
                <a:shade val="45000"/>
                <a:satMod val="135000"/>
              </a:schemeClr>
              <a:prstClr val="white"/>
            </a:duotone>
          </a:blip>
          <a:stretch>
            <a:fillRect/>
          </a:stretch>
        </p:blipFill>
        <p:spPr>
          <a:xfrm>
            <a:off x="8316416" y="764704"/>
            <a:ext cx="611968" cy="611968"/>
          </a:xfrm>
          <a:prstGeom prst="rect">
            <a:avLst/>
          </a:prstGeom>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2"/>
          <p:cNvSpPr>
            <a:spLocks noGrp="1"/>
          </p:cNvSpPr>
          <p:nvPr>
            <p:ph type="title"/>
          </p:nvPr>
        </p:nvSpPr>
        <p:spPr/>
        <p:txBody>
          <a:bodyPr/>
          <a:lstStyle/>
          <a:p>
            <a:pPr eaLnBrk="1" hangingPunct="1"/>
            <a:r>
              <a:rPr lang="es-ES" altLang="es-ES" smtClean="0"/>
              <a:t/>
            </a:r>
            <a:br>
              <a:rPr lang="es-ES" altLang="es-ES" smtClean="0"/>
            </a:br>
            <a:r>
              <a:rPr lang="es-ES" altLang="es-ES" smtClean="0"/>
              <a:t/>
            </a:r>
            <a:br>
              <a:rPr lang="es-ES" altLang="es-ES" smtClean="0"/>
            </a:br>
            <a:r>
              <a:rPr lang="es-ES" altLang="es-ES" sz="2000" smtClean="0"/>
              <a:t>GOLFISTAS EN ACTIVO </a:t>
            </a:r>
            <a:r>
              <a:rPr lang="es-ES" altLang="es-ES" smtClean="0"/>
              <a:t>| Haciendo crecer el golf en Madrid</a:t>
            </a:r>
            <a:r>
              <a:rPr lang="en-US" altLang="es-ES" smtClean="0"/>
              <a:t> </a:t>
            </a:r>
            <a:endParaRPr lang="en-GB" altLang="es-ES" smtClean="0"/>
          </a:p>
        </p:txBody>
      </p:sp>
      <p:sp>
        <p:nvSpPr>
          <p:cNvPr id="64515" name="Date Placeholder 4"/>
          <p:cNvSpPr>
            <a:spLocks noGrp="1"/>
          </p:cNvSpPr>
          <p:nvPr>
            <p:ph type="dt" sz="quarter" idx="14"/>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15E5F963-F21D-4176-B1B1-0BD347E726A7}" type="datetime4">
              <a:rPr lang="en-US" altLang="es-ES" smtClean="0">
                <a:solidFill>
                  <a:srgbClr val="FFFFFF"/>
                </a:solidFill>
              </a:rPr>
              <a:pPr/>
              <a:t>September 3, 2016</a:t>
            </a:fld>
            <a:endParaRPr lang="en-US" altLang="es-ES" smtClean="0">
              <a:solidFill>
                <a:srgbClr val="FFFFFF"/>
              </a:solidFill>
            </a:endParaRPr>
          </a:p>
        </p:txBody>
      </p:sp>
      <p:sp>
        <p:nvSpPr>
          <p:cNvPr id="64516" name="Footer Placeholder 5"/>
          <p:cNvSpPr>
            <a:spLocks noGrp="1"/>
          </p:cNvSpPr>
          <p:nvPr>
            <p:ph type="ftr" sz="quarter" idx="1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r>
              <a:rPr lang="en-US" altLang="es-ES" smtClean="0">
                <a:solidFill>
                  <a:srgbClr val="FFFFFF"/>
                </a:solidFill>
              </a:rPr>
              <a:t>© SPORTS MARKETING SURVEYS INC</a:t>
            </a:r>
            <a:r>
              <a:rPr lang="en-US" altLang="es-ES" smtClean="0">
                <a:solidFill>
                  <a:srgbClr val="FFD300"/>
                </a:solidFill>
              </a:rPr>
              <a:t>.</a:t>
            </a:r>
          </a:p>
        </p:txBody>
      </p:sp>
      <p:sp>
        <p:nvSpPr>
          <p:cNvPr id="64517" name="Slide Number Placeholder 3"/>
          <p:cNvSpPr>
            <a:spLocks noGrp="1"/>
          </p:cNvSpPr>
          <p:nvPr>
            <p:ph type="sldNum" sz="quarter" idx="16"/>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CE5E6CCD-6407-4239-8E4E-D79494326806}" type="slidenum">
              <a:rPr lang="en-US" altLang="en-US">
                <a:solidFill>
                  <a:srgbClr val="FFFFFF"/>
                </a:solidFill>
              </a:rPr>
              <a:pPr/>
              <a:t>43</a:t>
            </a:fld>
            <a:endParaRPr lang="en-US" altLang="en-US">
              <a:solidFill>
                <a:srgbClr val="3B3B3A"/>
              </a:solidFill>
              <a:latin typeface="Arial" pitchFamily="34" charset="0"/>
            </a:endParaRPr>
          </a:p>
        </p:txBody>
      </p:sp>
      <p:sp>
        <p:nvSpPr>
          <p:cNvPr id="64518" name="Rectangle 7"/>
          <p:cNvSpPr>
            <a:spLocks noChangeArrowheads="1"/>
          </p:cNvSpPr>
          <p:nvPr/>
        </p:nvSpPr>
        <p:spPr bwMode="auto">
          <a:xfrm>
            <a:off x="1547813" y="4502150"/>
            <a:ext cx="2087562"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pPr eaLnBrk="1" hangingPunct="1"/>
            <a:r>
              <a:rPr lang="es-ES" altLang="es-ES" sz="1600"/>
              <a:t>Debes acercarte a la gente y no esperar a que te busquen.</a:t>
            </a:r>
            <a:r>
              <a:rPr lang="en-US" altLang="es-ES" sz="1600"/>
              <a:t> </a:t>
            </a:r>
            <a:endParaRPr lang="en-GB" altLang="es-ES" sz="1500">
              <a:latin typeface="Prelo SemiBold" charset="0"/>
            </a:endParaRPr>
          </a:p>
        </p:txBody>
      </p:sp>
      <p:sp>
        <p:nvSpPr>
          <p:cNvPr id="64519" name="Rectangle 8"/>
          <p:cNvSpPr>
            <a:spLocks noChangeArrowheads="1"/>
          </p:cNvSpPr>
          <p:nvPr/>
        </p:nvSpPr>
        <p:spPr bwMode="auto">
          <a:xfrm>
            <a:off x="2411413" y="3284538"/>
            <a:ext cx="3986212"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pPr eaLnBrk="1" hangingPunct="1"/>
            <a:r>
              <a:rPr lang="es-ES" altLang="es-ES" sz="1100" b="1"/>
              <a:t>Promover el golf como divertido, relajante y estimulante.</a:t>
            </a:r>
            <a:r>
              <a:rPr lang="en-US" altLang="es-ES" sz="1100" b="1"/>
              <a:t> </a:t>
            </a:r>
            <a:endParaRPr lang="en-GB" altLang="es-ES" sz="1100" b="1">
              <a:latin typeface="Prelo SemiBold" charset="0"/>
            </a:endParaRPr>
          </a:p>
        </p:txBody>
      </p:sp>
      <p:sp>
        <p:nvSpPr>
          <p:cNvPr id="64520" name="Rectangle 9"/>
          <p:cNvSpPr>
            <a:spLocks noChangeArrowheads="1"/>
          </p:cNvSpPr>
          <p:nvPr/>
        </p:nvSpPr>
        <p:spPr bwMode="auto">
          <a:xfrm>
            <a:off x="5003800" y="2349500"/>
            <a:ext cx="1290638"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pPr eaLnBrk="1" hangingPunct="1"/>
            <a:r>
              <a:rPr lang="es-ES" altLang="es-ES" sz="1400"/>
              <a:t>Jornadas de puertas abiertas en los clubes</a:t>
            </a:r>
            <a:r>
              <a:rPr lang="en-US" altLang="es-ES" sz="1400"/>
              <a:t> </a:t>
            </a:r>
            <a:endParaRPr lang="en-GB" altLang="es-ES" sz="1400">
              <a:latin typeface="Prelo SemiBold" charset="0"/>
            </a:endParaRPr>
          </a:p>
        </p:txBody>
      </p:sp>
      <p:sp>
        <p:nvSpPr>
          <p:cNvPr id="64521" name="Rectangle 10"/>
          <p:cNvSpPr>
            <a:spLocks noChangeArrowheads="1"/>
          </p:cNvSpPr>
          <p:nvPr/>
        </p:nvSpPr>
        <p:spPr bwMode="auto">
          <a:xfrm>
            <a:off x="1619250" y="1773238"/>
            <a:ext cx="3482975"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pPr eaLnBrk="1" hangingPunct="1"/>
            <a:r>
              <a:rPr lang="es-ES" altLang="es-ES" sz="1400"/>
              <a:t>Retransmisión televisiva en abierto de competiciones donde participen jugadores españoles. </a:t>
            </a:r>
            <a:endParaRPr lang="en-GB" altLang="es-ES" sz="1400">
              <a:latin typeface="Prelo SemiBold" charset="0"/>
            </a:endParaRPr>
          </a:p>
        </p:txBody>
      </p:sp>
      <p:sp>
        <p:nvSpPr>
          <p:cNvPr id="64522" name="Rectangle 11"/>
          <p:cNvSpPr>
            <a:spLocks noChangeArrowheads="1"/>
          </p:cNvSpPr>
          <p:nvPr/>
        </p:nvSpPr>
        <p:spPr bwMode="auto">
          <a:xfrm>
            <a:off x="3708400" y="5637213"/>
            <a:ext cx="1617663"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pPr eaLnBrk="1" hangingPunct="1"/>
            <a:r>
              <a:rPr lang="es-ES" altLang="es-ES" sz="1100"/>
              <a:t>Ofrecer más información y suprimir la imagen de elitismo.</a:t>
            </a:r>
            <a:r>
              <a:rPr lang="en-US" altLang="es-ES" sz="1100"/>
              <a:t> </a:t>
            </a:r>
            <a:endParaRPr lang="en-GB" altLang="es-ES" sz="1100">
              <a:latin typeface="Prelo SemiBold" charset="0"/>
            </a:endParaRPr>
          </a:p>
        </p:txBody>
      </p:sp>
      <p:sp>
        <p:nvSpPr>
          <p:cNvPr id="64523" name="Rectangle 12"/>
          <p:cNvSpPr>
            <a:spLocks noChangeArrowheads="1"/>
          </p:cNvSpPr>
          <p:nvPr/>
        </p:nvSpPr>
        <p:spPr bwMode="auto">
          <a:xfrm>
            <a:off x="5940425" y="4456113"/>
            <a:ext cx="2447925" cy="1277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pPr eaLnBrk="1" hangingPunct="1"/>
            <a:r>
              <a:rPr lang="es-ES" altLang="es-ES" sz="1100"/>
              <a:t>Creo que se deberían construir campos públicos con precios razonables (por ejemplo, la Real Federación Española de Golf tiene precios muy altos para ser un campo público) y llevar el </a:t>
            </a:r>
          </a:p>
          <a:p>
            <a:pPr eaLnBrk="1" hangingPunct="1"/>
            <a:r>
              <a:rPr lang="es-ES" altLang="es-ES" sz="1100"/>
              <a:t>golf a los colegios.</a:t>
            </a:r>
            <a:r>
              <a:rPr lang="en-US" altLang="es-ES" sz="1100"/>
              <a:t> </a:t>
            </a:r>
            <a:endParaRPr lang="en-GB" altLang="es-ES" sz="1100">
              <a:latin typeface="Prelo SemiBold" charset="0"/>
            </a:endParaRPr>
          </a:p>
        </p:txBody>
      </p:sp>
      <p:sp>
        <p:nvSpPr>
          <p:cNvPr id="64524" name="Rectangle 13"/>
          <p:cNvSpPr>
            <a:spLocks noChangeArrowheads="1"/>
          </p:cNvSpPr>
          <p:nvPr/>
        </p:nvSpPr>
        <p:spPr bwMode="auto">
          <a:xfrm>
            <a:off x="6300788" y="3357563"/>
            <a:ext cx="2428875"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pPr eaLnBrk="1" hangingPunct="1"/>
            <a:r>
              <a:rPr lang="es-ES" altLang="es-ES" sz="1100"/>
              <a:t>Creación de más campos públicos donde se pueda jugar a precios asequibles sin ser socio. Precios más bajos para niños / jóvenes.</a:t>
            </a:r>
            <a:r>
              <a:rPr lang="en-US" altLang="es-ES" sz="1100"/>
              <a:t> </a:t>
            </a:r>
            <a:endParaRPr lang="en-GB" altLang="es-ES" sz="1100">
              <a:latin typeface="Prelo SemiBold" charset="0"/>
            </a:endParaRPr>
          </a:p>
        </p:txBody>
      </p:sp>
      <p:sp>
        <p:nvSpPr>
          <p:cNvPr id="64525" name="Rectangle 14"/>
          <p:cNvSpPr>
            <a:spLocks noChangeArrowheads="1"/>
          </p:cNvSpPr>
          <p:nvPr/>
        </p:nvSpPr>
        <p:spPr bwMode="auto">
          <a:xfrm>
            <a:off x="2339975" y="3641725"/>
            <a:ext cx="1546225" cy="938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pPr eaLnBrk="1" hangingPunct="1"/>
            <a:r>
              <a:rPr lang="es-ES" altLang="es-ES" sz="1100" i="1"/>
              <a:t>Organizar competiciones el viernes por la tarde o sábado por la mañana.</a:t>
            </a:r>
            <a:r>
              <a:rPr lang="en-US" altLang="es-ES" sz="1100" i="1"/>
              <a:t> </a:t>
            </a:r>
            <a:endParaRPr lang="en-GB" altLang="es-ES" sz="1100" i="1">
              <a:latin typeface="Prelo SemiBold" charset="0"/>
            </a:endParaRPr>
          </a:p>
        </p:txBody>
      </p:sp>
      <p:sp>
        <p:nvSpPr>
          <p:cNvPr id="64526" name="Rectangle 15"/>
          <p:cNvSpPr>
            <a:spLocks noChangeArrowheads="1"/>
          </p:cNvSpPr>
          <p:nvPr/>
        </p:nvSpPr>
        <p:spPr bwMode="auto">
          <a:xfrm>
            <a:off x="3006725" y="2589213"/>
            <a:ext cx="2154238"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pPr eaLnBrk="1" hangingPunct="1"/>
            <a:r>
              <a:rPr lang="es-ES" altLang="es-ES" sz="1100"/>
              <a:t>Campos de menos hoyos para principiantes, más fácil, más rápido y más barato.</a:t>
            </a:r>
            <a:r>
              <a:rPr lang="en-US" altLang="es-ES" sz="1100"/>
              <a:t> </a:t>
            </a:r>
            <a:endParaRPr lang="en-GB" altLang="es-ES" sz="1100">
              <a:latin typeface="Prelo SemiBold" charset="0"/>
            </a:endParaRPr>
          </a:p>
        </p:txBody>
      </p:sp>
      <p:sp>
        <p:nvSpPr>
          <p:cNvPr id="64527" name="Rectangle 16"/>
          <p:cNvSpPr>
            <a:spLocks noChangeArrowheads="1"/>
          </p:cNvSpPr>
          <p:nvPr/>
        </p:nvSpPr>
        <p:spPr bwMode="auto">
          <a:xfrm>
            <a:off x="6237288" y="2060575"/>
            <a:ext cx="1647825"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pPr eaLnBrk="1" hangingPunct="1"/>
            <a:r>
              <a:rPr lang="es-ES" altLang="es-ES" sz="1100"/>
              <a:t>Precios más bajos, sin tener que estar federados, y federarse sólo si se compite, no necesitar hándicap para salir al campo. </a:t>
            </a:r>
            <a:endParaRPr lang="en-GB" altLang="es-ES" sz="1100">
              <a:latin typeface="Prelo SemiBold" charset="0"/>
            </a:endParaRPr>
          </a:p>
        </p:txBody>
      </p:sp>
      <p:sp>
        <p:nvSpPr>
          <p:cNvPr id="64528" name="Rectangle 17"/>
          <p:cNvSpPr>
            <a:spLocks noChangeArrowheads="1"/>
          </p:cNvSpPr>
          <p:nvPr/>
        </p:nvSpPr>
        <p:spPr bwMode="auto">
          <a:xfrm>
            <a:off x="3930650" y="3521075"/>
            <a:ext cx="2081213"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pPr eaLnBrk="1" hangingPunct="1"/>
            <a:r>
              <a:rPr lang="es-ES" altLang="es-ES" sz="1600"/>
              <a:t>Dar a conocer este deporte, que lo prueben y vean el entorno. Creo que la mayoría lo ve muy lejano e inalcanzable.</a:t>
            </a:r>
            <a:r>
              <a:rPr lang="en-US" altLang="es-ES" sz="1600"/>
              <a:t> </a:t>
            </a:r>
            <a:endParaRPr lang="en-GB" altLang="es-ES" sz="1500">
              <a:latin typeface="Prelo SemiBold" charset="0"/>
            </a:endParaRPr>
          </a:p>
        </p:txBody>
      </p:sp>
      <p:sp>
        <p:nvSpPr>
          <p:cNvPr id="64529" name="Rectangle 18"/>
          <p:cNvSpPr>
            <a:spLocks noChangeArrowheads="1"/>
          </p:cNvSpPr>
          <p:nvPr/>
        </p:nvSpPr>
        <p:spPr bwMode="auto">
          <a:xfrm>
            <a:off x="611188" y="2492375"/>
            <a:ext cx="1743075" cy="144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pPr eaLnBrk="1" hangingPunct="1"/>
            <a:r>
              <a:rPr lang="es-ES" altLang="es-ES" sz="1100"/>
              <a:t>Atraer a personas de 25 a 35 años para que a su vez traigan a su pareja e hijos. Para ello, construir cuatro canchas de prácticas en las afueras de Madrid a precios asequibles.</a:t>
            </a:r>
            <a:r>
              <a:rPr lang="en-US" altLang="es-ES" sz="1100"/>
              <a:t> </a:t>
            </a:r>
            <a:endParaRPr lang="en-GB" altLang="es-ES" sz="1100">
              <a:latin typeface="Prelo SemiBold" charset="0"/>
            </a:endParaRPr>
          </a:p>
        </p:txBody>
      </p:sp>
      <p:sp>
        <p:nvSpPr>
          <p:cNvPr id="64530" name="Cloud Callout 19"/>
          <p:cNvSpPr>
            <a:spLocks noChangeArrowheads="1"/>
          </p:cNvSpPr>
          <p:nvPr/>
        </p:nvSpPr>
        <p:spPr bwMode="auto">
          <a:xfrm flipH="1">
            <a:off x="107950" y="1268413"/>
            <a:ext cx="8712200" cy="5040312"/>
          </a:xfrm>
          <a:prstGeom prst="cloudCallout">
            <a:avLst>
              <a:gd name="adj1" fmla="val -50130"/>
              <a:gd name="adj2" fmla="val 49079"/>
            </a:avLst>
          </a:prstGeom>
          <a:noFill/>
          <a:ln w="28575">
            <a:solidFill>
              <a:srgbClr val="97BF0D"/>
            </a:solidFill>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endParaRPr lang="en-GB" altLang="es-ES" sz="2400">
              <a:latin typeface="Arial" pitchFamily="34" charset="0"/>
            </a:endParaRPr>
          </a:p>
        </p:txBody>
      </p:sp>
      <p:pic>
        <p:nvPicPr>
          <p:cNvPr id="21" name="Picture 8"/>
          <p:cNvPicPr>
            <a:picLocks noChangeAspect="1"/>
          </p:cNvPicPr>
          <p:nvPr/>
        </p:nvPicPr>
        <p:blipFill>
          <a:blip r:embed="rId2">
            <a:clrChange>
              <a:clrFrom>
                <a:srgbClr val="FFFFFF"/>
              </a:clrFrom>
              <a:clrTo>
                <a:srgbClr val="FFFFFF">
                  <a:alpha val="0"/>
                </a:srgbClr>
              </a:clrTo>
            </a:clrChange>
            <a:duotone>
              <a:schemeClr val="accent1">
                <a:shade val="45000"/>
                <a:satMod val="135000"/>
              </a:schemeClr>
              <a:prstClr val="white"/>
            </a:duotone>
          </a:blip>
          <a:stretch>
            <a:fillRect/>
          </a:stretch>
        </p:blipFill>
        <p:spPr>
          <a:xfrm>
            <a:off x="8316416" y="764704"/>
            <a:ext cx="611968" cy="611968"/>
          </a:xfrm>
          <a:prstGeom prst="rect">
            <a:avLst/>
          </a:prstGeom>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Placeholder 5"/>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t="46" b="46"/>
          <a:stretch>
            <a:fillRect/>
          </a:stretch>
        </p:blipFill>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39" name="Title 2"/>
          <p:cNvSpPr>
            <a:spLocks noGrp="1"/>
          </p:cNvSpPr>
          <p:nvPr>
            <p:ph type="ctrTitle"/>
          </p:nvPr>
        </p:nvSpPr>
        <p:spPr>
          <a:xfrm>
            <a:off x="685800" y="1268413"/>
            <a:ext cx="7772400" cy="533400"/>
          </a:xfrm>
        </p:spPr>
        <p:txBody>
          <a:bodyPr/>
          <a:lstStyle/>
          <a:p>
            <a:pPr eaLnBrk="1" hangingPunct="1"/>
            <a:r>
              <a:rPr lang="en-GB" altLang="es-ES" smtClean="0"/>
              <a:t>PERSPECTIVA DE LOS GOLFISTAS DE BAJA</a:t>
            </a:r>
          </a:p>
        </p:txBody>
      </p:sp>
      <p:pic>
        <p:nvPicPr>
          <p:cNvPr id="65540" name="Picture 7"/>
          <p:cNvPicPr>
            <a:picLocks noChangeAspect="1"/>
          </p:cNvPicPr>
          <p:nvPr/>
        </p:nvPicPr>
        <p:blipFill>
          <a:blip r:embed="rId3" cstate="print">
            <a:clrChange>
              <a:clrFrom>
                <a:srgbClr val="FFFFFF"/>
              </a:clrFrom>
              <a:clrTo>
                <a:srgbClr val="FFFFFF">
                  <a:alpha val="0"/>
                </a:srgbClr>
              </a:clrTo>
            </a:clrChange>
            <a:lum bright="70000" contrast="-70000"/>
            <a:extLst>
              <a:ext uri="{28A0092B-C50C-407E-A947-70E740481C1C}">
                <a14:useLocalDpi xmlns:a14="http://schemas.microsoft.com/office/drawing/2010/main" val="0"/>
              </a:ext>
            </a:extLst>
          </a:blip>
          <a:srcRect/>
          <a:stretch>
            <a:fillRect/>
          </a:stretch>
        </p:blipFill>
        <p:spPr bwMode="auto">
          <a:xfrm>
            <a:off x="7235825" y="1081088"/>
            <a:ext cx="765175" cy="763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Placeholder 7"/>
          <p:cNvPicPr>
            <a:picLocks noGrp="1" noChangeAspect="1"/>
          </p:cNvPicPr>
          <p:nvPr>
            <p:ph type="pic" sz="quarter" idx="14"/>
          </p:nvPr>
        </p:nvPicPr>
        <p:blipFill>
          <a:blip r:embed="rId2">
            <a:extLst>
              <a:ext uri="{28A0092B-C50C-407E-A947-70E740481C1C}">
                <a14:useLocalDpi xmlns:a14="http://schemas.microsoft.com/office/drawing/2010/main" val="0"/>
              </a:ext>
            </a:extLst>
          </a:blip>
          <a:srcRect t="2107" b="2107"/>
          <a:stretch>
            <a:fillRect/>
          </a:stretch>
        </p:blipFill>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63" name="Title 2"/>
          <p:cNvSpPr>
            <a:spLocks noGrp="1"/>
          </p:cNvSpPr>
          <p:nvPr>
            <p:ph type="title"/>
          </p:nvPr>
        </p:nvSpPr>
        <p:spPr/>
        <p:txBody>
          <a:bodyPr/>
          <a:lstStyle/>
          <a:p>
            <a:pPr eaLnBrk="1" hangingPunct="1"/>
            <a:r>
              <a:rPr lang="es-ES" altLang="es-ES" smtClean="0"/>
              <a:t>SOBRE ESTE ELEMENTO </a:t>
            </a:r>
            <a:r>
              <a:rPr lang="en-GB" altLang="es-ES" smtClean="0"/>
              <a:t>|  Golfistas de baja</a:t>
            </a:r>
          </a:p>
        </p:txBody>
      </p:sp>
      <p:sp>
        <p:nvSpPr>
          <p:cNvPr id="66564" name="Date Placeholder 4"/>
          <p:cNvSpPr>
            <a:spLocks noGrp="1"/>
          </p:cNvSpPr>
          <p:nvPr>
            <p:ph type="dt" sz="quarter" idx="1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D55402C1-871D-41BD-92A6-E06AB091325D}" type="datetime4">
              <a:rPr lang="en-US" altLang="es-ES" smtClean="0">
                <a:solidFill>
                  <a:srgbClr val="FFFFFF"/>
                </a:solidFill>
              </a:rPr>
              <a:pPr/>
              <a:t>September 3, 2016</a:t>
            </a:fld>
            <a:endParaRPr lang="en-US" altLang="es-ES" smtClean="0">
              <a:solidFill>
                <a:srgbClr val="FFFFFF"/>
              </a:solidFill>
            </a:endParaRPr>
          </a:p>
        </p:txBody>
      </p:sp>
      <p:sp>
        <p:nvSpPr>
          <p:cNvPr id="66565" name="Footer Placeholder 5"/>
          <p:cNvSpPr>
            <a:spLocks noGrp="1"/>
          </p:cNvSpPr>
          <p:nvPr>
            <p:ph type="ftr" sz="quarter" idx="16"/>
          </p:nvPr>
        </p:nvSpPr>
        <p:spPr>
          <a:xfrm>
            <a:off x="685800" y="6513513"/>
            <a:ext cx="2446338" cy="2286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r>
              <a:rPr lang="en-US" altLang="es-ES" smtClean="0">
                <a:solidFill>
                  <a:srgbClr val="FFFFFF"/>
                </a:solidFill>
              </a:rPr>
              <a:t>© SPORTS MARKETING SURVEYS INC</a:t>
            </a:r>
            <a:r>
              <a:rPr lang="en-US" altLang="es-ES" smtClean="0">
                <a:solidFill>
                  <a:srgbClr val="FFD300"/>
                </a:solidFill>
              </a:rPr>
              <a:t>.</a:t>
            </a:r>
          </a:p>
        </p:txBody>
      </p:sp>
      <p:sp>
        <p:nvSpPr>
          <p:cNvPr id="66566" name="Content Placeholder 3"/>
          <p:cNvSpPr>
            <a:spLocks noGrp="1"/>
          </p:cNvSpPr>
          <p:nvPr>
            <p:ph idx="1"/>
          </p:nvPr>
        </p:nvSpPr>
        <p:spPr bwMode="auto">
          <a:xfrm>
            <a:off x="477838" y="1428750"/>
            <a:ext cx="4032250" cy="47371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indent="0" eaLnBrk="1" hangingPunct="1">
              <a:buFont typeface="Wingdings" pitchFamily="2" charset="2"/>
              <a:buNone/>
            </a:pPr>
            <a:r>
              <a:rPr lang="es-ES" altLang="es-ES" smtClean="0">
                <a:latin typeface="Prelo SemiBold" charset="0"/>
              </a:rPr>
              <a:t>GRUPO OBJETIVO </a:t>
            </a:r>
            <a:r>
              <a:rPr lang="en-GB" altLang="es-ES" smtClean="0">
                <a:latin typeface="Prelo SemiBold" charset="0"/>
              </a:rPr>
              <a:t>– </a:t>
            </a:r>
            <a:r>
              <a:rPr lang="en-GB" altLang="es-ES" smtClean="0">
                <a:solidFill>
                  <a:srgbClr val="FFD300"/>
                </a:solidFill>
                <a:latin typeface="Prelo SemiBold" charset="0"/>
              </a:rPr>
              <a:t>GOLFISTAS DE BAJA</a:t>
            </a:r>
            <a:endParaRPr lang="en-GB" altLang="es-ES" smtClean="0">
              <a:latin typeface="Prelo SemiBold" charset="0"/>
            </a:endParaRPr>
          </a:p>
          <a:p>
            <a:pPr marL="0" indent="0" eaLnBrk="1" hangingPunct="1"/>
            <a:r>
              <a:rPr lang="es-ES" altLang="es-ES" smtClean="0">
                <a:latin typeface="Prelo SemiBold" charset="0"/>
              </a:rPr>
              <a:t> El grupo objetivo de este elemento de la investigación son los golfistas que abandonaron el golf, habiéndolo practicado en el pasado, de acuerdo con que "solía ​​jugar al golf, pero no lo he hecho en los últimos 12 meses". </a:t>
            </a:r>
            <a:r>
              <a:rPr lang="en-US" altLang="es-ES" smtClean="0">
                <a:latin typeface="Prelo SemiBold" charset="0"/>
              </a:rPr>
              <a:t> </a:t>
            </a:r>
          </a:p>
          <a:p>
            <a:pPr marL="0" indent="0" eaLnBrk="1" hangingPunct="1"/>
            <a:r>
              <a:rPr lang="es-ES" altLang="es-ES" smtClean="0">
                <a:latin typeface="Prelo SemiBold" charset="0"/>
              </a:rPr>
              <a:t> A este grupo se llegó a través de una encuesta en línea realizada por la FGM a su base de datos. </a:t>
            </a:r>
            <a:endParaRPr lang="en-US" altLang="es-ES" smtClean="0">
              <a:latin typeface="Prelo SemiBold" charset="0"/>
            </a:endParaRPr>
          </a:p>
          <a:p>
            <a:pPr marL="0" indent="0" eaLnBrk="1" hangingPunct="1"/>
            <a:r>
              <a:rPr lang="es-ES" altLang="es-ES" smtClean="0">
                <a:latin typeface="Prelo SemiBold" charset="0"/>
              </a:rPr>
              <a:t> El cuestionario estaba diseñado de forma que los jugadores no practicantes sólo veían las preguntas relevantes para ellos.</a:t>
            </a:r>
            <a:endParaRPr lang="en-US" altLang="es-ES" smtClean="0">
              <a:latin typeface="Prelo SemiBold" charset="0"/>
            </a:endParaRPr>
          </a:p>
          <a:p>
            <a:pPr marL="0" indent="0" eaLnBrk="1" hangingPunct="1"/>
            <a:r>
              <a:rPr lang="es-ES" altLang="es-ES" smtClean="0">
                <a:latin typeface="Prelo SemiBold" charset="0"/>
              </a:rPr>
              <a:t> 2016 federados respondieron a dicha encuesta</a:t>
            </a:r>
          </a:p>
          <a:p>
            <a:pPr marL="0" indent="0" eaLnBrk="1" hangingPunct="1">
              <a:buFont typeface="Wingdings" pitchFamily="2" charset="2"/>
              <a:buNone/>
            </a:pPr>
            <a:r>
              <a:rPr lang="es-ES" altLang="es-ES" smtClean="0">
                <a:latin typeface="Prelo SemiBold" charset="0"/>
              </a:rPr>
              <a:t>   - De los cuales, 96 eran jugadores no practicantes.</a:t>
            </a:r>
            <a:endParaRPr lang="en-US" altLang="es-ES" smtClean="0">
              <a:latin typeface="Prelo SemiBold" charset="0"/>
            </a:endParaRPr>
          </a:p>
          <a:p>
            <a:pPr marL="0" indent="0" eaLnBrk="1" hangingPunct="1"/>
            <a:r>
              <a:rPr lang="es-ES" altLang="es-ES" smtClean="0">
                <a:latin typeface="Prelo SemiBold" charset="0"/>
              </a:rPr>
              <a:t> La encuesta se realizó del 7 de diciembre de 2015 al 10 de enero de 2016.</a:t>
            </a:r>
            <a:endParaRPr lang="en-US" altLang="es-ES" smtClean="0">
              <a:latin typeface="Prelo SemiBold" charset="0"/>
            </a:endParaRPr>
          </a:p>
          <a:p>
            <a:pPr marL="0" indent="0" eaLnBrk="1" hangingPunct="1"/>
            <a:endParaRPr lang="en-GB" altLang="es-ES" smtClean="0">
              <a:latin typeface="Prelo SemiBold" charset="0"/>
            </a:endParaRPr>
          </a:p>
          <a:p>
            <a:pPr marL="0" indent="0" eaLnBrk="1" hangingPunct="1"/>
            <a:endParaRPr lang="en-GB" altLang="es-ES" smtClean="0">
              <a:latin typeface="Prelo SemiBold" charset="0"/>
            </a:endParaRPr>
          </a:p>
        </p:txBody>
      </p:sp>
      <p:sp>
        <p:nvSpPr>
          <p:cNvPr id="66567" name="Content Placeholder 6"/>
          <p:cNvSpPr>
            <a:spLocks noGrp="1"/>
          </p:cNvSpPr>
          <p:nvPr>
            <p:ph idx="13"/>
          </p:nvPr>
        </p:nvSpPr>
        <p:spPr bwMode="auto">
          <a:xfrm>
            <a:off x="4645025" y="1422400"/>
            <a:ext cx="4030663" cy="47371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indent="0" eaLnBrk="1" hangingPunct="1">
              <a:buFont typeface="Wingdings" pitchFamily="2" charset="2"/>
              <a:buNone/>
            </a:pPr>
            <a:r>
              <a:rPr lang="es-ES" altLang="es-ES" smtClean="0">
                <a:latin typeface="Prelo SemiBold" charset="0"/>
              </a:rPr>
              <a:t>TEMAS CLAVE INVESTIGADOS</a:t>
            </a:r>
            <a:endParaRPr lang="en-US" altLang="es-ES" smtClean="0">
              <a:latin typeface="Prelo SemiBold" charset="0"/>
            </a:endParaRPr>
          </a:p>
          <a:p>
            <a:pPr marL="0" indent="0" eaLnBrk="1" hangingPunct="1"/>
            <a:r>
              <a:rPr lang="es-ES" altLang="es-ES" smtClean="0">
                <a:latin typeface="Prelo SemiBold" charset="0"/>
              </a:rPr>
              <a:t> Información básica sobre hábitos y comportamiento previos. </a:t>
            </a:r>
            <a:endParaRPr lang="en-US" altLang="es-ES" smtClean="0">
              <a:latin typeface="Prelo SemiBold" charset="0"/>
            </a:endParaRPr>
          </a:p>
          <a:p>
            <a:pPr marL="0" indent="0" eaLnBrk="1" hangingPunct="1"/>
            <a:r>
              <a:rPr lang="es-ES" altLang="es-ES" smtClean="0">
                <a:latin typeface="Prelo SemiBold" charset="0"/>
              </a:rPr>
              <a:t> Razones por las que los encuestados dejaron de jugar al golf.</a:t>
            </a:r>
          </a:p>
          <a:p>
            <a:pPr marL="0" indent="0" eaLnBrk="1" hangingPunct="1"/>
            <a:r>
              <a:rPr lang="es-ES" altLang="es-ES" smtClean="0">
                <a:latin typeface="Prelo SemiBold" charset="0"/>
              </a:rPr>
              <a:t> Probabilidad de volver a jugar al golf en el futuro.</a:t>
            </a:r>
            <a:r>
              <a:rPr lang="en-US" altLang="es-ES" smtClean="0">
                <a:latin typeface="Prelo SemiBold" charset="0"/>
              </a:rPr>
              <a:t> </a:t>
            </a:r>
          </a:p>
          <a:p>
            <a:pPr marL="0" indent="0" eaLnBrk="1" hangingPunct="1"/>
            <a:r>
              <a:rPr lang="es-ES" altLang="es-ES" smtClean="0">
                <a:latin typeface="Prelo SemiBold" charset="0"/>
              </a:rPr>
              <a:t> Percepciones sobre el golf en Madrid.</a:t>
            </a:r>
            <a:endParaRPr lang="en-US" altLang="es-ES" smtClean="0">
              <a:latin typeface="Prelo SemiBold" charset="0"/>
            </a:endParaRPr>
          </a:p>
          <a:p>
            <a:pPr marL="0" indent="0" eaLnBrk="1" hangingPunct="1"/>
            <a:r>
              <a:rPr lang="es-ES" altLang="es-ES" smtClean="0">
                <a:latin typeface="Prelo SemiBold" charset="0"/>
              </a:rPr>
              <a:t> Ideas para popularizar el golf en Madrid entre las personas que ya están involucradas.</a:t>
            </a:r>
            <a:endParaRPr lang="en-US" altLang="es-ES" smtClean="0">
              <a:latin typeface="Prelo SemiBold" charset="0"/>
            </a:endParaRPr>
          </a:p>
          <a:p>
            <a:pPr marL="0" indent="0" eaLnBrk="1" hangingPunct="1"/>
            <a:r>
              <a:rPr lang="es-ES" altLang="es-ES" smtClean="0">
                <a:latin typeface="Prelo SemiBold" charset="0"/>
              </a:rPr>
              <a:t> Repercusión sobre iniciativas concretas para fomentar la vuelta de los encuestados al golf en el futuro.</a:t>
            </a:r>
            <a:endParaRPr lang="en-US" altLang="es-ES" smtClean="0">
              <a:latin typeface="Prelo SemiBold" charset="0"/>
            </a:endParaRPr>
          </a:p>
          <a:p>
            <a:pPr marL="0" indent="0" eaLnBrk="1" hangingPunct="1"/>
            <a:endParaRPr lang="en-GB" altLang="es-ES" smtClean="0">
              <a:latin typeface="Prelo SemiBold" charset="0"/>
            </a:endParaRPr>
          </a:p>
        </p:txBody>
      </p:sp>
      <p:pic>
        <p:nvPicPr>
          <p:cNvPr id="66568" name="Picture 13"/>
          <p:cNvPicPr>
            <a:picLocks noChangeAspect="1"/>
          </p:cNvPicPr>
          <p:nvPr/>
        </p:nvPicPr>
        <p:blipFill>
          <a:blip r:embed="rId3">
            <a:clrChange>
              <a:clrFrom>
                <a:srgbClr val="FFFFFF"/>
              </a:clrFrom>
              <a:clrTo>
                <a:srgbClr val="FFFFFF">
                  <a:alpha val="0"/>
                </a:srgbClr>
              </a:clrTo>
            </a:clrChange>
            <a:lum bright="70000" contrast="-70000"/>
            <a:extLst>
              <a:ext uri="{28A0092B-C50C-407E-A947-70E740481C1C}">
                <a14:useLocalDpi xmlns:a14="http://schemas.microsoft.com/office/drawing/2010/main" val="0"/>
              </a:ext>
            </a:extLst>
          </a:blip>
          <a:srcRect/>
          <a:stretch>
            <a:fillRect/>
          </a:stretch>
        </p:blipFill>
        <p:spPr bwMode="auto">
          <a:xfrm>
            <a:off x="7807325" y="5397500"/>
            <a:ext cx="1336675" cy="1331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69" name="Slide Number Placeholder 1"/>
          <p:cNvSpPr>
            <a:spLocks noGrp="1"/>
          </p:cNvSpPr>
          <p:nvPr>
            <p:ph type="sldNum" sz="quarter" idx="17"/>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2B2AE70D-A4A3-4AA4-93B2-4EA6B52719BC}" type="slidenum">
              <a:rPr lang="en-US" altLang="en-US">
                <a:solidFill>
                  <a:srgbClr val="FFFFFF"/>
                </a:solidFill>
              </a:rPr>
              <a:pPr/>
              <a:t>45</a:t>
            </a:fld>
            <a:endParaRPr lang="en-US" altLang="en-US">
              <a:solidFill>
                <a:srgbClr val="3B3B3A"/>
              </a:solidFill>
              <a:latin typeface="Arial" pitchFamily="34" charset="0"/>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le 2"/>
          <p:cNvSpPr>
            <a:spLocks noGrp="1"/>
          </p:cNvSpPr>
          <p:nvPr>
            <p:ph type="title"/>
          </p:nvPr>
        </p:nvSpPr>
        <p:spPr/>
        <p:txBody>
          <a:bodyPr/>
          <a:lstStyle/>
          <a:p>
            <a:pPr eaLnBrk="1" hangingPunct="1"/>
            <a:r>
              <a:rPr lang="en-GB" altLang="es-ES" smtClean="0">
                <a:solidFill>
                  <a:srgbClr val="FFD300"/>
                </a:solidFill>
              </a:rPr>
              <a:t>GOLFISTAS DE BAJA</a:t>
            </a:r>
            <a:r>
              <a:rPr lang="en-GB" altLang="es-ES" smtClean="0"/>
              <a:t> |  </a:t>
            </a:r>
            <a:r>
              <a:rPr lang="es-ES" altLang="es-ES" smtClean="0"/>
              <a:t>Perfil de grupo</a:t>
            </a:r>
            <a:endParaRPr lang="en-GB" altLang="es-ES" smtClean="0"/>
          </a:p>
        </p:txBody>
      </p:sp>
      <p:graphicFrame>
        <p:nvGraphicFramePr>
          <p:cNvPr id="67587" name="Content Placeholder 14"/>
          <p:cNvGraphicFramePr>
            <a:graphicFrameLocks noGrp="1"/>
          </p:cNvGraphicFramePr>
          <p:nvPr>
            <p:ph idx="1"/>
          </p:nvPr>
        </p:nvGraphicFramePr>
        <p:xfrm>
          <a:off x="344488" y="1090613"/>
          <a:ext cx="4133850" cy="2676525"/>
        </p:xfrm>
        <a:graphic>
          <a:graphicData uri="http://schemas.openxmlformats.org/presentationml/2006/ole">
            <mc:AlternateContent xmlns:mc="http://schemas.openxmlformats.org/markup-compatibility/2006">
              <mc:Choice xmlns:v="urn:schemas-microsoft-com:vml" Requires="v">
                <p:oleObj spid="_x0000_s67707" r:id="rId3" imgW="4132746" imgH="2675923" progId="Excel.Chart.8">
                  <p:embed/>
                </p:oleObj>
              </mc:Choice>
              <mc:Fallback>
                <p:oleObj r:id="rId3" imgW="4132746" imgH="2675923" progId="Excel.Chart.8">
                  <p:embed/>
                  <p:pic>
                    <p:nvPicPr>
                      <p:cNvPr id="0" name="Content Placeholder 14"/>
                      <p:cNvPicPr>
                        <a:picLocks noGrp="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4488" y="1090613"/>
                        <a:ext cx="4133850" cy="267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7588" name="Date Placeholder 4"/>
          <p:cNvSpPr>
            <a:spLocks noGrp="1"/>
          </p:cNvSpPr>
          <p:nvPr>
            <p:ph type="dt" sz="quarter" idx="14"/>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0B6B0C1B-FA60-45CC-A11F-332AE607452E}" type="datetime4">
              <a:rPr lang="en-US" altLang="es-ES" smtClean="0">
                <a:solidFill>
                  <a:srgbClr val="FFFFFF"/>
                </a:solidFill>
              </a:rPr>
              <a:pPr/>
              <a:t>September 3, 2016</a:t>
            </a:fld>
            <a:endParaRPr lang="en-US" altLang="es-ES" smtClean="0">
              <a:solidFill>
                <a:srgbClr val="FFFFFF"/>
              </a:solidFill>
            </a:endParaRPr>
          </a:p>
        </p:txBody>
      </p:sp>
      <p:sp>
        <p:nvSpPr>
          <p:cNvPr id="67589" name="Footer Placeholder 5"/>
          <p:cNvSpPr>
            <a:spLocks noGrp="1"/>
          </p:cNvSpPr>
          <p:nvPr>
            <p:ph type="ftr" sz="quarter" idx="15"/>
          </p:nvPr>
        </p:nvSpPr>
        <p:spPr>
          <a:xfrm>
            <a:off x="685800" y="6513513"/>
            <a:ext cx="2446338" cy="2286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r>
              <a:rPr lang="en-US" altLang="es-ES" smtClean="0">
                <a:solidFill>
                  <a:srgbClr val="FFFFFF"/>
                </a:solidFill>
              </a:rPr>
              <a:t>© SPORTS MARKETING SURVEYS INC</a:t>
            </a:r>
            <a:r>
              <a:rPr lang="en-US" altLang="es-ES" smtClean="0">
                <a:solidFill>
                  <a:srgbClr val="FFD300"/>
                </a:solidFill>
              </a:rPr>
              <a:t>.</a:t>
            </a:r>
          </a:p>
        </p:txBody>
      </p:sp>
      <p:graphicFrame>
        <p:nvGraphicFramePr>
          <p:cNvPr id="67590" name="Content Placeholder 17"/>
          <p:cNvGraphicFramePr>
            <a:graphicFrameLocks noGrp="1"/>
          </p:cNvGraphicFramePr>
          <p:nvPr>
            <p:ph idx="13"/>
          </p:nvPr>
        </p:nvGraphicFramePr>
        <p:xfrm>
          <a:off x="128588" y="3594100"/>
          <a:ext cx="4132262" cy="2405063"/>
        </p:xfrm>
        <a:graphic>
          <a:graphicData uri="http://schemas.openxmlformats.org/presentationml/2006/ole">
            <mc:AlternateContent xmlns:mc="http://schemas.openxmlformats.org/markup-compatibility/2006">
              <mc:Choice xmlns:v="urn:schemas-microsoft-com:vml" Requires="v">
                <p:oleObj spid="_x0000_s67708" r:id="rId5" imgW="4132746" imgH="2401625" progId="Excel.Chart.8">
                  <p:embed/>
                </p:oleObj>
              </mc:Choice>
              <mc:Fallback>
                <p:oleObj r:id="rId5" imgW="4132746" imgH="2401625" progId="Excel.Chart.8">
                  <p:embed/>
                  <p:pic>
                    <p:nvPicPr>
                      <p:cNvPr id="0" name="Content Placeholder 17"/>
                      <p:cNvPicPr>
                        <a:picLocks noGrp="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8588" y="3594100"/>
                        <a:ext cx="4132262" cy="2405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7591" name="Content Placeholder 14"/>
          <p:cNvGraphicFramePr>
            <a:graphicFrameLocks/>
          </p:cNvGraphicFramePr>
          <p:nvPr/>
        </p:nvGraphicFramePr>
        <p:xfrm>
          <a:off x="4592638" y="2541588"/>
          <a:ext cx="4125912" cy="3459162"/>
        </p:xfrm>
        <a:graphic>
          <a:graphicData uri="http://schemas.openxmlformats.org/presentationml/2006/ole">
            <mc:AlternateContent xmlns:mc="http://schemas.openxmlformats.org/markup-compatibility/2006">
              <mc:Choice xmlns:v="urn:schemas-microsoft-com:vml" Requires="v">
                <p:oleObj spid="_x0000_s67709" name="Gráfico" r:id="rId7" imgW="4133446" imgH="3468925" progId="Excel.Chart.8">
                  <p:embed/>
                </p:oleObj>
              </mc:Choice>
              <mc:Fallback>
                <p:oleObj name="Gráfico" r:id="rId7" imgW="4133446" imgH="3468925" progId="Excel.Chart.8">
                  <p:embed/>
                  <p:pic>
                    <p:nvPicPr>
                      <p:cNvPr id="0" name="Content Placeholder 14"/>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92638" y="2541588"/>
                        <a:ext cx="4125912" cy="3459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1" name="Picture 10"/>
          <p:cNvPicPr>
            <a:picLocks noChangeAspect="1"/>
          </p:cNvPicPr>
          <p:nvPr/>
        </p:nvPicPr>
        <p:blipFill>
          <a:blip r:embed="rId9">
            <a:duotone>
              <a:schemeClr val="accent1">
                <a:shade val="45000"/>
                <a:satMod val="135000"/>
              </a:schemeClr>
              <a:prstClr val="white"/>
            </a:duotone>
            <a:clrChange>
              <a:clrFrom>
                <a:srgbClr val="FFFFFF"/>
              </a:clrFrom>
              <a:clrTo>
                <a:srgbClr val="FFFFFF">
                  <a:alpha val="0"/>
                </a:srgbClr>
              </a:clrTo>
            </a:clrChange>
          </a:blip>
          <a:stretch>
            <a:fillRect/>
          </a:stretch>
        </p:blipFill>
        <p:spPr>
          <a:xfrm>
            <a:off x="8244408" y="692696"/>
            <a:ext cx="720080" cy="720080"/>
          </a:xfrm>
          <a:prstGeom prst="rect">
            <a:avLst/>
          </a:prstGeom>
        </p:spPr>
      </p:pic>
      <p:sp>
        <p:nvSpPr>
          <p:cNvPr id="67593" name="Rectangular Callout 9"/>
          <p:cNvSpPr>
            <a:spLocks noChangeArrowheads="1"/>
          </p:cNvSpPr>
          <p:nvPr/>
        </p:nvSpPr>
        <p:spPr bwMode="auto">
          <a:xfrm>
            <a:off x="4154488" y="1590675"/>
            <a:ext cx="1425575" cy="1262063"/>
          </a:xfrm>
          <a:prstGeom prst="wedgeRectCallout">
            <a:avLst>
              <a:gd name="adj1" fmla="val -63097"/>
              <a:gd name="adj2" fmla="val -12718"/>
            </a:avLst>
          </a:prstGeom>
          <a:noFill/>
          <a:ln w="28575">
            <a:solidFill>
              <a:srgbClr val="FFD300"/>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r>
              <a:rPr lang="es-ES_tradnl" altLang="es-ES" sz="1200"/>
              <a:t>En este grupo tendían a ser más jóvenes, un tercio tenían entre 35-44 años.</a:t>
            </a:r>
          </a:p>
          <a:p>
            <a:endParaRPr lang="es-ES" altLang="es-ES" sz="1200"/>
          </a:p>
        </p:txBody>
      </p:sp>
      <p:sp>
        <p:nvSpPr>
          <p:cNvPr id="67594" name="Rectangular Callout 11"/>
          <p:cNvSpPr>
            <a:spLocks noChangeArrowheads="1"/>
          </p:cNvSpPr>
          <p:nvPr/>
        </p:nvSpPr>
        <p:spPr bwMode="auto">
          <a:xfrm>
            <a:off x="6011863" y="1550988"/>
            <a:ext cx="1506537" cy="1373187"/>
          </a:xfrm>
          <a:prstGeom prst="wedgeRectCallout">
            <a:avLst>
              <a:gd name="adj1" fmla="val -28037"/>
              <a:gd name="adj2" fmla="val 91384"/>
            </a:avLst>
          </a:prstGeom>
          <a:noFill/>
          <a:ln w="28575">
            <a:solidFill>
              <a:srgbClr val="FFD300"/>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pPr eaLnBrk="1" hangingPunct="1"/>
            <a:r>
              <a:rPr lang="es-ES_tradnl" altLang="es-ES" sz="1200"/>
              <a:t>A pesar de que este grupo no había jugado en el último año, el 35% todavía mantenía algún tipo de relación con el club. </a:t>
            </a:r>
            <a:endParaRPr lang="es-ES" altLang="es-ES" sz="1200"/>
          </a:p>
        </p:txBody>
      </p:sp>
      <p:sp>
        <p:nvSpPr>
          <p:cNvPr id="67595" name="Slide Number Placeholder 1"/>
          <p:cNvSpPr>
            <a:spLocks noGrp="1"/>
          </p:cNvSpPr>
          <p:nvPr>
            <p:ph type="sldNum" sz="quarter" idx="16"/>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3A85BFEC-33A3-447C-AB76-14ED8075A3D3}" type="slidenum">
              <a:rPr lang="en-US" altLang="en-US">
                <a:solidFill>
                  <a:srgbClr val="FFFFFF"/>
                </a:solidFill>
              </a:rPr>
              <a:pPr/>
              <a:t>46</a:t>
            </a:fld>
            <a:endParaRPr lang="en-US" altLang="en-US">
              <a:solidFill>
                <a:srgbClr val="3B3B3A"/>
              </a:solidFill>
              <a:latin typeface="Arial" pitchFamily="34" charset="0"/>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p:cNvSpPr>
            <a:spLocks noGrp="1"/>
          </p:cNvSpPr>
          <p:nvPr>
            <p:ph type="title"/>
          </p:nvPr>
        </p:nvSpPr>
        <p:spPr/>
        <p:txBody>
          <a:bodyPr/>
          <a:lstStyle/>
          <a:p>
            <a:pPr eaLnBrk="1" hangingPunct="1"/>
            <a:r>
              <a:rPr lang="en-GB" altLang="es-ES" smtClean="0">
                <a:solidFill>
                  <a:srgbClr val="FFD300"/>
                </a:solidFill>
              </a:rPr>
              <a:t>GOLFISTAS DE BAJA</a:t>
            </a:r>
            <a:r>
              <a:rPr lang="en-GB" altLang="es-ES" smtClean="0"/>
              <a:t> |  </a:t>
            </a:r>
            <a:r>
              <a:rPr lang="es-ES" altLang="es-ES" smtClean="0"/>
              <a:t>Otras actividades - Top 10</a:t>
            </a:r>
            <a:r>
              <a:rPr lang="en-US" altLang="es-ES" smtClean="0"/>
              <a:t> </a:t>
            </a:r>
            <a:endParaRPr lang="en-GB" altLang="es-ES" smtClean="0"/>
          </a:p>
        </p:txBody>
      </p:sp>
      <p:graphicFrame>
        <p:nvGraphicFramePr>
          <p:cNvPr id="68611" name="Content Placeholder 7"/>
          <p:cNvGraphicFramePr>
            <a:graphicFrameLocks noGrp="1"/>
          </p:cNvGraphicFramePr>
          <p:nvPr>
            <p:ph idx="1"/>
          </p:nvPr>
        </p:nvGraphicFramePr>
        <p:xfrm>
          <a:off x="427038" y="1377950"/>
          <a:ext cx="8299450" cy="4838700"/>
        </p:xfrm>
        <a:graphic>
          <a:graphicData uri="http://schemas.openxmlformats.org/presentationml/2006/ole">
            <mc:AlternateContent xmlns:mc="http://schemas.openxmlformats.org/markup-compatibility/2006">
              <mc:Choice xmlns:v="urn:schemas-microsoft-com:vml" Requires="v">
                <p:oleObj spid="_x0000_s68653" name="Gráfico" r:id="rId3" imgW="8303472" imgH="4840644" progId="Excel.Chart.8">
                  <p:embed/>
                </p:oleObj>
              </mc:Choice>
              <mc:Fallback>
                <p:oleObj name="Gráfico" r:id="rId3" imgW="8303472" imgH="4840644" progId="Excel.Chart.8">
                  <p:embed/>
                  <p:pic>
                    <p:nvPicPr>
                      <p:cNvPr id="0" name="Content Placeholder 7"/>
                      <p:cNvPicPr>
                        <a:picLocks noGrp="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7038" y="1377950"/>
                        <a:ext cx="8299450" cy="483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8612" name="Date Placeholder 3"/>
          <p:cNvSpPr>
            <a:spLocks noGrp="1"/>
          </p:cNvSpPr>
          <p:nvPr>
            <p:ph type="dt"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D047BDFE-A6AC-47BD-AB37-276E6E6BF326}" type="datetime4">
              <a:rPr lang="en-US" altLang="es-ES" smtClean="0">
                <a:solidFill>
                  <a:srgbClr val="FFFFFF"/>
                </a:solidFill>
              </a:rPr>
              <a:pPr/>
              <a:t>September 3, 2016</a:t>
            </a:fld>
            <a:endParaRPr lang="en-US" altLang="es-ES" smtClean="0">
              <a:solidFill>
                <a:srgbClr val="FFFFFF"/>
              </a:solidFill>
            </a:endParaRPr>
          </a:p>
        </p:txBody>
      </p:sp>
      <p:sp>
        <p:nvSpPr>
          <p:cNvPr id="68613" name="Footer Placeholder 4"/>
          <p:cNvSpPr>
            <a:spLocks noGrp="1"/>
          </p:cNvSpPr>
          <p:nvPr>
            <p:ph type="ftr" sz="quarter" idx="11"/>
          </p:nvPr>
        </p:nvSpPr>
        <p:spPr>
          <a:xfrm>
            <a:off x="685800" y="6513513"/>
            <a:ext cx="2373313" cy="2286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r>
              <a:rPr lang="en-US" altLang="es-ES" smtClean="0">
                <a:solidFill>
                  <a:srgbClr val="FFFFFF"/>
                </a:solidFill>
              </a:rPr>
              <a:t>© SPORTS MARKETING SURVEYS INC</a:t>
            </a:r>
            <a:r>
              <a:rPr lang="en-US" altLang="es-ES" smtClean="0">
                <a:solidFill>
                  <a:srgbClr val="FFD300"/>
                </a:solidFill>
              </a:rPr>
              <a:t>.</a:t>
            </a:r>
          </a:p>
        </p:txBody>
      </p:sp>
      <p:sp>
        <p:nvSpPr>
          <p:cNvPr id="68614" name="Slide Number Placeholder 2"/>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CFEDB522-A846-4E0B-9A50-C9F95CDF13AA}" type="slidenum">
              <a:rPr lang="en-US" altLang="en-US">
                <a:solidFill>
                  <a:srgbClr val="FFFFFF"/>
                </a:solidFill>
              </a:rPr>
              <a:pPr/>
              <a:t>47</a:t>
            </a:fld>
            <a:endParaRPr lang="en-US" altLang="en-US">
              <a:solidFill>
                <a:srgbClr val="3B3B3A"/>
              </a:solidFill>
              <a:latin typeface="Arial" pitchFamily="34" charset="0"/>
            </a:endParaRPr>
          </a:p>
        </p:txBody>
      </p:sp>
      <p:pic>
        <p:nvPicPr>
          <p:cNvPr id="9" name="Picture 10"/>
          <p:cNvPicPr>
            <a:picLocks noChangeAspect="1"/>
          </p:cNvPicPr>
          <p:nvPr/>
        </p:nvPicPr>
        <p:blipFill>
          <a:blip r:embed="rId5">
            <a:duotone>
              <a:schemeClr val="accent1">
                <a:shade val="45000"/>
                <a:satMod val="135000"/>
              </a:schemeClr>
              <a:prstClr val="white"/>
            </a:duotone>
            <a:clrChange>
              <a:clrFrom>
                <a:srgbClr val="FFFFFF"/>
              </a:clrFrom>
              <a:clrTo>
                <a:srgbClr val="FFFFFF">
                  <a:alpha val="0"/>
                </a:srgbClr>
              </a:clrTo>
            </a:clrChange>
          </a:blip>
          <a:stretch>
            <a:fillRect/>
          </a:stretch>
        </p:blipFill>
        <p:spPr>
          <a:xfrm>
            <a:off x="8244408" y="692696"/>
            <a:ext cx="720080" cy="720080"/>
          </a:xfrm>
          <a:prstGeom prst="rect">
            <a:avLst/>
          </a:prstGeom>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1"/>
          <p:cNvSpPr>
            <a:spLocks noGrp="1"/>
          </p:cNvSpPr>
          <p:nvPr>
            <p:ph type="title"/>
          </p:nvPr>
        </p:nvSpPr>
        <p:spPr/>
        <p:txBody>
          <a:bodyPr/>
          <a:lstStyle/>
          <a:p>
            <a:pPr eaLnBrk="1" hangingPunct="1"/>
            <a:r>
              <a:rPr lang="en-GB" altLang="es-ES" smtClean="0">
                <a:solidFill>
                  <a:srgbClr val="FFD300"/>
                </a:solidFill>
              </a:rPr>
              <a:t>GOLFISTAS DE BAJA</a:t>
            </a:r>
            <a:r>
              <a:rPr lang="en-GB" altLang="es-ES" smtClean="0"/>
              <a:t>  |  </a:t>
            </a:r>
            <a:r>
              <a:rPr lang="es-ES" altLang="es-ES" smtClean="0"/>
              <a:t>el uso de redes sociales</a:t>
            </a:r>
            <a:r>
              <a:rPr lang="en-US" altLang="es-ES" smtClean="0"/>
              <a:t> </a:t>
            </a:r>
            <a:endParaRPr lang="en-GB" altLang="es-ES" smtClean="0"/>
          </a:p>
        </p:txBody>
      </p:sp>
      <p:graphicFrame>
        <p:nvGraphicFramePr>
          <p:cNvPr id="69635" name="Content Placeholder 7"/>
          <p:cNvGraphicFramePr>
            <a:graphicFrameLocks noGrp="1"/>
          </p:cNvGraphicFramePr>
          <p:nvPr>
            <p:ph idx="1"/>
          </p:nvPr>
        </p:nvGraphicFramePr>
        <p:xfrm>
          <a:off x="417513" y="1290638"/>
          <a:ext cx="4195762" cy="4838700"/>
        </p:xfrm>
        <a:graphic>
          <a:graphicData uri="http://schemas.openxmlformats.org/presentationml/2006/ole">
            <mc:AlternateContent xmlns:mc="http://schemas.openxmlformats.org/markup-compatibility/2006">
              <mc:Choice xmlns:v="urn:schemas-microsoft-com:vml" Requires="v">
                <p:oleObj spid="_x0000_s69721" name="Gráfico" r:id="rId3" imgW="4200508" imgH="4846740" progId="Excel.Chart.8">
                  <p:embed/>
                </p:oleObj>
              </mc:Choice>
              <mc:Fallback>
                <p:oleObj name="Gráfico" r:id="rId3" imgW="4200508" imgH="4846740" progId="Excel.Chart.8">
                  <p:embed/>
                  <p:pic>
                    <p:nvPicPr>
                      <p:cNvPr id="0" name="Content Placeholder 7"/>
                      <p:cNvPicPr>
                        <a:picLocks noGrp="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7513" y="1290638"/>
                        <a:ext cx="4195762" cy="483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9636" name="Date Placeholder 3"/>
          <p:cNvSpPr>
            <a:spLocks noGrp="1"/>
          </p:cNvSpPr>
          <p:nvPr>
            <p:ph type="dt"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ACDC7840-412D-4BA0-BC4D-A04FCF067063}" type="datetime4">
              <a:rPr lang="en-US" altLang="es-ES" smtClean="0">
                <a:solidFill>
                  <a:srgbClr val="FFFFFF"/>
                </a:solidFill>
              </a:rPr>
              <a:pPr/>
              <a:t>September 3, 2016</a:t>
            </a:fld>
            <a:endParaRPr lang="en-US" altLang="es-ES" smtClean="0">
              <a:solidFill>
                <a:srgbClr val="FFFFFF"/>
              </a:solidFill>
            </a:endParaRPr>
          </a:p>
        </p:txBody>
      </p:sp>
      <p:sp>
        <p:nvSpPr>
          <p:cNvPr id="69637" name="Footer Placeholder 4"/>
          <p:cNvSpPr>
            <a:spLocks noGrp="1"/>
          </p:cNvSpPr>
          <p:nvPr>
            <p:ph type="ftr" sz="quarter" idx="11"/>
          </p:nvPr>
        </p:nvSpPr>
        <p:spPr>
          <a:xfrm>
            <a:off x="685800" y="6513513"/>
            <a:ext cx="2446338" cy="2286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r>
              <a:rPr lang="en-US" altLang="es-ES" smtClean="0">
                <a:solidFill>
                  <a:srgbClr val="FFFFFF"/>
                </a:solidFill>
              </a:rPr>
              <a:t>© SPORTS MARKETING SURVEYS INC</a:t>
            </a:r>
            <a:r>
              <a:rPr lang="en-US" altLang="es-ES" smtClean="0">
                <a:solidFill>
                  <a:srgbClr val="FFD300"/>
                </a:solidFill>
              </a:rPr>
              <a:t>.</a:t>
            </a:r>
          </a:p>
        </p:txBody>
      </p:sp>
      <p:graphicFrame>
        <p:nvGraphicFramePr>
          <p:cNvPr id="69638" name="Content Placeholder 23"/>
          <p:cNvGraphicFramePr>
            <a:graphicFrameLocks/>
          </p:cNvGraphicFramePr>
          <p:nvPr/>
        </p:nvGraphicFramePr>
        <p:xfrm>
          <a:off x="4376738" y="1649413"/>
          <a:ext cx="4132262" cy="4268787"/>
        </p:xfrm>
        <a:graphic>
          <a:graphicData uri="http://schemas.openxmlformats.org/presentationml/2006/ole">
            <mc:AlternateContent xmlns:mc="http://schemas.openxmlformats.org/markup-compatibility/2006">
              <mc:Choice xmlns:v="urn:schemas-microsoft-com:vml" Requires="v">
                <p:oleObj spid="_x0000_s69722" r:id="rId5" imgW="4132746" imgH="4266847" progId="Excel.Chart.8">
                  <p:embed/>
                </p:oleObj>
              </mc:Choice>
              <mc:Fallback>
                <p:oleObj r:id="rId5" imgW="4132746" imgH="4266847" progId="Excel.Chart.8">
                  <p:embed/>
                  <p:pic>
                    <p:nvPicPr>
                      <p:cNvPr id="0" name="Content Placeholder 23"/>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76738" y="1649413"/>
                        <a:ext cx="4132262" cy="426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9639" name="Rectangular Callout 9"/>
          <p:cNvSpPr>
            <a:spLocks noChangeArrowheads="1"/>
          </p:cNvSpPr>
          <p:nvPr/>
        </p:nvSpPr>
        <p:spPr bwMode="auto">
          <a:xfrm>
            <a:off x="4284663" y="4149725"/>
            <a:ext cx="1903412" cy="1652588"/>
          </a:xfrm>
          <a:prstGeom prst="wedgeRectCallout">
            <a:avLst>
              <a:gd name="adj1" fmla="val -69722"/>
              <a:gd name="adj2" fmla="val -5579"/>
            </a:avLst>
          </a:prstGeom>
          <a:noFill/>
          <a:ln w="28575">
            <a:solidFill>
              <a:srgbClr val="FFD300"/>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pPr eaLnBrk="1" hangingPunct="1"/>
            <a:r>
              <a:rPr lang="es-ES_tradnl" altLang="es-ES" sz="1200"/>
              <a:t>Utilizan mucho las redes sociales, aunque un poco menos los que estando de baja mantuvieron su relación con el club. </a:t>
            </a:r>
            <a:endParaRPr lang="es-ES" altLang="es-ES" sz="1200"/>
          </a:p>
        </p:txBody>
      </p:sp>
      <p:sp>
        <p:nvSpPr>
          <p:cNvPr id="69640" name="Slide Number Placeholder 2"/>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891FCBDA-75D5-4530-91C3-775EE54235DD}" type="slidenum">
              <a:rPr lang="en-US" altLang="en-US">
                <a:solidFill>
                  <a:srgbClr val="FFFFFF"/>
                </a:solidFill>
              </a:rPr>
              <a:pPr/>
              <a:t>48</a:t>
            </a:fld>
            <a:endParaRPr lang="en-US" altLang="en-US">
              <a:solidFill>
                <a:srgbClr val="3B3B3A"/>
              </a:solidFill>
              <a:latin typeface="Arial" pitchFamily="34" charset="0"/>
            </a:endParaRPr>
          </a:p>
        </p:txBody>
      </p:sp>
      <p:sp>
        <p:nvSpPr>
          <p:cNvPr id="69641" name="Rectángulo 10"/>
          <p:cNvSpPr>
            <a:spLocks noChangeArrowheads="1"/>
          </p:cNvSpPr>
          <p:nvPr/>
        </p:nvSpPr>
        <p:spPr bwMode="auto">
          <a:xfrm>
            <a:off x="4932363" y="1700213"/>
            <a:ext cx="4608512" cy="28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r>
              <a:rPr lang="es-ES" altLang="es-ES" sz="1200">
                <a:solidFill>
                  <a:schemeClr val="bg2"/>
                </a:solidFill>
                <a:latin typeface="Arial" pitchFamily="34" charset="0"/>
              </a:rPr>
              <a:t>Total             Hombre             Mujer</a:t>
            </a:r>
          </a:p>
        </p:txBody>
      </p:sp>
      <p:pic>
        <p:nvPicPr>
          <p:cNvPr id="69642" name="Imagen 11" descr="Screen Shot 2016-03-29 at 12.59.57.pn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4859338" y="1773238"/>
            <a:ext cx="149225" cy="14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43" name="Imagen 12" descr="Screen Shot 2016-03-29 at 13.00.03.pn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5724525" y="1773238"/>
            <a:ext cx="142875" cy="153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44" name="Imagen 13" descr="Screen Shot 2016-03-29 at 13.00.14.png"/>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6804025" y="1773238"/>
            <a:ext cx="149225" cy="14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0"/>
          <p:cNvPicPr>
            <a:picLocks noChangeAspect="1"/>
          </p:cNvPicPr>
          <p:nvPr/>
        </p:nvPicPr>
        <p:blipFill>
          <a:blip r:embed="rId10">
            <a:duotone>
              <a:schemeClr val="accent1">
                <a:shade val="45000"/>
                <a:satMod val="135000"/>
              </a:schemeClr>
              <a:prstClr val="white"/>
            </a:duotone>
            <a:clrChange>
              <a:clrFrom>
                <a:srgbClr val="FFFFFF"/>
              </a:clrFrom>
              <a:clrTo>
                <a:srgbClr val="FFFFFF">
                  <a:alpha val="0"/>
                </a:srgbClr>
              </a:clrTo>
            </a:clrChange>
          </a:blip>
          <a:stretch>
            <a:fillRect/>
          </a:stretch>
        </p:blipFill>
        <p:spPr>
          <a:xfrm>
            <a:off x="8244408" y="692696"/>
            <a:ext cx="720080" cy="720080"/>
          </a:xfrm>
          <a:prstGeom prst="rect">
            <a:avLst/>
          </a:prstGeom>
        </p:spPr>
      </p:pic>
      <p:sp>
        <p:nvSpPr>
          <p:cNvPr id="69646" name="CuadroTexto 5"/>
          <p:cNvSpPr txBox="1">
            <a:spLocks noChangeArrowheads="1"/>
          </p:cNvSpPr>
          <p:nvPr/>
        </p:nvSpPr>
        <p:spPr bwMode="auto">
          <a:xfrm>
            <a:off x="179388" y="2133600"/>
            <a:ext cx="1728787" cy="34163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pPr algn="r" eaLnBrk="1" hangingPunct="1"/>
            <a:r>
              <a:rPr lang="es-ES" altLang="es-ES" sz="1200">
                <a:solidFill>
                  <a:schemeClr val="bg2"/>
                </a:solidFill>
              </a:rPr>
              <a:t>Total </a:t>
            </a:r>
          </a:p>
          <a:p>
            <a:pPr algn="r" eaLnBrk="1" hangingPunct="1"/>
            <a:endParaRPr lang="es-ES" altLang="es-ES" sz="1200">
              <a:solidFill>
                <a:schemeClr val="bg2"/>
              </a:solidFill>
            </a:endParaRPr>
          </a:p>
          <a:p>
            <a:pPr algn="r" eaLnBrk="1" hangingPunct="1"/>
            <a:endParaRPr lang="es-ES" altLang="es-ES" sz="1200">
              <a:solidFill>
                <a:schemeClr val="bg2"/>
              </a:solidFill>
            </a:endParaRPr>
          </a:p>
          <a:p>
            <a:pPr algn="r" eaLnBrk="1" hangingPunct="1"/>
            <a:r>
              <a:rPr lang="es-ES" altLang="es-ES" sz="1200">
                <a:solidFill>
                  <a:schemeClr val="bg2"/>
                </a:solidFill>
              </a:rPr>
              <a:t>Hombre </a:t>
            </a:r>
          </a:p>
          <a:p>
            <a:pPr algn="r" eaLnBrk="1" hangingPunct="1"/>
            <a:endParaRPr lang="es-ES" altLang="es-ES" sz="1200">
              <a:solidFill>
                <a:schemeClr val="bg2"/>
              </a:solidFill>
            </a:endParaRPr>
          </a:p>
          <a:p>
            <a:pPr algn="r" eaLnBrk="1" hangingPunct="1"/>
            <a:endParaRPr lang="es-ES" altLang="es-ES" sz="1200">
              <a:solidFill>
                <a:schemeClr val="bg2"/>
              </a:solidFill>
            </a:endParaRPr>
          </a:p>
          <a:p>
            <a:pPr algn="r" eaLnBrk="1" hangingPunct="1"/>
            <a:r>
              <a:rPr lang="es-ES" altLang="es-ES" sz="1200">
                <a:solidFill>
                  <a:schemeClr val="bg2"/>
                </a:solidFill>
              </a:rPr>
              <a:t>Mujer </a:t>
            </a:r>
          </a:p>
          <a:p>
            <a:pPr algn="r" eaLnBrk="1" hangingPunct="1"/>
            <a:endParaRPr lang="es-ES" altLang="es-ES" sz="1200">
              <a:solidFill>
                <a:schemeClr val="bg2"/>
              </a:solidFill>
            </a:endParaRPr>
          </a:p>
          <a:p>
            <a:pPr algn="r" eaLnBrk="1" hangingPunct="1"/>
            <a:endParaRPr lang="es-ES" altLang="es-ES" sz="1200">
              <a:solidFill>
                <a:schemeClr val="bg2"/>
              </a:solidFill>
            </a:endParaRPr>
          </a:p>
          <a:p>
            <a:pPr algn="r" eaLnBrk="1" hangingPunct="1"/>
            <a:r>
              <a:rPr lang="es-ES" altLang="es-ES" sz="1200">
                <a:solidFill>
                  <a:schemeClr val="bg2"/>
                </a:solidFill>
              </a:rPr>
              <a:t>35-54</a:t>
            </a:r>
          </a:p>
          <a:p>
            <a:pPr algn="r" eaLnBrk="1" hangingPunct="1"/>
            <a:endParaRPr lang="es-ES" altLang="es-ES" sz="1200">
              <a:solidFill>
                <a:schemeClr val="bg2"/>
              </a:solidFill>
            </a:endParaRPr>
          </a:p>
          <a:p>
            <a:pPr algn="r" eaLnBrk="1" hangingPunct="1"/>
            <a:endParaRPr lang="es-ES" altLang="es-ES" sz="1200">
              <a:solidFill>
                <a:schemeClr val="bg2"/>
              </a:solidFill>
            </a:endParaRPr>
          </a:p>
          <a:p>
            <a:pPr algn="r" eaLnBrk="1" hangingPunct="1"/>
            <a:r>
              <a:rPr lang="es-ES" altLang="es-ES" sz="1200">
                <a:solidFill>
                  <a:schemeClr val="bg2"/>
                </a:solidFill>
              </a:rPr>
              <a:t>54+</a:t>
            </a:r>
          </a:p>
          <a:p>
            <a:pPr algn="r" eaLnBrk="1" hangingPunct="1"/>
            <a:endParaRPr lang="es-ES" altLang="es-ES" sz="1200">
              <a:solidFill>
                <a:schemeClr val="bg2"/>
              </a:solidFill>
            </a:endParaRPr>
          </a:p>
          <a:p>
            <a:pPr algn="r" eaLnBrk="1" hangingPunct="1"/>
            <a:endParaRPr lang="es-ES" altLang="es-ES" sz="600">
              <a:solidFill>
                <a:schemeClr val="bg2"/>
              </a:solidFill>
            </a:endParaRPr>
          </a:p>
          <a:p>
            <a:pPr algn="r" eaLnBrk="1" hangingPunct="1"/>
            <a:r>
              <a:rPr lang="es-ES" altLang="es-ES" sz="1200">
                <a:solidFill>
                  <a:schemeClr val="bg2"/>
                </a:solidFill>
              </a:rPr>
              <a:t>Socio de un club</a:t>
            </a:r>
          </a:p>
          <a:p>
            <a:pPr algn="r" eaLnBrk="1" hangingPunct="1"/>
            <a:endParaRPr lang="es-ES" altLang="es-ES" sz="1500">
              <a:solidFill>
                <a:schemeClr val="bg2"/>
              </a:solidFill>
            </a:endParaRPr>
          </a:p>
          <a:p>
            <a:pPr algn="r" eaLnBrk="1" hangingPunct="1"/>
            <a:r>
              <a:rPr lang="es-ES" altLang="es-ES" sz="1200">
                <a:solidFill>
                  <a:schemeClr val="bg2"/>
                </a:solidFill>
              </a:rPr>
              <a:t>No socio </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0658" name="Content Placeholder 10"/>
          <p:cNvGraphicFramePr>
            <a:graphicFrameLocks noGrp="1"/>
          </p:cNvGraphicFramePr>
          <p:nvPr>
            <p:ph idx="1"/>
          </p:nvPr>
        </p:nvGraphicFramePr>
        <p:xfrm>
          <a:off x="427038" y="1474788"/>
          <a:ext cx="5419725" cy="4643437"/>
        </p:xfrm>
        <a:graphic>
          <a:graphicData uri="http://schemas.openxmlformats.org/presentationml/2006/ole">
            <mc:AlternateContent xmlns:mc="http://schemas.openxmlformats.org/markup-compatibility/2006">
              <mc:Choice xmlns:v="urn:schemas-microsoft-com:vml" Requires="v">
                <p:oleObj spid="_x0000_s70702" name="Gráfico" r:id="rId3" imgW="5425910" imgH="4651651" progId="Excel.Chart.8">
                  <p:embed/>
                </p:oleObj>
              </mc:Choice>
              <mc:Fallback>
                <p:oleObj name="Gráfico" r:id="rId3" imgW="5425910" imgH="4651651" progId="Excel.Chart.8">
                  <p:embed/>
                  <p:pic>
                    <p:nvPicPr>
                      <p:cNvPr id="0" name="Content Placeholder 10"/>
                      <p:cNvPicPr>
                        <a:picLocks noGrp="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7038" y="1474788"/>
                        <a:ext cx="5419725" cy="4643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0659" name="Title 2"/>
          <p:cNvSpPr>
            <a:spLocks noGrp="1"/>
          </p:cNvSpPr>
          <p:nvPr>
            <p:ph type="title"/>
          </p:nvPr>
        </p:nvSpPr>
        <p:spPr/>
        <p:txBody>
          <a:bodyPr/>
          <a:lstStyle/>
          <a:p>
            <a:pPr eaLnBrk="1" hangingPunct="1"/>
            <a:r>
              <a:rPr lang="en-GB" altLang="es-ES" smtClean="0">
                <a:solidFill>
                  <a:srgbClr val="FFD300"/>
                </a:solidFill>
              </a:rPr>
              <a:t>GOLFISTAS DE BAJA</a:t>
            </a:r>
            <a:r>
              <a:rPr lang="en-GB" altLang="es-ES" smtClean="0"/>
              <a:t> |  </a:t>
            </a:r>
            <a:r>
              <a:rPr lang="es-ES" altLang="es-ES" smtClean="0"/>
              <a:t>¿Por qué lo dejaron?</a:t>
            </a:r>
            <a:r>
              <a:rPr lang="en-US" altLang="es-ES" smtClean="0"/>
              <a:t> </a:t>
            </a:r>
            <a:endParaRPr lang="en-GB" altLang="es-ES" smtClean="0"/>
          </a:p>
        </p:txBody>
      </p:sp>
      <p:sp>
        <p:nvSpPr>
          <p:cNvPr id="70660" name="Date Placeholder 4"/>
          <p:cNvSpPr>
            <a:spLocks noGrp="1"/>
          </p:cNvSpPr>
          <p:nvPr>
            <p:ph type="dt" sz="quarter" idx="14"/>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DCB7AE1C-C65F-4F2A-9D38-A17619E60FE4}" type="datetime4">
              <a:rPr lang="en-US" altLang="es-ES" smtClean="0">
                <a:solidFill>
                  <a:srgbClr val="FFFFFF"/>
                </a:solidFill>
              </a:rPr>
              <a:pPr/>
              <a:t>September 3, 2016</a:t>
            </a:fld>
            <a:endParaRPr lang="en-US" altLang="es-ES" smtClean="0">
              <a:solidFill>
                <a:srgbClr val="FFFFFF"/>
              </a:solidFill>
            </a:endParaRPr>
          </a:p>
        </p:txBody>
      </p:sp>
      <p:sp>
        <p:nvSpPr>
          <p:cNvPr id="70661" name="Footer Placeholder 5"/>
          <p:cNvSpPr>
            <a:spLocks noGrp="1"/>
          </p:cNvSpPr>
          <p:nvPr>
            <p:ph type="ftr" sz="quarter" idx="15"/>
          </p:nvPr>
        </p:nvSpPr>
        <p:spPr>
          <a:xfrm>
            <a:off x="685800" y="6513513"/>
            <a:ext cx="2373313" cy="2286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r>
              <a:rPr lang="en-US" altLang="es-ES" smtClean="0">
                <a:solidFill>
                  <a:srgbClr val="FFFFFF"/>
                </a:solidFill>
              </a:rPr>
              <a:t>© SPORTS MARKETING SURVEYS INC</a:t>
            </a:r>
            <a:r>
              <a:rPr lang="en-US" altLang="es-ES" smtClean="0">
                <a:solidFill>
                  <a:srgbClr val="FFD300"/>
                </a:solidFill>
              </a:rPr>
              <a:t>.</a:t>
            </a:r>
          </a:p>
        </p:txBody>
      </p:sp>
      <p:sp>
        <p:nvSpPr>
          <p:cNvPr id="70662" name="Rectangular Callout 6"/>
          <p:cNvSpPr>
            <a:spLocks noChangeArrowheads="1"/>
          </p:cNvSpPr>
          <p:nvPr/>
        </p:nvSpPr>
        <p:spPr bwMode="auto">
          <a:xfrm>
            <a:off x="5724525" y="1773238"/>
            <a:ext cx="3021013" cy="3816350"/>
          </a:xfrm>
          <a:prstGeom prst="wedgeRectCallout">
            <a:avLst>
              <a:gd name="adj1" fmla="val -38875"/>
              <a:gd name="adj2" fmla="val -56088"/>
            </a:avLst>
          </a:prstGeom>
          <a:noFill/>
          <a:ln w="28575" algn="ctr">
            <a:solidFill>
              <a:srgbClr val="FFD300"/>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r>
              <a:rPr lang="es-ES" altLang="es-ES" sz="1200"/>
              <a:t>El aumento de compromisos familiares y laborales fueron la principal razón para no continuar con el golf, correspondiendo al perfil de edad de golfistas de baja con familias jóvenes.    </a:t>
            </a:r>
          </a:p>
          <a:p>
            <a:endParaRPr lang="es-ES" altLang="es-ES" sz="1200"/>
          </a:p>
          <a:p>
            <a:r>
              <a:rPr lang="es-ES" altLang="es-ES" sz="1200"/>
              <a:t>Del lado positivo, menor pasión por el golf o sensación de alejamiento del club no fueron las principales razones para haber dejado de jugar en el último año. </a:t>
            </a:r>
          </a:p>
          <a:p>
            <a:endParaRPr lang="es-ES" altLang="es-ES" sz="1200"/>
          </a:p>
          <a:p>
            <a:r>
              <a:rPr lang="es-ES" altLang="es-ES" sz="1200"/>
              <a:t>La mayoría de los golfistas de baja tenía previsto volver a jugar en el futuro una vez que variasen sus circunstancias personales.</a:t>
            </a:r>
            <a:r>
              <a:rPr lang="en-US" altLang="es-ES" sz="1200"/>
              <a:t> </a:t>
            </a:r>
            <a:endParaRPr lang="en-US" altLang="es-ES" sz="1200">
              <a:solidFill>
                <a:srgbClr val="2C2C2B"/>
              </a:solidFill>
              <a:latin typeface="Prelo SemiBold" charset="0"/>
            </a:endParaRPr>
          </a:p>
        </p:txBody>
      </p:sp>
      <p:sp>
        <p:nvSpPr>
          <p:cNvPr id="70663" name="Slide Number Placeholder 1"/>
          <p:cNvSpPr>
            <a:spLocks noGrp="1"/>
          </p:cNvSpPr>
          <p:nvPr>
            <p:ph type="sldNum" sz="quarter" idx="16"/>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A36A2CCD-532E-4F1E-8C50-BB2B7846E65F}" type="slidenum">
              <a:rPr lang="en-US" altLang="en-US">
                <a:solidFill>
                  <a:srgbClr val="FFFFFF"/>
                </a:solidFill>
              </a:rPr>
              <a:pPr/>
              <a:t>49</a:t>
            </a:fld>
            <a:endParaRPr lang="en-US" altLang="en-US">
              <a:solidFill>
                <a:srgbClr val="3B3B3A"/>
              </a:solidFill>
              <a:latin typeface="Arial" pitchFamily="34" charset="0"/>
            </a:endParaRPr>
          </a:p>
        </p:txBody>
      </p:sp>
      <p:pic>
        <p:nvPicPr>
          <p:cNvPr id="9" name="Picture 10"/>
          <p:cNvPicPr>
            <a:picLocks noChangeAspect="1"/>
          </p:cNvPicPr>
          <p:nvPr/>
        </p:nvPicPr>
        <p:blipFill>
          <a:blip r:embed="rId5">
            <a:duotone>
              <a:schemeClr val="accent1">
                <a:shade val="45000"/>
                <a:satMod val="135000"/>
              </a:schemeClr>
              <a:prstClr val="white"/>
            </a:duotone>
            <a:clrChange>
              <a:clrFrom>
                <a:srgbClr val="FFFFFF"/>
              </a:clrFrom>
              <a:clrTo>
                <a:srgbClr val="FFFFFF">
                  <a:alpha val="0"/>
                </a:srgbClr>
              </a:clrTo>
            </a:clrChange>
          </a:blip>
          <a:stretch>
            <a:fillRect/>
          </a:stretch>
        </p:blipFill>
        <p:spPr>
          <a:xfrm>
            <a:off x="8244408" y="692696"/>
            <a:ext cx="720080" cy="720080"/>
          </a:xfrm>
          <a:prstGeom prst="rect">
            <a:avLst/>
          </a:prstGeom>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p:cNvSpPr>
            <a:spLocks noGrp="1"/>
          </p:cNvSpPr>
          <p:nvPr>
            <p:ph type="title"/>
          </p:nvPr>
        </p:nvSpPr>
        <p:spPr/>
        <p:txBody>
          <a:bodyPr/>
          <a:lstStyle/>
          <a:p>
            <a:pPr eaLnBrk="1" hangingPunct="1"/>
            <a:r>
              <a:rPr lang="en-GB" altLang="es-ES" smtClean="0">
                <a:solidFill>
                  <a:srgbClr val="FFD300"/>
                </a:solidFill>
              </a:rPr>
              <a:t>GOLFISTAS DE BAJA</a:t>
            </a:r>
            <a:r>
              <a:rPr lang="en-GB" altLang="es-ES" smtClean="0"/>
              <a:t> |  </a:t>
            </a:r>
            <a:r>
              <a:rPr lang="es-ES" altLang="es-ES" smtClean="0"/>
              <a:t>La probabilidad de retomar</a:t>
            </a:r>
            <a:r>
              <a:rPr lang="en-US" altLang="es-ES" smtClean="0"/>
              <a:t> </a:t>
            </a:r>
            <a:endParaRPr lang="en-GB" altLang="es-ES" smtClean="0"/>
          </a:p>
        </p:txBody>
      </p:sp>
      <p:graphicFrame>
        <p:nvGraphicFramePr>
          <p:cNvPr id="71683" name="Content Placeholder 13"/>
          <p:cNvGraphicFramePr>
            <a:graphicFrameLocks noGrp="1"/>
          </p:cNvGraphicFramePr>
          <p:nvPr>
            <p:ph idx="1"/>
          </p:nvPr>
        </p:nvGraphicFramePr>
        <p:xfrm>
          <a:off x="427038" y="1479550"/>
          <a:ext cx="4133850" cy="4635500"/>
        </p:xfrm>
        <a:graphic>
          <a:graphicData uri="http://schemas.openxmlformats.org/presentationml/2006/ole">
            <mc:AlternateContent xmlns:mc="http://schemas.openxmlformats.org/markup-compatibility/2006">
              <mc:Choice xmlns:v="urn:schemas-microsoft-com:vml" Requires="v">
                <p:oleObj spid="_x0000_s71765" name="Gráfico" r:id="rId3" imgW="4139543" imgH="4645555" progId="Excel.Chart.8">
                  <p:embed/>
                </p:oleObj>
              </mc:Choice>
              <mc:Fallback>
                <p:oleObj name="Gráfico" r:id="rId3" imgW="4139543" imgH="4645555" progId="Excel.Chart.8">
                  <p:embed/>
                  <p:pic>
                    <p:nvPicPr>
                      <p:cNvPr id="0" name="Content Placeholder 13"/>
                      <p:cNvPicPr>
                        <a:picLocks noGrp="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7038" y="1479550"/>
                        <a:ext cx="4133850" cy="463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1684" name="Date Placeholder 3"/>
          <p:cNvSpPr>
            <a:spLocks noGrp="1"/>
          </p:cNvSpPr>
          <p:nvPr>
            <p:ph type="dt" sz="quarter" idx="14"/>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CCBFBFEB-62CE-462B-BFB2-17D4A14571DF}" type="datetime4">
              <a:rPr lang="en-US" altLang="es-ES" smtClean="0">
                <a:solidFill>
                  <a:srgbClr val="FFFFFF"/>
                </a:solidFill>
              </a:rPr>
              <a:pPr/>
              <a:t>September 3, 2016</a:t>
            </a:fld>
            <a:endParaRPr lang="en-US" altLang="es-ES" smtClean="0">
              <a:solidFill>
                <a:srgbClr val="FFFFFF"/>
              </a:solidFill>
            </a:endParaRPr>
          </a:p>
        </p:txBody>
      </p:sp>
      <p:sp>
        <p:nvSpPr>
          <p:cNvPr id="71685" name="Footer Placeholder 4"/>
          <p:cNvSpPr>
            <a:spLocks noGrp="1"/>
          </p:cNvSpPr>
          <p:nvPr>
            <p:ph type="ftr" sz="quarter" idx="15"/>
          </p:nvPr>
        </p:nvSpPr>
        <p:spPr>
          <a:xfrm>
            <a:off x="685800" y="6513513"/>
            <a:ext cx="2373313" cy="2286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r>
              <a:rPr lang="en-US" altLang="es-ES" smtClean="0">
                <a:solidFill>
                  <a:srgbClr val="FFFFFF"/>
                </a:solidFill>
              </a:rPr>
              <a:t>© SPORTS MARKETING SURVEYS INC</a:t>
            </a:r>
            <a:r>
              <a:rPr lang="en-US" altLang="es-ES" smtClean="0">
                <a:solidFill>
                  <a:srgbClr val="FFD300"/>
                </a:solidFill>
              </a:rPr>
              <a:t>.</a:t>
            </a:r>
          </a:p>
        </p:txBody>
      </p:sp>
      <p:graphicFrame>
        <p:nvGraphicFramePr>
          <p:cNvPr id="71686" name="Content Placeholder 23"/>
          <p:cNvGraphicFramePr>
            <a:graphicFrameLocks noGrp="1"/>
          </p:cNvGraphicFramePr>
          <p:nvPr>
            <p:ph idx="13"/>
          </p:nvPr>
        </p:nvGraphicFramePr>
        <p:xfrm>
          <a:off x="4233863" y="1362075"/>
          <a:ext cx="4132262" cy="4838700"/>
        </p:xfrm>
        <a:graphic>
          <a:graphicData uri="http://schemas.openxmlformats.org/presentationml/2006/ole">
            <mc:AlternateContent xmlns:mc="http://schemas.openxmlformats.org/markup-compatibility/2006">
              <mc:Choice xmlns:v="urn:schemas-microsoft-com:vml" Requires="v">
                <p:oleObj spid="_x0000_s71766" r:id="rId5" imgW="4132746" imgH="4839824" progId="Excel.Chart.8">
                  <p:embed/>
                </p:oleObj>
              </mc:Choice>
              <mc:Fallback>
                <p:oleObj r:id="rId5" imgW="4132746" imgH="4839824" progId="Excel.Chart.8">
                  <p:embed/>
                  <p:pic>
                    <p:nvPicPr>
                      <p:cNvPr id="0" name="Content Placeholder 23"/>
                      <p:cNvPicPr>
                        <a:picLocks noGrp="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33863" y="1362075"/>
                        <a:ext cx="4132262" cy="483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 name="Content Placeholder 6"/>
          <p:cNvSpPr txBox="1">
            <a:spLocks/>
          </p:cNvSpPr>
          <p:nvPr/>
        </p:nvSpPr>
        <p:spPr>
          <a:xfrm>
            <a:off x="1954213" y="5141913"/>
            <a:ext cx="2787650" cy="1017587"/>
          </a:xfrm>
          <a:prstGeom prst="wedgeRectCallout">
            <a:avLst>
              <a:gd name="adj1" fmla="val 2576"/>
              <a:gd name="adj2" fmla="val -67703"/>
            </a:avLst>
          </a:prstGeom>
          <a:ln w="28575" cap="flat" cmpd="sng" algn="ctr">
            <a:solidFill>
              <a:srgbClr val="56C0D9"/>
            </a:solidFill>
            <a:prstDash val="solid"/>
            <a:miter lim="800000"/>
          </a:ln>
        </p:spPr>
        <p:style>
          <a:lnRef idx="2">
            <a:schemeClr val="accent1"/>
          </a:lnRef>
          <a:fillRef idx="1">
            <a:schemeClr val="lt1"/>
          </a:fillRef>
          <a:effectRef idx="0">
            <a:schemeClr val="accent1"/>
          </a:effectRef>
          <a:fontRef idx="minor">
            <a:schemeClr val="dk1"/>
          </a:fontRef>
        </p:style>
        <p:txBody>
          <a:bodyPr anchor="ctr"/>
          <a:lstStyle>
            <a:lvl1pPr>
              <a:defRPr>
                <a:solidFill>
                  <a:schemeClr val="tx1"/>
                </a:solidFill>
                <a:latin typeface="Prelo-Light" charset="0"/>
                <a:ea typeface="MS PGothic" panose="020B0600070205080204" pitchFamily="34" charset="-128"/>
              </a:defRPr>
            </a:lvl1pPr>
            <a:lvl2pPr marL="742950" indent="-285750">
              <a:defRPr>
                <a:solidFill>
                  <a:schemeClr val="tx1"/>
                </a:solidFill>
                <a:latin typeface="Prelo-Light" charset="0"/>
                <a:ea typeface="MS PGothic" panose="020B0600070205080204" pitchFamily="34" charset="-128"/>
              </a:defRPr>
            </a:lvl2pPr>
            <a:lvl3pPr marL="1143000" indent="-228600">
              <a:defRPr>
                <a:solidFill>
                  <a:schemeClr val="tx1"/>
                </a:solidFill>
                <a:latin typeface="Prelo-Light" charset="0"/>
                <a:ea typeface="MS PGothic" panose="020B0600070205080204" pitchFamily="34" charset="-128"/>
              </a:defRPr>
            </a:lvl3pPr>
            <a:lvl4pPr marL="1600200" indent="-228600">
              <a:defRPr>
                <a:solidFill>
                  <a:schemeClr val="tx1"/>
                </a:solidFill>
                <a:latin typeface="Prelo-Light" charset="0"/>
                <a:ea typeface="MS PGothic" panose="020B0600070205080204" pitchFamily="34" charset="-128"/>
              </a:defRPr>
            </a:lvl4pPr>
            <a:lvl5pPr marL="2057400" indent="-228600">
              <a:defRPr>
                <a:solidFill>
                  <a:schemeClr val="tx1"/>
                </a:solidFill>
                <a:latin typeface="Prelo-Light" charset="0"/>
                <a:ea typeface="MS PGothic" panose="020B0600070205080204" pitchFamily="34" charset="-128"/>
              </a:defRPr>
            </a:lvl5pPr>
            <a:lvl6pPr marL="2514600" indent="-228600" fontAlgn="base">
              <a:spcBef>
                <a:spcPct val="0"/>
              </a:spcBef>
              <a:spcAft>
                <a:spcPct val="0"/>
              </a:spcAft>
              <a:defRPr>
                <a:solidFill>
                  <a:schemeClr val="tx1"/>
                </a:solidFill>
                <a:latin typeface="Prelo-Light" charset="0"/>
                <a:ea typeface="MS PGothic" panose="020B0600070205080204" pitchFamily="34" charset="-128"/>
              </a:defRPr>
            </a:lvl6pPr>
            <a:lvl7pPr marL="2971800" indent="-228600" fontAlgn="base">
              <a:spcBef>
                <a:spcPct val="0"/>
              </a:spcBef>
              <a:spcAft>
                <a:spcPct val="0"/>
              </a:spcAft>
              <a:defRPr>
                <a:solidFill>
                  <a:schemeClr val="tx1"/>
                </a:solidFill>
                <a:latin typeface="Prelo-Light" charset="0"/>
                <a:ea typeface="MS PGothic" panose="020B0600070205080204" pitchFamily="34" charset="-128"/>
              </a:defRPr>
            </a:lvl7pPr>
            <a:lvl8pPr marL="3429000" indent="-228600" fontAlgn="base">
              <a:spcBef>
                <a:spcPct val="0"/>
              </a:spcBef>
              <a:spcAft>
                <a:spcPct val="0"/>
              </a:spcAft>
              <a:defRPr>
                <a:solidFill>
                  <a:schemeClr val="tx1"/>
                </a:solidFill>
                <a:latin typeface="Prelo-Light" charset="0"/>
                <a:ea typeface="MS PGothic" panose="020B0600070205080204" pitchFamily="34" charset="-128"/>
              </a:defRPr>
            </a:lvl8pPr>
            <a:lvl9pPr marL="3886200" indent="-228600" fontAlgn="base">
              <a:spcBef>
                <a:spcPct val="0"/>
              </a:spcBef>
              <a:spcAft>
                <a:spcPct val="0"/>
              </a:spcAft>
              <a:defRPr>
                <a:solidFill>
                  <a:schemeClr val="tx1"/>
                </a:solidFill>
                <a:latin typeface="Prelo-Light" charset="0"/>
                <a:ea typeface="MS PGothic" panose="020B0600070205080204" pitchFamily="34" charset="-128"/>
              </a:defRPr>
            </a:lvl9pPr>
          </a:lstStyle>
          <a:p>
            <a:pPr>
              <a:spcBef>
                <a:spcPct val="20000"/>
              </a:spcBef>
              <a:buClr>
                <a:schemeClr val="accent2"/>
              </a:buClr>
              <a:buFont typeface="Wingdings" panose="05000000000000000000" pitchFamily="2" charset="2"/>
              <a:buNone/>
              <a:defRPr/>
            </a:pPr>
            <a:r>
              <a:rPr lang="es-ES" altLang="es-ES" sz="1200" dirty="0" smtClean="0">
                <a:solidFill>
                  <a:srgbClr val="3B3B3A"/>
                </a:solidFill>
              </a:rPr>
              <a:t>De aquellos que eran propensos a volver a jugar </a:t>
            </a:r>
            <a:r>
              <a:rPr lang="es-ES" altLang="es-ES" sz="1200" dirty="0">
                <a:solidFill>
                  <a:srgbClr val="3B3B3A"/>
                </a:solidFill>
              </a:rPr>
              <a:t>a</a:t>
            </a:r>
            <a:r>
              <a:rPr lang="es-ES" altLang="es-ES" sz="1200" dirty="0" smtClean="0">
                <a:solidFill>
                  <a:srgbClr val="3B3B3A"/>
                </a:solidFill>
              </a:rPr>
              <a:t>l golf en el futuro, el 74% creía que empezaría el próximo año, y el 11% creía que lo haría en un plazo de 2 años.</a:t>
            </a:r>
            <a:r>
              <a:rPr lang="en-US" altLang="es-ES" sz="1200" dirty="0" smtClean="0">
                <a:solidFill>
                  <a:srgbClr val="3B3B3A"/>
                </a:solidFill>
              </a:rPr>
              <a:t> </a:t>
            </a:r>
            <a:endParaRPr lang="en-GB" altLang="es-ES" sz="1200" dirty="0" smtClean="0">
              <a:solidFill>
                <a:srgbClr val="3B3B3A"/>
              </a:solidFill>
              <a:latin typeface="Prelo SemiBold" charset="0"/>
            </a:endParaRPr>
          </a:p>
        </p:txBody>
      </p:sp>
      <p:sp>
        <p:nvSpPr>
          <p:cNvPr id="71688" name="Slide Number Placeholder 2"/>
          <p:cNvSpPr>
            <a:spLocks noGrp="1"/>
          </p:cNvSpPr>
          <p:nvPr>
            <p:ph type="sldNum" sz="quarter" idx="16"/>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F324F756-B50B-45BA-98BE-41178703834C}" type="slidenum">
              <a:rPr lang="en-US" altLang="en-US">
                <a:solidFill>
                  <a:srgbClr val="FFFFFF"/>
                </a:solidFill>
              </a:rPr>
              <a:pPr/>
              <a:t>50</a:t>
            </a:fld>
            <a:endParaRPr lang="en-US" altLang="en-US">
              <a:solidFill>
                <a:srgbClr val="3B3B3A"/>
              </a:solidFill>
              <a:latin typeface="Arial" pitchFamily="34" charset="0"/>
            </a:endParaRPr>
          </a:p>
        </p:txBody>
      </p:sp>
      <p:sp>
        <p:nvSpPr>
          <p:cNvPr id="71689" name="CuadroTexto 5"/>
          <p:cNvSpPr txBox="1">
            <a:spLocks noChangeArrowheads="1"/>
          </p:cNvSpPr>
          <p:nvPr/>
        </p:nvSpPr>
        <p:spPr bwMode="auto">
          <a:xfrm>
            <a:off x="7451725" y="1916113"/>
            <a:ext cx="1944688" cy="3970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pPr eaLnBrk="1" hangingPunct="1"/>
            <a:endParaRPr lang="es-ES" altLang="es-ES" sz="1400">
              <a:solidFill>
                <a:schemeClr val="bg2"/>
              </a:solidFill>
            </a:endParaRPr>
          </a:p>
          <a:p>
            <a:pPr eaLnBrk="1" hangingPunct="1"/>
            <a:r>
              <a:rPr lang="es-ES" altLang="es-ES" sz="1400">
                <a:solidFill>
                  <a:schemeClr val="bg2"/>
                </a:solidFill>
              </a:rPr>
              <a:t>Total</a:t>
            </a:r>
          </a:p>
          <a:p>
            <a:pPr eaLnBrk="1" hangingPunct="1"/>
            <a:endParaRPr lang="es-ES" altLang="es-ES" sz="1400">
              <a:solidFill>
                <a:schemeClr val="bg2"/>
              </a:solidFill>
            </a:endParaRPr>
          </a:p>
          <a:p>
            <a:pPr eaLnBrk="1" hangingPunct="1"/>
            <a:endParaRPr lang="es-ES" altLang="es-ES" sz="1400">
              <a:solidFill>
                <a:schemeClr val="bg2"/>
              </a:solidFill>
            </a:endParaRPr>
          </a:p>
          <a:p>
            <a:pPr eaLnBrk="1" hangingPunct="1"/>
            <a:endParaRPr lang="es-ES" altLang="es-ES" sz="1400">
              <a:solidFill>
                <a:schemeClr val="bg2"/>
              </a:solidFill>
            </a:endParaRPr>
          </a:p>
          <a:p>
            <a:pPr eaLnBrk="1" hangingPunct="1"/>
            <a:r>
              <a:rPr lang="es-ES" altLang="es-ES" sz="1400">
                <a:solidFill>
                  <a:schemeClr val="bg2"/>
                </a:solidFill>
              </a:rPr>
              <a:t>Hombre</a:t>
            </a:r>
          </a:p>
          <a:p>
            <a:pPr eaLnBrk="1" hangingPunct="1"/>
            <a:endParaRPr lang="es-ES" altLang="es-ES" sz="1400">
              <a:solidFill>
                <a:schemeClr val="bg2"/>
              </a:solidFill>
            </a:endParaRPr>
          </a:p>
          <a:p>
            <a:pPr eaLnBrk="1" hangingPunct="1"/>
            <a:endParaRPr lang="es-ES" altLang="es-ES" sz="1400">
              <a:solidFill>
                <a:schemeClr val="bg2"/>
              </a:solidFill>
            </a:endParaRPr>
          </a:p>
          <a:p>
            <a:pPr eaLnBrk="1" hangingPunct="1"/>
            <a:endParaRPr lang="es-ES" altLang="es-ES" sz="1400">
              <a:solidFill>
                <a:schemeClr val="bg2"/>
              </a:solidFill>
            </a:endParaRPr>
          </a:p>
          <a:p>
            <a:pPr eaLnBrk="1" hangingPunct="1"/>
            <a:r>
              <a:rPr lang="es-ES" altLang="es-ES" sz="1400">
                <a:solidFill>
                  <a:schemeClr val="bg2"/>
                </a:solidFill>
              </a:rPr>
              <a:t>Mujer</a:t>
            </a:r>
          </a:p>
          <a:p>
            <a:pPr eaLnBrk="1" hangingPunct="1"/>
            <a:endParaRPr lang="es-ES" altLang="es-ES" sz="1400">
              <a:solidFill>
                <a:schemeClr val="bg2"/>
              </a:solidFill>
            </a:endParaRPr>
          </a:p>
          <a:p>
            <a:pPr eaLnBrk="1" hangingPunct="1"/>
            <a:endParaRPr lang="es-ES" altLang="es-ES" sz="1400">
              <a:solidFill>
                <a:schemeClr val="bg2"/>
              </a:solidFill>
            </a:endParaRPr>
          </a:p>
          <a:p>
            <a:pPr eaLnBrk="1" hangingPunct="1"/>
            <a:endParaRPr lang="es-ES" altLang="es-ES" sz="1400">
              <a:solidFill>
                <a:schemeClr val="bg2"/>
              </a:solidFill>
            </a:endParaRPr>
          </a:p>
          <a:p>
            <a:pPr eaLnBrk="1" hangingPunct="1"/>
            <a:r>
              <a:rPr lang="es-ES" altLang="es-ES" sz="1400">
                <a:solidFill>
                  <a:schemeClr val="bg2"/>
                </a:solidFill>
              </a:rPr>
              <a:t>35-54</a:t>
            </a:r>
          </a:p>
          <a:p>
            <a:pPr eaLnBrk="1" hangingPunct="1"/>
            <a:endParaRPr lang="es-ES" altLang="es-ES" sz="1400">
              <a:solidFill>
                <a:schemeClr val="bg2"/>
              </a:solidFill>
            </a:endParaRPr>
          </a:p>
          <a:p>
            <a:pPr eaLnBrk="1" hangingPunct="1"/>
            <a:endParaRPr lang="es-ES" altLang="es-ES" sz="1400">
              <a:solidFill>
                <a:schemeClr val="bg2"/>
              </a:solidFill>
            </a:endParaRPr>
          </a:p>
          <a:p>
            <a:pPr eaLnBrk="1" hangingPunct="1"/>
            <a:endParaRPr lang="es-ES" altLang="es-ES" sz="1400">
              <a:solidFill>
                <a:schemeClr val="bg2"/>
              </a:solidFill>
            </a:endParaRPr>
          </a:p>
          <a:p>
            <a:pPr eaLnBrk="1" hangingPunct="1"/>
            <a:r>
              <a:rPr lang="es-ES" altLang="es-ES" sz="1400">
                <a:solidFill>
                  <a:schemeClr val="bg2"/>
                </a:solidFill>
              </a:rPr>
              <a:t>55+</a:t>
            </a:r>
          </a:p>
        </p:txBody>
      </p:sp>
      <p:pic>
        <p:nvPicPr>
          <p:cNvPr id="11" name="Picture 10"/>
          <p:cNvPicPr>
            <a:picLocks noChangeAspect="1"/>
          </p:cNvPicPr>
          <p:nvPr/>
        </p:nvPicPr>
        <p:blipFill>
          <a:blip r:embed="rId7">
            <a:duotone>
              <a:schemeClr val="accent1">
                <a:shade val="45000"/>
                <a:satMod val="135000"/>
              </a:schemeClr>
              <a:prstClr val="white"/>
            </a:duotone>
            <a:clrChange>
              <a:clrFrom>
                <a:srgbClr val="FFFFFF"/>
              </a:clrFrom>
              <a:clrTo>
                <a:srgbClr val="FFFFFF">
                  <a:alpha val="0"/>
                </a:srgbClr>
              </a:clrTo>
            </a:clrChange>
          </a:blip>
          <a:stretch>
            <a:fillRect/>
          </a:stretch>
        </p:blipFill>
        <p:spPr>
          <a:xfrm>
            <a:off x="8244408" y="692696"/>
            <a:ext cx="720080" cy="720080"/>
          </a:xfrm>
          <a:prstGeom prst="rect">
            <a:avLst/>
          </a:prstGeom>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itle 1"/>
          <p:cNvSpPr>
            <a:spLocks noGrp="1"/>
          </p:cNvSpPr>
          <p:nvPr>
            <p:ph type="title"/>
          </p:nvPr>
        </p:nvSpPr>
        <p:spPr/>
        <p:txBody>
          <a:bodyPr/>
          <a:lstStyle/>
          <a:p>
            <a:pPr eaLnBrk="1" hangingPunct="1"/>
            <a:r>
              <a:rPr lang="en-GB" altLang="es-ES" smtClean="0">
                <a:solidFill>
                  <a:srgbClr val="FFD300"/>
                </a:solidFill>
              </a:rPr>
              <a:t>GOLFISTAS DE BAJA</a:t>
            </a:r>
            <a:r>
              <a:rPr lang="en-GB" altLang="es-ES" smtClean="0"/>
              <a:t> | </a:t>
            </a:r>
            <a:r>
              <a:rPr lang="es-ES" altLang="es-ES" smtClean="0"/>
              <a:t>¿Por qué?</a:t>
            </a:r>
            <a:r>
              <a:rPr lang="en-US" altLang="es-ES" smtClean="0"/>
              <a:t> </a:t>
            </a:r>
            <a:endParaRPr lang="en-GB" altLang="es-ES" smtClean="0"/>
          </a:p>
        </p:txBody>
      </p:sp>
      <p:sp>
        <p:nvSpPr>
          <p:cNvPr id="72707" name="Date Placeholder 3"/>
          <p:cNvSpPr>
            <a:spLocks noGrp="1"/>
          </p:cNvSpPr>
          <p:nvPr>
            <p:ph type="dt" sz="quarter" idx="14"/>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9E32A01D-FA1A-42FD-A6F3-08E41EE501EE}" type="datetime4">
              <a:rPr lang="en-US" altLang="es-ES" smtClean="0">
                <a:solidFill>
                  <a:srgbClr val="FFFFFF"/>
                </a:solidFill>
              </a:rPr>
              <a:pPr/>
              <a:t>September 3, 2016</a:t>
            </a:fld>
            <a:endParaRPr lang="en-US" altLang="es-ES" smtClean="0">
              <a:solidFill>
                <a:srgbClr val="FFFFFF"/>
              </a:solidFill>
            </a:endParaRPr>
          </a:p>
        </p:txBody>
      </p:sp>
      <p:sp>
        <p:nvSpPr>
          <p:cNvPr id="72708" name="Footer Placeholder 4"/>
          <p:cNvSpPr>
            <a:spLocks noGrp="1"/>
          </p:cNvSpPr>
          <p:nvPr>
            <p:ph type="ftr" sz="quarter" idx="15"/>
          </p:nvPr>
        </p:nvSpPr>
        <p:spPr>
          <a:xfrm>
            <a:off x="685800" y="6513513"/>
            <a:ext cx="2373313" cy="2286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r>
              <a:rPr lang="en-US" altLang="es-ES" smtClean="0">
                <a:solidFill>
                  <a:srgbClr val="FFFFFF"/>
                </a:solidFill>
              </a:rPr>
              <a:t>© SPORTS MARKETING SURVEYS INC</a:t>
            </a:r>
            <a:r>
              <a:rPr lang="en-US" altLang="es-ES" smtClean="0">
                <a:solidFill>
                  <a:srgbClr val="FFD300"/>
                </a:solidFill>
              </a:rPr>
              <a:t>.</a:t>
            </a:r>
          </a:p>
        </p:txBody>
      </p:sp>
      <p:sp>
        <p:nvSpPr>
          <p:cNvPr id="72709" name="Cloud Callout 8"/>
          <p:cNvSpPr>
            <a:spLocks noChangeArrowheads="1"/>
          </p:cNvSpPr>
          <p:nvPr/>
        </p:nvSpPr>
        <p:spPr bwMode="auto">
          <a:xfrm>
            <a:off x="5756275" y="2276475"/>
            <a:ext cx="3136900" cy="2881313"/>
          </a:xfrm>
          <a:prstGeom prst="cloudCallout">
            <a:avLst>
              <a:gd name="adj1" fmla="val -41222"/>
              <a:gd name="adj2" fmla="val 61852"/>
            </a:avLst>
          </a:prstGeom>
          <a:noFill/>
          <a:ln w="28575">
            <a:solidFill>
              <a:srgbClr val="56C0D9"/>
            </a:solidFill>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endParaRPr lang="en-GB" altLang="es-ES" sz="2400">
              <a:latin typeface="Arial" pitchFamily="34" charset="0"/>
            </a:endParaRPr>
          </a:p>
        </p:txBody>
      </p:sp>
      <p:sp>
        <p:nvSpPr>
          <p:cNvPr id="72710" name="Cloud Callout 11"/>
          <p:cNvSpPr>
            <a:spLocks noChangeArrowheads="1"/>
          </p:cNvSpPr>
          <p:nvPr/>
        </p:nvSpPr>
        <p:spPr bwMode="auto">
          <a:xfrm flipH="1">
            <a:off x="107950" y="2387600"/>
            <a:ext cx="4941888" cy="3778250"/>
          </a:xfrm>
          <a:prstGeom prst="cloudCallout">
            <a:avLst>
              <a:gd name="adj1" fmla="val -50130"/>
              <a:gd name="adj2" fmla="val 49079"/>
            </a:avLst>
          </a:prstGeom>
          <a:noFill/>
          <a:ln w="28575">
            <a:solidFill>
              <a:srgbClr val="97BF0D"/>
            </a:solidFill>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endParaRPr lang="en-GB" altLang="es-ES" sz="2400">
              <a:latin typeface="Arial" pitchFamily="34" charset="0"/>
            </a:endParaRPr>
          </a:p>
        </p:txBody>
      </p:sp>
      <p:sp>
        <p:nvSpPr>
          <p:cNvPr id="72711" name="Rectangle 9"/>
          <p:cNvSpPr>
            <a:spLocks noChangeArrowheads="1"/>
          </p:cNvSpPr>
          <p:nvPr/>
        </p:nvSpPr>
        <p:spPr bwMode="auto">
          <a:xfrm>
            <a:off x="3203575" y="4149725"/>
            <a:ext cx="1611313"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pPr eaLnBrk="1" hangingPunct="1"/>
            <a:r>
              <a:rPr lang="es-ES" altLang="es-ES" sz="1600"/>
              <a:t>Mis compromisos familiares ya no requerirán tanta atención.</a:t>
            </a:r>
            <a:r>
              <a:rPr lang="en-US" altLang="es-ES" sz="1600"/>
              <a:t> </a:t>
            </a:r>
            <a:endParaRPr lang="en-GB" altLang="es-ES" sz="1500">
              <a:latin typeface="Prelo SemiBold" charset="0"/>
            </a:endParaRPr>
          </a:p>
        </p:txBody>
      </p:sp>
      <p:sp>
        <p:nvSpPr>
          <p:cNvPr id="72712" name="Rectangle 10"/>
          <p:cNvSpPr>
            <a:spLocks noChangeArrowheads="1"/>
          </p:cNvSpPr>
          <p:nvPr/>
        </p:nvSpPr>
        <p:spPr bwMode="auto">
          <a:xfrm>
            <a:off x="3635375" y="2924175"/>
            <a:ext cx="995363"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pPr eaLnBrk="1" hangingPunct="1"/>
            <a:r>
              <a:rPr lang="en-GB" altLang="es-ES" sz="1100">
                <a:latin typeface="Prelo SemiBold" charset="0"/>
              </a:rPr>
              <a:t>Mis hijos serán mayores</a:t>
            </a:r>
          </a:p>
        </p:txBody>
      </p:sp>
      <p:sp>
        <p:nvSpPr>
          <p:cNvPr id="72713" name="Rectangle 15"/>
          <p:cNvSpPr>
            <a:spLocks noChangeArrowheads="1"/>
          </p:cNvSpPr>
          <p:nvPr/>
        </p:nvSpPr>
        <p:spPr bwMode="auto">
          <a:xfrm>
            <a:off x="2195513" y="2681288"/>
            <a:ext cx="1420812" cy="938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pPr eaLnBrk="1" hangingPunct="1"/>
            <a:r>
              <a:rPr lang="es-ES" altLang="es-ES" sz="1100"/>
              <a:t>Espero retomar el deporte cuando cambien los compromisos familiares.</a:t>
            </a:r>
            <a:r>
              <a:rPr lang="en-US" altLang="es-ES" sz="1100"/>
              <a:t> </a:t>
            </a:r>
            <a:endParaRPr lang="en-GB" altLang="es-ES" sz="1100">
              <a:latin typeface="Prelo SemiBold" charset="0"/>
            </a:endParaRPr>
          </a:p>
        </p:txBody>
      </p:sp>
      <p:sp>
        <p:nvSpPr>
          <p:cNvPr id="72714" name="Rectangle 16"/>
          <p:cNvSpPr>
            <a:spLocks noChangeArrowheads="1"/>
          </p:cNvSpPr>
          <p:nvPr/>
        </p:nvSpPr>
        <p:spPr bwMode="auto">
          <a:xfrm>
            <a:off x="1835150" y="4697413"/>
            <a:ext cx="1441450"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pPr eaLnBrk="1" hangingPunct="1"/>
            <a:r>
              <a:rPr lang="es-ES" altLang="es-ES" sz="1100"/>
              <a:t>Echo de menos estar al aire libre y pegarle a la bola, sobre todo el sonido  cuando le pegas bien. </a:t>
            </a:r>
            <a:endParaRPr lang="en-GB" altLang="es-ES" sz="1100">
              <a:latin typeface="Prelo SemiBold" charset="0"/>
            </a:endParaRPr>
          </a:p>
        </p:txBody>
      </p:sp>
      <p:sp>
        <p:nvSpPr>
          <p:cNvPr id="72715" name="Rectangle 18"/>
          <p:cNvSpPr>
            <a:spLocks noChangeArrowheads="1"/>
          </p:cNvSpPr>
          <p:nvPr/>
        </p:nvSpPr>
        <p:spPr bwMode="auto">
          <a:xfrm>
            <a:off x="3059113" y="3573463"/>
            <a:ext cx="1795462"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pPr eaLnBrk="1" hangingPunct="1"/>
            <a:r>
              <a:rPr lang="es-ES" altLang="es-ES" sz="1100"/>
              <a:t>La recuperación de la lesión de rodilla que he tenido.</a:t>
            </a:r>
            <a:r>
              <a:rPr lang="en-US" altLang="es-ES" sz="1100"/>
              <a:t> </a:t>
            </a:r>
            <a:endParaRPr lang="en-GB" altLang="es-ES" sz="1100">
              <a:latin typeface="Prelo SemiBold" charset="0"/>
            </a:endParaRPr>
          </a:p>
        </p:txBody>
      </p:sp>
      <p:sp>
        <p:nvSpPr>
          <p:cNvPr id="72716" name="Rectangle 19"/>
          <p:cNvSpPr>
            <a:spLocks noChangeArrowheads="1"/>
          </p:cNvSpPr>
          <p:nvPr/>
        </p:nvSpPr>
        <p:spPr bwMode="auto">
          <a:xfrm>
            <a:off x="1331913" y="4076700"/>
            <a:ext cx="1985962"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pPr eaLnBrk="1" hangingPunct="1"/>
            <a:r>
              <a:rPr lang="es-ES" altLang="es-ES" sz="1100"/>
              <a:t>Mejora de la situación económica y para disfrutar con mi hijo, si él juega. </a:t>
            </a:r>
            <a:endParaRPr lang="en-GB" altLang="es-ES" sz="1100">
              <a:latin typeface="Prelo SemiBold" charset="0"/>
            </a:endParaRPr>
          </a:p>
        </p:txBody>
      </p:sp>
      <p:sp>
        <p:nvSpPr>
          <p:cNvPr id="72717" name="Rectangle 20"/>
          <p:cNvSpPr>
            <a:spLocks noChangeArrowheads="1"/>
          </p:cNvSpPr>
          <p:nvPr/>
        </p:nvSpPr>
        <p:spPr bwMode="auto">
          <a:xfrm>
            <a:off x="611188" y="2808288"/>
            <a:ext cx="1608137"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pPr eaLnBrk="1" hangingPunct="1"/>
            <a:r>
              <a:rPr lang="es-ES" altLang="es-ES" sz="1600"/>
              <a:t>Porque me voy a jubilar y tendré todo el tiempo del mundo.</a:t>
            </a:r>
            <a:r>
              <a:rPr lang="en-US" altLang="es-ES" sz="1600"/>
              <a:t> </a:t>
            </a:r>
            <a:endParaRPr lang="en-GB" altLang="es-ES" sz="1600">
              <a:latin typeface="Prelo SemiBold" charset="0"/>
            </a:endParaRPr>
          </a:p>
        </p:txBody>
      </p:sp>
      <p:sp>
        <p:nvSpPr>
          <p:cNvPr id="72718" name="TextBox 22"/>
          <p:cNvSpPr txBox="1">
            <a:spLocks noChangeArrowheads="1"/>
          </p:cNvSpPr>
          <p:nvPr/>
        </p:nvSpPr>
        <p:spPr bwMode="auto">
          <a:xfrm>
            <a:off x="468313" y="1628775"/>
            <a:ext cx="43910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pPr eaLnBrk="1" hangingPunct="1"/>
            <a:r>
              <a:rPr lang="es-ES" altLang="es-ES" sz="1600"/>
              <a:t>67 personas dieron una razón por la que volverían a jugar al golf en el futuro…</a:t>
            </a:r>
            <a:r>
              <a:rPr lang="en-US" altLang="es-ES" sz="1600"/>
              <a:t> </a:t>
            </a:r>
            <a:endParaRPr lang="en-GB" altLang="es-ES" sz="1600">
              <a:latin typeface="Prelo SemiBold" charset="0"/>
            </a:endParaRPr>
          </a:p>
        </p:txBody>
      </p:sp>
      <p:sp>
        <p:nvSpPr>
          <p:cNvPr id="72719" name="TextBox 24"/>
          <p:cNvSpPr txBox="1">
            <a:spLocks noChangeArrowheads="1"/>
          </p:cNvSpPr>
          <p:nvPr/>
        </p:nvSpPr>
        <p:spPr bwMode="auto">
          <a:xfrm>
            <a:off x="5364163" y="1628775"/>
            <a:ext cx="352901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pPr eaLnBrk="1" hangingPunct="1"/>
            <a:r>
              <a:rPr lang="es-ES" altLang="es-ES" sz="1600">
                <a:latin typeface="Prelo SemiBold" charset="0"/>
              </a:rPr>
              <a:t>11 personas dieron una razón por la que no jugarían al golf en el futuro ...</a:t>
            </a:r>
            <a:r>
              <a:rPr lang="en-US" altLang="es-ES" sz="1600">
                <a:latin typeface="Prelo SemiBold" charset="0"/>
              </a:rPr>
              <a:t> </a:t>
            </a:r>
            <a:endParaRPr lang="en-GB" altLang="es-ES" sz="1600">
              <a:latin typeface="Prelo SemiBold" charset="0"/>
            </a:endParaRPr>
          </a:p>
        </p:txBody>
      </p:sp>
      <p:sp>
        <p:nvSpPr>
          <p:cNvPr id="72720" name="Rectangle 25"/>
          <p:cNvSpPr>
            <a:spLocks noChangeArrowheads="1"/>
          </p:cNvSpPr>
          <p:nvPr/>
        </p:nvSpPr>
        <p:spPr bwMode="auto">
          <a:xfrm>
            <a:off x="5867400" y="3357563"/>
            <a:ext cx="2449513"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pPr eaLnBrk="1" hangingPunct="1"/>
            <a:r>
              <a:rPr lang="es-ES" altLang="es-ES" sz="1600"/>
              <a:t>Precios. Se ha convertido en un deporte solamente para ricos.</a:t>
            </a:r>
            <a:r>
              <a:rPr lang="en-US" altLang="es-ES" sz="1600"/>
              <a:t> </a:t>
            </a:r>
            <a:endParaRPr lang="en-GB" altLang="es-ES" sz="1600">
              <a:latin typeface="Prelo SemiBold" charset="0"/>
            </a:endParaRPr>
          </a:p>
        </p:txBody>
      </p:sp>
      <p:sp>
        <p:nvSpPr>
          <p:cNvPr id="72721" name="Rectangle 26"/>
          <p:cNvSpPr>
            <a:spLocks noChangeArrowheads="1"/>
          </p:cNvSpPr>
          <p:nvPr/>
        </p:nvSpPr>
        <p:spPr bwMode="auto">
          <a:xfrm>
            <a:off x="6372225" y="2781300"/>
            <a:ext cx="213518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pPr eaLnBrk="1" hangingPunct="1"/>
            <a:r>
              <a:rPr lang="es-ES" altLang="es-ES" sz="1600"/>
              <a:t>He perdido el interés.</a:t>
            </a:r>
            <a:r>
              <a:rPr lang="en-US" altLang="es-ES" sz="1600"/>
              <a:t> </a:t>
            </a:r>
            <a:endParaRPr lang="en-GB" altLang="es-ES" sz="1600">
              <a:latin typeface="Prelo SemiBold" charset="0"/>
            </a:endParaRPr>
          </a:p>
        </p:txBody>
      </p:sp>
      <p:sp>
        <p:nvSpPr>
          <p:cNvPr id="72722" name="Rectangle 27"/>
          <p:cNvSpPr>
            <a:spLocks noChangeArrowheads="1"/>
          </p:cNvSpPr>
          <p:nvPr/>
        </p:nvSpPr>
        <p:spPr bwMode="auto">
          <a:xfrm>
            <a:off x="6372225" y="3068638"/>
            <a:ext cx="1196975"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pPr eaLnBrk="1" fontAlgn="b" hangingPunct="1"/>
            <a:r>
              <a:rPr lang="es-ES" altLang="es-ES" sz="1100"/>
              <a:t>no tengo tiempo</a:t>
            </a:r>
            <a:r>
              <a:rPr lang="en-US" altLang="es-ES" sz="1100"/>
              <a:t> </a:t>
            </a:r>
            <a:endParaRPr lang="en-GB" altLang="es-ES" sz="1100">
              <a:latin typeface="Prelo SemiBold" charset="0"/>
            </a:endParaRPr>
          </a:p>
        </p:txBody>
      </p:sp>
      <p:sp>
        <p:nvSpPr>
          <p:cNvPr id="72723" name="Rectangle 28"/>
          <p:cNvSpPr>
            <a:spLocks noChangeArrowheads="1"/>
          </p:cNvSpPr>
          <p:nvPr/>
        </p:nvSpPr>
        <p:spPr bwMode="auto">
          <a:xfrm>
            <a:off x="6305550" y="4149725"/>
            <a:ext cx="1881188"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pPr eaLnBrk="1" fontAlgn="b" hangingPunct="1"/>
            <a:r>
              <a:rPr lang="es-ES" altLang="es-ES" sz="1100"/>
              <a:t>No merece la pena pagar una licencia considerando lo poco que se utiliza.</a:t>
            </a:r>
            <a:r>
              <a:rPr lang="en-US" altLang="es-ES" sz="1100"/>
              <a:t> </a:t>
            </a:r>
            <a:endParaRPr lang="en-GB" altLang="es-ES" sz="1100">
              <a:latin typeface="Prelo SemiBold" charset="0"/>
            </a:endParaRPr>
          </a:p>
        </p:txBody>
      </p:sp>
      <p:sp>
        <p:nvSpPr>
          <p:cNvPr id="72724" name="Slide Number Placeholder 2"/>
          <p:cNvSpPr>
            <a:spLocks noGrp="1"/>
          </p:cNvSpPr>
          <p:nvPr>
            <p:ph type="sldNum" sz="quarter" idx="16"/>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BC3B3E24-B8DA-4996-9FAB-43D8B0347094}" type="slidenum">
              <a:rPr lang="en-US" altLang="en-US">
                <a:solidFill>
                  <a:srgbClr val="FFFFFF"/>
                </a:solidFill>
              </a:rPr>
              <a:pPr/>
              <a:t>51</a:t>
            </a:fld>
            <a:endParaRPr lang="en-US" altLang="en-US">
              <a:solidFill>
                <a:srgbClr val="3B3B3A"/>
              </a:solidFill>
              <a:latin typeface="Arial" pitchFamily="34" charset="0"/>
            </a:endParaRPr>
          </a:p>
        </p:txBody>
      </p:sp>
      <p:pic>
        <p:nvPicPr>
          <p:cNvPr id="22" name="Picture 10"/>
          <p:cNvPicPr>
            <a:picLocks noChangeAspect="1"/>
          </p:cNvPicPr>
          <p:nvPr/>
        </p:nvPicPr>
        <p:blipFill>
          <a:blip r:embed="rId2">
            <a:duotone>
              <a:schemeClr val="accent1">
                <a:shade val="45000"/>
                <a:satMod val="135000"/>
              </a:schemeClr>
              <a:prstClr val="white"/>
            </a:duotone>
            <a:clrChange>
              <a:clrFrom>
                <a:srgbClr val="FFFFFF"/>
              </a:clrFrom>
              <a:clrTo>
                <a:srgbClr val="FFFFFF">
                  <a:alpha val="0"/>
                </a:srgbClr>
              </a:clrTo>
            </a:clrChange>
          </a:blip>
          <a:stretch>
            <a:fillRect/>
          </a:stretch>
        </p:blipFill>
        <p:spPr>
          <a:xfrm>
            <a:off x="8244408" y="692696"/>
            <a:ext cx="720080" cy="720080"/>
          </a:xfrm>
          <a:prstGeom prst="rect">
            <a:avLst/>
          </a:prstGeom>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10"/>
          <p:cNvGraphicFramePr>
            <a:graphicFrameLocks noGrp="1"/>
          </p:cNvGraphicFramePr>
          <p:nvPr>
            <p:ph idx="1"/>
            <p:extLst>
              <p:ext uri="{D42A27DB-BD31-4B8C-83A1-F6EECF244321}">
                <p14:modId xmlns:p14="http://schemas.microsoft.com/office/powerpoint/2010/main" val="3464296276"/>
              </p:ext>
            </p:extLst>
          </p:nvPr>
        </p:nvGraphicFramePr>
        <p:xfrm>
          <a:off x="230312" y="1374775"/>
          <a:ext cx="7659687" cy="4473575"/>
        </p:xfrm>
        <a:graphic>
          <a:graphicData uri="http://schemas.openxmlformats.org/drawingml/2006/chart">
            <c:chart xmlns:c="http://schemas.openxmlformats.org/drawingml/2006/chart" xmlns:r="http://schemas.openxmlformats.org/officeDocument/2006/relationships" r:id="rId3"/>
          </a:graphicData>
        </a:graphic>
      </p:graphicFrame>
      <p:sp>
        <p:nvSpPr>
          <p:cNvPr id="73731" name="Title 2"/>
          <p:cNvSpPr>
            <a:spLocks noGrp="1"/>
          </p:cNvSpPr>
          <p:nvPr>
            <p:ph type="title"/>
          </p:nvPr>
        </p:nvSpPr>
        <p:spPr/>
        <p:txBody>
          <a:bodyPr/>
          <a:lstStyle/>
          <a:p>
            <a:pPr eaLnBrk="1" hangingPunct="1"/>
            <a:r>
              <a:rPr lang="en-GB" altLang="es-ES" smtClean="0">
                <a:solidFill>
                  <a:srgbClr val="FFD300"/>
                </a:solidFill>
              </a:rPr>
              <a:t>GOLFISTAS DE BAJA</a:t>
            </a:r>
            <a:r>
              <a:rPr lang="en-GB" altLang="es-ES" smtClean="0"/>
              <a:t> |  </a:t>
            </a:r>
            <a:r>
              <a:rPr lang="es-ES" altLang="es-ES" smtClean="0"/>
              <a:t>Iniciativas para el crecimiento</a:t>
            </a:r>
            <a:r>
              <a:rPr lang="en-US" altLang="es-ES" smtClean="0"/>
              <a:t> </a:t>
            </a:r>
            <a:endParaRPr lang="en-GB" altLang="es-ES" smtClean="0"/>
          </a:p>
        </p:txBody>
      </p:sp>
      <p:sp>
        <p:nvSpPr>
          <p:cNvPr id="73732" name="Date Placeholder 4"/>
          <p:cNvSpPr>
            <a:spLocks noGrp="1"/>
          </p:cNvSpPr>
          <p:nvPr>
            <p:ph type="dt" sz="quarter" idx="14"/>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B347BCA5-B1D7-43D0-8BDC-CA6E600B03BC}" type="datetime4">
              <a:rPr lang="en-US" altLang="es-ES" smtClean="0">
                <a:solidFill>
                  <a:srgbClr val="FFFFFF"/>
                </a:solidFill>
              </a:rPr>
              <a:pPr/>
              <a:t>September 3, 2016</a:t>
            </a:fld>
            <a:endParaRPr lang="en-US" altLang="es-ES" smtClean="0">
              <a:solidFill>
                <a:srgbClr val="FFFFFF"/>
              </a:solidFill>
            </a:endParaRPr>
          </a:p>
        </p:txBody>
      </p:sp>
      <p:sp>
        <p:nvSpPr>
          <p:cNvPr id="73733" name="Footer Placeholder 5"/>
          <p:cNvSpPr>
            <a:spLocks noGrp="1"/>
          </p:cNvSpPr>
          <p:nvPr>
            <p:ph type="ftr" sz="quarter" idx="15"/>
          </p:nvPr>
        </p:nvSpPr>
        <p:spPr>
          <a:xfrm>
            <a:off x="685800" y="6513513"/>
            <a:ext cx="2446338" cy="2286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r>
              <a:rPr lang="en-US" altLang="es-ES" smtClean="0">
                <a:solidFill>
                  <a:srgbClr val="FFFFFF"/>
                </a:solidFill>
              </a:rPr>
              <a:t>© SPORTS MARKETING SURVEYS INC</a:t>
            </a:r>
            <a:r>
              <a:rPr lang="en-US" altLang="es-ES" smtClean="0">
                <a:solidFill>
                  <a:srgbClr val="FFD300"/>
                </a:solidFill>
              </a:rPr>
              <a:t>.</a:t>
            </a:r>
          </a:p>
        </p:txBody>
      </p:sp>
      <p:sp>
        <p:nvSpPr>
          <p:cNvPr id="73734" name="Rectangular Callout 6"/>
          <p:cNvSpPr>
            <a:spLocks noChangeArrowheads="1"/>
          </p:cNvSpPr>
          <p:nvPr/>
        </p:nvSpPr>
        <p:spPr bwMode="auto">
          <a:xfrm>
            <a:off x="7308850" y="1773238"/>
            <a:ext cx="1835150" cy="2130425"/>
          </a:xfrm>
          <a:prstGeom prst="wedgeRectCallout">
            <a:avLst>
              <a:gd name="adj1" fmla="val -60597"/>
              <a:gd name="adj2" fmla="val -38125"/>
            </a:avLst>
          </a:prstGeom>
          <a:noFill/>
          <a:ln w="28575">
            <a:solidFill>
              <a:srgbClr val="FFD300"/>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pPr eaLnBrk="1" hangingPunct="1"/>
            <a:r>
              <a:rPr lang="es-ES_tradnl" altLang="es-ES" sz="1200" dirty="0"/>
              <a:t>Este grupo de golfistas de baja cree que la oferta “días </a:t>
            </a:r>
            <a:r>
              <a:rPr lang="es-ES_tradnl" altLang="es-ES" sz="1200" dirty="0" smtClean="0"/>
              <a:t>“</a:t>
            </a:r>
            <a:r>
              <a:rPr lang="es-ES_tradnl" altLang="es-ES" sz="1200" dirty="0" err="1" smtClean="0"/>
              <a:t>happy</a:t>
            </a:r>
            <a:r>
              <a:rPr lang="es-ES_tradnl" altLang="es-ES" sz="1200" dirty="0" smtClean="0"/>
              <a:t> </a:t>
            </a:r>
            <a:r>
              <a:rPr lang="es-ES_tradnl" altLang="es-ES" sz="1200" dirty="0" err="1" smtClean="0"/>
              <a:t>hour</a:t>
            </a:r>
            <a:r>
              <a:rPr lang="es-ES_tradnl" altLang="es-ES" sz="1200" dirty="0" smtClean="0"/>
              <a:t>” para </a:t>
            </a:r>
            <a:r>
              <a:rPr lang="es-ES_tradnl" altLang="es-ES" sz="1200" dirty="0"/>
              <a:t>darle una oportunidad al golf”  sería la forma más eficaz de atraer a nuevos jugadores, que también se animarían a jugar al golf en el futuro.</a:t>
            </a:r>
            <a:endParaRPr lang="es-ES" altLang="es-ES" sz="1200" dirty="0"/>
          </a:p>
        </p:txBody>
      </p:sp>
      <p:sp>
        <p:nvSpPr>
          <p:cNvPr id="73735" name="Rectangular Callout 8"/>
          <p:cNvSpPr>
            <a:spLocks noChangeArrowheads="1"/>
          </p:cNvSpPr>
          <p:nvPr/>
        </p:nvSpPr>
        <p:spPr bwMode="auto">
          <a:xfrm>
            <a:off x="5435600" y="2997200"/>
            <a:ext cx="1657350" cy="1247775"/>
          </a:xfrm>
          <a:prstGeom prst="wedgeRectCallout">
            <a:avLst>
              <a:gd name="adj1" fmla="val -38199"/>
              <a:gd name="adj2" fmla="val -65097"/>
            </a:avLst>
          </a:prstGeom>
          <a:noFill/>
          <a:ln w="28575" algn="ctr">
            <a:solidFill>
              <a:srgbClr val="FFD300"/>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r>
              <a:rPr lang="es-ES_tradnl" altLang="es-ES" sz="1200"/>
              <a:t>Disponibilidad de competiciones de formato corto, además de campos cortos, también tendrían efectividad. </a:t>
            </a:r>
            <a:endParaRPr lang="es-ES" altLang="es-ES" sz="1200"/>
          </a:p>
          <a:p>
            <a:endParaRPr lang="en-GB" altLang="es-ES" sz="1200">
              <a:solidFill>
                <a:srgbClr val="2C2C2B"/>
              </a:solidFill>
              <a:latin typeface="Prelo SemiBold" charset="0"/>
            </a:endParaRPr>
          </a:p>
        </p:txBody>
      </p:sp>
      <p:sp>
        <p:nvSpPr>
          <p:cNvPr id="73736" name="Rectangular Callout 9"/>
          <p:cNvSpPr>
            <a:spLocks noChangeArrowheads="1"/>
          </p:cNvSpPr>
          <p:nvPr/>
        </p:nvSpPr>
        <p:spPr bwMode="auto">
          <a:xfrm>
            <a:off x="6456363" y="4581525"/>
            <a:ext cx="2508250" cy="1584325"/>
          </a:xfrm>
          <a:prstGeom prst="wedgeRectCallout">
            <a:avLst>
              <a:gd name="adj1" fmla="val -47218"/>
              <a:gd name="adj2" fmla="val -66940"/>
            </a:avLst>
          </a:prstGeom>
          <a:noFill/>
          <a:ln w="28575">
            <a:solidFill>
              <a:srgbClr val="FFD300"/>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pPr eaLnBrk="1" hangingPunct="1"/>
            <a:r>
              <a:rPr lang="es-ES_tradnl" altLang="es-ES" sz="1200" dirty="0"/>
              <a:t>Iniciativas en relación con los niños y la participación familiar serían buenas ideas, aunque los encuestados admitieron que dichas iniciativas no les animarían a jugar más al golf. </a:t>
            </a:r>
            <a:endParaRPr lang="es-ES" altLang="es-ES" sz="1200" dirty="0"/>
          </a:p>
        </p:txBody>
      </p:sp>
      <p:sp>
        <p:nvSpPr>
          <p:cNvPr id="73737" name="Slide Number Placeholder 1"/>
          <p:cNvSpPr>
            <a:spLocks noGrp="1"/>
          </p:cNvSpPr>
          <p:nvPr>
            <p:ph type="sldNum" sz="quarter" idx="16"/>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0DBF7BFC-D5BC-440B-B23B-8D64ED288FCE}" type="slidenum">
              <a:rPr lang="en-US" altLang="en-US">
                <a:solidFill>
                  <a:srgbClr val="FFFFFF"/>
                </a:solidFill>
              </a:rPr>
              <a:pPr/>
              <a:t>52</a:t>
            </a:fld>
            <a:endParaRPr lang="en-US" altLang="en-US">
              <a:solidFill>
                <a:srgbClr val="3B3B3A"/>
              </a:solidFill>
              <a:latin typeface="Arial" pitchFamily="34" charset="0"/>
            </a:endParaRPr>
          </a:p>
        </p:txBody>
      </p:sp>
      <p:pic>
        <p:nvPicPr>
          <p:cNvPr id="12" name="Picture 10"/>
          <p:cNvPicPr>
            <a:picLocks noChangeAspect="1"/>
          </p:cNvPicPr>
          <p:nvPr/>
        </p:nvPicPr>
        <p:blipFill>
          <a:blip r:embed="rId4">
            <a:duotone>
              <a:schemeClr val="accent1">
                <a:shade val="45000"/>
                <a:satMod val="135000"/>
              </a:schemeClr>
              <a:prstClr val="white"/>
            </a:duotone>
            <a:clrChange>
              <a:clrFrom>
                <a:srgbClr val="FFFFFF"/>
              </a:clrFrom>
              <a:clrTo>
                <a:srgbClr val="FFFFFF">
                  <a:alpha val="0"/>
                </a:srgbClr>
              </a:clrTo>
            </a:clrChange>
          </a:blip>
          <a:stretch>
            <a:fillRect/>
          </a:stretch>
        </p:blipFill>
        <p:spPr>
          <a:xfrm>
            <a:off x="8244408" y="692696"/>
            <a:ext cx="720080" cy="720080"/>
          </a:xfrm>
          <a:prstGeom prst="rect">
            <a:avLst/>
          </a:prstGeom>
        </p:spPr>
      </p:pic>
      <p:sp>
        <p:nvSpPr>
          <p:cNvPr id="73739" name="Rectángulo 3"/>
          <p:cNvSpPr>
            <a:spLocks noChangeArrowheads="1"/>
          </p:cNvSpPr>
          <p:nvPr/>
        </p:nvSpPr>
        <p:spPr bwMode="auto">
          <a:xfrm>
            <a:off x="9324975" y="2205038"/>
            <a:ext cx="4572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pPr eaLnBrk="1" hangingPunct="1"/>
            <a:endParaRPr lang="es-ES_tradnl" altLang="es-ES"/>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itle 2"/>
          <p:cNvSpPr>
            <a:spLocks noGrp="1"/>
          </p:cNvSpPr>
          <p:nvPr>
            <p:ph type="title"/>
          </p:nvPr>
        </p:nvSpPr>
        <p:spPr>
          <a:xfrm>
            <a:off x="323850" y="965200"/>
            <a:ext cx="9072563" cy="358775"/>
          </a:xfrm>
        </p:spPr>
        <p:txBody>
          <a:bodyPr/>
          <a:lstStyle/>
          <a:p>
            <a:pPr eaLnBrk="1" hangingPunct="1"/>
            <a:r>
              <a:rPr lang="en-GB" altLang="es-ES" sz="2000" smtClean="0">
                <a:solidFill>
                  <a:srgbClr val="FFD300"/>
                </a:solidFill>
              </a:rPr>
              <a:t>GOLFISTAS DE BAJA</a:t>
            </a:r>
            <a:r>
              <a:rPr lang="en-GB" altLang="es-ES" sz="2000" smtClean="0"/>
              <a:t> |  </a:t>
            </a:r>
            <a:r>
              <a:rPr lang="es-ES" altLang="es-ES" sz="2000" smtClean="0"/>
              <a:t>¿Por qué no juegan amigos y familiares?</a:t>
            </a:r>
            <a:r>
              <a:rPr lang="en-US" altLang="es-ES" sz="2000" smtClean="0"/>
              <a:t> </a:t>
            </a:r>
            <a:endParaRPr lang="en-GB" altLang="es-ES" sz="2000" smtClean="0"/>
          </a:p>
        </p:txBody>
      </p:sp>
      <p:sp>
        <p:nvSpPr>
          <p:cNvPr id="75779" name="Date Placeholder 4"/>
          <p:cNvSpPr>
            <a:spLocks noGrp="1"/>
          </p:cNvSpPr>
          <p:nvPr>
            <p:ph type="dt" sz="quarter" idx="14"/>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41ECA1E7-2EC1-4546-9871-0C52EF3A8967}" type="datetime4">
              <a:rPr lang="en-US" altLang="es-ES" smtClean="0">
                <a:solidFill>
                  <a:srgbClr val="FFFFFF"/>
                </a:solidFill>
              </a:rPr>
              <a:pPr/>
              <a:t>September 3, 2016</a:t>
            </a:fld>
            <a:endParaRPr lang="en-US" altLang="es-ES" smtClean="0">
              <a:solidFill>
                <a:srgbClr val="FFFFFF"/>
              </a:solidFill>
            </a:endParaRPr>
          </a:p>
        </p:txBody>
      </p:sp>
      <p:sp>
        <p:nvSpPr>
          <p:cNvPr id="75780" name="Footer Placeholder 5"/>
          <p:cNvSpPr>
            <a:spLocks noGrp="1"/>
          </p:cNvSpPr>
          <p:nvPr>
            <p:ph type="ftr" sz="quarter" idx="15"/>
          </p:nvPr>
        </p:nvSpPr>
        <p:spPr>
          <a:xfrm>
            <a:off x="685800" y="6513513"/>
            <a:ext cx="2373313" cy="2286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r>
              <a:rPr lang="en-US" altLang="es-ES" smtClean="0">
                <a:solidFill>
                  <a:srgbClr val="FFFFFF"/>
                </a:solidFill>
              </a:rPr>
              <a:t>© SPORTS MARKETING SURVEYS INC</a:t>
            </a:r>
            <a:r>
              <a:rPr lang="en-US" altLang="es-ES" smtClean="0">
                <a:solidFill>
                  <a:srgbClr val="FFD300"/>
                </a:solidFill>
              </a:rPr>
              <a:t>.</a:t>
            </a:r>
          </a:p>
        </p:txBody>
      </p:sp>
      <p:graphicFrame>
        <p:nvGraphicFramePr>
          <p:cNvPr id="4" name="Content Placeholder 3"/>
          <p:cNvGraphicFramePr>
            <a:graphicFrameLocks noGrp="1"/>
          </p:cNvGraphicFramePr>
          <p:nvPr>
            <p:ph idx="1"/>
          </p:nvPr>
        </p:nvGraphicFramePr>
        <p:xfrm>
          <a:off x="395288" y="1700213"/>
          <a:ext cx="8197850" cy="3819528"/>
        </p:xfrm>
        <a:graphic>
          <a:graphicData uri="http://schemas.openxmlformats.org/drawingml/2006/table">
            <a:tbl>
              <a:tblPr/>
              <a:tblGrid>
                <a:gridCol w="3373437"/>
                <a:gridCol w="965200"/>
                <a:gridCol w="963613"/>
                <a:gridCol w="965200"/>
                <a:gridCol w="965200"/>
                <a:gridCol w="965200"/>
              </a:tblGrid>
              <a:tr h="504805">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GB" altLang="es-ES" sz="1200" b="0" i="0" u="none" strike="noStrike" cap="none" normalizeH="0" baseline="0" dirty="0" smtClean="0">
                        <a:ln>
                          <a:noFill/>
                        </a:ln>
                        <a:solidFill>
                          <a:srgbClr val="000000"/>
                        </a:solidFill>
                        <a:effectLst/>
                        <a:latin typeface="Prelo SemiBold" charset="0"/>
                        <a:ea typeface="MS PGothic" panose="020B0600070205080204" pitchFamily="34" charset="-128"/>
                      </a:endParaRPr>
                    </a:p>
                  </a:txBody>
                  <a:tcPr marL="2667" marR="2667" marT="2667"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D9D9"/>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3B3B3A"/>
                          </a:solidFill>
                          <a:effectLst/>
                          <a:latin typeface="Prelo SemiBold" charset="0"/>
                          <a:ea typeface="MS PGothic" panose="020B0600070205080204" pitchFamily="34" charset="-128"/>
                        </a:rPr>
                        <a:t>Total</a:t>
                      </a:r>
                    </a:p>
                  </a:txBody>
                  <a:tcPr marL="2667" marR="2667" marT="2667"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D9D9"/>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3B3B3A"/>
                          </a:solidFill>
                          <a:effectLst/>
                          <a:latin typeface="Prelo SemiBold" charset="0"/>
                          <a:ea typeface="MS PGothic" panose="020B0600070205080204" pitchFamily="34" charset="-128"/>
                        </a:rPr>
                        <a:t>Hombre</a:t>
                      </a:r>
                    </a:p>
                  </a:txBody>
                  <a:tcPr marL="2667" marR="2667" marT="2667"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7BF0D"/>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3B3B3A"/>
                          </a:solidFill>
                          <a:effectLst/>
                          <a:latin typeface="Prelo SemiBold" charset="0"/>
                          <a:ea typeface="MS PGothic" panose="020B0600070205080204" pitchFamily="34" charset="-128"/>
                        </a:rPr>
                        <a:t>Mujer</a:t>
                      </a:r>
                      <a:endParaRPr kumimoji="0" lang="en-GB" altLang="es-ES" sz="1200" b="0" i="0" u="none" strike="noStrike" cap="none" normalizeH="0" baseline="0" smtClean="0">
                        <a:ln>
                          <a:noFill/>
                        </a:ln>
                        <a:solidFill>
                          <a:srgbClr val="000000"/>
                        </a:solidFill>
                        <a:effectLst/>
                        <a:latin typeface="Prelo SemiBold" charset="0"/>
                        <a:ea typeface="MS PGothic" panose="020B0600070205080204" pitchFamily="34" charset="-128"/>
                      </a:endParaRPr>
                    </a:p>
                  </a:txBody>
                  <a:tcPr marL="2667" marR="2667" marT="2667"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7BF0D"/>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3B3B3A"/>
                          </a:solidFill>
                          <a:effectLst/>
                          <a:latin typeface="Prelo SemiBold" charset="0"/>
                          <a:ea typeface="MS PGothic" panose="020B0600070205080204" pitchFamily="34" charset="-128"/>
                        </a:rPr>
                        <a:t>35 - 54</a:t>
                      </a:r>
                      <a:endParaRPr kumimoji="0" lang="en-GB" altLang="es-ES" sz="1200" b="0" i="0" u="none" strike="noStrike" cap="none" normalizeH="0" baseline="0" smtClean="0">
                        <a:ln>
                          <a:noFill/>
                        </a:ln>
                        <a:solidFill>
                          <a:srgbClr val="000000"/>
                        </a:solidFill>
                        <a:effectLst/>
                        <a:latin typeface="Prelo SemiBold" charset="0"/>
                        <a:ea typeface="MS PGothic" panose="020B0600070205080204" pitchFamily="34" charset="-128"/>
                      </a:endParaRPr>
                    </a:p>
                  </a:txBody>
                  <a:tcPr marL="2667" marR="2667" marT="2667"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56C0D9"/>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3B3B3A"/>
                          </a:solidFill>
                          <a:effectLst/>
                          <a:latin typeface="Prelo SemiBold" charset="0"/>
                          <a:ea typeface="MS PGothic" panose="020B0600070205080204" pitchFamily="34" charset="-128"/>
                        </a:rPr>
                        <a:t>55+</a:t>
                      </a:r>
                      <a:endParaRPr kumimoji="0" lang="en-GB" altLang="es-ES" sz="1200" b="0" i="0" u="none" strike="noStrike" cap="none" normalizeH="0" baseline="0" smtClean="0">
                        <a:ln>
                          <a:noFill/>
                        </a:ln>
                        <a:solidFill>
                          <a:srgbClr val="000000"/>
                        </a:solidFill>
                        <a:effectLst/>
                        <a:latin typeface="Prelo SemiBold" charset="0"/>
                        <a:ea typeface="MS PGothic" panose="020B0600070205080204" pitchFamily="34" charset="-128"/>
                      </a:endParaRPr>
                    </a:p>
                  </a:txBody>
                  <a:tcPr marL="2667" marR="2667" marT="2667"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56C0D9"/>
                    </a:solidFill>
                  </a:tcPr>
                </a:tc>
              </a:tr>
              <a:tr h="368287">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_tradnl" altLang="es-ES" sz="1200" b="0" i="0" u="none" strike="noStrike" cap="none" normalizeH="0" baseline="0" dirty="0" smtClean="0">
                          <a:ln>
                            <a:noFill/>
                          </a:ln>
                          <a:solidFill>
                            <a:srgbClr val="3B3B3A"/>
                          </a:solidFill>
                          <a:effectLst/>
                          <a:latin typeface="Prelo SemiBold" charset="0"/>
                          <a:ea typeface="MS PGothic" panose="020B0600070205080204" pitchFamily="34" charset="-128"/>
                        </a:rPr>
                        <a:t>Se tarda mucho en jugar, falta de tiempo</a:t>
                      </a:r>
                      <a:endParaRPr kumimoji="0" lang="es-ES_tradnl" altLang="es-ES" sz="1200" b="0" i="0" u="none" strike="noStrike" cap="none" normalizeH="0" baseline="0" dirty="0" smtClean="0">
                        <a:ln>
                          <a:noFill/>
                        </a:ln>
                        <a:solidFill>
                          <a:srgbClr val="000000"/>
                        </a:solidFill>
                        <a:effectLst/>
                        <a:latin typeface="Prelo SemiBold" charset="0"/>
                        <a:ea typeface="MS PGothic" panose="020B0600070205080204" pitchFamily="34" charset="-128"/>
                      </a:endParaRPr>
                    </a:p>
                  </a:txBody>
                  <a:tcPr marL="2667" marR="2667" marT="266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D9D9"/>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3B3B3A"/>
                          </a:solidFill>
                          <a:effectLst/>
                          <a:latin typeface="Prelo SemiBold" charset="0"/>
                          <a:ea typeface="MS PGothic" panose="020B0600070205080204" pitchFamily="34" charset="-128"/>
                        </a:rPr>
                        <a:t>50%</a:t>
                      </a: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D9D9"/>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3B3B3A"/>
                          </a:solidFill>
                          <a:effectLst/>
                          <a:latin typeface="Prelo SemiBold" charset="0"/>
                          <a:ea typeface="MS PGothic" panose="020B0600070205080204" pitchFamily="34" charset="-128"/>
                        </a:rPr>
                        <a:t>49%</a:t>
                      </a: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7BF0D"/>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3B3B3A"/>
                          </a:solidFill>
                          <a:effectLst/>
                          <a:latin typeface="Prelo SemiBold" charset="0"/>
                          <a:ea typeface="MS PGothic" panose="020B0600070205080204" pitchFamily="34" charset="-128"/>
                        </a:rPr>
                        <a:t>52%</a:t>
                      </a: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7BF0D"/>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3B3B3A"/>
                          </a:solidFill>
                          <a:effectLst/>
                          <a:latin typeface="Prelo SemiBold" charset="0"/>
                          <a:ea typeface="MS PGothic" panose="020B0600070205080204" pitchFamily="34" charset="-128"/>
                        </a:rPr>
                        <a:t>51%</a:t>
                      </a: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56C0D9"/>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3B3B3A"/>
                          </a:solidFill>
                          <a:effectLst/>
                          <a:latin typeface="Prelo SemiBold" charset="0"/>
                          <a:ea typeface="MS PGothic" panose="020B0600070205080204" pitchFamily="34" charset="-128"/>
                        </a:rPr>
                        <a:t>55%</a:t>
                      </a: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56C0D9"/>
                    </a:solidFill>
                  </a:tcPr>
                </a:tc>
              </a:tr>
              <a:tr h="368287">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_tradnl" altLang="es-ES" sz="1200" b="0" i="0" u="none" strike="noStrike" cap="none" normalizeH="0" baseline="0" smtClean="0">
                          <a:ln>
                            <a:noFill/>
                          </a:ln>
                          <a:solidFill>
                            <a:srgbClr val="3B3B3A"/>
                          </a:solidFill>
                          <a:effectLst/>
                          <a:latin typeface="Prelo SemiBold" charset="0"/>
                          <a:ea typeface="MS PGothic" panose="020B0600070205080204" pitchFamily="34" charset="-128"/>
                        </a:rPr>
                        <a:t>Demasiado caro</a:t>
                      </a:r>
                      <a:endParaRPr kumimoji="0" lang="es-ES_tradnl" altLang="es-ES" sz="1200" b="0" i="0" u="none" strike="noStrike" cap="none" normalizeH="0" baseline="0" smtClean="0">
                        <a:ln>
                          <a:noFill/>
                        </a:ln>
                        <a:solidFill>
                          <a:srgbClr val="000000"/>
                        </a:solidFill>
                        <a:effectLst/>
                        <a:latin typeface="Prelo SemiBold" charset="0"/>
                        <a:ea typeface="MS PGothic" panose="020B0600070205080204" pitchFamily="34" charset="-128"/>
                      </a:endParaRPr>
                    </a:p>
                  </a:txBody>
                  <a:tcPr marL="2667" marR="2667" marT="266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D9D9"/>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3B3B3A"/>
                          </a:solidFill>
                          <a:effectLst/>
                          <a:latin typeface="Prelo SemiBold" charset="0"/>
                          <a:ea typeface="MS PGothic" panose="020B0600070205080204" pitchFamily="34" charset="-128"/>
                        </a:rPr>
                        <a:t>36%</a:t>
                      </a: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D9D9"/>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3B3B3A"/>
                          </a:solidFill>
                          <a:effectLst/>
                          <a:latin typeface="Prelo SemiBold" charset="0"/>
                          <a:ea typeface="MS PGothic" panose="020B0600070205080204" pitchFamily="34" charset="-128"/>
                        </a:rPr>
                        <a:t>39%</a:t>
                      </a: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7BF0D"/>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3B3B3A"/>
                          </a:solidFill>
                          <a:effectLst/>
                          <a:latin typeface="Prelo SemiBold" charset="0"/>
                          <a:ea typeface="MS PGothic" panose="020B0600070205080204" pitchFamily="34" charset="-128"/>
                        </a:rPr>
                        <a:t>31%</a:t>
                      </a: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7BF0D"/>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3B3B3A"/>
                          </a:solidFill>
                          <a:effectLst/>
                          <a:latin typeface="Prelo SemiBold" charset="0"/>
                          <a:ea typeface="MS PGothic" panose="020B0600070205080204" pitchFamily="34" charset="-128"/>
                        </a:rPr>
                        <a:t>40%</a:t>
                      </a: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56C0D9"/>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FF0000"/>
                          </a:solidFill>
                          <a:effectLst/>
                          <a:latin typeface="Prelo SemiBold" charset="0"/>
                          <a:ea typeface="MS PGothic" panose="020B0600070205080204" pitchFamily="34" charset="-128"/>
                        </a:rPr>
                        <a:t>29%</a:t>
                      </a: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56C0D9"/>
                    </a:solidFill>
                  </a:tcPr>
                </a:tc>
              </a:tr>
              <a:tr h="368287">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_tradnl" altLang="es-ES" sz="1200" b="0" i="0" u="none" strike="noStrike" cap="none" normalizeH="0" baseline="0" dirty="0" smtClean="0">
                          <a:ln>
                            <a:noFill/>
                          </a:ln>
                          <a:solidFill>
                            <a:srgbClr val="3B3B3A"/>
                          </a:solidFill>
                          <a:effectLst/>
                          <a:latin typeface="Prelo SemiBold" charset="0"/>
                          <a:ea typeface="MS PGothic" panose="020B0600070205080204" pitchFamily="34" charset="-128"/>
                        </a:rPr>
                        <a:t>Insuficientes instalaciones para la práctica</a:t>
                      </a:r>
                      <a:endParaRPr kumimoji="0" lang="es-ES_tradnl" altLang="es-ES" sz="1200" b="0" i="0" u="none" strike="noStrike" cap="none" normalizeH="0" baseline="0" dirty="0" smtClean="0">
                        <a:ln>
                          <a:noFill/>
                        </a:ln>
                        <a:solidFill>
                          <a:srgbClr val="000000"/>
                        </a:solidFill>
                        <a:effectLst/>
                        <a:latin typeface="Prelo SemiBold" charset="0"/>
                        <a:ea typeface="MS PGothic" panose="020B0600070205080204" pitchFamily="34" charset="-128"/>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D9D9"/>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3B3B3A"/>
                          </a:solidFill>
                          <a:effectLst/>
                          <a:latin typeface="Prelo SemiBold" charset="0"/>
                          <a:ea typeface="MS PGothic" panose="020B0600070205080204" pitchFamily="34" charset="-128"/>
                        </a:rPr>
                        <a:t>35%</a:t>
                      </a: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D9D9"/>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3B3B3A"/>
                          </a:solidFill>
                          <a:effectLst/>
                          <a:latin typeface="Prelo SemiBold" charset="0"/>
                          <a:ea typeface="MS PGothic" panose="020B0600070205080204" pitchFamily="34" charset="-128"/>
                        </a:rPr>
                        <a:t>35%</a:t>
                      </a: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7BF0D"/>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3B3B3A"/>
                          </a:solidFill>
                          <a:effectLst/>
                          <a:latin typeface="Prelo SemiBold" charset="0"/>
                          <a:ea typeface="MS PGothic" panose="020B0600070205080204" pitchFamily="34" charset="-128"/>
                        </a:rPr>
                        <a:t>36%</a:t>
                      </a: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7BF0D"/>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3B3B3A"/>
                          </a:solidFill>
                          <a:effectLst/>
                          <a:latin typeface="Prelo SemiBold" charset="0"/>
                          <a:ea typeface="MS PGothic" panose="020B0600070205080204" pitchFamily="34" charset="-128"/>
                        </a:rPr>
                        <a:t>35%</a:t>
                      </a: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56C0D9"/>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3B3B3A"/>
                          </a:solidFill>
                          <a:effectLst/>
                          <a:latin typeface="Prelo SemiBold" charset="0"/>
                          <a:ea typeface="MS PGothic" panose="020B0600070205080204" pitchFamily="34" charset="-128"/>
                        </a:rPr>
                        <a:t>39%</a:t>
                      </a: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56C0D9"/>
                    </a:solidFill>
                  </a:tcPr>
                </a:tc>
              </a:tr>
              <a:tr h="368287">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_tradnl" altLang="es-ES" sz="1200" b="0" i="0" u="none" strike="noStrike" cap="none" normalizeH="0" baseline="0" smtClean="0">
                          <a:ln>
                            <a:noFill/>
                          </a:ln>
                          <a:solidFill>
                            <a:srgbClr val="3B3B3A"/>
                          </a:solidFill>
                          <a:effectLst/>
                          <a:latin typeface="Prelo SemiBold" charset="0"/>
                          <a:ea typeface="MS PGothic" panose="020B0600070205080204" pitchFamily="34" charset="-128"/>
                        </a:rPr>
                        <a:t>Muy difícil </a:t>
                      </a:r>
                      <a:endParaRPr kumimoji="0" lang="es-ES_tradnl" altLang="es-ES" sz="1200" b="0" i="0" u="none" strike="noStrike" cap="none" normalizeH="0" baseline="0" smtClean="0">
                        <a:ln>
                          <a:noFill/>
                        </a:ln>
                        <a:solidFill>
                          <a:srgbClr val="000000"/>
                        </a:solidFill>
                        <a:effectLst/>
                        <a:latin typeface="Prelo SemiBold" charset="0"/>
                        <a:ea typeface="MS PGothic" panose="020B0600070205080204" pitchFamily="34" charset="-128"/>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D9D9"/>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3B3B3A"/>
                          </a:solidFill>
                          <a:effectLst/>
                          <a:latin typeface="Prelo SemiBold" charset="0"/>
                          <a:ea typeface="MS PGothic" panose="020B0600070205080204" pitchFamily="34" charset="-128"/>
                        </a:rPr>
                        <a:t>21%</a:t>
                      </a: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D9D9"/>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3B3B3A"/>
                          </a:solidFill>
                          <a:effectLst/>
                          <a:latin typeface="Prelo SemiBold" charset="0"/>
                          <a:ea typeface="MS PGothic" panose="020B0600070205080204" pitchFamily="34" charset="-128"/>
                        </a:rPr>
                        <a:t>22%</a:t>
                      </a: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7BF0D"/>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3B3B3A"/>
                          </a:solidFill>
                          <a:effectLst/>
                          <a:latin typeface="Prelo SemiBold" charset="0"/>
                          <a:ea typeface="MS PGothic" panose="020B0600070205080204" pitchFamily="34" charset="-128"/>
                        </a:rPr>
                        <a:t>19%</a:t>
                      </a: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7BF0D"/>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FF0000"/>
                          </a:solidFill>
                          <a:effectLst/>
                          <a:latin typeface="Prelo SemiBold" charset="0"/>
                          <a:ea typeface="MS PGothic" panose="020B0600070205080204" pitchFamily="34" charset="-128"/>
                        </a:rPr>
                        <a:t>16%</a:t>
                      </a: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56C0D9"/>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FF0000"/>
                          </a:solidFill>
                          <a:effectLst/>
                          <a:latin typeface="Prelo SemiBold" charset="0"/>
                          <a:ea typeface="MS PGothic" panose="020B0600070205080204" pitchFamily="34" charset="-128"/>
                        </a:rPr>
                        <a:t>29%</a:t>
                      </a: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56C0D9"/>
                    </a:solidFill>
                  </a:tcPr>
                </a:tc>
              </a:tr>
              <a:tr h="368287">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_tradnl" altLang="es-ES" sz="1200" b="0" i="0" u="none" strike="noStrike" cap="none" normalizeH="0" baseline="0" dirty="0" smtClean="0">
                          <a:ln>
                            <a:noFill/>
                          </a:ln>
                          <a:solidFill>
                            <a:srgbClr val="3B3B3A"/>
                          </a:solidFill>
                          <a:effectLst/>
                          <a:latin typeface="Prelo SemiBold" charset="0"/>
                          <a:ea typeface="MS PGothic" panose="020B0600070205080204" pitchFamily="34" charset="-128"/>
                        </a:rPr>
                        <a:t>Tienen una imagen del golf negativa </a:t>
                      </a:r>
                      <a:endParaRPr kumimoji="0" lang="es-ES_tradnl" altLang="es-ES" sz="1200" b="0" i="0" u="none" strike="noStrike" cap="none" normalizeH="0" baseline="0" dirty="0" smtClean="0">
                        <a:ln>
                          <a:noFill/>
                        </a:ln>
                        <a:solidFill>
                          <a:srgbClr val="000000"/>
                        </a:solidFill>
                        <a:effectLst/>
                        <a:latin typeface="Prelo SemiBold" charset="0"/>
                        <a:ea typeface="MS PGothic" panose="020B0600070205080204" pitchFamily="34" charset="-128"/>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D9D9"/>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3B3B3A"/>
                          </a:solidFill>
                          <a:effectLst/>
                          <a:latin typeface="Prelo SemiBold" charset="0"/>
                          <a:ea typeface="MS PGothic" panose="020B0600070205080204" pitchFamily="34" charset="-128"/>
                        </a:rPr>
                        <a:t>20%</a:t>
                      </a: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D9D9"/>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3B3B3A"/>
                          </a:solidFill>
                          <a:effectLst/>
                          <a:latin typeface="Prelo SemiBold" charset="0"/>
                          <a:ea typeface="MS PGothic" panose="020B0600070205080204" pitchFamily="34" charset="-128"/>
                        </a:rPr>
                        <a:t>24%</a:t>
                      </a: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7BF0D"/>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3B3B3A"/>
                          </a:solidFill>
                          <a:effectLst/>
                          <a:latin typeface="Prelo SemiBold" charset="0"/>
                          <a:ea typeface="MS PGothic" panose="020B0600070205080204" pitchFamily="34" charset="-128"/>
                        </a:rPr>
                        <a:t>17%</a:t>
                      </a: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7BF0D"/>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3B3B3A"/>
                          </a:solidFill>
                          <a:effectLst/>
                          <a:latin typeface="Prelo SemiBold" charset="0"/>
                          <a:ea typeface="MS PGothic" panose="020B0600070205080204" pitchFamily="34" charset="-128"/>
                        </a:rPr>
                        <a:t>22%</a:t>
                      </a: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56C0D9"/>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FF0000"/>
                          </a:solidFill>
                          <a:effectLst/>
                          <a:latin typeface="Prelo SemiBold" charset="0"/>
                          <a:ea typeface="MS PGothic" panose="020B0600070205080204" pitchFamily="34" charset="-128"/>
                        </a:rPr>
                        <a:t>13%</a:t>
                      </a: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56C0D9"/>
                    </a:solidFill>
                  </a:tcPr>
                </a:tc>
              </a:tr>
              <a:tr h="368287">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_tradnl" altLang="es-ES" sz="1200" b="0" i="0" u="none" strike="noStrike" cap="none" normalizeH="0" baseline="0" dirty="0" smtClean="0">
                          <a:ln>
                            <a:noFill/>
                          </a:ln>
                          <a:solidFill>
                            <a:srgbClr val="3B3B3A"/>
                          </a:solidFill>
                          <a:effectLst/>
                          <a:latin typeface="Prelo SemiBold" charset="0"/>
                          <a:ea typeface="MS PGothic" panose="020B0600070205080204" pitchFamily="34" charset="-128"/>
                        </a:rPr>
                        <a:t>No tienen con quién jugar de su misma edad </a:t>
                      </a:r>
                      <a:endParaRPr kumimoji="0" lang="es-ES_tradnl" altLang="es-ES" sz="1200" b="0" i="0" u="none" strike="noStrike" cap="none" normalizeH="0" baseline="0" dirty="0" smtClean="0">
                        <a:ln>
                          <a:noFill/>
                        </a:ln>
                        <a:solidFill>
                          <a:srgbClr val="000000"/>
                        </a:solidFill>
                        <a:effectLst/>
                        <a:latin typeface="Prelo SemiBold" charset="0"/>
                        <a:ea typeface="MS PGothic" panose="020B0600070205080204" pitchFamily="34" charset="-128"/>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D9D9"/>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3B3B3A"/>
                          </a:solidFill>
                          <a:effectLst/>
                          <a:latin typeface="Prelo SemiBold" charset="0"/>
                          <a:ea typeface="MS PGothic" panose="020B0600070205080204" pitchFamily="34" charset="-128"/>
                        </a:rPr>
                        <a:t>12%</a:t>
                      </a: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D9D9"/>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3B3B3A"/>
                          </a:solidFill>
                          <a:effectLst/>
                          <a:latin typeface="Prelo SemiBold" charset="0"/>
                          <a:ea typeface="MS PGothic" panose="020B0600070205080204" pitchFamily="34" charset="-128"/>
                        </a:rPr>
                        <a:t>10%</a:t>
                      </a: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7BF0D"/>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3B3B3A"/>
                          </a:solidFill>
                          <a:effectLst/>
                          <a:latin typeface="Prelo SemiBold" charset="0"/>
                          <a:ea typeface="MS PGothic" panose="020B0600070205080204" pitchFamily="34" charset="-128"/>
                        </a:rPr>
                        <a:t>12%</a:t>
                      </a: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7BF0D"/>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3B3B3A"/>
                          </a:solidFill>
                          <a:effectLst/>
                          <a:latin typeface="Prelo SemiBold" charset="0"/>
                          <a:ea typeface="MS PGothic" panose="020B0600070205080204" pitchFamily="34" charset="-128"/>
                        </a:rPr>
                        <a:t>9%</a:t>
                      </a: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56C0D9"/>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3B3B3A"/>
                          </a:solidFill>
                          <a:effectLst/>
                          <a:latin typeface="Prelo SemiBold" charset="0"/>
                          <a:ea typeface="MS PGothic" panose="020B0600070205080204" pitchFamily="34" charset="-128"/>
                        </a:rPr>
                        <a:t>19%</a:t>
                      </a: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56C0D9"/>
                    </a:solidFill>
                  </a:tcPr>
                </a:tc>
              </a:tr>
              <a:tr h="368427">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_tradnl" altLang="es-ES" sz="1200" b="0" i="0" u="none" strike="noStrike" cap="none" normalizeH="0" baseline="0" dirty="0" smtClean="0">
                          <a:ln>
                            <a:noFill/>
                          </a:ln>
                          <a:solidFill>
                            <a:srgbClr val="3B3B3A"/>
                          </a:solidFill>
                          <a:effectLst/>
                          <a:latin typeface="Prelo SemiBold" charset="0"/>
                          <a:ea typeface="MS PGothic" panose="020B0600070205080204" pitchFamily="34" charset="-128"/>
                        </a:rPr>
                        <a:t>No es suficientemente dinámico, se hace poco ejercicio </a:t>
                      </a:r>
                      <a:endParaRPr kumimoji="0" lang="es-ES_tradnl" altLang="es-ES" sz="1200" b="0" i="0" u="none" strike="noStrike" cap="none" normalizeH="0" baseline="0" dirty="0" smtClean="0">
                        <a:ln>
                          <a:noFill/>
                        </a:ln>
                        <a:solidFill>
                          <a:srgbClr val="000000"/>
                        </a:solidFill>
                        <a:effectLst/>
                        <a:latin typeface="Prelo SemiBold" charset="0"/>
                        <a:ea typeface="MS PGothic" panose="020B0600070205080204" pitchFamily="34" charset="-128"/>
                      </a:endParaRPr>
                    </a:p>
                  </a:txBody>
                  <a:tcPr marL="2667" marR="2667" marT="266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D9D9"/>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3B3B3A"/>
                          </a:solidFill>
                          <a:effectLst/>
                          <a:latin typeface="Prelo SemiBold" charset="0"/>
                          <a:ea typeface="MS PGothic" panose="020B0600070205080204" pitchFamily="34" charset="-128"/>
                        </a:rPr>
                        <a:t>11%</a:t>
                      </a: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D9D9"/>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3B3B3A"/>
                          </a:solidFill>
                          <a:effectLst/>
                          <a:latin typeface="Prelo SemiBold" charset="0"/>
                          <a:ea typeface="MS PGothic" panose="020B0600070205080204" pitchFamily="34" charset="-128"/>
                        </a:rPr>
                        <a:t>8%</a:t>
                      </a: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7BF0D"/>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3B3B3A"/>
                          </a:solidFill>
                          <a:effectLst/>
                          <a:latin typeface="Prelo SemiBold" charset="0"/>
                          <a:ea typeface="MS PGothic" panose="020B0600070205080204" pitchFamily="34" charset="-128"/>
                        </a:rPr>
                        <a:t>14%</a:t>
                      </a: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7BF0D"/>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3B3B3A"/>
                          </a:solidFill>
                          <a:effectLst/>
                          <a:latin typeface="Prelo SemiBold" charset="0"/>
                          <a:ea typeface="MS PGothic" panose="020B0600070205080204" pitchFamily="34" charset="-128"/>
                        </a:rPr>
                        <a:t>11%</a:t>
                      </a: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56C0D9"/>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3B3B3A"/>
                          </a:solidFill>
                          <a:effectLst/>
                          <a:latin typeface="Prelo SemiBold" charset="0"/>
                          <a:ea typeface="MS PGothic" panose="020B0600070205080204" pitchFamily="34" charset="-128"/>
                        </a:rPr>
                        <a:t>3%</a:t>
                      </a: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56C0D9"/>
                    </a:solidFill>
                  </a:tcPr>
                </a:tc>
              </a:tr>
              <a:tr h="368287">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_tradnl" altLang="es-ES" sz="1200" b="0" i="0" u="none" strike="noStrike" cap="none" normalizeH="0" baseline="0" smtClean="0">
                          <a:ln>
                            <a:noFill/>
                          </a:ln>
                          <a:solidFill>
                            <a:srgbClr val="3B3B3A"/>
                          </a:solidFill>
                          <a:effectLst/>
                          <a:latin typeface="Prelo SemiBold" charset="0"/>
                          <a:ea typeface="MS PGothic" panose="020B0600070205080204" pitchFamily="34" charset="-128"/>
                        </a:rPr>
                        <a:t>Demasiado lento</a:t>
                      </a:r>
                    </a:p>
                  </a:txBody>
                  <a:tcPr marL="2667" marR="2667" marT="266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D9D9"/>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3B3B3A"/>
                          </a:solidFill>
                          <a:effectLst/>
                          <a:latin typeface="Prelo SemiBold" charset="0"/>
                          <a:ea typeface="MS PGothic" panose="020B0600070205080204" pitchFamily="34" charset="-128"/>
                        </a:rPr>
                        <a:t>5%</a:t>
                      </a: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D9D9"/>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3B3B3A"/>
                          </a:solidFill>
                          <a:effectLst/>
                          <a:latin typeface="Prelo SemiBold" charset="0"/>
                          <a:ea typeface="MS PGothic" panose="020B0600070205080204" pitchFamily="34" charset="-128"/>
                        </a:rPr>
                        <a:t>6%</a:t>
                      </a: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7BF0D"/>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3B3B3A"/>
                          </a:solidFill>
                          <a:effectLst/>
                          <a:latin typeface="Prelo SemiBold" charset="0"/>
                          <a:ea typeface="MS PGothic" panose="020B0600070205080204" pitchFamily="34" charset="-128"/>
                        </a:rPr>
                        <a:t>5%</a:t>
                      </a: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7BF0D"/>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3B3B3A"/>
                          </a:solidFill>
                          <a:effectLst/>
                          <a:latin typeface="Prelo SemiBold" charset="0"/>
                          <a:ea typeface="MS PGothic" panose="020B0600070205080204" pitchFamily="34" charset="-128"/>
                        </a:rPr>
                        <a:t>7%</a:t>
                      </a: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56C0D9"/>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3B3B3A"/>
                          </a:solidFill>
                          <a:effectLst/>
                          <a:latin typeface="Prelo SemiBold" charset="0"/>
                          <a:ea typeface="MS PGothic" panose="020B0600070205080204" pitchFamily="34" charset="-128"/>
                        </a:rPr>
                        <a:t>3%</a:t>
                      </a: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56C0D9"/>
                    </a:solidFill>
                  </a:tcPr>
                </a:tc>
              </a:tr>
              <a:tr h="368287">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_tradnl" altLang="es-ES" sz="1200" b="0" i="0" u="none" strike="noStrike" cap="none" normalizeH="0" baseline="0" dirty="0" smtClean="0">
                          <a:ln>
                            <a:noFill/>
                          </a:ln>
                          <a:solidFill>
                            <a:srgbClr val="3B3B3A"/>
                          </a:solidFill>
                          <a:effectLst/>
                          <a:latin typeface="Prelo SemiBold" charset="0"/>
                          <a:ea typeface="MS PGothic" panose="020B0600070205080204" pitchFamily="34" charset="-128"/>
                        </a:rPr>
                        <a:t>Demasiadas reglas </a:t>
                      </a:r>
                      <a:endParaRPr kumimoji="0" lang="es-ES_tradnl" altLang="es-ES" sz="1200" b="0" i="0" u="none" strike="noStrike" cap="none" normalizeH="0" baseline="0" dirty="0" smtClean="0">
                        <a:ln>
                          <a:noFill/>
                        </a:ln>
                        <a:solidFill>
                          <a:srgbClr val="000000"/>
                        </a:solidFill>
                        <a:effectLst/>
                        <a:latin typeface="Prelo SemiBold" charset="0"/>
                        <a:ea typeface="MS PGothic" panose="020B0600070205080204" pitchFamily="34" charset="-128"/>
                      </a:endParaRPr>
                    </a:p>
                  </a:txBody>
                  <a:tcPr marL="2667" marR="2667" marT="266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D9D9"/>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3B3B3A"/>
                          </a:solidFill>
                          <a:effectLst/>
                          <a:latin typeface="Prelo SemiBold" charset="0"/>
                          <a:ea typeface="MS PGothic" panose="020B0600070205080204" pitchFamily="34" charset="-128"/>
                        </a:rPr>
                        <a:t>4%</a:t>
                      </a:r>
                      <a:endParaRPr kumimoji="0" lang="en-GB" altLang="es-ES" sz="1200" b="0" i="0" u="none" strike="noStrike" cap="none" normalizeH="0" baseline="0" smtClean="0">
                        <a:ln>
                          <a:noFill/>
                        </a:ln>
                        <a:solidFill>
                          <a:srgbClr val="000000"/>
                        </a:solidFill>
                        <a:effectLst/>
                        <a:latin typeface="Prelo SemiBold" charset="0"/>
                        <a:ea typeface="MS PGothic" panose="020B0600070205080204" pitchFamily="34" charset="-128"/>
                      </a:endParaRPr>
                    </a:p>
                  </a:txBody>
                  <a:tcPr marL="2667" marR="2667" marT="266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D9D9"/>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3B3B3A"/>
                          </a:solidFill>
                          <a:effectLst/>
                          <a:latin typeface="Prelo SemiBold" charset="0"/>
                          <a:ea typeface="MS PGothic" panose="020B0600070205080204" pitchFamily="34" charset="-128"/>
                        </a:rPr>
                        <a:t>6%</a:t>
                      </a:r>
                      <a:endParaRPr kumimoji="0" lang="en-GB" altLang="es-ES" sz="1200" b="0" i="0" u="none" strike="noStrike" cap="none" normalizeH="0" baseline="0" smtClean="0">
                        <a:ln>
                          <a:noFill/>
                        </a:ln>
                        <a:solidFill>
                          <a:srgbClr val="000000"/>
                        </a:solidFill>
                        <a:effectLst/>
                        <a:latin typeface="Prelo SemiBold" charset="0"/>
                        <a:ea typeface="MS PGothic" panose="020B0600070205080204" pitchFamily="34" charset="-128"/>
                      </a:endParaRPr>
                    </a:p>
                  </a:txBody>
                  <a:tcPr marL="2667" marR="2667" marT="266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7BF0D"/>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3B3B3A"/>
                          </a:solidFill>
                          <a:effectLst/>
                          <a:latin typeface="Prelo SemiBold" charset="0"/>
                          <a:ea typeface="MS PGothic" panose="020B0600070205080204" pitchFamily="34" charset="-128"/>
                        </a:rPr>
                        <a:t>2%</a:t>
                      </a:r>
                      <a:endParaRPr kumimoji="0" lang="en-GB" altLang="es-ES" sz="1200" b="0" i="0" u="none" strike="noStrike" cap="none" normalizeH="0" baseline="0" smtClean="0">
                        <a:ln>
                          <a:noFill/>
                        </a:ln>
                        <a:solidFill>
                          <a:srgbClr val="000000"/>
                        </a:solidFill>
                        <a:effectLst/>
                        <a:latin typeface="Prelo SemiBold" charset="0"/>
                        <a:ea typeface="MS PGothic" panose="020B0600070205080204" pitchFamily="34" charset="-128"/>
                      </a:endParaRPr>
                    </a:p>
                  </a:txBody>
                  <a:tcPr marL="2667" marR="2667" marT="266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7BF0D"/>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3B3B3A"/>
                          </a:solidFill>
                          <a:effectLst/>
                          <a:latin typeface="Prelo SemiBold" charset="0"/>
                          <a:ea typeface="MS PGothic" panose="020B0600070205080204" pitchFamily="34" charset="-128"/>
                        </a:rPr>
                        <a:t>5%</a:t>
                      </a:r>
                      <a:endParaRPr kumimoji="0" lang="en-GB" altLang="es-ES" sz="1200" b="0" i="0" u="none" strike="noStrike" cap="none" normalizeH="0" baseline="0" smtClean="0">
                        <a:ln>
                          <a:noFill/>
                        </a:ln>
                        <a:solidFill>
                          <a:srgbClr val="000000"/>
                        </a:solidFill>
                        <a:effectLst/>
                        <a:latin typeface="Prelo SemiBold" charset="0"/>
                        <a:ea typeface="MS PGothic" panose="020B0600070205080204" pitchFamily="34" charset="-128"/>
                      </a:endParaRPr>
                    </a:p>
                  </a:txBody>
                  <a:tcPr marL="2667" marR="2667" marT="266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56C0D9"/>
                    </a:solidFill>
                  </a:tcPr>
                </a:tc>
                <a:tc>
                  <a:txBody>
                    <a:bodyPr/>
                    <a:lstStyle>
                      <a:lvl1pPr>
                        <a:spcBef>
                          <a:spcPct val="20000"/>
                        </a:spcBef>
                        <a:buClr>
                          <a:schemeClr val="accent2"/>
                        </a:buClr>
                        <a:buFont typeface="Wingdings" panose="05000000000000000000" pitchFamily="2" charset="2"/>
                        <a:defRPr sz="1200">
                          <a:solidFill>
                            <a:schemeClr val="tx1"/>
                          </a:solidFill>
                          <a:latin typeface="Prelo-Light" charset="0"/>
                          <a:ea typeface="MS PGothic" panose="020B0600070205080204" pitchFamily="34" charset="-128"/>
                        </a:defRPr>
                      </a:lvl1pPr>
                      <a:lvl2pPr marL="742950" indent="-285750">
                        <a:spcBef>
                          <a:spcPct val="20000"/>
                        </a:spcBef>
                        <a:defRPr sz="1200">
                          <a:solidFill>
                            <a:schemeClr val="tx1"/>
                          </a:solidFill>
                          <a:latin typeface="Prelo-Light" charset="0"/>
                          <a:ea typeface="MS PGothic" panose="020B0600070205080204" pitchFamily="34" charset="-128"/>
                        </a:defRPr>
                      </a:lvl2pPr>
                      <a:lvl3pPr marL="1143000" indent="-228600">
                        <a:spcBef>
                          <a:spcPct val="20000"/>
                        </a:spcBef>
                        <a:defRPr sz="1200">
                          <a:solidFill>
                            <a:schemeClr val="tx1"/>
                          </a:solidFill>
                          <a:latin typeface="Prelo-Light" charset="0"/>
                          <a:ea typeface="MS PGothic" panose="020B0600070205080204" pitchFamily="34" charset="-128"/>
                        </a:defRPr>
                      </a:lvl3pPr>
                      <a:lvl4pPr marL="1600200" indent="-228600">
                        <a:spcBef>
                          <a:spcPct val="20000"/>
                        </a:spcBef>
                        <a:defRPr sz="1200">
                          <a:solidFill>
                            <a:schemeClr val="tx1"/>
                          </a:solidFill>
                          <a:latin typeface="Prelo-Light" charset="0"/>
                          <a:ea typeface="MS PGothic" panose="020B0600070205080204" pitchFamily="34" charset="-128"/>
                        </a:defRPr>
                      </a:lvl4pPr>
                      <a:lvl5pPr marL="2057400" indent="-228600">
                        <a:spcBef>
                          <a:spcPct val="20000"/>
                        </a:spcBef>
                        <a:defRPr sz="1200">
                          <a:solidFill>
                            <a:schemeClr val="tx1"/>
                          </a:solidFill>
                          <a:latin typeface="Prelo-Light" charset="0"/>
                          <a:ea typeface="MS PGothic" panose="020B0600070205080204" pitchFamily="34" charset="-128"/>
                        </a:defRPr>
                      </a:lvl5pPr>
                      <a:lvl6pPr marL="2514600" indent="-228600" fontAlgn="base">
                        <a:spcBef>
                          <a:spcPct val="20000"/>
                        </a:spcBef>
                        <a:spcAft>
                          <a:spcPct val="0"/>
                        </a:spcAft>
                        <a:defRPr sz="1200">
                          <a:solidFill>
                            <a:schemeClr val="tx1"/>
                          </a:solidFill>
                          <a:latin typeface="Prelo-Light" charset="0"/>
                          <a:ea typeface="MS PGothic" panose="020B0600070205080204" pitchFamily="34" charset="-128"/>
                        </a:defRPr>
                      </a:lvl6pPr>
                      <a:lvl7pPr marL="2971800" indent="-228600" fontAlgn="base">
                        <a:spcBef>
                          <a:spcPct val="20000"/>
                        </a:spcBef>
                        <a:spcAft>
                          <a:spcPct val="0"/>
                        </a:spcAft>
                        <a:defRPr sz="1200">
                          <a:solidFill>
                            <a:schemeClr val="tx1"/>
                          </a:solidFill>
                          <a:latin typeface="Prelo-Light" charset="0"/>
                          <a:ea typeface="MS PGothic" panose="020B0600070205080204" pitchFamily="34" charset="-128"/>
                        </a:defRPr>
                      </a:lvl7pPr>
                      <a:lvl8pPr marL="3429000" indent="-228600" fontAlgn="base">
                        <a:spcBef>
                          <a:spcPct val="20000"/>
                        </a:spcBef>
                        <a:spcAft>
                          <a:spcPct val="0"/>
                        </a:spcAft>
                        <a:defRPr sz="1200">
                          <a:solidFill>
                            <a:schemeClr val="tx1"/>
                          </a:solidFill>
                          <a:latin typeface="Prelo-Light" charset="0"/>
                          <a:ea typeface="MS PGothic" panose="020B0600070205080204" pitchFamily="34" charset="-128"/>
                        </a:defRPr>
                      </a:lvl8pPr>
                      <a:lvl9pPr marL="3886200" indent="-228600" fontAlgn="base">
                        <a:spcBef>
                          <a:spcPct val="20000"/>
                        </a:spcBef>
                        <a:spcAft>
                          <a:spcPct val="0"/>
                        </a:spcAft>
                        <a:defRPr sz="1200">
                          <a:solidFill>
                            <a:schemeClr val="tx1"/>
                          </a:solidFill>
                          <a:latin typeface="Prelo-Light" charset="0"/>
                          <a:ea typeface="MS PGothic"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altLang="es-ES" sz="1200" b="0" i="0" u="none" strike="noStrike" cap="none" normalizeH="0" baseline="0" smtClean="0">
                          <a:ln>
                            <a:noFill/>
                          </a:ln>
                          <a:solidFill>
                            <a:srgbClr val="3B3B3A"/>
                          </a:solidFill>
                          <a:effectLst/>
                          <a:latin typeface="Prelo SemiBold" charset="0"/>
                          <a:ea typeface="MS PGothic" panose="020B0600070205080204" pitchFamily="34" charset="-128"/>
                        </a:rPr>
                        <a:t>3%</a:t>
                      </a:r>
                      <a:endParaRPr kumimoji="0" lang="en-GB" altLang="es-ES" sz="1200" b="0" i="0" u="none" strike="noStrike" cap="none" normalizeH="0" baseline="0" smtClean="0">
                        <a:ln>
                          <a:noFill/>
                        </a:ln>
                        <a:solidFill>
                          <a:srgbClr val="000000"/>
                        </a:solidFill>
                        <a:effectLst/>
                        <a:latin typeface="Prelo SemiBold" charset="0"/>
                        <a:ea typeface="MS PGothic" panose="020B0600070205080204" pitchFamily="34" charset="-128"/>
                      </a:endParaRPr>
                    </a:p>
                  </a:txBody>
                  <a:tcPr marL="2667" marR="2667" marT="2667"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56C0D9"/>
                    </a:solidFill>
                  </a:tcPr>
                </a:tc>
              </a:tr>
            </a:tbl>
          </a:graphicData>
        </a:graphic>
      </p:graphicFrame>
      <p:sp>
        <p:nvSpPr>
          <p:cNvPr id="75860" name="Slide Number Placeholder 1"/>
          <p:cNvSpPr>
            <a:spLocks noGrp="1"/>
          </p:cNvSpPr>
          <p:nvPr>
            <p:ph type="sldNum" sz="quarter" idx="16"/>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A663F9E1-7E40-4754-9842-F7B578EEC881}" type="slidenum">
              <a:rPr lang="en-US" altLang="en-US">
                <a:solidFill>
                  <a:srgbClr val="FFFFFF"/>
                </a:solidFill>
              </a:rPr>
              <a:pPr/>
              <a:t>53</a:t>
            </a:fld>
            <a:endParaRPr lang="en-US" altLang="en-US">
              <a:solidFill>
                <a:srgbClr val="3B3B3A"/>
              </a:solidFill>
              <a:latin typeface="Arial" pitchFamily="34" charset="0"/>
            </a:endParaRPr>
          </a:p>
        </p:txBody>
      </p:sp>
      <p:pic>
        <p:nvPicPr>
          <p:cNvPr id="9" name="Picture 10"/>
          <p:cNvPicPr>
            <a:picLocks noChangeAspect="1"/>
          </p:cNvPicPr>
          <p:nvPr/>
        </p:nvPicPr>
        <p:blipFill>
          <a:blip r:embed="rId2">
            <a:duotone>
              <a:schemeClr val="accent1">
                <a:shade val="45000"/>
                <a:satMod val="135000"/>
              </a:schemeClr>
              <a:prstClr val="white"/>
            </a:duotone>
            <a:clrChange>
              <a:clrFrom>
                <a:srgbClr val="FFFFFF"/>
              </a:clrFrom>
              <a:clrTo>
                <a:srgbClr val="FFFFFF">
                  <a:alpha val="0"/>
                </a:srgbClr>
              </a:clrTo>
            </a:clrChange>
          </a:blip>
          <a:stretch>
            <a:fillRect/>
          </a:stretch>
        </p:blipFill>
        <p:spPr>
          <a:xfrm>
            <a:off x="8460432" y="692696"/>
            <a:ext cx="648072" cy="648072"/>
          </a:xfrm>
          <a:prstGeom prst="rect">
            <a:avLst/>
          </a:prstGeom>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6802" name="Content Placeholder 10"/>
          <p:cNvGraphicFramePr>
            <a:graphicFrameLocks noGrp="1"/>
          </p:cNvGraphicFramePr>
          <p:nvPr>
            <p:ph idx="1"/>
          </p:nvPr>
        </p:nvGraphicFramePr>
        <p:xfrm>
          <a:off x="446088" y="1350963"/>
          <a:ext cx="8012112" cy="4838700"/>
        </p:xfrm>
        <a:graphic>
          <a:graphicData uri="http://schemas.openxmlformats.org/presentationml/2006/ole">
            <mc:AlternateContent xmlns:mc="http://schemas.openxmlformats.org/markup-compatibility/2006">
              <mc:Choice xmlns:v="urn:schemas-microsoft-com:vml" Requires="v">
                <p:oleObj spid="_x0000_s76846" name="Gráfico" r:id="rId3" imgW="8016935" imgH="4846740" progId="Excel.Chart.8">
                  <p:embed/>
                </p:oleObj>
              </mc:Choice>
              <mc:Fallback>
                <p:oleObj name="Gráfico" r:id="rId3" imgW="8016935" imgH="4846740" progId="Excel.Chart.8">
                  <p:embed/>
                  <p:pic>
                    <p:nvPicPr>
                      <p:cNvPr id="0" name="Content Placeholder 10"/>
                      <p:cNvPicPr>
                        <a:picLocks noGrp="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6088" y="1350963"/>
                        <a:ext cx="8012112" cy="483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6803" name="Title 2"/>
          <p:cNvSpPr>
            <a:spLocks noGrp="1"/>
          </p:cNvSpPr>
          <p:nvPr>
            <p:ph type="title"/>
          </p:nvPr>
        </p:nvSpPr>
        <p:spPr/>
        <p:txBody>
          <a:bodyPr/>
          <a:lstStyle/>
          <a:p>
            <a:pPr eaLnBrk="1" hangingPunct="1"/>
            <a:r>
              <a:rPr lang="en-GB" altLang="es-ES" sz="2000" smtClean="0">
                <a:solidFill>
                  <a:srgbClr val="FFD300"/>
                </a:solidFill>
              </a:rPr>
              <a:t>GOLFISTAS DE BAJA</a:t>
            </a:r>
            <a:r>
              <a:rPr lang="en-GB" altLang="es-ES" sz="2000" smtClean="0"/>
              <a:t> |  Opiniones sobre el golf en </a:t>
            </a:r>
            <a:r>
              <a:rPr lang="es-ES" altLang="es-ES" sz="2000" smtClean="0"/>
              <a:t>Madrid </a:t>
            </a:r>
            <a:r>
              <a:rPr lang="en-US" altLang="es-ES" sz="2000" smtClean="0"/>
              <a:t> </a:t>
            </a:r>
            <a:endParaRPr lang="en-GB" altLang="es-ES" sz="2000" smtClean="0"/>
          </a:p>
        </p:txBody>
      </p:sp>
      <p:sp>
        <p:nvSpPr>
          <p:cNvPr id="76804" name="Date Placeholder 4"/>
          <p:cNvSpPr>
            <a:spLocks noGrp="1"/>
          </p:cNvSpPr>
          <p:nvPr>
            <p:ph type="dt" sz="quarter" idx="14"/>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8C92DE00-F574-4752-B596-98727E4F3CE6}" type="datetime4">
              <a:rPr lang="en-US" altLang="es-ES" smtClean="0">
                <a:solidFill>
                  <a:srgbClr val="FFFFFF"/>
                </a:solidFill>
              </a:rPr>
              <a:pPr/>
              <a:t>September 3, 2016</a:t>
            </a:fld>
            <a:endParaRPr lang="en-US" altLang="es-ES" smtClean="0">
              <a:solidFill>
                <a:srgbClr val="FFFFFF"/>
              </a:solidFill>
            </a:endParaRPr>
          </a:p>
        </p:txBody>
      </p:sp>
      <p:sp>
        <p:nvSpPr>
          <p:cNvPr id="76805" name="Footer Placeholder 5"/>
          <p:cNvSpPr>
            <a:spLocks noGrp="1"/>
          </p:cNvSpPr>
          <p:nvPr>
            <p:ph type="ftr" sz="quarter" idx="15"/>
          </p:nvPr>
        </p:nvSpPr>
        <p:spPr>
          <a:xfrm>
            <a:off x="685800" y="6513513"/>
            <a:ext cx="2446338" cy="2286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r>
              <a:rPr lang="en-US" altLang="es-ES" smtClean="0">
                <a:solidFill>
                  <a:srgbClr val="FFFFFF"/>
                </a:solidFill>
              </a:rPr>
              <a:t>© SPORTS MARKETING SURVEYS INC</a:t>
            </a:r>
            <a:r>
              <a:rPr lang="en-US" altLang="es-ES" smtClean="0">
                <a:solidFill>
                  <a:srgbClr val="FFD300"/>
                </a:solidFill>
              </a:rPr>
              <a:t>.</a:t>
            </a:r>
          </a:p>
        </p:txBody>
      </p:sp>
      <p:sp>
        <p:nvSpPr>
          <p:cNvPr id="76806" name="Rectangular Callout 6"/>
          <p:cNvSpPr>
            <a:spLocks noChangeArrowheads="1"/>
          </p:cNvSpPr>
          <p:nvPr/>
        </p:nvSpPr>
        <p:spPr bwMode="auto">
          <a:xfrm>
            <a:off x="6869113" y="3716338"/>
            <a:ext cx="2095500" cy="2449512"/>
          </a:xfrm>
          <a:prstGeom prst="wedgeRectCallout">
            <a:avLst>
              <a:gd name="adj1" fmla="val -39194"/>
              <a:gd name="adj2" fmla="val -62625"/>
            </a:avLst>
          </a:prstGeom>
          <a:noFill/>
          <a:ln w="28575">
            <a:solidFill>
              <a:srgbClr val="FFD300"/>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pPr eaLnBrk="1" hangingPunct="1"/>
            <a:endParaRPr lang="es-ES" altLang="es-ES" sz="1200"/>
          </a:p>
          <a:p>
            <a:pPr eaLnBrk="1" hangingPunct="1"/>
            <a:endParaRPr lang="es-ES" altLang="es-ES" sz="1200"/>
          </a:p>
          <a:p>
            <a:pPr eaLnBrk="1" hangingPunct="1"/>
            <a:endParaRPr lang="es-ES" altLang="es-ES" sz="1200"/>
          </a:p>
          <a:p>
            <a:pPr eaLnBrk="1" hangingPunct="1"/>
            <a:r>
              <a:rPr lang="es-ES" altLang="es-ES" sz="1200"/>
              <a:t>Consideran buenos los campos de golf de Madrid.</a:t>
            </a:r>
          </a:p>
          <a:p>
            <a:pPr eaLnBrk="1" hangingPunct="1"/>
            <a:endParaRPr lang="es-ES" altLang="es-ES" sz="1200"/>
          </a:p>
          <a:p>
            <a:pPr eaLnBrk="1" hangingPunct="1"/>
            <a:r>
              <a:rPr lang="es-ES" altLang="es-ES" sz="1200"/>
              <a:t>Pero otras áreas recibieron comentarios menos positivos: oportunidades de jugar al golf en colegios, disponibilidad de formatos de juego alternativos y campos con tarifas asequibles. </a:t>
            </a:r>
            <a:endParaRPr lang="en-GB" altLang="es-ES" sz="1200">
              <a:solidFill>
                <a:srgbClr val="2C2C2B"/>
              </a:solidFill>
              <a:latin typeface="Prelo SemiBold" charset="0"/>
            </a:endParaRPr>
          </a:p>
          <a:p>
            <a:pPr eaLnBrk="1" hangingPunct="1"/>
            <a:endParaRPr lang="es-ES_tradnl" altLang="es-ES" sz="1200"/>
          </a:p>
          <a:p>
            <a:pPr eaLnBrk="1" hangingPunct="1"/>
            <a:endParaRPr lang="es-ES_tradnl" altLang="es-ES" sz="1200"/>
          </a:p>
          <a:p>
            <a:pPr eaLnBrk="1" hangingPunct="1"/>
            <a:endParaRPr lang="es-ES" altLang="es-ES" sz="1200"/>
          </a:p>
        </p:txBody>
      </p:sp>
      <p:sp>
        <p:nvSpPr>
          <p:cNvPr id="76807" name="Slide Number Placeholder 1"/>
          <p:cNvSpPr>
            <a:spLocks noGrp="1"/>
          </p:cNvSpPr>
          <p:nvPr>
            <p:ph type="sldNum" sz="quarter" idx="16"/>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D60BE118-908E-4D45-8B68-7ACC9A1889EB}" type="slidenum">
              <a:rPr lang="en-US" altLang="en-US">
                <a:solidFill>
                  <a:srgbClr val="FFFFFF"/>
                </a:solidFill>
              </a:rPr>
              <a:pPr/>
              <a:t>54</a:t>
            </a:fld>
            <a:endParaRPr lang="en-US" altLang="en-US">
              <a:solidFill>
                <a:srgbClr val="3B3B3A"/>
              </a:solidFill>
              <a:latin typeface="Arial" pitchFamily="34" charset="0"/>
            </a:endParaRPr>
          </a:p>
        </p:txBody>
      </p:sp>
      <p:pic>
        <p:nvPicPr>
          <p:cNvPr id="9" name="Picture 10"/>
          <p:cNvPicPr>
            <a:picLocks noChangeAspect="1"/>
          </p:cNvPicPr>
          <p:nvPr/>
        </p:nvPicPr>
        <p:blipFill>
          <a:blip r:embed="rId5">
            <a:duotone>
              <a:schemeClr val="accent1">
                <a:shade val="45000"/>
                <a:satMod val="135000"/>
              </a:schemeClr>
              <a:prstClr val="white"/>
            </a:duotone>
            <a:clrChange>
              <a:clrFrom>
                <a:srgbClr val="FFFFFF"/>
              </a:clrFrom>
              <a:clrTo>
                <a:srgbClr val="FFFFFF">
                  <a:alpha val="0"/>
                </a:srgbClr>
              </a:clrTo>
            </a:clrChange>
          </a:blip>
          <a:stretch>
            <a:fillRect/>
          </a:stretch>
        </p:blipFill>
        <p:spPr>
          <a:xfrm>
            <a:off x="8244408" y="692696"/>
            <a:ext cx="720080" cy="720080"/>
          </a:xfrm>
          <a:prstGeom prst="rect">
            <a:avLst/>
          </a:prstGeom>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itle 2"/>
          <p:cNvSpPr>
            <a:spLocks noGrp="1"/>
          </p:cNvSpPr>
          <p:nvPr>
            <p:ph type="title"/>
          </p:nvPr>
        </p:nvSpPr>
        <p:spPr/>
        <p:txBody>
          <a:bodyPr/>
          <a:lstStyle/>
          <a:p>
            <a:pPr eaLnBrk="1" hangingPunct="1"/>
            <a:r>
              <a:rPr lang="en-GB" altLang="es-ES" dirty="0" smtClean="0">
                <a:solidFill>
                  <a:srgbClr val="FFD300"/>
                </a:solidFill>
              </a:rPr>
              <a:t>GOLFISTAS DE BAJA</a:t>
            </a:r>
            <a:r>
              <a:rPr lang="en-GB" altLang="es-ES" dirty="0" smtClean="0"/>
              <a:t> | </a:t>
            </a:r>
            <a:r>
              <a:rPr lang="en-GB" altLang="es-ES" dirty="0" smtClean="0"/>
              <a:t>Para qu</a:t>
            </a:r>
            <a:r>
              <a:rPr lang="en-GB" altLang="es-ES" dirty="0" smtClean="0"/>
              <a:t>e el golf </a:t>
            </a:r>
            <a:r>
              <a:rPr lang="en-GB" altLang="es-ES" dirty="0" err="1" smtClean="0"/>
              <a:t>crezca</a:t>
            </a:r>
            <a:r>
              <a:rPr lang="en-GB" altLang="es-ES" dirty="0" smtClean="0"/>
              <a:t> </a:t>
            </a:r>
            <a:r>
              <a:rPr lang="en-GB" altLang="es-ES" dirty="0" err="1" smtClean="0"/>
              <a:t>en</a:t>
            </a:r>
            <a:r>
              <a:rPr lang="en-GB" altLang="es-ES" dirty="0" smtClean="0"/>
              <a:t> </a:t>
            </a:r>
            <a:r>
              <a:rPr lang="es-ES" altLang="es-ES" dirty="0" smtClean="0"/>
              <a:t>Madrid</a:t>
            </a:r>
            <a:r>
              <a:rPr lang="en-US" altLang="es-ES" dirty="0" smtClean="0"/>
              <a:t> </a:t>
            </a:r>
            <a:endParaRPr lang="en-GB" altLang="es-ES" dirty="0" smtClean="0"/>
          </a:p>
        </p:txBody>
      </p:sp>
      <p:sp>
        <p:nvSpPr>
          <p:cNvPr id="77827" name="Date Placeholder 4"/>
          <p:cNvSpPr>
            <a:spLocks noGrp="1"/>
          </p:cNvSpPr>
          <p:nvPr>
            <p:ph type="dt" sz="quarter" idx="14"/>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16511BA3-4258-45DC-A878-05B690F00BF3}" type="datetime4">
              <a:rPr lang="en-US" altLang="es-ES" smtClean="0">
                <a:solidFill>
                  <a:srgbClr val="FFFFFF"/>
                </a:solidFill>
              </a:rPr>
              <a:pPr/>
              <a:t>September 3, 2016</a:t>
            </a:fld>
            <a:endParaRPr lang="en-US" altLang="es-ES" smtClean="0">
              <a:solidFill>
                <a:srgbClr val="FFFFFF"/>
              </a:solidFill>
            </a:endParaRPr>
          </a:p>
        </p:txBody>
      </p:sp>
      <p:sp>
        <p:nvSpPr>
          <p:cNvPr id="77828" name="Footer Placeholder 5"/>
          <p:cNvSpPr>
            <a:spLocks noGrp="1"/>
          </p:cNvSpPr>
          <p:nvPr>
            <p:ph type="ftr" sz="quarter" idx="15"/>
          </p:nvPr>
        </p:nvSpPr>
        <p:spPr>
          <a:xfrm>
            <a:off x="685800" y="6513513"/>
            <a:ext cx="2446338" cy="2286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r>
              <a:rPr lang="en-US" altLang="es-ES" smtClean="0">
                <a:solidFill>
                  <a:srgbClr val="FFFFFF"/>
                </a:solidFill>
              </a:rPr>
              <a:t>© SPORTS MARKETING SURVEYS INC</a:t>
            </a:r>
            <a:r>
              <a:rPr lang="en-US" altLang="es-ES" smtClean="0">
                <a:solidFill>
                  <a:srgbClr val="FFD300"/>
                </a:solidFill>
              </a:rPr>
              <a:t>.</a:t>
            </a:r>
          </a:p>
        </p:txBody>
      </p:sp>
      <p:sp>
        <p:nvSpPr>
          <p:cNvPr id="77829" name="Slide Number Placeholder 3"/>
          <p:cNvSpPr>
            <a:spLocks noGrp="1"/>
          </p:cNvSpPr>
          <p:nvPr>
            <p:ph type="sldNum" sz="quarter" idx="16"/>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35190400-288E-40D9-ADA0-B7D7BED2490F}" type="slidenum">
              <a:rPr lang="en-US" altLang="en-US">
                <a:solidFill>
                  <a:srgbClr val="FFFFFF"/>
                </a:solidFill>
              </a:rPr>
              <a:pPr/>
              <a:t>55</a:t>
            </a:fld>
            <a:endParaRPr lang="en-US" altLang="en-US">
              <a:solidFill>
                <a:srgbClr val="3B3B3A"/>
              </a:solidFill>
              <a:latin typeface="Arial" pitchFamily="34" charset="0"/>
            </a:endParaRPr>
          </a:p>
        </p:txBody>
      </p:sp>
      <p:sp>
        <p:nvSpPr>
          <p:cNvPr id="77830" name="Cloud Callout 8"/>
          <p:cNvSpPr>
            <a:spLocks noChangeArrowheads="1"/>
          </p:cNvSpPr>
          <p:nvPr/>
        </p:nvSpPr>
        <p:spPr bwMode="auto">
          <a:xfrm flipH="1">
            <a:off x="1257300" y="1562100"/>
            <a:ext cx="6051550" cy="4481513"/>
          </a:xfrm>
          <a:prstGeom prst="cloudCallout">
            <a:avLst>
              <a:gd name="adj1" fmla="val -50130"/>
              <a:gd name="adj2" fmla="val 49079"/>
            </a:avLst>
          </a:prstGeom>
          <a:noFill/>
          <a:ln w="28575">
            <a:solidFill>
              <a:srgbClr val="97BF0D"/>
            </a:solidFill>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endParaRPr lang="en-GB" altLang="es-ES" sz="2400">
              <a:latin typeface="Arial" pitchFamily="34" charset="0"/>
            </a:endParaRPr>
          </a:p>
        </p:txBody>
      </p:sp>
      <p:sp>
        <p:nvSpPr>
          <p:cNvPr id="77831" name="Rectangle 10"/>
          <p:cNvSpPr>
            <a:spLocks noChangeArrowheads="1"/>
          </p:cNvSpPr>
          <p:nvPr/>
        </p:nvSpPr>
        <p:spPr bwMode="auto">
          <a:xfrm>
            <a:off x="3825875" y="2133600"/>
            <a:ext cx="2725738"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pPr eaLnBrk="1" hangingPunct="1"/>
            <a:r>
              <a:rPr lang="es-ES" altLang="es-ES" sz="1100" dirty="0"/>
              <a:t>Una mejor formación lo haría más divertido, sería un deporte menos frustrante y el jugador empezaría a disfrutarlo antes. Instalaciones de hoyos cortos también ayudarían en este sentido. </a:t>
            </a:r>
            <a:endParaRPr lang="en-GB" altLang="es-ES" sz="1100" dirty="0">
              <a:latin typeface="Prelo SemiBold" charset="0"/>
            </a:endParaRPr>
          </a:p>
        </p:txBody>
      </p:sp>
      <p:sp>
        <p:nvSpPr>
          <p:cNvPr id="77832" name="Rectangle 11"/>
          <p:cNvSpPr>
            <a:spLocks noChangeArrowheads="1"/>
          </p:cNvSpPr>
          <p:nvPr/>
        </p:nvSpPr>
        <p:spPr bwMode="auto">
          <a:xfrm>
            <a:off x="3676650" y="4694238"/>
            <a:ext cx="1463675"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pPr eaLnBrk="1" hangingPunct="1"/>
            <a:r>
              <a:rPr lang="es-ES" altLang="es-ES" sz="1100" dirty="0"/>
              <a:t>Más torneos de aficionados para los que no pertenezcan a ningún club.</a:t>
            </a:r>
            <a:r>
              <a:rPr lang="en-US" altLang="es-ES" sz="1100" dirty="0"/>
              <a:t> </a:t>
            </a:r>
            <a:endParaRPr lang="en-GB" altLang="es-ES" sz="1100" dirty="0">
              <a:latin typeface="Prelo SemiBold" charset="0"/>
            </a:endParaRPr>
          </a:p>
        </p:txBody>
      </p:sp>
      <p:sp>
        <p:nvSpPr>
          <p:cNvPr id="77833" name="Rectangle 12"/>
          <p:cNvSpPr>
            <a:spLocks noChangeArrowheads="1"/>
          </p:cNvSpPr>
          <p:nvPr/>
        </p:nvSpPr>
        <p:spPr bwMode="auto">
          <a:xfrm>
            <a:off x="1987550" y="2105025"/>
            <a:ext cx="1619250" cy="938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pPr eaLnBrk="1" hangingPunct="1"/>
            <a:r>
              <a:rPr lang="es-ES" altLang="es-ES" sz="1100"/>
              <a:t>Más campos gratis promovidos por las federaciones para atraer a más jugadores.</a:t>
            </a:r>
            <a:r>
              <a:rPr lang="en-US" altLang="es-ES" sz="1100"/>
              <a:t> </a:t>
            </a:r>
            <a:endParaRPr lang="en-GB" altLang="es-ES" sz="1100">
              <a:latin typeface="Prelo SemiBold" charset="0"/>
            </a:endParaRPr>
          </a:p>
        </p:txBody>
      </p:sp>
      <p:sp>
        <p:nvSpPr>
          <p:cNvPr id="77834" name="Rectangle 13"/>
          <p:cNvSpPr>
            <a:spLocks noChangeArrowheads="1"/>
          </p:cNvSpPr>
          <p:nvPr/>
        </p:nvSpPr>
        <p:spPr bwMode="auto">
          <a:xfrm>
            <a:off x="1785938" y="3394075"/>
            <a:ext cx="31940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pPr eaLnBrk="1" hangingPunct="1"/>
            <a:r>
              <a:rPr lang="es-ES" altLang="es-ES" sz="1600"/>
              <a:t>Mejor acceso a las instalaciones.</a:t>
            </a:r>
            <a:r>
              <a:rPr lang="en-US" altLang="es-ES" sz="1600"/>
              <a:t> </a:t>
            </a:r>
            <a:endParaRPr lang="en-GB" altLang="es-ES" sz="1500">
              <a:latin typeface="Prelo SemiBold" charset="0"/>
            </a:endParaRPr>
          </a:p>
        </p:txBody>
      </p:sp>
      <p:sp>
        <p:nvSpPr>
          <p:cNvPr id="77835" name="Rectangle 14"/>
          <p:cNvSpPr>
            <a:spLocks noChangeArrowheads="1"/>
          </p:cNvSpPr>
          <p:nvPr/>
        </p:nvSpPr>
        <p:spPr bwMode="auto">
          <a:xfrm>
            <a:off x="2513013" y="3789363"/>
            <a:ext cx="166528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pPr eaLnBrk="1" hangingPunct="1"/>
            <a:r>
              <a:rPr lang="es-ES" altLang="es-ES" sz="1600"/>
              <a:t>Más publicidad</a:t>
            </a:r>
            <a:r>
              <a:rPr lang="en-US" altLang="es-ES" sz="1600"/>
              <a:t> </a:t>
            </a:r>
            <a:endParaRPr lang="en-GB" altLang="es-ES" sz="1500">
              <a:latin typeface="Prelo SemiBold" charset="0"/>
            </a:endParaRPr>
          </a:p>
        </p:txBody>
      </p:sp>
      <p:sp>
        <p:nvSpPr>
          <p:cNvPr id="77836" name="Rectangle 15"/>
          <p:cNvSpPr>
            <a:spLocks noChangeArrowheads="1"/>
          </p:cNvSpPr>
          <p:nvPr/>
        </p:nvSpPr>
        <p:spPr bwMode="auto">
          <a:xfrm>
            <a:off x="5046663" y="3308350"/>
            <a:ext cx="1235075"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pPr eaLnBrk="1" hangingPunct="1"/>
            <a:r>
              <a:rPr lang="es-ES" altLang="es-ES" sz="1100"/>
              <a:t>Más pitch &amp; putt.</a:t>
            </a:r>
            <a:r>
              <a:rPr lang="en-US" altLang="es-ES" sz="1100"/>
              <a:t> </a:t>
            </a:r>
            <a:endParaRPr lang="en-GB" altLang="es-ES" sz="1100">
              <a:latin typeface="Prelo SemiBold" charset="0"/>
            </a:endParaRPr>
          </a:p>
        </p:txBody>
      </p:sp>
      <p:sp>
        <p:nvSpPr>
          <p:cNvPr id="77837" name="Rectangle 16"/>
          <p:cNvSpPr>
            <a:spLocks noChangeArrowheads="1"/>
          </p:cNvSpPr>
          <p:nvPr/>
        </p:nvSpPr>
        <p:spPr bwMode="auto">
          <a:xfrm>
            <a:off x="4716463" y="3606800"/>
            <a:ext cx="266382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pPr eaLnBrk="1" hangingPunct="1"/>
            <a:r>
              <a:rPr lang="es-ES" altLang="es-ES" sz="1600"/>
              <a:t>Más información sobre el deporte y sus beneficios para la salud.</a:t>
            </a:r>
            <a:r>
              <a:rPr lang="en-US" altLang="es-ES" sz="1600"/>
              <a:t> </a:t>
            </a:r>
            <a:endParaRPr lang="en-GB" altLang="es-ES" sz="1500">
              <a:latin typeface="Prelo SemiBold" charset="0"/>
            </a:endParaRPr>
          </a:p>
        </p:txBody>
      </p:sp>
      <p:sp>
        <p:nvSpPr>
          <p:cNvPr id="77838" name="Rectangle 17"/>
          <p:cNvSpPr>
            <a:spLocks noChangeArrowheads="1"/>
          </p:cNvSpPr>
          <p:nvPr/>
        </p:nvSpPr>
        <p:spPr bwMode="auto">
          <a:xfrm>
            <a:off x="2365375" y="4449763"/>
            <a:ext cx="12414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pPr eaLnBrk="1" hangingPunct="1"/>
            <a:r>
              <a:rPr lang="es-ES" altLang="es-ES" sz="1600"/>
              <a:t>Precios mas bajos.</a:t>
            </a:r>
            <a:r>
              <a:rPr lang="en-US" altLang="es-ES" sz="1600"/>
              <a:t> </a:t>
            </a:r>
            <a:endParaRPr lang="en-GB" altLang="es-ES" sz="1500">
              <a:latin typeface="Prelo SemiBold" charset="0"/>
            </a:endParaRPr>
          </a:p>
        </p:txBody>
      </p:sp>
      <p:sp>
        <p:nvSpPr>
          <p:cNvPr id="77839" name="Rectangle 18"/>
          <p:cNvSpPr>
            <a:spLocks noChangeArrowheads="1"/>
          </p:cNvSpPr>
          <p:nvPr/>
        </p:nvSpPr>
        <p:spPr bwMode="auto">
          <a:xfrm>
            <a:off x="5530850" y="4506913"/>
            <a:ext cx="1395413"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pPr eaLnBrk="1" hangingPunct="1"/>
            <a:r>
              <a:rPr lang="en-GB" altLang="es-ES" sz="1500">
                <a:latin typeface="Prelo SemiBold" charset="0"/>
              </a:rPr>
              <a:t>Acceso a más campos. </a:t>
            </a:r>
          </a:p>
        </p:txBody>
      </p:sp>
      <p:pic>
        <p:nvPicPr>
          <p:cNvPr id="20" name="Picture 10"/>
          <p:cNvPicPr>
            <a:picLocks noChangeAspect="1"/>
          </p:cNvPicPr>
          <p:nvPr/>
        </p:nvPicPr>
        <p:blipFill>
          <a:blip r:embed="rId2">
            <a:duotone>
              <a:schemeClr val="accent1">
                <a:shade val="45000"/>
                <a:satMod val="135000"/>
              </a:schemeClr>
              <a:prstClr val="white"/>
            </a:duotone>
            <a:clrChange>
              <a:clrFrom>
                <a:srgbClr val="FFFFFF"/>
              </a:clrFrom>
              <a:clrTo>
                <a:srgbClr val="FFFFFF">
                  <a:alpha val="0"/>
                </a:srgbClr>
              </a:clrTo>
            </a:clrChange>
          </a:blip>
          <a:stretch>
            <a:fillRect/>
          </a:stretch>
        </p:blipFill>
        <p:spPr>
          <a:xfrm>
            <a:off x="8244408" y="692696"/>
            <a:ext cx="720080" cy="720080"/>
          </a:xfrm>
          <a:prstGeom prst="rect">
            <a:avLst/>
          </a:prstGeom>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Placeholder 5"/>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t="46" b="46"/>
          <a:stretch>
            <a:fillRect/>
          </a:stretch>
        </p:blipFill>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51" name="Title 2"/>
          <p:cNvSpPr>
            <a:spLocks noGrp="1"/>
          </p:cNvSpPr>
          <p:nvPr>
            <p:ph type="ctrTitle"/>
          </p:nvPr>
        </p:nvSpPr>
        <p:spPr>
          <a:xfrm>
            <a:off x="539750" y="1412875"/>
            <a:ext cx="8205788" cy="533400"/>
          </a:xfrm>
        </p:spPr>
        <p:txBody>
          <a:bodyPr/>
          <a:lstStyle/>
          <a:p>
            <a:pPr eaLnBrk="1" hangingPunct="1"/>
            <a:r>
              <a:rPr lang="es-ES" altLang="es-ES" smtClean="0"/>
              <a:t>PERSPECTIVA DE LOS GOLFISTAS POTENCIALES  </a:t>
            </a:r>
            <a:endParaRPr lang="en-US" altLang="es-ES" smtClean="0"/>
          </a:p>
        </p:txBody>
      </p:sp>
      <p:pic>
        <p:nvPicPr>
          <p:cNvPr id="78852" name="Picture 6"/>
          <p:cNvPicPr>
            <a:picLocks noChangeAspect="1"/>
          </p:cNvPicPr>
          <p:nvPr/>
        </p:nvPicPr>
        <p:blipFill>
          <a:blip r:embed="rId3">
            <a:clrChange>
              <a:clrFrom>
                <a:srgbClr val="FFFFFF"/>
              </a:clrFrom>
              <a:clrTo>
                <a:srgbClr val="FFFFFF">
                  <a:alpha val="0"/>
                </a:srgbClr>
              </a:clrTo>
            </a:clrChange>
            <a:lum bright="70000" contrast="-70000"/>
            <a:extLst>
              <a:ext uri="{28A0092B-C50C-407E-A947-70E740481C1C}">
                <a14:useLocalDpi xmlns:a14="http://schemas.microsoft.com/office/drawing/2010/main" val="0"/>
              </a:ext>
            </a:extLst>
          </a:blip>
          <a:srcRect/>
          <a:stretch>
            <a:fillRect/>
          </a:stretch>
        </p:blipFill>
        <p:spPr bwMode="auto">
          <a:xfrm>
            <a:off x="8027988" y="260350"/>
            <a:ext cx="900112" cy="900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Placeholder 7"/>
          <p:cNvPicPr>
            <a:picLocks noGrp="1" noChangeAspect="1"/>
          </p:cNvPicPr>
          <p:nvPr>
            <p:ph type="pic" sz="quarter" idx="14"/>
          </p:nvPr>
        </p:nvPicPr>
        <p:blipFill>
          <a:blip r:embed="rId2">
            <a:extLst>
              <a:ext uri="{28A0092B-C50C-407E-A947-70E740481C1C}">
                <a14:useLocalDpi xmlns:a14="http://schemas.microsoft.com/office/drawing/2010/main" val="0"/>
              </a:ext>
            </a:extLst>
          </a:blip>
          <a:srcRect t="2107" b="2107"/>
          <a:stretch>
            <a:fillRect/>
          </a:stretch>
        </p:blipFill>
        <p:spPr bwMode="auto">
          <a:xfrm>
            <a:off x="0" y="644525"/>
            <a:ext cx="9144000" cy="58801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875" name="Title 2"/>
          <p:cNvSpPr>
            <a:spLocks noGrp="1"/>
          </p:cNvSpPr>
          <p:nvPr>
            <p:ph type="title"/>
          </p:nvPr>
        </p:nvSpPr>
        <p:spPr>
          <a:xfrm>
            <a:off x="404813" y="908050"/>
            <a:ext cx="8270875" cy="358775"/>
          </a:xfrm>
        </p:spPr>
        <p:txBody>
          <a:bodyPr/>
          <a:lstStyle/>
          <a:p>
            <a:pPr eaLnBrk="1" hangingPunct="1"/>
            <a:r>
              <a:rPr lang="es-ES" altLang="es-ES" smtClean="0"/>
              <a:t>SOBRE ESTE ELEMENTO </a:t>
            </a:r>
            <a:r>
              <a:rPr lang="en-GB" altLang="es-ES" smtClean="0"/>
              <a:t>|  Golfistas potenciales  </a:t>
            </a:r>
          </a:p>
        </p:txBody>
      </p:sp>
      <p:sp>
        <p:nvSpPr>
          <p:cNvPr id="79876" name="Date Placeholder 4"/>
          <p:cNvSpPr>
            <a:spLocks noGrp="1"/>
          </p:cNvSpPr>
          <p:nvPr>
            <p:ph type="dt" sz="quarter" idx="1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44E8E8BA-D442-43F2-999A-3697E616FEF8}" type="datetime4">
              <a:rPr lang="en-US" altLang="es-ES" smtClean="0">
                <a:solidFill>
                  <a:srgbClr val="FFFFFF"/>
                </a:solidFill>
              </a:rPr>
              <a:pPr/>
              <a:t>September 3, 2016</a:t>
            </a:fld>
            <a:endParaRPr lang="en-US" altLang="es-ES" smtClean="0">
              <a:solidFill>
                <a:srgbClr val="FFFFFF"/>
              </a:solidFill>
            </a:endParaRPr>
          </a:p>
        </p:txBody>
      </p:sp>
      <p:sp>
        <p:nvSpPr>
          <p:cNvPr id="79877" name="Footer Placeholder 5"/>
          <p:cNvSpPr>
            <a:spLocks noGrp="1"/>
          </p:cNvSpPr>
          <p:nvPr>
            <p:ph type="ftr" sz="quarter" idx="16"/>
          </p:nvPr>
        </p:nvSpPr>
        <p:spPr>
          <a:xfrm>
            <a:off x="685800" y="6513513"/>
            <a:ext cx="2517775" cy="2286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r>
              <a:rPr lang="en-US" altLang="es-ES" smtClean="0">
                <a:solidFill>
                  <a:srgbClr val="FFFFFF"/>
                </a:solidFill>
              </a:rPr>
              <a:t>© SPORTS MARKETING SURVEYS INC</a:t>
            </a:r>
            <a:r>
              <a:rPr lang="en-US" altLang="es-ES" smtClean="0">
                <a:solidFill>
                  <a:srgbClr val="FFD300"/>
                </a:solidFill>
              </a:rPr>
              <a:t>.</a:t>
            </a:r>
          </a:p>
        </p:txBody>
      </p:sp>
      <p:sp>
        <p:nvSpPr>
          <p:cNvPr id="79878" name="Content Placeholder 3"/>
          <p:cNvSpPr>
            <a:spLocks noGrp="1"/>
          </p:cNvSpPr>
          <p:nvPr>
            <p:ph idx="1"/>
          </p:nvPr>
        </p:nvSpPr>
        <p:spPr bwMode="auto">
          <a:xfrm>
            <a:off x="468313" y="1428750"/>
            <a:ext cx="4464050" cy="47371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indent="0" eaLnBrk="1" hangingPunct="1">
              <a:buFont typeface="Wingdings" pitchFamily="2" charset="2"/>
              <a:buNone/>
            </a:pPr>
            <a:r>
              <a:rPr lang="es-ES" altLang="es-ES" smtClean="0">
                <a:latin typeface="Prelo SemiBold" charset="0"/>
              </a:rPr>
              <a:t>GRUPO OBJETIVO </a:t>
            </a:r>
            <a:r>
              <a:rPr lang="en-GB" altLang="es-ES" smtClean="0">
                <a:latin typeface="Prelo SemiBold" charset="0"/>
              </a:rPr>
              <a:t>– </a:t>
            </a:r>
            <a:r>
              <a:rPr lang="en-GB" altLang="es-ES" smtClean="0">
                <a:solidFill>
                  <a:srgbClr val="FFD300"/>
                </a:solidFill>
                <a:latin typeface="Prelo SemiBold" charset="0"/>
              </a:rPr>
              <a:t>GOLFISTAS POTENCIALES </a:t>
            </a:r>
            <a:endParaRPr lang="en-GB" altLang="es-ES" smtClean="0">
              <a:latin typeface="Prelo SemiBold" charset="0"/>
            </a:endParaRPr>
          </a:p>
          <a:p>
            <a:pPr marL="0" indent="0" eaLnBrk="1" hangingPunct="1"/>
            <a:r>
              <a:rPr lang="es-ES" altLang="es-ES" smtClean="0">
                <a:latin typeface="Prelo SemiBold" charset="0"/>
              </a:rPr>
              <a:t> El grupo objetivo de este elemento de la investigación lo forman quienes actualmente no juegan al golf.</a:t>
            </a:r>
            <a:endParaRPr lang="en-US" altLang="es-ES" sz="2000" smtClean="0">
              <a:latin typeface="Prelo SemiBold" charset="0"/>
            </a:endParaRPr>
          </a:p>
          <a:p>
            <a:pPr marL="0" indent="0" eaLnBrk="1" hangingPunct="1"/>
            <a:r>
              <a:rPr lang="es-ES" altLang="es-ES" smtClean="0">
                <a:latin typeface="Prelo SemiBold" charset="0"/>
              </a:rPr>
              <a:t> A este grupo se accedió a través de entrevistas cara a cara realizadas en cinco lugares de Madrid.</a:t>
            </a:r>
            <a:endParaRPr lang="en-US" altLang="es-ES" sz="2000" smtClean="0">
              <a:latin typeface="Prelo SemiBold" charset="0"/>
            </a:endParaRPr>
          </a:p>
          <a:p>
            <a:pPr marL="0" indent="0" eaLnBrk="1" hangingPunct="1"/>
            <a:r>
              <a:rPr lang="es-ES" altLang="es-ES" smtClean="0">
                <a:latin typeface="Prelo SemiBold" charset="0"/>
              </a:rPr>
              <a:t> Para las entrevistas se escogieron los siguientes lugares frecuentados por personas que no muestran rechazo al deporte: </a:t>
            </a:r>
            <a:endParaRPr lang="en-US" altLang="es-ES" sz="2000" smtClean="0">
              <a:latin typeface="Prelo SemiBold" charset="0"/>
            </a:endParaRPr>
          </a:p>
          <a:p>
            <a:pPr lvl="1" eaLnBrk="1" hangingPunct="1"/>
            <a:r>
              <a:rPr lang="en-GB" altLang="es-ES" smtClean="0">
                <a:latin typeface="Prelo SemiBold" charset="0"/>
              </a:rPr>
              <a:t>Decathlon Alcobendas</a:t>
            </a:r>
            <a:endParaRPr lang="en-US" altLang="es-ES" sz="2000" smtClean="0">
              <a:latin typeface="Prelo SemiBold" charset="0"/>
            </a:endParaRPr>
          </a:p>
          <a:p>
            <a:pPr lvl="1" eaLnBrk="1" hangingPunct="1"/>
            <a:r>
              <a:rPr lang="en-GB" altLang="es-ES" smtClean="0">
                <a:latin typeface="Prelo SemiBold" charset="0"/>
              </a:rPr>
              <a:t>Decathlon San Sebastián de los Reyes</a:t>
            </a:r>
            <a:endParaRPr lang="en-US" altLang="es-ES" sz="2000" smtClean="0">
              <a:latin typeface="Prelo SemiBold" charset="0"/>
            </a:endParaRPr>
          </a:p>
          <a:p>
            <a:pPr lvl="1" eaLnBrk="1" hangingPunct="1"/>
            <a:r>
              <a:rPr lang="en-GB" altLang="es-ES" smtClean="0">
                <a:latin typeface="Prelo SemiBold" charset="0"/>
              </a:rPr>
              <a:t>Decathlon Majadahonda</a:t>
            </a:r>
            <a:endParaRPr lang="en-US" altLang="es-ES" sz="2000" smtClean="0">
              <a:latin typeface="Prelo SemiBold" charset="0"/>
            </a:endParaRPr>
          </a:p>
          <a:p>
            <a:pPr lvl="1" eaLnBrk="1" hangingPunct="1"/>
            <a:r>
              <a:rPr lang="en-GB" altLang="es-ES" smtClean="0">
                <a:latin typeface="Prelo SemiBold" charset="0"/>
              </a:rPr>
              <a:t>Decathlon San Fernando de Henares</a:t>
            </a:r>
            <a:endParaRPr lang="en-US" altLang="es-ES" sz="2000" smtClean="0">
              <a:latin typeface="Prelo SemiBold" charset="0"/>
            </a:endParaRPr>
          </a:p>
          <a:p>
            <a:pPr lvl="1" eaLnBrk="1" hangingPunct="1"/>
            <a:r>
              <a:rPr lang="en-GB" altLang="es-ES" smtClean="0">
                <a:latin typeface="Prelo SemiBold" charset="0"/>
              </a:rPr>
              <a:t>Gimnasio Go Fit Montecarmelo</a:t>
            </a:r>
            <a:endParaRPr lang="en-US" altLang="es-ES" sz="2000" smtClean="0">
              <a:latin typeface="Prelo SemiBold" charset="0"/>
            </a:endParaRPr>
          </a:p>
          <a:p>
            <a:pPr marL="0" indent="0" eaLnBrk="1" hangingPunct="1"/>
            <a:r>
              <a:rPr lang="es-ES" altLang="es-ES" smtClean="0">
                <a:latin typeface="Prelo SemiBold" charset="0"/>
              </a:rPr>
              <a:t> En total fueron entrevistadas 256 personas para completar esta parte del proyecto</a:t>
            </a:r>
            <a:endParaRPr lang="en-US" altLang="es-ES" sz="2000" smtClean="0">
              <a:latin typeface="Prelo SemiBold" charset="0"/>
            </a:endParaRPr>
          </a:p>
          <a:p>
            <a:pPr marL="0" indent="0" eaLnBrk="1" hangingPunct="1"/>
            <a:r>
              <a:rPr lang="es-ES" altLang="es-ES" smtClean="0">
                <a:latin typeface="Prelo SemiBold" charset="0"/>
              </a:rPr>
              <a:t> La encuesta se realizó del 7 de diciembre de 2015 al 10 de enero de 2016.</a:t>
            </a:r>
            <a:endParaRPr lang="en-US" altLang="es-ES" sz="2000" smtClean="0">
              <a:latin typeface="Prelo SemiBold" charset="0"/>
            </a:endParaRPr>
          </a:p>
          <a:p>
            <a:pPr marL="0" indent="0" eaLnBrk="1" hangingPunct="1"/>
            <a:endParaRPr lang="en-GB" altLang="es-ES" smtClean="0">
              <a:latin typeface="Prelo SemiBold" charset="0"/>
            </a:endParaRPr>
          </a:p>
        </p:txBody>
      </p:sp>
      <p:sp>
        <p:nvSpPr>
          <p:cNvPr id="79879" name="Content Placeholder 6"/>
          <p:cNvSpPr>
            <a:spLocks noGrp="1"/>
          </p:cNvSpPr>
          <p:nvPr>
            <p:ph idx="13"/>
          </p:nvPr>
        </p:nvSpPr>
        <p:spPr bwMode="auto">
          <a:xfrm>
            <a:off x="4789488" y="1422400"/>
            <a:ext cx="4030662" cy="47371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indent="0" eaLnBrk="1" hangingPunct="1">
              <a:buFont typeface="Wingdings" pitchFamily="2" charset="2"/>
              <a:buNone/>
            </a:pPr>
            <a:r>
              <a:rPr lang="es-ES" altLang="es-ES" smtClean="0">
                <a:latin typeface="Prelo SemiBold" charset="0"/>
              </a:rPr>
              <a:t>TEMAS CLAVE INVESTIGADOS</a:t>
            </a:r>
            <a:endParaRPr lang="en-US" altLang="es-ES" smtClean="0">
              <a:latin typeface="Prelo SemiBold" charset="0"/>
            </a:endParaRPr>
          </a:p>
          <a:p>
            <a:pPr marL="0" indent="0" eaLnBrk="1" hangingPunct="1"/>
            <a:r>
              <a:rPr lang="es-ES" altLang="es-ES" smtClean="0">
                <a:latin typeface="Prelo SemiBold" charset="0"/>
              </a:rPr>
              <a:t> Información básica sobre hábitos y comportamiento.</a:t>
            </a:r>
            <a:endParaRPr lang="en-US" altLang="es-ES" smtClean="0">
              <a:latin typeface="Prelo SemiBold" charset="0"/>
            </a:endParaRPr>
          </a:p>
          <a:p>
            <a:pPr marL="0" indent="0" eaLnBrk="1" hangingPunct="1"/>
            <a:r>
              <a:rPr lang="es-ES" altLang="es-ES" smtClean="0">
                <a:latin typeface="Prelo SemiBold" charset="0"/>
              </a:rPr>
              <a:t> Razones por las que los encuestados hacen deporte en general.</a:t>
            </a:r>
          </a:p>
          <a:p>
            <a:pPr marL="0" indent="0" eaLnBrk="1" hangingPunct="1"/>
            <a:r>
              <a:rPr lang="es-ES" altLang="es-ES" smtClean="0">
                <a:latin typeface="Prelo SemiBold" charset="0"/>
              </a:rPr>
              <a:t> Razones por las que los encuestados no juegan golf.</a:t>
            </a:r>
            <a:r>
              <a:rPr lang="en-US" altLang="es-ES" smtClean="0">
                <a:latin typeface="Prelo SemiBold" charset="0"/>
              </a:rPr>
              <a:t> </a:t>
            </a:r>
          </a:p>
          <a:p>
            <a:pPr marL="0" indent="0" eaLnBrk="1" hangingPunct="1"/>
            <a:r>
              <a:rPr lang="es-ES" altLang="es-ES" smtClean="0">
                <a:latin typeface="Prelo SemiBold" charset="0"/>
              </a:rPr>
              <a:t> Opiniones sobre el golf en Madrid.</a:t>
            </a:r>
            <a:endParaRPr lang="en-US" altLang="es-ES" smtClean="0">
              <a:latin typeface="Prelo SemiBold" charset="0"/>
            </a:endParaRPr>
          </a:p>
          <a:p>
            <a:pPr marL="0" indent="0" eaLnBrk="1" hangingPunct="1"/>
            <a:r>
              <a:rPr lang="es-ES" altLang="es-ES" smtClean="0">
                <a:latin typeface="Prelo SemiBold" charset="0"/>
              </a:rPr>
              <a:t> Ideas para popularizar el golf en Madrid entre personas que ya están involucradas.</a:t>
            </a:r>
            <a:endParaRPr lang="en-US" altLang="es-ES" smtClean="0">
              <a:latin typeface="Prelo SemiBold" charset="0"/>
            </a:endParaRPr>
          </a:p>
          <a:p>
            <a:pPr marL="0" indent="0" eaLnBrk="1" hangingPunct="1"/>
            <a:r>
              <a:rPr lang="es-ES" altLang="es-ES" smtClean="0">
                <a:latin typeface="Prelo SemiBold" charset="0"/>
              </a:rPr>
              <a:t> Repercusión sobre iniciativas concretas para que los encuestados comenzasen a jugar al golf</a:t>
            </a:r>
            <a:endParaRPr lang="en-US" altLang="es-ES" smtClean="0">
              <a:latin typeface="Prelo SemiBold" charset="0"/>
            </a:endParaRPr>
          </a:p>
          <a:p>
            <a:pPr marL="0" indent="0" eaLnBrk="1" hangingPunct="1"/>
            <a:endParaRPr lang="en-GB" altLang="es-ES" smtClean="0">
              <a:latin typeface="Prelo SemiBold" charset="0"/>
            </a:endParaRPr>
          </a:p>
        </p:txBody>
      </p:sp>
      <p:pic>
        <p:nvPicPr>
          <p:cNvPr id="79880" name="Picture 11"/>
          <p:cNvPicPr>
            <a:picLocks noChangeAspect="1"/>
          </p:cNvPicPr>
          <p:nvPr/>
        </p:nvPicPr>
        <p:blipFill>
          <a:blip r:embed="rId3">
            <a:clrChange>
              <a:clrFrom>
                <a:srgbClr val="FFFFFF"/>
              </a:clrFrom>
              <a:clrTo>
                <a:srgbClr val="FFFFFF">
                  <a:alpha val="0"/>
                </a:srgbClr>
              </a:clrTo>
            </a:clrChange>
            <a:lum bright="70000" contrast="-70000"/>
            <a:extLst>
              <a:ext uri="{28A0092B-C50C-407E-A947-70E740481C1C}">
                <a14:useLocalDpi xmlns:a14="http://schemas.microsoft.com/office/drawing/2010/main" val="0"/>
              </a:ext>
            </a:extLst>
          </a:blip>
          <a:srcRect/>
          <a:stretch>
            <a:fillRect/>
          </a:stretch>
        </p:blipFill>
        <p:spPr bwMode="auto">
          <a:xfrm>
            <a:off x="7710488" y="4830763"/>
            <a:ext cx="1333500" cy="133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881" name="Slide Number Placeholder 1"/>
          <p:cNvSpPr>
            <a:spLocks noGrp="1"/>
          </p:cNvSpPr>
          <p:nvPr>
            <p:ph type="sldNum" sz="quarter" idx="17"/>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9801D9A0-64F4-4E54-B705-FA1925810224}" type="slidenum">
              <a:rPr lang="en-US" altLang="en-US">
                <a:solidFill>
                  <a:srgbClr val="FFFFFF"/>
                </a:solidFill>
              </a:rPr>
              <a:pPr/>
              <a:t>57</a:t>
            </a:fld>
            <a:endParaRPr lang="en-US" altLang="en-US">
              <a:solidFill>
                <a:srgbClr val="3B3B3A"/>
              </a:solidFill>
              <a:latin typeface="Arial" pitchFamily="34" charset="0"/>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itle 2"/>
          <p:cNvSpPr>
            <a:spLocks noGrp="1"/>
          </p:cNvSpPr>
          <p:nvPr>
            <p:ph type="title"/>
          </p:nvPr>
        </p:nvSpPr>
        <p:spPr/>
        <p:txBody>
          <a:bodyPr/>
          <a:lstStyle/>
          <a:p>
            <a:pPr eaLnBrk="1" hangingPunct="1"/>
            <a:r>
              <a:rPr lang="en-GB" altLang="es-ES" smtClean="0">
                <a:solidFill>
                  <a:srgbClr val="FFD300"/>
                </a:solidFill>
              </a:rPr>
              <a:t>GOLFISTAS</a:t>
            </a:r>
            <a:r>
              <a:rPr lang="en-GB" altLang="es-ES" smtClean="0"/>
              <a:t> POTENCIALES | </a:t>
            </a:r>
            <a:r>
              <a:rPr lang="es-ES" altLang="es-ES" smtClean="0"/>
              <a:t>Ubicación de las entrevistas </a:t>
            </a:r>
            <a:endParaRPr lang="en-GB" altLang="es-ES" smtClean="0"/>
          </a:p>
        </p:txBody>
      </p:sp>
      <p:sp>
        <p:nvSpPr>
          <p:cNvPr id="80899" name="Date Placeholder 4"/>
          <p:cNvSpPr>
            <a:spLocks noGrp="1"/>
          </p:cNvSpPr>
          <p:nvPr>
            <p:ph type="dt" sz="quarter" idx="14"/>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DA36B4EE-0EDE-4B1B-87BC-0DD3B2B0408E}" type="datetime4">
              <a:rPr lang="en-US" altLang="es-ES" smtClean="0">
                <a:solidFill>
                  <a:srgbClr val="FFFFFF"/>
                </a:solidFill>
              </a:rPr>
              <a:pPr/>
              <a:t>September 3, 2016</a:t>
            </a:fld>
            <a:endParaRPr lang="en-US" altLang="es-ES" smtClean="0">
              <a:solidFill>
                <a:srgbClr val="FFFFFF"/>
              </a:solidFill>
            </a:endParaRPr>
          </a:p>
        </p:txBody>
      </p:sp>
      <p:sp>
        <p:nvSpPr>
          <p:cNvPr id="80900" name="Footer Placeholder 5"/>
          <p:cNvSpPr>
            <a:spLocks noGrp="1"/>
          </p:cNvSpPr>
          <p:nvPr>
            <p:ph type="ftr" sz="quarter" idx="15"/>
          </p:nvPr>
        </p:nvSpPr>
        <p:spPr>
          <a:xfrm>
            <a:off x="685800" y="6513513"/>
            <a:ext cx="2373313" cy="2286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r>
              <a:rPr lang="en-US" altLang="es-ES" smtClean="0">
                <a:solidFill>
                  <a:srgbClr val="FFFFFF"/>
                </a:solidFill>
              </a:rPr>
              <a:t>© SPORTS MARKETING SURVEYS INC</a:t>
            </a:r>
            <a:r>
              <a:rPr lang="en-US" altLang="es-ES" smtClean="0">
                <a:solidFill>
                  <a:srgbClr val="FFD300"/>
                </a:solidFill>
              </a:rPr>
              <a:t>.</a:t>
            </a:r>
          </a:p>
        </p:txBody>
      </p:sp>
      <p:pic>
        <p:nvPicPr>
          <p:cNvPr id="10" name="Picture 9"/>
          <p:cNvPicPr>
            <a:picLocks noChangeAspect="1"/>
          </p:cNvPicPr>
          <p:nvPr/>
        </p:nvPicPr>
        <p:blipFill>
          <a:blip r:embed="rId2">
            <a:clrChange>
              <a:clrFrom>
                <a:srgbClr val="FFFFFF"/>
              </a:clrFrom>
              <a:clrTo>
                <a:srgbClr val="FFFFFF">
                  <a:alpha val="0"/>
                </a:srgbClr>
              </a:clrTo>
            </a:clrChange>
            <a:duotone>
              <a:schemeClr val="accent1">
                <a:shade val="45000"/>
                <a:satMod val="135000"/>
              </a:schemeClr>
              <a:prstClr val="white"/>
            </a:duotone>
          </a:blip>
          <a:stretch>
            <a:fillRect/>
          </a:stretch>
        </p:blipFill>
        <p:spPr>
          <a:xfrm>
            <a:off x="8388424" y="1340768"/>
            <a:ext cx="900000" cy="900000"/>
          </a:xfrm>
          <a:prstGeom prst="rect">
            <a:avLst/>
          </a:prstGeom>
        </p:spPr>
      </p:pic>
      <p:pic>
        <p:nvPicPr>
          <p:cNvPr id="80902" name="Picture 6">
            <a:hlinkClick r:id="rId3"/>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81063" y="1443038"/>
            <a:ext cx="7404100" cy="471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0903" name="Slide Number Placeholder 1"/>
          <p:cNvSpPr>
            <a:spLocks noGrp="1"/>
          </p:cNvSpPr>
          <p:nvPr>
            <p:ph type="sldNum" sz="quarter" idx="16"/>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5F8081E0-E602-4E0A-A43C-D36376E8DA4E}" type="slidenum">
              <a:rPr lang="en-US" altLang="en-US">
                <a:solidFill>
                  <a:srgbClr val="FFFFFF"/>
                </a:solidFill>
              </a:rPr>
              <a:pPr/>
              <a:t>58</a:t>
            </a:fld>
            <a:endParaRPr lang="en-US" altLang="en-US">
              <a:solidFill>
                <a:srgbClr val="3B3B3A"/>
              </a:solidFill>
              <a:latin typeface="Arial" pitchFamily="34" charset="0"/>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Title 2"/>
          <p:cNvSpPr>
            <a:spLocks noGrp="1"/>
          </p:cNvSpPr>
          <p:nvPr>
            <p:ph type="title"/>
          </p:nvPr>
        </p:nvSpPr>
        <p:spPr/>
        <p:txBody>
          <a:bodyPr/>
          <a:lstStyle/>
          <a:p>
            <a:pPr eaLnBrk="1" hangingPunct="1"/>
            <a:r>
              <a:rPr lang="en-GB" altLang="es-ES" smtClean="0">
                <a:solidFill>
                  <a:srgbClr val="FFD300"/>
                </a:solidFill>
              </a:rPr>
              <a:t>GOLFISTAS POTENCIALES </a:t>
            </a:r>
            <a:r>
              <a:rPr lang="en-GB" altLang="es-ES" smtClean="0"/>
              <a:t>| </a:t>
            </a:r>
            <a:r>
              <a:rPr lang="es-ES" altLang="es-ES" smtClean="0"/>
              <a:t>Perfil de grupo</a:t>
            </a:r>
            <a:endParaRPr lang="en-GB" altLang="es-ES" smtClean="0"/>
          </a:p>
        </p:txBody>
      </p:sp>
      <p:graphicFrame>
        <p:nvGraphicFramePr>
          <p:cNvPr id="81923" name="Content Placeholder 14"/>
          <p:cNvGraphicFramePr>
            <a:graphicFrameLocks noGrp="1"/>
          </p:cNvGraphicFramePr>
          <p:nvPr>
            <p:ph idx="1"/>
          </p:nvPr>
        </p:nvGraphicFramePr>
        <p:xfrm>
          <a:off x="344488" y="1090613"/>
          <a:ext cx="4133850" cy="2676525"/>
        </p:xfrm>
        <a:graphic>
          <a:graphicData uri="http://schemas.openxmlformats.org/presentationml/2006/ole">
            <mc:AlternateContent xmlns:mc="http://schemas.openxmlformats.org/markup-compatibility/2006">
              <mc:Choice xmlns:v="urn:schemas-microsoft-com:vml" Requires="v">
                <p:oleObj spid="_x0000_s82043" r:id="rId3" imgW="4132746" imgH="2675923" progId="Excel.Chart.8">
                  <p:embed/>
                </p:oleObj>
              </mc:Choice>
              <mc:Fallback>
                <p:oleObj r:id="rId3" imgW="4132746" imgH="2675923" progId="Excel.Chart.8">
                  <p:embed/>
                  <p:pic>
                    <p:nvPicPr>
                      <p:cNvPr id="0" name="Content Placeholder 14"/>
                      <p:cNvPicPr>
                        <a:picLocks noGrp="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4488" y="1090613"/>
                        <a:ext cx="4133850" cy="267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1924" name="Date Placeholder 4"/>
          <p:cNvSpPr>
            <a:spLocks noGrp="1"/>
          </p:cNvSpPr>
          <p:nvPr>
            <p:ph type="dt" sz="quarter" idx="14"/>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F78228E8-7345-47E5-9C4B-56A79C9C68C2}" type="datetime4">
              <a:rPr lang="en-US" altLang="es-ES" smtClean="0">
                <a:solidFill>
                  <a:srgbClr val="FFFFFF"/>
                </a:solidFill>
              </a:rPr>
              <a:pPr/>
              <a:t>September 3, 2016</a:t>
            </a:fld>
            <a:endParaRPr lang="en-US" altLang="es-ES" smtClean="0">
              <a:solidFill>
                <a:srgbClr val="FFFFFF"/>
              </a:solidFill>
            </a:endParaRPr>
          </a:p>
        </p:txBody>
      </p:sp>
      <p:sp>
        <p:nvSpPr>
          <p:cNvPr id="81925" name="Footer Placeholder 5"/>
          <p:cNvSpPr>
            <a:spLocks noGrp="1"/>
          </p:cNvSpPr>
          <p:nvPr>
            <p:ph type="ftr" sz="quarter" idx="15"/>
          </p:nvPr>
        </p:nvSpPr>
        <p:spPr>
          <a:xfrm>
            <a:off x="685800" y="6513513"/>
            <a:ext cx="2446338" cy="2286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r>
              <a:rPr lang="en-US" altLang="es-ES" smtClean="0">
                <a:solidFill>
                  <a:srgbClr val="FFFFFF"/>
                </a:solidFill>
              </a:rPr>
              <a:t>© SPORTS MARKETING SURVEYS INC</a:t>
            </a:r>
            <a:r>
              <a:rPr lang="en-US" altLang="es-ES" smtClean="0">
                <a:solidFill>
                  <a:srgbClr val="FFD300"/>
                </a:solidFill>
              </a:rPr>
              <a:t>.</a:t>
            </a:r>
          </a:p>
        </p:txBody>
      </p:sp>
      <p:graphicFrame>
        <p:nvGraphicFramePr>
          <p:cNvPr id="81926" name="Content Placeholder 17"/>
          <p:cNvGraphicFramePr>
            <a:graphicFrameLocks noGrp="1"/>
          </p:cNvGraphicFramePr>
          <p:nvPr>
            <p:ph idx="13"/>
          </p:nvPr>
        </p:nvGraphicFramePr>
        <p:xfrm>
          <a:off x="128588" y="3594100"/>
          <a:ext cx="4132262" cy="2405063"/>
        </p:xfrm>
        <a:graphic>
          <a:graphicData uri="http://schemas.openxmlformats.org/presentationml/2006/ole">
            <mc:AlternateContent xmlns:mc="http://schemas.openxmlformats.org/markup-compatibility/2006">
              <mc:Choice xmlns:v="urn:schemas-microsoft-com:vml" Requires="v">
                <p:oleObj spid="_x0000_s82044" r:id="rId5" imgW="4132746" imgH="2401625" progId="Excel.Chart.8">
                  <p:embed/>
                </p:oleObj>
              </mc:Choice>
              <mc:Fallback>
                <p:oleObj r:id="rId5" imgW="4132746" imgH="2401625" progId="Excel.Chart.8">
                  <p:embed/>
                  <p:pic>
                    <p:nvPicPr>
                      <p:cNvPr id="0" name="Content Placeholder 17"/>
                      <p:cNvPicPr>
                        <a:picLocks noGrp="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8588" y="3594100"/>
                        <a:ext cx="4132262" cy="2405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1927" name="Content Placeholder 14"/>
          <p:cNvGraphicFramePr>
            <a:graphicFrameLocks/>
          </p:cNvGraphicFramePr>
          <p:nvPr/>
        </p:nvGraphicFramePr>
        <p:xfrm>
          <a:off x="4592638" y="2541588"/>
          <a:ext cx="4125912" cy="3459162"/>
        </p:xfrm>
        <a:graphic>
          <a:graphicData uri="http://schemas.openxmlformats.org/presentationml/2006/ole">
            <mc:AlternateContent xmlns:mc="http://schemas.openxmlformats.org/markup-compatibility/2006">
              <mc:Choice xmlns:v="urn:schemas-microsoft-com:vml" Requires="v">
                <p:oleObj spid="_x0000_s82045" name="Gráfico" r:id="rId7" imgW="4133446" imgH="3468925" progId="Excel.Chart.8">
                  <p:embed/>
                </p:oleObj>
              </mc:Choice>
              <mc:Fallback>
                <p:oleObj name="Gráfico" r:id="rId7" imgW="4133446" imgH="3468925" progId="Excel.Chart.8">
                  <p:embed/>
                  <p:pic>
                    <p:nvPicPr>
                      <p:cNvPr id="0" name="Content Placeholder 14"/>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92638" y="2541588"/>
                        <a:ext cx="4125912" cy="3459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0" name="Picture 9"/>
          <p:cNvPicPr>
            <a:picLocks noChangeAspect="1"/>
          </p:cNvPicPr>
          <p:nvPr/>
        </p:nvPicPr>
        <p:blipFill>
          <a:blip r:embed="rId9">
            <a:clrChange>
              <a:clrFrom>
                <a:srgbClr val="FFFFFF"/>
              </a:clrFrom>
              <a:clrTo>
                <a:srgbClr val="FFFFFF">
                  <a:alpha val="0"/>
                </a:srgbClr>
              </a:clrTo>
            </a:clrChange>
            <a:duotone>
              <a:schemeClr val="accent1">
                <a:shade val="45000"/>
                <a:satMod val="135000"/>
              </a:schemeClr>
              <a:prstClr val="white"/>
            </a:duotone>
          </a:blip>
          <a:stretch>
            <a:fillRect/>
          </a:stretch>
        </p:blipFill>
        <p:spPr>
          <a:xfrm>
            <a:off x="8244915" y="746975"/>
            <a:ext cx="900000" cy="900000"/>
          </a:xfrm>
          <a:prstGeom prst="rect">
            <a:avLst/>
          </a:prstGeom>
        </p:spPr>
      </p:pic>
      <p:sp>
        <p:nvSpPr>
          <p:cNvPr id="81929" name="Rectangular Callout 10"/>
          <p:cNvSpPr>
            <a:spLocks noChangeArrowheads="1"/>
          </p:cNvSpPr>
          <p:nvPr/>
        </p:nvSpPr>
        <p:spPr bwMode="auto">
          <a:xfrm>
            <a:off x="3492500" y="1530350"/>
            <a:ext cx="2735263" cy="962025"/>
          </a:xfrm>
          <a:prstGeom prst="wedgeRectCallout">
            <a:avLst>
              <a:gd name="adj1" fmla="val -39194"/>
              <a:gd name="adj2" fmla="val -62625"/>
            </a:avLst>
          </a:prstGeom>
          <a:noFill/>
          <a:ln w="28575">
            <a:solidFill>
              <a:srgbClr val="FFD300"/>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pPr eaLnBrk="1" hangingPunct="1"/>
            <a:r>
              <a:rPr lang="es-ES" altLang="es-ES" sz="1200"/>
              <a:t>Golfistas potenciales forman el grupo que no rechaza el deporte en general, pero actualmente no juegan al golf.</a:t>
            </a:r>
            <a:endParaRPr lang="en-US" altLang="es-ES" sz="1200"/>
          </a:p>
        </p:txBody>
      </p:sp>
      <p:sp>
        <p:nvSpPr>
          <p:cNvPr id="81930" name="Rectangular Callout 11"/>
          <p:cNvSpPr>
            <a:spLocks noChangeArrowheads="1"/>
          </p:cNvSpPr>
          <p:nvPr/>
        </p:nvSpPr>
        <p:spPr bwMode="auto">
          <a:xfrm>
            <a:off x="3046413" y="4005064"/>
            <a:ext cx="1546225" cy="1911549"/>
          </a:xfrm>
          <a:prstGeom prst="wedgeRectCallout">
            <a:avLst>
              <a:gd name="adj1" fmla="val 64690"/>
              <a:gd name="adj2" fmla="val -37028"/>
            </a:avLst>
          </a:prstGeom>
          <a:noFill/>
          <a:ln w="28575" algn="ctr">
            <a:solidFill>
              <a:srgbClr val="FFD300"/>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pPr eaLnBrk="1" hangingPunct="1"/>
            <a:r>
              <a:rPr lang="es-ES" altLang="es-ES" sz="1200" dirty="0"/>
              <a:t>Este grupo es de perfil más joven que </a:t>
            </a:r>
            <a:r>
              <a:rPr lang="es-ES" altLang="es-ES" sz="1200" dirty="0" smtClean="0"/>
              <a:t>los golfistas </a:t>
            </a:r>
            <a:r>
              <a:rPr lang="es-ES" altLang="es-ES" sz="1200" dirty="0"/>
              <a:t>en activo y golfistas de baja, siendo probable que ya practique una media de 1,7 deportes. </a:t>
            </a:r>
            <a:endParaRPr lang="en-US" altLang="es-ES" sz="1200" dirty="0"/>
          </a:p>
          <a:p>
            <a:endParaRPr lang="en-GB" altLang="es-ES" sz="1200" dirty="0">
              <a:solidFill>
                <a:srgbClr val="2C2C2B"/>
              </a:solidFill>
              <a:latin typeface="Prelo SemiBold" charset="0"/>
            </a:endParaRPr>
          </a:p>
        </p:txBody>
      </p:sp>
      <p:sp>
        <p:nvSpPr>
          <p:cNvPr id="81931" name="Slide Number Placeholder 1"/>
          <p:cNvSpPr>
            <a:spLocks noGrp="1"/>
          </p:cNvSpPr>
          <p:nvPr>
            <p:ph type="sldNum" sz="quarter" idx="16"/>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AA31058A-9D7E-4B38-AD88-5ABFF3863FEA}" type="slidenum">
              <a:rPr lang="en-US" altLang="en-US">
                <a:solidFill>
                  <a:srgbClr val="FFFFFF"/>
                </a:solidFill>
              </a:rPr>
              <a:pPr/>
              <a:t>59</a:t>
            </a:fld>
            <a:endParaRPr lang="en-US" altLang="en-US">
              <a:solidFill>
                <a:srgbClr val="3B3B3A"/>
              </a:solidFill>
              <a:latin typeface="Arial" pitchFamily="34" charset="0"/>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2946" name="Content Placeholder 10"/>
          <p:cNvGraphicFramePr>
            <a:graphicFrameLocks noGrp="1"/>
          </p:cNvGraphicFramePr>
          <p:nvPr>
            <p:ph idx="1"/>
          </p:nvPr>
        </p:nvGraphicFramePr>
        <p:xfrm>
          <a:off x="200025" y="1938338"/>
          <a:ext cx="8670925" cy="4838700"/>
        </p:xfrm>
        <a:graphic>
          <a:graphicData uri="http://schemas.openxmlformats.org/presentationml/2006/ole">
            <mc:AlternateContent xmlns:mc="http://schemas.openxmlformats.org/markup-compatibility/2006">
              <mc:Choice xmlns:v="urn:schemas-microsoft-com:vml" Requires="v">
                <p:oleObj spid="_x0000_s82991" name="Gráfico" r:id="rId3" imgW="8681456" imgH="4846740" progId="Excel.Chart.8">
                  <p:embed/>
                </p:oleObj>
              </mc:Choice>
              <mc:Fallback>
                <p:oleObj name="Gráfico" r:id="rId3" imgW="8681456" imgH="4846740" progId="Excel.Chart.8">
                  <p:embed/>
                  <p:pic>
                    <p:nvPicPr>
                      <p:cNvPr id="0" name="Content Placeholder 10"/>
                      <p:cNvPicPr>
                        <a:picLocks noGrp="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0025" y="1938338"/>
                        <a:ext cx="8670925" cy="483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2947" name="Title 2"/>
          <p:cNvSpPr>
            <a:spLocks noGrp="1"/>
          </p:cNvSpPr>
          <p:nvPr>
            <p:ph type="title"/>
          </p:nvPr>
        </p:nvSpPr>
        <p:spPr>
          <a:xfrm>
            <a:off x="323850" y="908050"/>
            <a:ext cx="8739188" cy="358775"/>
          </a:xfrm>
        </p:spPr>
        <p:txBody>
          <a:bodyPr/>
          <a:lstStyle/>
          <a:p>
            <a:pPr eaLnBrk="1" hangingPunct="1"/>
            <a:r>
              <a:rPr lang="en-GB" altLang="es-ES" smtClean="0">
                <a:solidFill>
                  <a:srgbClr val="FFD300"/>
                </a:solidFill>
              </a:rPr>
              <a:t>GOLFISTAS POTENCIALES </a:t>
            </a:r>
            <a:r>
              <a:rPr lang="en-GB" altLang="es-ES" smtClean="0"/>
              <a:t>| </a:t>
            </a:r>
            <a:r>
              <a:rPr lang="es-ES" altLang="es-ES" smtClean="0"/>
              <a:t>Actividades deportivas actuales</a:t>
            </a:r>
            <a:r>
              <a:rPr lang="en-US" altLang="es-ES" smtClean="0"/>
              <a:t> </a:t>
            </a:r>
            <a:endParaRPr lang="en-GB" altLang="es-ES" smtClean="0"/>
          </a:p>
        </p:txBody>
      </p:sp>
      <p:sp>
        <p:nvSpPr>
          <p:cNvPr id="82948" name="Date Placeholder 4"/>
          <p:cNvSpPr>
            <a:spLocks noGrp="1"/>
          </p:cNvSpPr>
          <p:nvPr>
            <p:ph type="dt" sz="quarter" idx="14"/>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46CCA0DD-A866-4158-9B5B-5B7E5D70E521}" type="datetime4">
              <a:rPr lang="en-US" altLang="es-ES" smtClean="0">
                <a:solidFill>
                  <a:srgbClr val="FFFFFF"/>
                </a:solidFill>
              </a:rPr>
              <a:pPr/>
              <a:t>September 3, 2016</a:t>
            </a:fld>
            <a:endParaRPr lang="en-US" altLang="es-ES" smtClean="0">
              <a:solidFill>
                <a:srgbClr val="FFFFFF"/>
              </a:solidFill>
            </a:endParaRPr>
          </a:p>
        </p:txBody>
      </p:sp>
      <p:sp>
        <p:nvSpPr>
          <p:cNvPr id="82949" name="Footer Placeholder 5"/>
          <p:cNvSpPr>
            <a:spLocks noGrp="1"/>
          </p:cNvSpPr>
          <p:nvPr>
            <p:ph type="ftr" sz="quarter" idx="15"/>
          </p:nvPr>
        </p:nvSpPr>
        <p:spPr>
          <a:xfrm>
            <a:off x="685800" y="6513513"/>
            <a:ext cx="2446338" cy="2286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r>
              <a:rPr lang="en-US" altLang="es-ES" smtClean="0">
                <a:solidFill>
                  <a:srgbClr val="FFFFFF"/>
                </a:solidFill>
              </a:rPr>
              <a:t>© SPORTS MARKETING SURVEYS INC</a:t>
            </a:r>
            <a:r>
              <a:rPr lang="en-US" altLang="es-ES" smtClean="0">
                <a:solidFill>
                  <a:srgbClr val="FFD300"/>
                </a:solidFill>
              </a:rPr>
              <a:t>.</a:t>
            </a:r>
          </a:p>
        </p:txBody>
      </p:sp>
      <p:pic>
        <p:nvPicPr>
          <p:cNvPr id="8" name="Picture 7"/>
          <p:cNvPicPr>
            <a:picLocks noChangeAspect="1"/>
          </p:cNvPicPr>
          <p:nvPr/>
        </p:nvPicPr>
        <p:blipFill>
          <a:blip r:embed="rId5">
            <a:clrChange>
              <a:clrFrom>
                <a:srgbClr val="FFFFFF"/>
              </a:clrFrom>
              <a:clrTo>
                <a:srgbClr val="FFFFFF">
                  <a:alpha val="0"/>
                </a:srgbClr>
              </a:clrTo>
            </a:clrChange>
            <a:duotone>
              <a:schemeClr val="accent1">
                <a:shade val="45000"/>
                <a:satMod val="135000"/>
              </a:schemeClr>
              <a:prstClr val="white"/>
            </a:duotone>
          </a:blip>
          <a:stretch>
            <a:fillRect/>
          </a:stretch>
        </p:blipFill>
        <p:spPr>
          <a:xfrm>
            <a:off x="8388424" y="1340768"/>
            <a:ext cx="900000" cy="900000"/>
          </a:xfrm>
          <a:prstGeom prst="rect">
            <a:avLst/>
          </a:prstGeom>
        </p:spPr>
      </p:pic>
      <p:sp>
        <p:nvSpPr>
          <p:cNvPr id="82951" name="Rectangular Callout 6"/>
          <p:cNvSpPr>
            <a:spLocks noChangeArrowheads="1"/>
          </p:cNvSpPr>
          <p:nvPr/>
        </p:nvSpPr>
        <p:spPr bwMode="auto">
          <a:xfrm>
            <a:off x="1331913" y="1628775"/>
            <a:ext cx="2419350" cy="1152525"/>
          </a:xfrm>
          <a:prstGeom prst="wedgeRectCallout">
            <a:avLst>
              <a:gd name="adj1" fmla="val -27421"/>
              <a:gd name="adj2" fmla="val 95727"/>
            </a:avLst>
          </a:prstGeom>
          <a:noFill/>
          <a:ln w="28575">
            <a:solidFill>
              <a:srgbClr val="FFD300"/>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pPr eaLnBrk="1" hangingPunct="1"/>
            <a:r>
              <a:rPr lang="es-ES" altLang="es-ES" sz="1200"/>
              <a:t>Los cinco primeros deportes que practica el grupo de golfistas potenciales se corresponden con la participación general que esperaríamos ver en España.</a:t>
            </a:r>
            <a:endParaRPr lang="en-US" altLang="es-ES" sz="1200"/>
          </a:p>
        </p:txBody>
      </p:sp>
      <p:sp>
        <p:nvSpPr>
          <p:cNvPr id="82952" name="Rectangular Callout 8"/>
          <p:cNvSpPr>
            <a:spLocks noChangeArrowheads="1"/>
          </p:cNvSpPr>
          <p:nvPr/>
        </p:nvSpPr>
        <p:spPr bwMode="auto">
          <a:xfrm>
            <a:off x="4211638" y="1557338"/>
            <a:ext cx="4105275" cy="2447925"/>
          </a:xfrm>
          <a:prstGeom prst="wedgeRectCallout">
            <a:avLst>
              <a:gd name="adj1" fmla="val -60208"/>
              <a:gd name="adj2" fmla="val 34079"/>
            </a:avLst>
          </a:prstGeom>
          <a:noFill/>
          <a:ln w="28575" algn="ctr">
            <a:solidFill>
              <a:srgbClr val="FFD300"/>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pPr eaLnBrk="1" hangingPunct="1"/>
            <a:endParaRPr lang="es-ES" altLang="es-ES" sz="1200"/>
          </a:p>
          <a:p>
            <a:pPr eaLnBrk="1" hangingPunct="1"/>
            <a:r>
              <a:rPr lang="es-ES" altLang="es-ES" sz="1200"/>
              <a:t>Ir al gimnasio, correr y montar en bicicleta son deportes que casi no requieren organización, se pueden practicar en cualquier momento y no es necesario ir en grupo o en pareja, ni reservar hora. </a:t>
            </a:r>
            <a:endParaRPr lang="en-US" altLang="es-ES" sz="1200"/>
          </a:p>
          <a:p>
            <a:pPr>
              <a:spcAft>
                <a:spcPts val="600"/>
              </a:spcAft>
            </a:pPr>
            <a:endParaRPr lang="en-GB" altLang="es-ES" sz="1100">
              <a:solidFill>
                <a:srgbClr val="2C2C2B"/>
              </a:solidFill>
              <a:latin typeface="Prelo SemiBold" charset="0"/>
            </a:endParaRPr>
          </a:p>
          <a:p>
            <a:pPr eaLnBrk="1" hangingPunct="1"/>
            <a:r>
              <a:rPr lang="es-ES" altLang="es-ES" sz="1200"/>
              <a:t>El coste de estas actividades es relativamente bajo.</a:t>
            </a:r>
          </a:p>
          <a:p>
            <a:pPr eaLnBrk="1" hangingPunct="1"/>
            <a:endParaRPr lang="en-US" altLang="es-ES" sz="1200"/>
          </a:p>
          <a:p>
            <a:pPr eaLnBrk="1" hangingPunct="1"/>
            <a:r>
              <a:rPr lang="es-ES" altLang="es-ES" sz="1200"/>
              <a:t>Estos deportes se adaptan a cualquier estilo de vida de las personas con poco tiempo libre y con muchos compromisos externos.</a:t>
            </a:r>
          </a:p>
          <a:p>
            <a:pPr eaLnBrk="1" hangingPunct="1"/>
            <a:endParaRPr lang="en-US" altLang="es-ES" sz="1200"/>
          </a:p>
        </p:txBody>
      </p:sp>
      <p:sp>
        <p:nvSpPr>
          <p:cNvPr id="82953" name="Slide Number Placeholder 1"/>
          <p:cNvSpPr>
            <a:spLocks noGrp="1"/>
          </p:cNvSpPr>
          <p:nvPr>
            <p:ph type="sldNum" sz="quarter" idx="16"/>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A2F02624-18D1-4C6A-8CB5-B23198E190E5}" type="slidenum">
              <a:rPr lang="en-US" altLang="en-US">
                <a:solidFill>
                  <a:srgbClr val="FFFFFF"/>
                </a:solidFill>
              </a:rPr>
              <a:pPr/>
              <a:t>60</a:t>
            </a:fld>
            <a:endParaRPr lang="en-US" altLang="en-US">
              <a:solidFill>
                <a:srgbClr val="3B3B3A"/>
              </a:solidFill>
              <a:latin typeface="Arial" pitchFamily="34" charset="0"/>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3970" name="Content Placeholder 10"/>
          <p:cNvGraphicFramePr>
            <a:graphicFrameLocks noGrp="1"/>
          </p:cNvGraphicFramePr>
          <p:nvPr>
            <p:ph idx="1"/>
          </p:nvPr>
        </p:nvGraphicFramePr>
        <p:xfrm>
          <a:off x="-47625" y="1362075"/>
          <a:ext cx="7334250" cy="4838700"/>
        </p:xfrm>
        <a:graphic>
          <a:graphicData uri="http://schemas.openxmlformats.org/presentationml/2006/ole">
            <mc:AlternateContent xmlns:mc="http://schemas.openxmlformats.org/markup-compatibility/2006">
              <mc:Choice xmlns:v="urn:schemas-microsoft-com:vml" Requires="v">
                <p:oleObj spid="_x0000_s84014" name="Gráfico" r:id="rId3" imgW="7340220" imgH="4846740" progId="Excel.Chart.8">
                  <p:embed/>
                </p:oleObj>
              </mc:Choice>
              <mc:Fallback>
                <p:oleObj name="Gráfico" r:id="rId3" imgW="7340220" imgH="4846740" progId="Excel.Chart.8">
                  <p:embed/>
                  <p:pic>
                    <p:nvPicPr>
                      <p:cNvPr id="0" name="Content Placeholder 10"/>
                      <p:cNvPicPr>
                        <a:picLocks noGrp="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625" y="1362075"/>
                        <a:ext cx="7334250" cy="483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3971" name="Title 2"/>
          <p:cNvSpPr>
            <a:spLocks noGrp="1"/>
          </p:cNvSpPr>
          <p:nvPr>
            <p:ph type="title"/>
          </p:nvPr>
        </p:nvSpPr>
        <p:spPr>
          <a:xfrm>
            <a:off x="404813" y="965200"/>
            <a:ext cx="8847137" cy="358775"/>
          </a:xfrm>
        </p:spPr>
        <p:txBody>
          <a:bodyPr/>
          <a:lstStyle/>
          <a:p>
            <a:pPr eaLnBrk="1" hangingPunct="1"/>
            <a:r>
              <a:rPr lang="en-GB" altLang="es-ES" smtClean="0">
                <a:solidFill>
                  <a:srgbClr val="FFD300"/>
                </a:solidFill>
              </a:rPr>
              <a:t>GOLFISTAS</a:t>
            </a:r>
            <a:r>
              <a:rPr lang="en-GB" altLang="es-ES" smtClean="0"/>
              <a:t> POTENCIALES | </a:t>
            </a:r>
            <a:r>
              <a:rPr lang="es-ES" altLang="es-ES" smtClean="0"/>
              <a:t>Experiencia previa con el golf</a:t>
            </a:r>
            <a:r>
              <a:rPr lang="en-US" altLang="es-ES" smtClean="0"/>
              <a:t> </a:t>
            </a:r>
            <a:endParaRPr lang="en-GB" altLang="es-ES" smtClean="0"/>
          </a:p>
        </p:txBody>
      </p:sp>
      <p:sp>
        <p:nvSpPr>
          <p:cNvPr id="83972" name="Date Placeholder 4"/>
          <p:cNvSpPr>
            <a:spLocks noGrp="1"/>
          </p:cNvSpPr>
          <p:nvPr>
            <p:ph type="dt" sz="quarter" idx="14"/>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A3B965B1-3569-48BE-A846-F5049D35DC33}" type="datetime4">
              <a:rPr lang="en-US" altLang="es-ES" smtClean="0">
                <a:solidFill>
                  <a:srgbClr val="FFFFFF"/>
                </a:solidFill>
              </a:rPr>
              <a:pPr/>
              <a:t>September 3, 2016</a:t>
            </a:fld>
            <a:endParaRPr lang="en-US" altLang="es-ES" smtClean="0">
              <a:solidFill>
                <a:srgbClr val="FFFFFF"/>
              </a:solidFill>
            </a:endParaRPr>
          </a:p>
        </p:txBody>
      </p:sp>
      <p:sp>
        <p:nvSpPr>
          <p:cNvPr id="83973" name="Footer Placeholder 5"/>
          <p:cNvSpPr>
            <a:spLocks noGrp="1"/>
          </p:cNvSpPr>
          <p:nvPr>
            <p:ph type="ftr" sz="quarter" idx="15"/>
          </p:nvPr>
        </p:nvSpPr>
        <p:spPr>
          <a:xfrm>
            <a:off x="685800" y="6513513"/>
            <a:ext cx="2446338" cy="2286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r>
              <a:rPr lang="en-US" altLang="es-ES" smtClean="0">
                <a:solidFill>
                  <a:srgbClr val="FFFFFF"/>
                </a:solidFill>
              </a:rPr>
              <a:t>© SPORTS MARKETING SURVEYS INC</a:t>
            </a:r>
            <a:r>
              <a:rPr lang="en-US" altLang="es-ES" smtClean="0">
                <a:solidFill>
                  <a:srgbClr val="FFD300"/>
                </a:solidFill>
              </a:rPr>
              <a:t>.</a:t>
            </a:r>
          </a:p>
        </p:txBody>
      </p:sp>
      <p:pic>
        <p:nvPicPr>
          <p:cNvPr id="7" name="Picture 6"/>
          <p:cNvPicPr>
            <a:picLocks noChangeAspect="1"/>
          </p:cNvPicPr>
          <p:nvPr/>
        </p:nvPicPr>
        <p:blipFill>
          <a:blip r:embed="rId5">
            <a:clrChange>
              <a:clrFrom>
                <a:srgbClr val="FFFFFF"/>
              </a:clrFrom>
              <a:clrTo>
                <a:srgbClr val="FFFFFF">
                  <a:alpha val="0"/>
                </a:srgbClr>
              </a:clrTo>
            </a:clrChange>
            <a:duotone>
              <a:schemeClr val="accent1">
                <a:shade val="45000"/>
                <a:satMod val="135000"/>
              </a:schemeClr>
              <a:prstClr val="white"/>
            </a:duotone>
          </a:blip>
          <a:stretch>
            <a:fillRect/>
          </a:stretch>
        </p:blipFill>
        <p:spPr>
          <a:xfrm>
            <a:off x="8263248" y="1340768"/>
            <a:ext cx="900000" cy="900000"/>
          </a:xfrm>
          <a:prstGeom prst="rect">
            <a:avLst/>
          </a:prstGeom>
        </p:spPr>
      </p:pic>
      <p:sp>
        <p:nvSpPr>
          <p:cNvPr id="83975" name="Rectangular Callout 7"/>
          <p:cNvSpPr>
            <a:spLocks noChangeArrowheads="1"/>
          </p:cNvSpPr>
          <p:nvPr/>
        </p:nvSpPr>
        <p:spPr bwMode="auto">
          <a:xfrm>
            <a:off x="6443663" y="3068638"/>
            <a:ext cx="1441450" cy="1800225"/>
          </a:xfrm>
          <a:prstGeom prst="wedgeRectCallout">
            <a:avLst>
              <a:gd name="adj1" fmla="val -60986"/>
              <a:gd name="adj2" fmla="val -27481"/>
            </a:avLst>
          </a:prstGeom>
          <a:noFill/>
          <a:ln w="28575">
            <a:solidFill>
              <a:srgbClr val="FFD300"/>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pPr eaLnBrk="1" hangingPunct="1"/>
            <a:r>
              <a:rPr lang="es-ES" altLang="es-ES" sz="1200"/>
              <a:t>La experiencia previa con el golf fue casi nula, siendo la única experiencia anterior una aventura o el minigolf.</a:t>
            </a:r>
            <a:endParaRPr lang="en-US" altLang="es-ES" sz="1200"/>
          </a:p>
        </p:txBody>
      </p:sp>
      <p:sp>
        <p:nvSpPr>
          <p:cNvPr id="83976" name="Slide Number Placeholder 1"/>
          <p:cNvSpPr>
            <a:spLocks noGrp="1"/>
          </p:cNvSpPr>
          <p:nvPr>
            <p:ph type="sldNum" sz="quarter" idx="16"/>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E6DAC552-7BC3-46F9-AB4F-4C734F589ED5}" type="slidenum">
              <a:rPr lang="en-US" altLang="en-US">
                <a:solidFill>
                  <a:srgbClr val="FFFFFF"/>
                </a:solidFill>
              </a:rPr>
              <a:pPr/>
              <a:t>61</a:t>
            </a:fld>
            <a:endParaRPr lang="en-US" altLang="en-US">
              <a:solidFill>
                <a:srgbClr val="3B3B3A"/>
              </a:solidFill>
              <a:latin typeface="Arial" pitchFamily="34" charset="0"/>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itle 1"/>
          <p:cNvSpPr>
            <a:spLocks noGrp="1"/>
          </p:cNvSpPr>
          <p:nvPr>
            <p:ph type="title"/>
          </p:nvPr>
        </p:nvSpPr>
        <p:spPr/>
        <p:txBody>
          <a:bodyPr/>
          <a:lstStyle/>
          <a:p>
            <a:pPr eaLnBrk="1" hangingPunct="1"/>
            <a:r>
              <a:rPr lang="en-GB" altLang="es-ES" smtClean="0">
                <a:solidFill>
                  <a:srgbClr val="FFD300"/>
                </a:solidFill>
              </a:rPr>
              <a:t>GOLFISTAS</a:t>
            </a:r>
            <a:r>
              <a:rPr lang="en-GB" altLang="es-ES" smtClean="0"/>
              <a:t> POTENCIALES | </a:t>
            </a:r>
            <a:r>
              <a:rPr lang="es-ES" altLang="es-ES" smtClean="0"/>
              <a:t>uso de redes sociales</a:t>
            </a:r>
            <a:r>
              <a:rPr lang="en-US" altLang="es-ES" smtClean="0"/>
              <a:t> </a:t>
            </a:r>
            <a:endParaRPr lang="en-GB" altLang="es-ES" smtClean="0"/>
          </a:p>
        </p:txBody>
      </p:sp>
      <p:graphicFrame>
        <p:nvGraphicFramePr>
          <p:cNvPr id="84995" name="Content Placeholder 7"/>
          <p:cNvGraphicFramePr>
            <a:graphicFrameLocks noGrp="1"/>
          </p:cNvGraphicFramePr>
          <p:nvPr>
            <p:ph idx="1"/>
          </p:nvPr>
        </p:nvGraphicFramePr>
        <p:xfrm>
          <a:off x="128588" y="1362075"/>
          <a:ext cx="4195762" cy="4838700"/>
        </p:xfrm>
        <a:graphic>
          <a:graphicData uri="http://schemas.openxmlformats.org/presentationml/2006/ole">
            <mc:AlternateContent xmlns:mc="http://schemas.openxmlformats.org/markup-compatibility/2006">
              <mc:Choice xmlns:v="urn:schemas-microsoft-com:vml" Requires="v">
                <p:oleObj spid="_x0000_s85076" name="Gráfico" r:id="rId3" imgW="4200508" imgH="4846740" progId="Excel.Chart.8">
                  <p:embed/>
                </p:oleObj>
              </mc:Choice>
              <mc:Fallback>
                <p:oleObj name="Gráfico" r:id="rId3" imgW="4200508" imgH="4846740" progId="Excel.Chart.8">
                  <p:embed/>
                  <p:pic>
                    <p:nvPicPr>
                      <p:cNvPr id="0" name="Content Placeholder 7"/>
                      <p:cNvPicPr>
                        <a:picLocks noGrp="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8588" y="1362075"/>
                        <a:ext cx="4195762" cy="483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4996" name="Date Placeholder 3"/>
          <p:cNvSpPr>
            <a:spLocks noGrp="1"/>
          </p:cNvSpPr>
          <p:nvPr>
            <p:ph type="dt"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51472A4F-88CD-4098-9122-16B3E6545311}" type="datetime4">
              <a:rPr lang="en-US" altLang="es-ES" smtClean="0">
                <a:solidFill>
                  <a:srgbClr val="FFFFFF"/>
                </a:solidFill>
              </a:rPr>
              <a:pPr/>
              <a:t>September 3, 2016</a:t>
            </a:fld>
            <a:endParaRPr lang="en-US" altLang="es-ES" smtClean="0">
              <a:solidFill>
                <a:srgbClr val="FFFFFF"/>
              </a:solidFill>
            </a:endParaRPr>
          </a:p>
        </p:txBody>
      </p:sp>
      <p:sp>
        <p:nvSpPr>
          <p:cNvPr id="84997" name="Footer Placeholder 4"/>
          <p:cNvSpPr>
            <a:spLocks noGrp="1"/>
          </p:cNvSpPr>
          <p:nvPr>
            <p:ph type="ftr" sz="quarter" idx="11"/>
          </p:nvPr>
        </p:nvSpPr>
        <p:spPr>
          <a:xfrm>
            <a:off x="685800" y="6513513"/>
            <a:ext cx="2373313" cy="2286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r>
              <a:rPr lang="en-US" altLang="es-ES" smtClean="0">
                <a:solidFill>
                  <a:srgbClr val="FFFFFF"/>
                </a:solidFill>
              </a:rPr>
              <a:t>© SPORTS MARKETING SURVEYS INC</a:t>
            </a:r>
            <a:r>
              <a:rPr lang="en-US" altLang="es-ES" smtClean="0">
                <a:solidFill>
                  <a:srgbClr val="FFD300"/>
                </a:solidFill>
              </a:rPr>
              <a:t>.</a:t>
            </a:r>
          </a:p>
        </p:txBody>
      </p:sp>
      <p:graphicFrame>
        <p:nvGraphicFramePr>
          <p:cNvPr id="84998" name="Content Placeholder 23"/>
          <p:cNvGraphicFramePr>
            <a:graphicFrameLocks/>
          </p:cNvGraphicFramePr>
          <p:nvPr/>
        </p:nvGraphicFramePr>
        <p:xfrm>
          <a:off x="4665663" y="1649413"/>
          <a:ext cx="4132262" cy="4268787"/>
        </p:xfrm>
        <a:graphic>
          <a:graphicData uri="http://schemas.openxmlformats.org/presentationml/2006/ole">
            <mc:AlternateContent xmlns:mc="http://schemas.openxmlformats.org/markup-compatibility/2006">
              <mc:Choice xmlns:v="urn:schemas-microsoft-com:vml" Requires="v">
                <p:oleObj spid="_x0000_s85077" r:id="rId5" imgW="4132746" imgH="4266847" progId="Excel.Chart.8">
                  <p:embed/>
                </p:oleObj>
              </mc:Choice>
              <mc:Fallback>
                <p:oleObj r:id="rId5" imgW="4132746" imgH="4266847" progId="Excel.Chart.8">
                  <p:embed/>
                  <p:pic>
                    <p:nvPicPr>
                      <p:cNvPr id="0" name="Content Placeholder 23"/>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65663" y="1649413"/>
                        <a:ext cx="4132262" cy="426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0" name="Picture 9"/>
          <p:cNvPicPr>
            <a:picLocks noChangeAspect="1"/>
          </p:cNvPicPr>
          <p:nvPr/>
        </p:nvPicPr>
        <p:blipFill>
          <a:blip r:embed="rId7">
            <a:clrChange>
              <a:clrFrom>
                <a:srgbClr val="FFFFFF"/>
              </a:clrFrom>
              <a:clrTo>
                <a:srgbClr val="FFFFFF">
                  <a:alpha val="0"/>
                </a:srgbClr>
              </a:clrTo>
            </a:clrChange>
            <a:duotone>
              <a:schemeClr val="accent1">
                <a:shade val="45000"/>
                <a:satMod val="135000"/>
              </a:schemeClr>
              <a:prstClr val="white"/>
            </a:duotone>
          </a:blip>
          <a:stretch>
            <a:fillRect/>
          </a:stretch>
        </p:blipFill>
        <p:spPr>
          <a:xfrm>
            <a:off x="8244915" y="746975"/>
            <a:ext cx="900000" cy="900000"/>
          </a:xfrm>
          <a:prstGeom prst="rect">
            <a:avLst/>
          </a:prstGeom>
        </p:spPr>
      </p:pic>
      <p:sp>
        <p:nvSpPr>
          <p:cNvPr id="85000" name="Rectangular Callout 8"/>
          <p:cNvSpPr>
            <a:spLocks noChangeArrowheads="1"/>
          </p:cNvSpPr>
          <p:nvPr/>
        </p:nvSpPr>
        <p:spPr bwMode="auto">
          <a:xfrm>
            <a:off x="5076825" y="2708275"/>
            <a:ext cx="1366838" cy="1512888"/>
          </a:xfrm>
          <a:prstGeom prst="wedgeRectCallout">
            <a:avLst>
              <a:gd name="adj1" fmla="val -8759"/>
              <a:gd name="adj2" fmla="val -64588"/>
            </a:avLst>
          </a:prstGeom>
          <a:noFill/>
          <a:ln w="28575">
            <a:solidFill>
              <a:srgbClr val="FFD300"/>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pPr eaLnBrk="1" hangingPunct="1"/>
            <a:r>
              <a:rPr lang="es-ES" altLang="es-ES" sz="1200"/>
              <a:t>La red social preferida de este grupo es Facebook.</a:t>
            </a:r>
            <a:endParaRPr lang="en-US" altLang="es-ES" sz="1200"/>
          </a:p>
        </p:txBody>
      </p:sp>
      <p:sp>
        <p:nvSpPr>
          <p:cNvPr id="85001" name="Slide Number Placeholder 2"/>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EF8DE289-5429-45C4-BA9F-2063D9571715}" type="slidenum">
              <a:rPr lang="en-US" altLang="en-US">
                <a:solidFill>
                  <a:srgbClr val="FFFFFF"/>
                </a:solidFill>
              </a:rPr>
              <a:pPr/>
              <a:t>62</a:t>
            </a:fld>
            <a:endParaRPr lang="en-US" altLang="en-US">
              <a:solidFill>
                <a:srgbClr val="3B3B3A"/>
              </a:solidFill>
              <a:latin typeface="Arial" pitchFamily="34" charset="0"/>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6018" name="Content Placeholder 10"/>
          <p:cNvGraphicFramePr>
            <a:graphicFrameLocks noGrp="1"/>
          </p:cNvGraphicFramePr>
          <p:nvPr>
            <p:ph idx="1"/>
          </p:nvPr>
        </p:nvGraphicFramePr>
        <p:xfrm>
          <a:off x="107950" y="1646238"/>
          <a:ext cx="5070475" cy="4838700"/>
        </p:xfrm>
        <a:graphic>
          <a:graphicData uri="http://schemas.openxmlformats.org/presentationml/2006/ole">
            <mc:AlternateContent xmlns:mc="http://schemas.openxmlformats.org/markup-compatibility/2006">
              <mc:Choice xmlns:v="urn:schemas-microsoft-com:vml" Requires="v">
                <p:oleObj spid="_x0000_s86100" name="Gráfico" r:id="rId3" imgW="5078408" imgH="4840644" progId="Excel.Chart.8">
                  <p:embed/>
                </p:oleObj>
              </mc:Choice>
              <mc:Fallback>
                <p:oleObj name="Gráfico" r:id="rId3" imgW="5078408" imgH="4840644" progId="Excel.Chart.8">
                  <p:embed/>
                  <p:pic>
                    <p:nvPicPr>
                      <p:cNvPr id="0" name="Content Placeholder 10"/>
                      <p:cNvPicPr>
                        <a:picLocks noGrp="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950" y="1646238"/>
                        <a:ext cx="5070475" cy="483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6019" name="Title 2"/>
          <p:cNvSpPr>
            <a:spLocks noGrp="1"/>
          </p:cNvSpPr>
          <p:nvPr>
            <p:ph type="title"/>
          </p:nvPr>
        </p:nvSpPr>
        <p:spPr/>
        <p:txBody>
          <a:bodyPr/>
          <a:lstStyle/>
          <a:p>
            <a:pPr eaLnBrk="1" hangingPunct="1"/>
            <a:r>
              <a:rPr lang="en-GB" altLang="es-ES" smtClean="0">
                <a:solidFill>
                  <a:srgbClr val="FFD300"/>
                </a:solidFill>
              </a:rPr>
              <a:t>GOLFISTAS</a:t>
            </a:r>
            <a:r>
              <a:rPr lang="en-GB" altLang="es-ES" smtClean="0"/>
              <a:t> POTENCIALAES | </a:t>
            </a:r>
            <a:r>
              <a:rPr lang="es-ES" altLang="es-ES" smtClean="0"/>
              <a:t>la importancia del deporte </a:t>
            </a:r>
            <a:endParaRPr lang="en-GB" altLang="es-ES" smtClean="0"/>
          </a:p>
        </p:txBody>
      </p:sp>
      <p:sp>
        <p:nvSpPr>
          <p:cNvPr id="86020" name="Date Placeholder 4"/>
          <p:cNvSpPr>
            <a:spLocks noGrp="1"/>
          </p:cNvSpPr>
          <p:nvPr>
            <p:ph type="dt" sz="quarter" idx="14"/>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76FA390A-8D5D-4FCD-9868-0D3F96736F9D}" type="datetime4">
              <a:rPr lang="en-US" altLang="es-ES" smtClean="0">
                <a:solidFill>
                  <a:srgbClr val="FFFFFF"/>
                </a:solidFill>
              </a:rPr>
              <a:pPr/>
              <a:t>September 3, 2016</a:t>
            </a:fld>
            <a:endParaRPr lang="en-US" altLang="es-ES" smtClean="0">
              <a:solidFill>
                <a:srgbClr val="FFFFFF"/>
              </a:solidFill>
            </a:endParaRPr>
          </a:p>
        </p:txBody>
      </p:sp>
      <p:sp>
        <p:nvSpPr>
          <p:cNvPr id="86021" name="Footer Placeholder 5"/>
          <p:cNvSpPr>
            <a:spLocks noGrp="1"/>
          </p:cNvSpPr>
          <p:nvPr>
            <p:ph type="ftr" sz="quarter" idx="15"/>
          </p:nvPr>
        </p:nvSpPr>
        <p:spPr>
          <a:xfrm>
            <a:off x="685800" y="6513513"/>
            <a:ext cx="2446338" cy="2286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r>
              <a:rPr lang="en-US" altLang="es-ES" smtClean="0">
                <a:solidFill>
                  <a:srgbClr val="FFFFFF"/>
                </a:solidFill>
              </a:rPr>
              <a:t>© SPORTS MARKETING SURVEYS INC</a:t>
            </a:r>
            <a:r>
              <a:rPr lang="en-US" altLang="es-ES" smtClean="0">
                <a:solidFill>
                  <a:srgbClr val="FFD300"/>
                </a:solidFill>
              </a:rPr>
              <a:t>.</a:t>
            </a:r>
          </a:p>
        </p:txBody>
      </p:sp>
      <p:graphicFrame>
        <p:nvGraphicFramePr>
          <p:cNvPr id="86022" name="Content Placeholder 15"/>
          <p:cNvGraphicFramePr>
            <a:graphicFrameLocks noGrp="1"/>
          </p:cNvGraphicFramePr>
          <p:nvPr>
            <p:ph idx="13"/>
          </p:nvPr>
        </p:nvGraphicFramePr>
        <p:xfrm>
          <a:off x="4602163" y="1658938"/>
          <a:ext cx="4592637" cy="4838700"/>
        </p:xfrm>
        <a:graphic>
          <a:graphicData uri="http://schemas.openxmlformats.org/presentationml/2006/ole">
            <mc:AlternateContent xmlns:mc="http://schemas.openxmlformats.org/markup-compatibility/2006">
              <mc:Choice xmlns:v="urn:schemas-microsoft-com:vml" Requires="v">
                <p:oleObj spid="_x0000_s86101" name="Gráfico" r:id="rId5" imgW="4602879" imgH="4840644" progId="Excel.Chart.8">
                  <p:embed/>
                </p:oleObj>
              </mc:Choice>
              <mc:Fallback>
                <p:oleObj name="Gráfico" r:id="rId5" imgW="4602879" imgH="4840644" progId="Excel.Chart.8">
                  <p:embed/>
                  <p:pic>
                    <p:nvPicPr>
                      <p:cNvPr id="0" name="Content Placeholder 15"/>
                      <p:cNvPicPr>
                        <a:picLocks noGrp="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02163" y="1658938"/>
                        <a:ext cx="4592637" cy="483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8" name="Picture 7"/>
          <p:cNvPicPr>
            <a:picLocks noChangeAspect="1"/>
          </p:cNvPicPr>
          <p:nvPr/>
        </p:nvPicPr>
        <p:blipFill>
          <a:blip r:embed="rId7">
            <a:clrChange>
              <a:clrFrom>
                <a:srgbClr val="FFFFFF"/>
              </a:clrFrom>
              <a:clrTo>
                <a:srgbClr val="FFFFFF">
                  <a:alpha val="0"/>
                </a:srgbClr>
              </a:clrTo>
            </a:clrChange>
            <a:duotone>
              <a:schemeClr val="accent1">
                <a:shade val="45000"/>
                <a:satMod val="135000"/>
              </a:schemeClr>
              <a:prstClr val="white"/>
            </a:duotone>
          </a:blip>
          <a:stretch>
            <a:fillRect/>
          </a:stretch>
        </p:blipFill>
        <p:spPr>
          <a:xfrm>
            <a:off x="8244915" y="746975"/>
            <a:ext cx="900000" cy="900000"/>
          </a:xfrm>
          <a:prstGeom prst="rect">
            <a:avLst/>
          </a:prstGeom>
        </p:spPr>
      </p:pic>
      <p:sp>
        <p:nvSpPr>
          <p:cNvPr id="86024" name="Rectangular Callout 8"/>
          <p:cNvSpPr>
            <a:spLocks noChangeArrowheads="1"/>
          </p:cNvSpPr>
          <p:nvPr/>
        </p:nvSpPr>
        <p:spPr bwMode="auto">
          <a:xfrm>
            <a:off x="3563938" y="2276475"/>
            <a:ext cx="1368425" cy="1789113"/>
          </a:xfrm>
          <a:prstGeom prst="wedgeRectCallout">
            <a:avLst>
              <a:gd name="adj1" fmla="val -67009"/>
              <a:gd name="adj2" fmla="val -6338"/>
            </a:avLst>
          </a:prstGeom>
          <a:noFill/>
          <a:ln w="28575" algn="ctr">
            <a:solidFill>
              <a:srgbClr val="FFD300"/>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pPr eaLnBrk="1" hangingPunct="1"/>
            <a:r>
              <a:rPr lang="es-ES" altLang="es-ES" sz="1000"/>
              <a:t>El ejercicio y la relajación fueron las dos razones principales para practicar deporte, las mismas que enumeró el grupo de golfistas en activo.</a:t>
            </a:r>
            <a:endParaRPr lang="en-US" altLang="es-ES" sz="1000"/>
          </a:p>
        </p:txBody>
      </p:sp>
      <p:sp>
        <p:nvSpPr>
          <p:cNvPr id="86025" name="Slide Number Placeholder 1"/>
          <p:cNvSpPr>
            <a:spLocks noGrp="1"/>
          </p:cNvSpPr>
          <p:nvPr>
            <p:ph type="sldNum" sz="quarter" idx="16"/>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5956D32C-7290-4BE3-A15D-5CED814D47CE}" type="slidenum">
              <a:rPr lang="en-US" altLang="en-US">
                <a:solidFill>
                  <a:srgbClr val="FFFFFF"/>
                </a:solidFill>
              </a:rPr>
              <a:pPr/>
              <a:t>63</a:t>
            </a:fld>
            <a:endParaRPr lang="en-US" altLang="en-US">
              <a:solidFill>
                <a:srgbClr val="3B3B3A"/>
              </a:solidFill>
              <a:latin typeface="Arial" pitchFamily="34" charset="0"/>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itle 1"/>
          <p:cNvSpPr>
            <a:spLocks noGrp="1"/>
          </p:cNvSpPr>
          <p:nvPr>
            <p:ph type="title"/>
          </p:nvPr>
        </p:nvSpPr>
        <p:spPr>
          <a:xfrm>
            <a:off x="404813" y="836613"/>
            <a:ext cx="9063037" cy="358775"/>
          </a:xfrm>
        </p:spPr>
        <p:txBody>
          <a:bodyPr/>
          <a:lstStyle/>
          <a:p>
            <a:pPr eaLnBrk="1" hangingPunct="1"/>
            <a:r>
              <a:rPr lang="en-GB" altLang="es-ES" sz="2000" smtClean="0">
                <a:solidFill>
                  <a:srgbClr val="FFD300"/>
                </a:solidFill>
              </a:rPr>
              <a:t>GOLFISTAS</a:t>
            </a:r>
            <a:r>
              <a:rPr lang="en-GB" altLang="es-ES" sz="2000" smtClean="0"/>
              <a:t> POTENCIALES | </a:t>
            </a:r>
            <a:r>
              <a:rPr lang="es-ES" altLang="es-ES" sz="2000" smtClean="0"/>
              <a:t>Probabilidad de jugar al golf en el futuro</a:t>
            </a:r>
            <a:r>
              <a:rPr lang="en-US" altLang="es-ES" sz="2000" smtClean="0"/>
              <a:t> </a:t>
            </a:r>
            <a:endParaRPr lang="en-GB" altLang="es-ES" sz="2000" smtClean="0"/>
          </a:p>
        </p:txBody>
      </p:sp>
      <p:graphicFrame>
        <p:nvGraphicFramePr>
          <p:cNvPr id="87043" name="Content Placeholder 13"/>
          <p:cNvGraphicFramePr>
            <a:graphicFrameLocks noGrp="1"/>
          </p:cNvGraphicFramePr>
          <p:nvPr>
            <p:ph idx="1"/>
          </p:nvPr>
        </p:nvGraphicFramePr>
        <p:xfrm>
          <a:off x="-50800" y="1506538"/>
          <a:ext cx="4133850" cy="4838700"/>
        </p:xfrm>
        <a:graphic>
          <a:graphicData uri="http://schemas.openxmlformats.org/presentationml/2006/ole">
            <mc:AlternateContent xmlns:mc="http://schemas.openxmlformats.org/markup-compatibility/2006">
              <mc:Choice xmlns:v="urn:schemas-microsoft-com:vml" Requires="v">
                <p:oleObj spid="_x0000_s87126" r:id="rId3" imgW="4132746" imgH="4839824" progId="Excel.Chart.8">
                  <p:embed/>
                </p:oleObj>
              </mc:Choice>
              <mc:Fallback>
                <p:oleObj r:id="rId3" imgW="4132746" imgH="4839824" progId="Excel.Chart.8">
                  <p:embed/>
                  <p:pic>
                    <p:nvPicPr>
                      <p:cNvPr id="0" name="Content Placeholder 13"/>
                      <p:cNvPicPr>
                        <a:picLocks noGrp="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800" y="1506538"/>
                        <a:ext cx="4133850" cy="483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7044" name="Date Placeholder 3"/>
          <p:cNvSpPr>
            <a:spLocks noGrp="1"/>
          </p:cNvSpPr>
          <p:nvPr>
            <p:ph type="dt" sz="quarter" idx="14"/>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179A5FFB-4B43-4D35-B045-9809F0BE0700}" type="datetime4">
              <a:rPr lang="en-US" altLang="es-ES" smtClean="0">
                <a:solidFill>
                  <a:srgbClr val="FFFFFF"/>
                </a:solidFill>
              </a:rPr>
              <a:pPr/>
              <a:t>September 3, 2016</a:t>
            </a:fld>
            <a:endParaRPr lang="en-US" altLang="es-ES" smtClean="0">
              <a:solidFill>
                <a:srgbClr val="FFFFFF"/>
              </a:solidFill>
            </a:endParaRPr>
          </a:p>
        </p:txBody>
      </p:sp>
      <p:sp>
        <p:nvSpPr>
          <p:cNvPr id="87045" name="Footer Placeholder 4"/>
          <p:cNvSpPr>
            <a:spLocks noGrp="1"/>
          </p:cNvSpPr>
          <p:nvPr>
            <p:ph type="ftr" sz="quarter" idx="15"/>
          </p:nvPr>
        </p:nvSpPr>
        <p:spPr>
          <a:xfrm>
            <a:off x="685800" y="6513513"/>
            <a:ext cx="2446338" cy="2286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r>
              <a:rPr lang="en-US" altLang="es-ES" smtClean="0">
                <a:solidFill>
                  <a:srgbClr val="FFFFFF"/>
                </a:solidFill>
              </a:rPr>
              <a:t>© SPORTS MARKETING SURVEYS INC</a:t>
            </a:r>
            <a:r>
              <a:rPr lang="en-US" altLang="es-ES" smtClean="0">
                <a:solidFill>
                  <a:srgbClr val="FFD300"/>
                </a:solidFill>
              </a:rPr>
              <a:t>.</a:t>
            </a:r>
          </a:p>
        </p:txBody>
      </p:sp>
      <p:graphicFrame>
        <p:nvGraphicFramePr>
          <p:cNvPr id="87046" name="Content Placeholder 23"/>
          <p:cNvGraphicFramePr>
            <a:graphicFrameLocks noGrp="1"/>
          </p:cNvGraphicFramePr>
          <p:nvPr>
            <p:ph idx="13"/>
          </p:nvPr>
        </p:nvGraphicFramePr>
        <p:xfrm>
          <a:off x="4594225" y="1371600"/>
          <a:ext cx="4132263" cy="4838700"/>
        </p:xfrm>
        <a:graphic>
          <a:graphicData uri="http://schemas.openxmlformats.org/presentationml/2006/ole">
            <mc:AlternateContent xmlns:mc="http://schemas.openxmlformats.org/markup-compatibility/2006">
              <mc:Choice xmlns:v="urn:schemas-microsoft-com:vml" Requires="v">
                <p:oleObj spid="_x0000_s87127" name="Gráfico" r:id="rId5" imgW="4139543" imgH="4840644" progId="Excel.Chart.8">
                  <p:embed/>
                </p:oleObj>
              </mc:Choice>
              <mc:Fallback>
                <p:oleObj name="Gráfico" r:id="rId5" imgW="4139543" imgH="4840644" progId="Excel.Chart.8">
                  <p:embed/>
                  <p:pic>
                    <p:nvPicPr>
                      <p:cNvPr id="0" name="Content Placeholder 23"/>
                      <p:cNvPicPr>
                        <a:picLocks noGrp="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94225" y="1371600"/>
                        <a:ext cx="4132263" cy="483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 name="Content Placeholder 6"/>
          <p:cNvSpPr txBox="1">
            <a:spLocks/>
          </p:cNvSpPr>
          <p:nvPr/>
        </p:nvSpPr>
        <p:spPr>
          <a:xfrm>
            <a:off x="1763713" y="5291138"/>
            <a:ext cx="3168650" cy="1017587"/>
          </a:xfrm>
          <a:prstGeom prst="wedgeRectCallout">
            <a:avLst>
              <a:gd name="adj1" fmla="val 2576"/>
              <a:gd name="adj2" fmla="val -67703"/>
            </a:avLst>
          </a:prstGeom>
          <a:ln w="28575" cap="flat" cmpd="sng" algn="ctr">
            <a:solidFill>
              <a:srgbClr val="56C0D9"/>
            </a:solidFill>
            <a:prstDash val="solid"/>
            <a:miter lim="800000"/>
          </a:ln>
        </p:spPr>
        <p:style>
          <a:lnRef idx="2">
            <a:schemeClr val="accent1"/>
          </a:lnRef>
          <a:fillRef idx="1">
            <a:schemeClr val="lt1"/>
          </a:fillRef>
          <a:effectRef idx="0">
            <a:schemeClr val="accent1"/>
          </a:effectRef>
          <a:fontRef idx="minor">
            <a:schemeClr val="dk1"/>
          </a:fontRef>
        </p:style>
        <p:txBody>
          <a:bodyPr anchor="ctr"/>
          <a:lstStyle>
            <a:lvl1pPr>
              <a:defRPr>
                <a:solidFill>
                  <a:schemeClr val="tx1"/>
                </a:solidFill>
                <a:latin typeface="Prelo-Light" charset="0"/>
                <a:ea typeface="MS PGothic" panose="020B0600070205080204" pitchFamily="34" charset="-128"/>
              </a:defRPr>
            </a:lvl1pPr>
            <a:lvl2pPr marL="742950" indent="-285750">
              <a:defRPr>
                <a:solidFill>
                  <a:schemeClr val="tx1"/>
                </a:solidFill>
                <a:latin typeface="Prelo-Light" charset="0"/>
                <a:ea typeface="MS PGothic" panose="020B0600070205080204" pitchFamily="34" charset="-128"/>
              </a:defRPr>
            </a:lvl2pPr>
            <a:lvl3pPr marL="1143000" indent="-228600">
              <a:defRPr>
                <a:solidFill>
                  <a:schemeClr val="tx1"/>
                </a:solidFill>
                <a:latin typeface="Prelo-Light" charset="0"/>
                <a:ea typeface="MS PGothic" panose="020B0600070205080204" pitchFamily="34" charset="-128"/>
              </a:defRPr>
            </a:lvl3pPr>
            <a:lvl4pPr marL="1600200" indent="-228600">
              <a:defRPr>
                <a:solidFill>
                  <a:schemeClr val="tx1"/>
                </a:solidFill>
                <a:latin typeface="Prelo-Light" charset="0"/>
                <a:ea typeface="MS PGothic" panose="020B0600070205080204" pitchFamily="34" charset="-128"/>
              </a:defRPr>
            </a:lvl4pPr>
            <a:lvl5pPr marL="2057400" indent="-228600">
              <a:defRPr>
                <a:solidFill>
                  <a:schemeClr val="tx1"/>
                </a:solidFill>
                <a:latin typeface="Prelo-Light" charset="0"/>
                <a:ea typeface="MS PGothic" panose="020B0600070205080204" pitchFamily="34" charset="-128"/>
              </a:defRPr>
            </a:lvl5pPr>
            <a:lvl6pPr marL="2514600" indent="-228600" fontAlgn="base">
              <a:spcBef>
                <a:spcPct val="0"/>
              </a:spcBef>
              <a:spcAft>
                <a:spcPct val="0"/>
              </a:spcAft>
              <a:defRPr>
                <a:solidFill>
                  <a:schemeClr val="tx1"/>
                </a:solidFill>
                <a:latin typeface="Prelo-Light" charset="0"/>
                <a:ea typeface="MS PGothic" panose="020B0600070205080204" pitchFamily="34" charset="-128"/>
              </a:defRPr>
            </a:lvl6pPr>
            <a:lvl7pPr marL="2971800" indent="-228600" fontAlgn="base">
              <a:spcBef>
                <a:spcPct val="0"/>
              </a:spcBef>
              <a:spcAft>
                <a:spcPct val="0"/>
              </a:spcAft>
              <a:defRPr>
                <a:solidFill>
                  <a:schemeClr val="tx1"/>
                </a:solidFill>
                <a:latin typeface="Prelo-Light" charset="0"/>
                <a:ea typeface="MS PGothic" panose="020B0600070205080204" pitchFamily="34" charset="-128"/>
              </a:defRPr>
            </a:lvl7pPr>
            <a:lvl8pPr marL="3429000" indent="-228600" fontAlgn="base">
              <a:spcBef>
                <a:spcPct val="0"/>
              </a:spcBef>
              <a:spcAft>
                <a:spcPct val="0"/>
              </a:spcAft>
              <a:defRPr>
                <a:solidFill>
                  <a:schemeClr val="tx1"/>
                </a:solidFill>
                <a:latin typeface="Prelo-Light" charset="0"/>
                <a:ea typeface="MS PGothic" panose="020B0600070205080204" pitchFamily="34" charset="-128"/>
              </a:defRPr>
            </a:lvl8pPr>
            <a:lvl9pPr marL="3886200" indent="-228600" fontAlgn="base">
              <a:spcBef>
                <a:spcPct val="0"/>
              </a:spcBef>
              <a:spcAft>
                <a:spcPct val="0"/>
              </a:spcAft>
              <a:defRPr>
                <a:solidFill>
                  <a:schemeClr val="tx1"/>
                </a:solidFill>
                <a:latin typeface="Prelo-Light" charset="0"/>
                <a:ea typeface="MS PGothic" panose="020B0600070205080204" pitchFamily="34" charset="-128"/>
              </a:defRPr>
            </a:lvl9pPr>
          </a:lstStyle>
          <a:p>
            <a:pPr>
              <a:spcBef>
                <a:spcPct val="20000"/>
              </a:spcBef>
              <a:buClr>
                <a:schemeClr val="accent2"/>
              </a:buClr>
              <a:buFont typeface="Wingdings" panose="05000000000000000000" pitchFamily="2" charset="2"/>
              <a:buNone/>
              <a:defRPr/>
            </a:pPr>
            <a:r>
              <a:rPr lang="es-ES" altLang="es-ES" sz="1200" dirty="0" smtClean="0">
                <a:solidFill>
                  <a:srgbClr val="3B3B3A"/>
                </a:solidFill>
              </a:rPr>
              <a:t>Entre quienes eran propensos a jugar al golf en el futuro, 24% pensaban que iban a empezar a jugar en más de 10 años, y 32% no sabían cuándo comenzarían.</a:t>
            </a:r>
            <a:endParaRPr lang="en-US" altLang="es-ES" sz="1200" dirty="0" smtClean="0">
              <a:solidFill>
                <a:srgbClr val="3B3B3A"/>
              </a:solidFill>
            </a:endParaRPr>
          </a:p>
        </p:txBody>
      </p:sp>
      <p:pic>
        <p:nvPicPr>
          <p:cNvPr id="9" name="Picture 8"/>
          <p:cNvPicPr>
            <a:picLocks noChangeAspect="1"/>
          </p:cNvPicPr>
          <p:nvPr/>
        </p:nvPicPr>
        <p:blipFill>
          <a:blip r:embed="rId7">
            <a:clrChange>
              <a:clrFrom>
                <a:srgbClr val="FFFFFF"/>
              </a:clrFrom>
              <a:clrTo>
                <a:srgbClr val="FFFFFF">
                  <a:alpha val="0"/>
                </a:srgbClr>
              </a:clrTo>
            </a:clrChange>
            <a:duotone>
              <a:schemeClr val="accent1">
                <a:shade val="45000"/>
                <a:satMod val="135000"/>
              </a:schemeClr>
              <a:prstClr val="white"/>
            </a:duotone>
          </a:blip>
          <a:stretch>
            <a:fillRect/>
          </a:stretch>
        </p:blipFill>
        <p:spPr>
          <a:xfrm>
            <a:off x="8460432" y="1124744"/>
            <a:ext cx="900000" cy="900000"/>
          </a:xfrm>
          <a:prstGeom prst="rect">
            <a:avLst/>
          </a:prstGeom>
        </p:spPr>
      </p:pic>
      <p:sp>
        <p:nvSpPr>
          <p:cNvPr id="87049" name="Rectangular Callout 9"/>
          <p:cNvSpPr>
            <a:spLocks noChangeArrowheads="1"/>
          </p:cNvSpPr>
          <p:nvPr/>
        </p:nvSpPr>
        <p:spPr bwMode="auto">
          <a:xfrm>
            <a:off x="3348038" y="1412875"/>
            <a:ext cx="2206625" cy="1511300"/>
          </a:xfrm>
          <a:prstGeom prst="wedgeRectCallout">
            <a:avLst>
              <a:gd name="adj1" fmla="val -72949"/>
              <a:gd name="adj2" fmla="val -11236"/>
            </a:avLst>
          </a:prstGeom>
          <a:noFill/>
          <a:ln w="28575">
            <a:solidFill>
              <a:srgbClr val="FFD300"/>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pPr eaLnBrk="1" hangingPunct="1"/>
            <a:r>
              <a:rPr lang="es-ES" altLang="es-ES" sz="1200"/>
              <a:t>La intención de jugar al golf en el futuro fue relativamente baja; los golfistas potenciales mostraron 'poco probable' en lugar de 'muy probable' que tuviesen intención de iniciarse en el golf. </a:t>
            </a:r>
            <a:endParaRPr lang="en-US" altLang="es-ES" sz="1200"/>
          </a:p>
          <a:p>
            <a:pPr eaLnBrk="1" hangingPunct="1"/>
            <a:r>
              <a:rPr lang="es-ES" altLang="es-ES" sz="1200"/>
              <a:t>. </a:t>
            </a:r>
            <a:endParaRPr lang="en-US" altLang="es-ES" sz="1200"/>
          </a:p>
        </p:txBody>
      </p:sp>
      <p:sp>
        <p:nvSpPr>
          <p:cNvPr id="87050" name="Rectangular Callout 10"/>
          <p:cNvSpPr>
            <a:spLocks noChangeArrowheads="1"/>
          </p:cNvSpPr>
          <p:nvPr/>
        </p:nvSpPr>
        <p:spPr bwMode="auto">
          <a:xfrm>
            <a:off x="3995738" y="3284538"/>
            <a:ext cx="1800225" cy="1555750"/>
          </a:xfrm>
          <a:prstGeom prst="wedgeRectCallout">
            <a:avLst>
              <a:gd name="adj1" fmla="val 68023"/>
              <a:gd name="adj2" fmla="val 9088"/>
            </a:avLst>
          </a:prstGeom>
          <a:noFill/>
          <a:ln w="28575">
            <a:solidFill>
              <a:srgbClr val="FFD300"/>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pPr eaLnBrk="1" hangingPunct="1"/>
            <a:r>
              <a:rPr lang="es-ES" altLang="es-ES" sz="1200"/>
              <a:t>Quienes ya practican dos o más deportes y quienes jugaron al golf en el pasado eran más propensos a querer jugar al golf en el futuro.</a:t>
            </a:r>
            <a:endParaRPr lang="en-US" altLang="es-ES" sz="1200"/>
          </a:p>
        </p:txBody>
      </p:sp>
      <p:sp>
        <p:nvSpPr>
          <p:cNvPr id="87051" name="Slide Number Placeholder 2"/>
          <p:cNvSpPr>
            <a:spLocks noGrp="1"/>
          </p:cNvSpPr>
          <p:nvPr>
            <p:ph type="sldNum" sz="quarter" idx="16"/>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08D8E84D-A266-48C9-B6A2-ED980FC255AA}" type="slidenum">
              <a:rPr lang="en-US" altLang="en-US">
                <a:solidFill>
                  <a:srgbClr val="FFFFFF"/>
                </a:solidFill>
              </a:rPr>
              <a:pPr/>
              <a:t>64</a:t>
            </a:fld>
            <a:endParaRPr lang="en-US" altLang="en-US">
              <a:solidFill>
                <a:srgbClr val="3B3B3A"/>
              </a:solidFill>
              <a:latin typeface="Arial" pitchFamily="34" charset="0"/>
            </a:endParaRP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Title 1"/>
          <p:cNvSpPr>
            <a:spLocks noGrp="1"/>
          </p:cNvSpPr>
          <p:nvPr>
            <p:ph type="title"/>
          </p:nvPr>
        </p:nvSpPr>
        <p:spPr/>
        <p:txBody>
          <a:bodyPr/>
          <a:lstStyle/>
          <a:p>
            <a:pPr eaLnBrk="1" hangingPunct="1"/>
            <a:r>
              <a:rPr lang="en-GB" altLang="es-ES" smtClean="0">
                <a:solidFill>
                  <a:srgbClr val="FFD300"/>
                </a:solidFill>
              </a:rPr>
              <a:t>GOLFISTAS</a:t>
            </a:r>
            <a:r>
              <a:rPr lang="en-GB" altLang="es-ES" smtClean="0"/>
              <a:t> POTENCIALES | </a:t>
            </a:r>
            <a:r>
              <a:rPr lang="es-ES" altLang="es-ES" smtClean="0"/>
              <a:t>¿Por qué?</a:t>
            </a:r>
            <a:r>
              <a:rPr lang="en-US" altLang="es-ES" smtClean="0"/>
              <a:t> </a:t>
            </a:r>
            <a:endParaRPr lang="en-GB" altLang="es-ES" smtClean="0"/>
          </a:p>
        </p:txBody>
      </p:sp>
      <p:sp>
        <p:nvSpPr>
          <p:cNvPr id="88067" name="Date Placeholder 3"/>
          <p:cNvSpPr>
            <a:spLocks noGrp="1"/>
          </p:cNvSpPr>
          <p:nvPr>
            <p:ph type="dt" sz="quarter" idx="14"/>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6CD8E500-3936-4010-A891-BEAB856CCD8C}" type="datetime4">
              <a:rPr lang="en-US" altLang="es-ES" smtClean="0">
                <a:solidFill>
                  <a:srgbClr val="FFFFFF"/>
                </a:solidFill>
              </a:rPr>
              <a:pPr/>
              <a:t>September 3, 2016</a:t>
            </a:fld>
            <a:endParaRPr lang="en-US" altLang="es-ES" smtClean="0">
              <a:solidFill>
                <a:srgbClr val="FFFFFF"/>
              </a:solidFill>
            </a:endParaRPr>
          </a:p>
        </p:txBody>
      </p:sp>
      <p:sp>
        <p:nvSpPr>
          <p:cNvPr id="88068" name="Footer Placeholder 4"/>
          <p:cNvSpPr>
            <a:spLocks noGrp="1"/>
          </p:cNvSpPr>
          <p:nvPr>
            <p:ph type="ftr" sz="quarter" idx="15"/>
          </p:nvPr>
        </p:nvSpPr>
        <p:spPr>
          <a:xfrm>
            <a:off x="685800" y="6513513"/>
            <a:ext cx="2446338" cy="2286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r>
              <a:rPr lang="en-US" altLang="es-ES" smtClean="0">
                <a:solidFill>
                  <a:srgbClr val="FFFFFF"/>
                </a:solidFill>
              </a:rPr>
              <a:t>© SPORTS MARKETING SURVEYS INC</a:t>
            </a:r>
            <a:r>
              <a:rPr lang="en-US" altLang="es-ES" smtClean="0">
                <a:solidFill>
                  <a:srgbClr val="FFD300"/>
                </a:solidFill>
              </a:rPr>
              <a:t>.</a:t>
            </a:r>
          </a:p>
        </p:txBody>
      </p:sp>
      <p:sp>
        <p:nvSpPr>
          <p:cNvPr id="88069" name="Cloud Callout 8"/>
          <p:cNvSpPr>
            <a:spLocks noChangeArrowheads="1"/>
          </p:cNvSpPr>
          <p:nvPr/>
        </p:nvSpPr>
        <p:spPr bwMode="auto">
          <a:xfrm flipH="1">
            <a:off x="323850" y="2349500"/>
            <a:ext cx="3600450" cy="2862263"/>
          </a:xfrm>
          <a:prstGeom prst="cloudCallout">
            <a:avLst>
              <a:gd name="adj1" fmla="val -41222"/>
              <a:gd name="adj2" fmla="val 61852"/>
            </a:avLst>
          </a:prstGeom>
          <a:noFill/>
          <a:ln w="28575">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endParaRPr lang="en-GB" altLang="es-ES" sz="2400">
              <a:latin typeface="Arial" pitchFamily="34" charset="0"/>
            </a:endParaRPr>
          </a:p>
        </p:txBody>
      </p:sp>
      <p:sp>
        <p:nvSpPr>
          <p:cNvPr id="88070" name="Cloud Callout 11"/>
          <p:cNvSpPr>
            <a:spLocks noChangeArrowheads="1"/>
          </p:cNvSpPr>
          <p:nvPr/>
        </p:nvSpPr>
        <p:spPr bwMode="auto">
          <a:xfrm>
            <a:off x="3987800" y="2708275"/>
            <a:ext cx="4679950" cy="3273425"/>
          </a:xfrm>
          <a:prstGeom prst="cloudCallout">
            <a:avLst>
              <a:gd name="adj1" fmla="val -50130"/>
              <a:gd name="adj2" fmla="val 49079"/>
            </a:avLst>
          </a:prstGeom>
          <a:noFill/>
          <a:ln w="28575">
            <a:solidFill>
              <a:srgbClr val="56C0D9"/>
            </a:solidFill>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endParaRPr lang="en-GB" altLang="es-ES" sz="2400">
              <a:latin typeface="Arial" pitchFamily="34" charset="0"/>
            </a:endParaRPr>
          </a:p>
        </p:txBody>
      </p:sp>
      <p:sp>
        <p:nvSpPr>
          <p:cNvPr id="88071" name="TextBox 22"/>
          <p:cNvSpPr txBox="1">
            <a:spLocks noChangeArrowheads="1"/>
          </p:cNvSpPr>
          <p:nvPr/>
        </p:nvSpPr>
        <p:spPr bwMode="auto">
          <a:xfrm>
            <a:off x="323850" y="1557338"/>
            <a:ext cx="37433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pPr eaLnBrk="1" hangingPunct="1"/>
            <a:r>
              <a:rPr lang="es-ES" altLang="es-ES" sz="1600"/>
              <a:t>23 personas dieron una razón por la que jugarían al golf en el futuro ...</a:t>
            </a:r>
            <a:endParaRPr lang="en-US" altLang="es-ES" sz="1600"/>
          </a:p>
        </p:txBody>
      </p:sp>
      <p:sp>
        <p:nvSpPr>
          <p:cNvPr id="88072" name="TextBox 24"/>
          <p:cNvSpPr txBox="1">
            <a:spLocks noChangeArrowheads="1"/>
          </p:cNvSpPr>
          <p:nvPr/>
        </p:nvSpPr>
        <p:spPr bwMode="auto">
          <a:xfrm>
            <a:off x="4427538" y="1547813"/>
            <a:ext cx="3992562"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pPr eaLnBrk="1" hangingPunct="1"/>
            <a:r>
              <a:rPr lang="es-ES" altLang="es-ES" sz="1600">
                <a:latin typeface="Prelo SemiBold" charset="0"/>
              </a:rPr>
              <a:t>222 personas dieron una razón por la que no jugarían al golf en el futuro ...</a:t>
            </a:r>
            <a:endParaRPr lang="en-US" altLang="es-ES" sz="1600">
              <a:latin typeface="Prelo SemiBold" charset="0"/>
            </a:endParaRPr>
          </a:p>
        </p:txBody>
      </p:sp>
      <p:pic>
        <p:nvPicPr>
          <p:cNvPr id="22" name="Picture 21"/>
          <p:cNvPicPr>
            <a:picLocks noChangeAspect="1"/>
          </p:cNvPicPr>
          <p:nvPr/>
        </p:nvPicPr>
        <p:blipFill>
          <a:blip r:embed="rId2">
            <a:clrChange>
              <a:clrFrom>
                <a:srgbClr val="FFFFFF"/>
              </a:clrFrom>
              <a:clrTo>
                <a:srgbClr val="FFFFFF">
                  <a:alpha val="0"/>
                </a:srgbClr>
              </a:clrTo>
            </a:clrChange>
            <a:duotone>
              <a:schemeClr val="accent1">
                <a:shade val="45000"/>
                <a:satMod val="135000"/>
              </a:schemeClr>
              <a:prstClr val="white"/>
            </a:duotone>
          </a:blip>
          <a:stretch>
            <a:fillRect/>
          </a:stretch>
        </p:blipFill>
        <p:spPr>
          <a:xfrm>
            <a:off x="8244915" y="746975"/>
            <a:ext cx="900000" cy="900000"/>
          </a:xfrm>
          <a:prstGeom prst="rect">
            <a:avLst/>
          </a:prstGeom>
        </p:spPr>
      </p:pic>
      <p:sp>
        <p:nvSpPr>
          <p:cNvPr id="88074" name="Rectangle 2"/>
          <p:cNvSpPr>
            <a:spLocks noChangeArrowheads="1"/>
          </p:cNvSpPr>
          <p:nvPr/>
        </p:nvSpPr>
        <p:spPr bwMode="auto">
          <a:xfrm>
            <a:off x="900113" y="2565400"/>
            <a:ext cx="1706562"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pPr eaLnBrk="1" hangingPunct="1"/>
            <a:r>
              <a:rPr lang="es-ES" altLang="es-ES" sz="1100"/>
              <a:t>Cuando me retire, es para personas mayores con tiempo</a:t>
            </a:r>
            <a:endParaRPr lang="en-US" altLang="es-ES" sz="1100"/>
          </a:p>
        </p:txBody>
      </p:sp>
      <p:sp>
        <p:nvSpPr>
          <p:cNvPr id="88075" name="Rectangle 5"/>
          <p:cNvSpPr>
            <a:spLocks noChangeArrowheads="1"/>
          </p:cNvSpPr>
          <p:nvPr/>
        </p:nvSpPr>
        <p:spPr bwMode="auto">
          <a:xfrm>
            <a:off x="1951038" y="3187700"/>
            <a:ext cx="1684337"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pPr eaLnBrk="1" hangingPunct="1"/>
            <a:r>
              <a:rPr lang="es-ES" altLang="es-ES" sz="1100"/>
              <a:t>Cuando sea mayor, ahora prefiero deportes más activos</a:t>
            </a:r>
            <a:endParaRPr lang="en-US" altLang="es-ES" sz="1100"/>
          </a:p>
        </p:txBody>
      </p:sp>
      <p:sp>
        <p:nvSpPr>
          <p:cNvPr id="88076" name="Rectangle 7"/>
          <p:cNvSpPr>
            <a:spLocks noChangeArrowheads="1"/>
          </p:cNvSpPr>
          <p:nvPr/>
        </p:nvSpPr>
        <p:spPr bwMode="auto">
          <a:xfrm>
            <a:off x="1187450" y="3813175"/>
            <a:ext cx="22193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pPr eaLnBrk="1" hangingPunct="1"/>
            <a:r>
              <a:rPr lang="es-ES" altLang="es-ES" sz="1400"/>
              <a:t>Es un deporte para tener dinero y estar jubilado</a:t>
            </a:r>
            <a:endParaRPr lang="en-US" altLang="es-ES" sz="1400"/>
          </a:p>
        </p:txBody>
      </p:sp>
      <p:sp>
        <p:nvSpPr>
          <p:cNvPr id="88077" name="Rectangle 12"/>
          <p:cNvSpPr>
            <a:spLocks noChangeArrowheads="1"/>
          </p:cNvSpPr>
          <p:nvPr/>
        </p:nvSpPr>
        <p:spPr bwMode="auto">
          <a:xfrm>
            <a:off x="1614488" y="4365625"/>
            <a:ext cx="1662112"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pPr eaLnBrk="1" hangingPunct="1"/>
            <a:r>
              <a:rPr lang="es-ES" altLang="es-ES" sz="1100"/>
              <a:t>Veo que es un deporte enfocado a personas mayores</a:t>
            </a:r>
            <a:endParaRPr lang="en-US" altLang="es-ES" sz="1100"/>
          </a:p>
        </p:txBody>
      </p:sp>
      <p:sp>
        <p:nvSpPr>
          <p:cNvPr id="88078" name="Rectangle 13"/>
          <p:cNvSpPr>
            <a:spLocks noChangeArrowheads="1"/>
          </p:cNvSpPr>
          <p:nvPr/>
        </p:nvSpPr>
        <p:spPr bwMode="auto">
          <a:xfrm>
            <a:off x="7092950" y="2951163"/>
            <a:ext cx="1335088"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pPr eaLnBrk="1" hangingPunct="1"/>
            <a:r>
              <a:rPr lang="es-ES" altLang="es-ES" sz="1100"/>
              <a:t>Falta de tiempo</a:t>
            </a:r>
            <a:endParaRPr lang="en-US" altLang="es-ES" sz="1100"/>
          </a:p>
        </p:txBody>
      </p:sp>
      <p:sp>
        <p:nvSpPr>
          <p:cNvPr id="88079" name="Rectangle 17"/>
          <p:cNvSpPr>
            <a:spLocks noChangeArrowheads="1"/>
          </p:cNvSpPr>
          <p:nvPr/>
        </p:nvSpPr>
        <p:spPr bwMode="auto">
          <a:xfrm>
            <a:off x="4716463" y="3500438"/>
            <a:ext cx="968375"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pPr eaLnBrk="1" hangingPunct="1"/>
            <a:r>
              <a:rPr lang="es-ES" altLang="es-ES" sz="1100"/>
              <a:t>Es muy caro</a:t>
            </a:r>
            <a:endParaRPr lang="en-US" altLang="es-ES" sz="1100"/>
          </a:p>
        </p:txBody>
      </p:sp>
      <p:sp>
        <p:nvSpPr>
          <p:cNvPr id="88080" name="Rectangle 29"/>
          <p:cNvSpPr>
            <a:spLocks noChangeArrowheads="1"/>
          </p:cNvSpPr>
          <p:nvPr/>
        </p:nvSpPr>
        <p:spPr bwMode="auto">
          <a:xfrm>
            <a:off x="5795963" y="4005263"/>
            <a:ext cx="13589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pPr eaLnBrk="1" hangingPunct="1"/>
            <a:r>
              <a:rPr lang="es-ES" altLang="es-ES" sz="1600"/>
              <a:t>Es demasiado pasivo </a:t>
            </a:r>
            <a:endParaRPr lang="en-US" altLang="es-ES" sz="1600"/>
          </a:p>
        </p:txBody>
      </p:sp>
      <p:sp>
        <p:nvSpPr>
          <p:cNvPr id="88081" name="Rectangle 30"/>
          <p:cNvSpPr>
            <a:spLocks noChangeArrowheads="1"/>
          </p:cNvSpPr>
          <p:nvPr/>
        </p:nvSpPr>
        <p:spPr bwMode="auto">
          <a:xfrm>
            <a:off x="4589463" y="4387850"/>
            <a:ext cx="1257300"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pPr eaLnBrk="1" hangingPunct="1"/>
            <a:r>
              <a:rPr lang="en-GB" altLang="es-ES" sz="1100">
                <a:solidFill>
                  <a:srgbClr val="2C2C2B"/>
                </a:solidFill>
                <a:latin typeface="Prelo SemiBold" charset="0"/>
              </a:rPr>
              <a:t>No es suficientemente dinámico</a:t>
            </a:r>
          </a:p>
        </p:txBody>
      </p:sp>
      <p:sp>
        <p:nvSpPr>
          <p:cNvPr id="88082" name="Rectangle 31"/>
          <p:cNvSpPr>
            <a:spLocks noChangeArrowheads="1"/>
          </p:cNvSpPr>
          <p:nvPr/>
        </p:nvSpPr>
        <p:spPr bwMode="auto">
          <a:xfrm>
            <a:off x="4716463" y="3176588"/>
            <a:ext cx="39052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pPr eaLnBrk="1" hangingPunct="1"/>
            <a:r>
              <a:rPr lang="es-ES" altLang="es-ES" sz="1400"/>
              <a:t>Nunca lo he probado y no me llama la atención</a:t>
            </a:r>
            <a:endParaRPr lang="en-US" altLang="es-ES" sz="1400"/>
          </a:p>
        </p:txBody>
      </p:sp>
      <p:sp>
        <p:nvSpPr>
          <p:cNvPr id="88083" name="Rectangle 32"/>
          <p:cNvSpPr>
            <a:spLocks noChangeArrowheads="1"/>
          </p:cNvSpPr>
          <p:nvPr/>
        </p:nvSpPr>
        <p:spPr bwMode="auto">
          <a:xfrm>
            <a:off x="6948488" y="4076700"/>
            <a:ext cx="183038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pPr eaLnBrk="1" hangingPunct="1"/>
            <a:r>
              <a:rPr lang="es-ES" altLang="es-ES" sz="1600"/>
              <a:t>Lo encuentro aburrido </a:t>
            </a:r>
            <a:endParaRPr lang="en-US" altLang="es-ES" sz="1600"/>
          </a:p>
        </p:txBody>
      </p:sp>
      <p:sp>
        <p:nvSpPr>
          <p:cNvPr id="88084" name="Rectangle 33"/>
          <p:cNvSpPr>
            <a:spLocks noChangeArrowheads="1"/>
          </p:cNvSpPr>
          <p:nvPr/>
        </p:nvSpPr>
        <p:spPr bwMode="auto">
          <a:xfrm>
            <a:off x="5003800" y="4941888"/>
            <a:ext cx="16859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pPr eaLnBrk="1" hangingPunct="1"/>
            <a:r>
              <a:rPr lang="es-ES" altLang="es-ES" sz="1200"/>
              <a:t>Es muy complicado y difícil acceder a un campo</a:t>
            </a:r>
            <a:endParaRPr lang="en-US" altLang="es-ES" sz="1200"/>
          </a:p>
        </p:txBody>
      </p:sp>
      <p:sp>
        <p:nvSpPr>
          <p:cNvPr id="88085" name="Rectangle 34"/>
          <p:cNvSpPr>
            <a:spLocks noChangeArrowheads="1"/>
          </p:cNvSpPr>
          <p:nvPr/>
        </p:nvSpPr>
        <p:spPr bwMode="auto">
          <a:xfrm>
            <a:off x="6972300" y="3552825"/>
            <a:ext cx="1722438"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pPr eaLnBrk="1" hangingPunct="1"/>
            <a:r>
              <a:rPr lang="es-ES" altLang="es-ES" sz="1100"/>
              <a:t>No tengo tiempo </a:t>
            </a:r>
            <a:endParaRPr lang="en-US" altLang="es-ES" sz="1100"/>
          </a:p>
        </p:txBody>
      </p:sp>
      <p:sp>
        <p:nvSpPr>
          <p:cNvPr id="88086" name="Rectangle 35"/>
          <p:cNvSpPr>
            <a:spLocks noChangeArrowheads="1"/>
          </p:cNvSpPr>
          <p:nvPr/>
        </p:nvSpPr>
        <p:spPr bwMode="auto">
          <a:xfrm>
            <a:off x="4067175" y="4071938"/>
            <a:ext cx="1619250" cy="26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pPr eaLnBrk="1" hangingPunct="1"/>
            <a:r>
              <a:rPr lang="es-ES" altLang="es-ES" sz="1100"/>
              <a:t>Prefiero otros deportes </a:t>
            </a:r>
            <a:endParaRPr lang="en-US" altLang="es-ES" sz="1100"/>
          </a:p>
        </p:txBody>
      </p:sp>
      <p:sp>
        <p:nvSpPr>
          <p:cNvPr id="88087" name="Rectangle 36"/>
          <p:cNvSpPr>
            <a:spLocks noChangeArrowheads="1"/>
          </p:cNvSpPr>
          <p:nvPr/>
        </p:nvSpPr>
        <p:spPr bwMode="auto">
          <a:xfrm>
            <a:off x="611188" y="3213100"/>
            <a:ext cx="1028700"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pPr eaLnBrk="1" hangingPunct="1"/>
            <a:r>
              <a:rPr lang="es-ES" altLang="es-ES" sz="1100"/>
              <a:t>Tengo un amigo que juega</a:t>
            </a:r>
            <a:endParaRPr lang="en-US" altLang="es-ES" sz="1100"/>
          </a:p>
        </p:txBody>
      </p:sp>
      <p:sp>
        <p:nvSpPr>
          <p:cNvPr id="88088" name="Rectangle 37"/>
          <p:cNvSpPr>
            <a:spLocks noChangeArrowheads="1"/>
          </p:cNvSpPr>
          <p:nvPr/>
        </p:nvSpPr>
        <p:spPr bwMode="auto">
          <a:xfrm>
            <a:off x="6948488" y="4797425"/>
            <a:ext cx="923925"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pPr eaLnBrk="1" hangingPunct="1"/>
            <a:r>
              <a:rPr lang="es-ES" altLang="es-ES" sz="1100"/>
              <a:t>No hay campos cerca </a:t>
            </a:r>
            <a:endParaRPr lang="en-US" altLang="es-ES" sz="1100"/>
          </a:p>
        </p:txBody>
      </p:sp>
      <p:sp>
        <p:nvSpPr>
          <p:cNvPr id="88089" name="Slide Number Placeholder 6"/>
          <p:cNvSpPr>
            <a:spLocks noGrp="1"/>
          </p:cNvSpPr>
          <p:nvPr>
            <p:ph type="sldNum" sz="quarter" idx="16"/>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770CE255-CF26-4FD0-A81C-C7F5615B57DD}" type="slidenum">
              <a:rPr lang="en-US" altLang="en-US">
                <a:solidFill>
                  <a:srgbClr val="FFFFFF"/>
                </a:solidFill>
              </a:rPr>
              <a:pPr/>
              <a:t>65</a:t>
            </a:fld>
            <a:endParaRPr lang="en-US" altLang="en-US">
              <a:solidFill>
                <a:srgbClr val="3B3B3A"/>
              </a:solidFill>
              <a:latin typeface="Arial" pitchFamily="34" charset="0"/>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Title 2"/>
          <p:cNvSpPr>
            <a:spLocks noGrp="1"/>
          </p:cNvSpPr>
          <p:nvPr>
            <p:ph type="title"/>
          </p:nvPr>
        </p:nvSpPr>
        <p:spPr/>
        <p:txBody>
          <a:bodyPr/>
          <a:lstStyle/>
          <a:p>
            <a:pPr eaLnBrk="1" hangingPunct="1"/>
            <a:r>
              <a:rPr lang="en-GB" altLang="es-ES" smtClean="0">
                <a:solidFill>
                  <a:srgbClr val="FFD300"/>
                </a:solidFill>
              </a:rPr>
              <a:t>GOLFISTAS</a:t>
            </a:r>
            <a:r>
              <a:rPr lang="en-GB" altLang="es-ES" smtClean="0"/>
              <a:t> POTENCIALES | </a:t>
            </a:r>
            <a:r>
              <a:rPr lang="es-ES" altLang="es-ES" smtClean="0"/>
              <a:t>¿Por qué no juegan? </a:t>
            </a:r>
            <a:endParaRPr lang="en-GB" altLang="es-ES" smtClean="0"/>
          </a:p>
        </p:txBody>
      </p:sp>
      <p:sp>
        <p:nvSpPr>
          <p:cNvPr id="89091" name="Date Placeholder 4"/>
          <p:cNvSpPr>
            <a:spLocks noGrp="1"/>
          </p:cNvSpPr>
          <p:nvPr>
            <p:ph type="dt" sz="quarter" idx="14"/>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2BD33537-F28F-4F41-95BF-93DBA1383D0F}" type="datetime4">
              <a:rPr lang="en-US" altLang="es-ES" smtClean="0">
                <a:solidFill>
                  <a:srgbClr val="FFFFFF"/>
                </a:solidFill>
              </a:rPr>
              <a:pPr/>
              <a:t>September 3, 2016</a:t>
            </a:fld>
            <a:endParaRPr lang="en-US" altLang="es-ES" smtClean="0">
              <a:solidFill>
                <a:srgbClr val="FFFFFF"/>
              </a:solidFill>
            </a:endParaRPr>
          </a:p>
        </p:txBody>
      </p:sp>
      <p:sp>
        <p:nvSpPr>
          <p:cNvPr id="89092" name="Footer Placeholder 5"/>
          <p:cNvSpPr>
            <a:spLocks noGrp="1"/>
          </p:cNvSpPr>
          <p:nvPr>
            <p:ph type="ftr" sz="quarter" idx="15"/>
          </p:nvPr>
        </p:nvSpPr>
        <p:spPr>
          <a:xfrm>
            <a:off x="685800" y="6513513"/>
            <a:ext cx="2517775" cy="2286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r>
              <a:rPr lang="en-US" altLang="es-ES" smtClean="0">
                <a:solidFill>
                  <a:srgbClr val="FFFFFF"/>
                </a:solidFill>
              </a:rPr>
              <a:t>© SPORTS MARKETING SURVEYS INC</a:t>
            </a:r>
            <a:r>
              <a:rPr lang="en-US" altLang="es-ES" smtClean="0">
                <a:solidFill>
                  <a:srgbClr val="FFD300"/>
                </a:solidFill>
              </a:rPr>
              <a:t>.</a:t>
            </a:r>
          </a:p>
        </p:txBody>
      </p:sp>
      <p:graphicFrame>
        <p:nvGraphicFramePr>
          <p:cNvPr id="89093" name="Content Placeholder 9"/>
          <p:cNvGraphicFramePr>
            <a:graphicFrameLocks noGrp="1"/>
          </p:cNvGraphicFramePr>
          <p:nvPr>
            <p:ph idx="1"/>
          </p:nvPr>
        </p:nvGraphicFramePr>
        <p:xfrm>
          <a:off x="2155825" y="1366838"/>
          <a:ext cx="5707063" cy="4838700"/>
        </p:xfrm>
        <a:graphic>
          <a:graphicData uri="http://schemas.openxmlformats.org/presentationml/2006/ole">
            <mc:AlternateContent xmlns:mc="http://schemas.openxmlformats.org/markup-compatibility/2006">
              <mc:Choice xmlns:v="urn:schemas-microsoft-com:vml" Requires="v">
                <p:oleObj spid="_x0000_s89135" name="Gráfico" r:id="rId3" imgW="5712447" imgH="4840644" progId="Excel.Chart.8">
                  <p:embed/>
                </p:oleObj>
              </mc:Choice>
              <mc:Fallback>
                <p:oleObj name="Gráfico" r:id="rId3" imgW="5712447" imgH="4840644" progId="Excel.Chart.8">
                  <p:embed/>
                  <p:pic>
                    <p:nvPicPr>
                      <p:cNvPr id="0" name="Content Placeholder 9"/>
                      <p:cNvPicPr>
                        <a:picLocks noGrp="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55825" y="1366838"/>
                        <a:ext cx="5707063" cy="483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7" name="Picture 6"/>
          <p:cNvPicPr>
            <a:picLocks noChangeAspect="1"/>
          </p:cNvPicPr>
          <p:nvPr/>
        </p:nvPicPr>
        <p:blipFill>
          <a:blip r:embed="rId5">
            <a:clrChange>
              <a:clrFrom>
                <a:srgbClr val="FFFFFF"/>
              </a:clrFrom>
              <a:clrTo>
                <a:srgbClr val="FFFFFF">
                  <a:alpha val="0"/>
                </a:srgbClr>
              </a:clrTo>
            </a:clrChange>
            <a:duotone>
              <a:schemeClr val="accent1">
                <a:shade val="45000"/>
                <a:satMod val="135000"/>
              </a:schemeClr>
              <a:prstClr val="white"/>
            </a:duotone>
          </a:blip>
          <a:stretch>
            <a:fillRect/>
          </a:stretch>
        </p:blipFill>
        <p:spPr>
          <a:xfrm>
            <a:off x="8244915" y="746975"/>
            <a:ext cx="900000" cy="900000"/>
          </a:xfrm>
          <a:prstGeom prst="rect">
            <a:avLst/>
          </a:prstGeom>
        </p:spPr>
      </p:pic>
      <p:sp>
        <p:nvSpPr>
          <p:cNvPr id="89095" name="Rectangular Callout 7"/>
          <p:cNvSpPr>
            <a:spLocks noChangeArrowheads="1"/>
          </p:cNvSpPr>
          <p:nvPr/>
        </p:nvSpPr>
        <p:spPr bwMode="auto">
          <a:xfrm>
            <a:off x="468313" y="2492375"/>
            <a:ext cx="2268537" cy="1944688"/>
          </a:xfrm>
          <a:prstGeom prst="wedgeRectCallout">
            <a:avLst>
              <a:gd name="adj1" fmla="val 64310"/>
              <a:gd name="adj2" fmla="val -8019"/>
            </a:avLst>
          </a:prstGeom>
          <a:noFill/>
          <a:ln w="28575">
            <a:solidFill>
              <a:srgbClr val="FFD300"/>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pPr eaLnBrk="1" hangingPunct="1"/>
            <a:endParaRPr lang="es-ES" altLang="es-ES" sz="1200"/>
          </a:p>
          <a:p>
            <a:pPr eaLnBrk="1" hangingPunct="1"/>
            <a:r>
              <a:rPr lang="es-ES" altLang="es-ES" sz="1200"/>
              <a:t>La razón principal de la falta de interés en jugar al golf en el futuro es simplemente que no les interesa el golf.</a:t>
            </a:r>
            <a:endParaRPr lang="en-US" altLang="es-ES" sz="1200"/>
          </a:p>
          <a:p>
            <a:pPr eaLnBrk="1" hangingPunct="1"/>
            <a:endParaRPr lang="es-ES" altLang="es-ES" sz="1200"/>
          </a:p>
          <a:p>
            <a:pPr eaLnBrk="1" hangingPunct="1"/>
            <a:r>
              <a:rPr lang="es-ES" altLang="es-ES" sz="1200"/>
              <a:t>Además, ser "aburrido", costoso y requerir mucho tiempo fueron otras de las razones dadas. </a:t>
            </a:r>
            <a:endParaRPr lang="en-US" altLang="es-ES" sz="1200"/>
          </a:p>
          <a:p>
            <a:pPr eaLnBrk="1" hangingPunct="1"/>
            <a:endParaRPr lang="en-US" altLang="es-ES" sz="1200"/>
          </a:p>
        </p:txBody>
      </p:sp>
      <p:sp>
        <p:nvSpPr>
          <p:cNvPr id="89096" name="Rectangular Callout 8"/>
          <p:cNvSpPr>
            <a:spLocks noChangeArrowheads="1"/>
          </p:cNvSpPr>
          <p:nvPr/>
        </p:nvSpPr>
        <p:spPr bwMode="auto">
          <a:xfrm>
            <a:off x="1835150" y="4581525"/>
            <a:ext cx="2235200" cy="1511300"/>
          </a:xfrm>
          <a:prstGeom prst="wedgeRectCallout">
            <a:avLst>
              <a:gd name="adj1" fmla="val 61079"/>
              <a:gd name="adj2" fmla="val -41259"/>
            </a:avLst>
          </a:prstGeom>
          <a:noFill/>
          <a:ln w="28575">
            <a:solidFill>
              <a:srgbClr val="FFD300"/>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pPr eaLnBrk="1" hangingPunct="1"/>
            <a:r>
              <a:rPr lang="es-ES" altLang="es-ES" sz="1200" dirty="0"/>
              <a:t>Parte de estas opiniones podrían variar mediante una campaña de marketing que mejorase el perfil del golf, facilitando una mejor comprensión de este deporte y sus múltiples formas.</a:t>
            </a:r>
            <a:endParaRPr lang="en-US" altLang="es-ES" sz="1200" dirty="0"/>
          </a:p>
        </p:txBody>
      </p:sp>
      <p:sp>
        <p:nvSpPr>
          <p:cNvPr id="89097" name="Slide Number Placeholder 1"/>
          <p:cNvSpPr>
            <a:spLocks noGrp="1"/>
          </p:cNvSpPr>
          <p:nvPr>
            <p:ph type="sldNum" sz="quarter" idx="16"/>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0C0DDCD8-2442-40EA-BAEA-A25D3B7DB28C}" type="slidenum">
              <a:rPr lang="en-US" altLang="en-US">
                <a:solidFill>
                  <a:srgbClr val="FFFFFF"/>
                </a:solidFill>
              </a:rPr>
              <a:pPr/>
              <a:t>66</a:t>
            </a:fld>
            <a:endParaRPr lang="en-US" altLang="en-US">
              <a:solidFill>
                <a:srgbClr val="3B3B3A"/>
              </a:solidFill>
              <a:latin typeface="Arial" pitchFamily="34" charset="0"/>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10"/>
          <p:cNvGraphicFramePr>
            <a:graphicFrameLocks noGrp="1"/>
          </p:cNvGraphicFramePr>
          <p:nvPr>
            <p:ph idx="1"/>
            <p:extLst>
              <p:ext uri="{D42A27DB-BD31-4B8C-83A1-F6EECF244321}">
                <p14:modId xmlns:p14="http://schemas.microsoft.com/office/powerpoint/2010/main" val="274490247"/>
              </p:ext>
            </p:extLst>
          </p:nvPr>
        </p:nvGraphicFramePr>
        <p:xfrm>
          <a:off x="-180975" y="1428750"/>
          <a:ext cx="7262813" cy="4737100"/>
        </p:xfrm>
        <a:graphic>
          <a:graphicData uri="http://schemas.openxmlformats.org/drawingml/2006/chart">
            <c:chart xmlns:c="http://schemas.openxmlformats.org/drawingml/2006/chart" xmlns:r="http://schemas.openxmlformats.org/officeDocument/2006/relationships" r:id="rId4"/>
          </a:graphicData>
        </a:graphic>
      </p:graphicFrame>
      <p:sp>
        <p:nvSpPr>
          <p:cNvPr id="90115" name="Title 2"/>
          <p:cNvSpPr>
            <a:spLocks noGrp="1"/>
          </p:cNvSpPr>
          <p:nvPr>
            <p:ph type="title"/>
          </p:nvPr>
        </p:nvSpPr>
        <p:spPr/>
        <p:txBody>
          <a:bodyPr/>
          <a:lstStyle/>
          <a:p>
            <a:pPr eaLnBrk="1" hangingPunct="1"/>
            <a:r>
              <a:rPr lang="en-GB" altLang="es-ES" smtClean="0">
                <a:solidFill>
                  <a:srgbClr val="FFD300"/>
                </a:solidFill>
              </a:rPr>
              <a:t>GOLFISTAS</a:t>
            </a:r>
            <a:r>
              <a:rPr lang="en-GB" altLang="es-ES" smtClean="0"/>
              <a:t> POTENCIALES |  </a:t>
            </a:r>
            <a:r>
              <a:rPr lang="es-ES" altLang="es-ES" smtClean="0"/>
              <a:t>Iniciativas para crecimiento</a:t>
            </a:r>
            <a:r>
              <a:rPr lang="en-US" altLang="es-ES" smtClean="0"/>
              <a:t> </a:t>
            </a:r>
            <a:endParaRPr lang="en-GB" altLang="es-ES" smtClean="0"/>
          </a:p>
        </p:txBody>
      </p:sp>
      <p:sp>
        <p:nvSpPr>
          <p:cNvPr id="90116" name="Date Placeholder 4"/>
          <p:cNvSpPr>
            <a:spLocks noGrp="1"/>
          </p:cNvSpPr>
          <p:nvPr>
            <p:ph type="dt" sz="quarter" idx="14"/>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EE5C4F4D-EE94-4776-83C1-2FF8E5076C7C}" type="datetime4">
              <a:rPr lang="en-US" altLang="es-ES" smtClean="0">
                <a:solidFill>
                  <a:srgbClr val="FFFFFF"/>
                </a:solidFill>
              </a:rPr>
              <a:pPr/>
              <a:t>September 3, 2016</a:t>
            </a:fld>
            <a:endParaRPr lang="en-US" altLang="es-ES" smtClean="0">
              <a:solidFill>
                <a:srgbClr val="FFFFFF"/>
              </a:solidFill>
            </a:endParaRPr>
          </a:p>
        </p:txBody>
      </p:sp>
      <p:sp>
        <p:nvSpPr>
          <p:cNvPr id="90117" name="Footer Placeholder 5"/>
          <p:cNvSpPr>
            <a:spLocks noGrp="1"/>
          </p:cNvSpPr>
          <p:nvPr>
            <p:ph type="ftr" sz="quarter" idx="15"/>
          </p:nvPr>
        </p:nvSpPr>
        <p:spPr>
          <a:xfrm>
            <a:off x="685800" y="6513513"/>
            <a:ext cx="2446338" cy="2286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r>
              <a:rPr lang="en-US" altLang="es-ES" smtClean="0">
                <a:solidFill>
                  <a:srgbClr val="FFFFFF"/>
                </a:solidFill>
              </a:rPr>
              <a:t>© SPORTS MARKETING SURVEYS INC</a:t>
            </a:r>
            <a:r>
              <a:rPr lang="en-US" altLang="es-ES" smtClean="0">
                <a:solidFill>
                  <a:srgbClr val="FFD300"/>
                </a:solidFill>
              </a:rPr>
              <a:t>.</a:t>
            </a:r>
          </a:p>
        </p:txBody>
      </p:sp>
      <p:pic>
        <p:nvPicPr>
          <p:cNvPr id="7" name="Picture 6"/>
          <p:cNvPicPr>
            <a:picLocks noChangeAspect="1"/>
          </p:cNvPicPr>
          <p:nvPr/>
        </p:nvPicPr>
        <p:blipFill>
          <a:blip r:embed="rId5">
            <a:clrChange>
              <a:clrFrom>
                <a:srgbClr val="FFFFFF"/>
              </a:clrFrom>
              <a:clrTo>
                <a:srgbClr val="FFFFFF">
                  <a:alpha val="0"/>
                </a:srgbClr>
              </a:clrTo>
            </a:clrChange>
            <a:duotone>
              <a:schemeClr val="accent1">
                <a:shade val="45000"/>
                <a:satMod val="135000"/>
              </a:schemeClr>
              <a:prstClr val="white"/>
            </a:duotone>
          </a:blip>
          <a:stretch>
            <a:fillRect/>
          </a:stretch>
        </p:blipFill>
        <p:spPr>
          <a:xfrm>
            <a:off x="8244915" y="746975"/>
            <a:ext cx="900000" cy="900000"/>
          </a:xfrm>
          <a:prstGeom prst="rect">
            <a:avLst/>
          </a:prstGeom>
        </p:spPr>
      </p:pic>
      <p:graphicFrame>
        <p:nvGraphicFramePr>
          <p:cNvPr id="90119" name="Content Placeholder 7"/>
          <p:cNvGraphicFramePr>
            <a:graphicFrameLocks noGrp="1"/>
          </p:cNvGraphicFramePr>
          <p:nvPr>
            <p:ph idx="1"/>
          </p:nvPr>
        </p:nvGraphicFramePr>
        <p:xfrm>
          <a:off x="4449763" y="3378200"/>
          <a:ext cx="4565650" cy="2622550"/>
        </p:xfrm>
        <a:graphic>
          <a:graphicData uri="http://schemas.openxmlformats.org/presentationml/2006/ole">
            <mc:AlternateContent xmlns:mc="http://schemas.openxmlformats.org/markup-compatibility/2006">
              <mc:Choice xmlns:v="urn:schemas-microsoft-com:vml" Requires="v">
                <p:oleObj spid="_x0000_s90196" name="Gráfico" r:id="rId6" imgW="4572396" imgH="2627604" progId="Excel.Chart.8">
                  <p:embed/>
                </p:oleObj>
              </mc:Choice>
              <mc:Fallback>
                <p:oleObj name="Gráfico" r:id="rId6" imgW="4572396" imgH="2627604" progId="Excel.Chart.8">
                  <p:embed/>
                  <p:pic>
                    <p:nvPicPr>
                      <p:cNvPr id="0" name="Content Placeholder 7"/>
                      <p:cNvPicPr>
                        <a:picLocks noGrp="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49763" y="3378200"/>
                        <a:ext cx="4565650" cy="2622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0120" name="Rectangular Callout 7"/>
          <p:cNvSpPr>
            <a:spLocks noChangeArrowheads="1"/>
          </p:cNvSpPr>
          <p:nvPr/>
        </p:nvSpPr>
        <p:spPr bwMode="auto">
          <a:xfrm>
            <a:off x="6470650" y="1700213"/>
            <a:ext cx="2278063" cy="1657350"/>
          </a:xfrm>
          <a:prstGeom prst="wedgeRectCallout">
            <a:avLst>
              <a:gd name="adj1" fmla="val -42407"/>
              <a:gd name="adj2" fmla="val 60023"/>
            </a:avLst>
          </a:prstGeom>
          <a:noFill/>
          <a:ln w="28575">
            <a:solidFill>
              <a:srgbClr val="FFD300"/>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pPr eaLnBrk="1" hangingPunct="1"/>
            <a:r>
              <a:rPr lang="es-ES" altLang="es-ES" sz="1200"/>
              <a:t>El grupo de menores de 35 años y quienes han tenido alguna experiencia previa con el golf, coinciden en que una de estas iniciativas podría animarles a jugar al golf en el futuro.</a:t>
            </a:r>
            <a:endParaRPr lang="en-US" altLang="es-ES" sz="1200"/>
          </a:p>
        </p:txBody>
      </p:sp>
      <p:sp>
        <p:nvSpPr>
          <p:cNvPr id="90121" name="Slide Number Placeholder 1"/>
          <p:cNvSpPr>
            <a:spLocks noGrp="1"/>
          </p:cNvSpPr>
          <p:nvPr>
            <p:ph type="sldNum" sz="quarter" idx="16"/>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AE8CE83D-0A1D-42A2-BF90-DFEA5A46225F}" type="slidenum">
              <a:rPr lang="en-US" altLang="en-US">
                <a:solidFill>
                  <a:srgbClr val="FFFFFF"/>
                </a:solidFill>
              </a:rPr>
              <a:pPr/>
              <a:t>67</a:t>
            </a:fld>
            <a:endParaRPr lang="en-US" altLang="en-US">
              <a:solidFill>
                <a:srgbClr val="3B3B3A"/>
              </a:solidFill>
              <a:latin typeface="Arial" pitchFamily="34" charset="0"/>
            </a:endParaRP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Title 1"/>
          <p:cNvSpPr>
            <a:spLocks noGrp="1"/>
          </p:cNvSpPr>
          <p:nvPr>
            <p:ph type="title"/>
          </p:nvPr>
        </p:nvSpPr>
        <p:spPr>
          <a:xfrm>
            <a:off x="404813" y="965200"/>
            <a:ext cx="8631237" cy="358775"/>
          </a:xfrm>
        </p:spPr>
        <p:txBody>
          <a:bodyPr/>
          <a:lstStyle/>
          <a:p>
            <a:pPr eaLnBrk="1" hangingPunct="1"/>
            <a:r>
              <a:rPr lang="en-GB" altLang="es-ES" sz="2000" smtClean="0">
                <a:solidFill>
                  <a:srgbClr val="FFD300"/>
                </a:solidFill>
              </a:rPr>
              <a:t>GOLFISTAS</a:t>
            </a:r>
            <a:r>
              <a:rPr lang="en-GB" altLang="es-ES" sz="2000" smtClean="0"/>
              <a:t> POTENCIALES | Iniciativas atractivas </a:t>
            </a:r>
          </a:p>
        </p:txBody>
      </p:sp>
      <p:graphicFrame>
        <p:nvGraphicFramePr>
          <p:cNvPr id="92163" name="Content Placeholder 7"/>
          <p:cNvGraphicFramePr>
            <a:graphicFrameLocks noGrp="1"/>
          </p:cNvGraphicFramePr>
          <p:nvPr>
            <p:ph idx="1"/>
          </p:nvPr>
        </p:nvGraphicFramePr>
        <p:xfrm>
          <a:off x="427038" y="1377950"/>
          <a:ext cx="8299450" cy="4838700"/>
        </p:xfrm>
        <a:graphic>
          <a:graphicData uri="http://schemas.openxmlformats.org/presentationml/2006/ole">
            <mc:AlternateContent xmlns:mc="http://schemas.openxmlformats.org/markup-compatibility/2006">
              <mc:Choice xmlns:v="urn:schemas-microsoft-com:vml" Requires="v">
                <p:oleObj spid="_x0000_s92208" name="Gráfico" r:id="rId3" imgW="8303472" imgH="4840644" progId="Excel.Chart.8">
                  <p:embed/>
                </p:oleObj>
              </mc:Choice>
              <mc:Fallback>
                <p:oleObj name="Gráfico" r:id="rId3" imgW="8303472" imgH="4840644" progId="Excel.Chart.8">
                  <p:embed/>
                  <p:pic>
                    <p:nvPicPr>
                      <p:cNvPr id="0" name="Content Placeholder 7"/>
                      <p:cNvPicPr>
                        <a:picLocks noGrp="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7038" y="1377950"/>
                        <a:ext cx="8299450" cy="483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2164" name="Date Placeholder 3"/>
          <p:cNvSpPr>
            <a:spLocks noGrp="1"/>
          </p:cNvSpPr>
          <p:nvPr>
            <p:ph type="dt"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D42D4FC3-00DC-4EF6-AD41-AD0D7CBCB638}" type="datetime4">
              <a:rPr lang="en-US" altLang="es-ES" smtClean="0">
                <a:solidFill>
                  <a:srgbClr val="FFFFFF"/>
                </a:solidFill>
              </a:rPr>
              <a:pPr/>
              <a:t>September 3, 2016</a:t>
            </a:fld>
            <a:endParaRPr lang="en-US" altLang="es-ES" smtClean="0">
              <a:solidFill>
                <a:srgbClr val="FFFFFF"/>
              </a:solidFill>
            </a:endParaRPr>
          </a:p>
        </p:txBody>
      </p:sp>
      <p:sp>
        <p:nvSpPr>
          <p:cNvPr id="92165" name="Footer Placeholder 4"/>
          <p:cNvSpPr>
            <a:spLocks noGrp="1"/>
          </p:cNvSpPr>
          <p:nvPr>
            <p:ph type="ftr" sz="quarter" idx="11"/>
          </p:nvPr>
        </p:nvSpPr>
        <p:spPr>
          <a:xfrm>
            <a:off x="685800" y="6513513"/>
            <a:ext cx="2446338" cy="2286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r>
              <a:rPr lang="en-US" altLang="es-ES" smtClean="0">
                <a:solidFill>
                  <a:srgbClr val="FFFFFF"/>
                </a:solidFill>
              </a:rPr>
              <a:t>© SPORTS MARKETING SURVEYS INC</a:t>
            </a:r>
            <a:r>
              <a:rPr lang="en-US" altLang="es-ES" smtClean="0">
                <a:solidFill>
                  <a:srgbClr val="FFD300"/>
                </a:solidFill>
              </a:rPr>
              <a:t>.</a:t>
            </a:r>
          </a:p>
        </p:txBody>
      </p:sp>
      <p:pic>
        <p:nvPicPr>
          <p:cNvPr id="11" name="Picture 10"/>
          <p:cNvPicPr>
            <a:picLocks noChangeAspect="1"/>
          </p:cNvPicPr>
          <p:nvPr/>
        </p:nvPicPr>
        <p:blipFill>
          <a:blip r:embed="rId5">
            <a:clrChange>
              <a:clrFrom>
                <a:srgbClr val="FFFFFF"/>
              </a:clrFrom>
              <a:clrTo>
                <a:srgbClr val="FFFFFF">
                  <a:alpha val="0"/>
                </a:srgbClr>
              </a:clrTo>
            </a:clrChange>
            <a:duotone>
              <a:schemeClr val="accent1">
                <a:shade val="45000"/>
                <a:satMod val="135000"/>
              </a:schemeClr>
              <a:prstClr val="white"/>
            </a:duotone>
          </a:blip>
          <a:stretch>
            <a:fillRect/>
          </a:stretch>
        </p:blipFill>
        <p:spPr>
          <a:xfrm>
            <a:off x="8460432" y="908720"/>
            <a:ext cx="900000" cy="900000"/>
          </a:xfrm>
          <a:prstGeom prst="rect">
            <a:avLst/>
          </a:prstGeom>
        </p:spPr>
      </p:pic>
      <p:sp>
        <p:nvSpPr>
          <p:cNvPr id="92167" name="Rectangular Callout 6"/>
          <p:cNvSpPr>
            <a:spLocks noChangeArrowheads="1"/>
          </p:cNvSpPr>
          <p:nvPr/>
        </p:nvSpPr>
        <p:spPr bwMode="auto">
          <a:xfrm>
            <a:off x="5795963" y="2852738"/>
            <a:ext cx="2952750" cy="995362"/>
          </a:xfrm>
          <a:prstGeom prst="wedgeRectCallout">
            <a:avLst>
              <a:gd name="adj1" fmla="val -61384"/>
              <a:gd name="adj2" fmla="val 32394"/>
            </a:avLst>
          </a:prstGeom>
          <a:noFill/>
          <a:ln w="28575">
            <a:solidFill>
              <a:srgbClr val="FFD300"/>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pPr eaLnBrk="1" hangingPunct="1"/>
            <a:r>
              <a:rPr lang="es-ES" altLang="es-ES" sz="1200" dirty="0"/>
              <a:t>Creen que la oferta </a:t>
            </a:r>
            <a:r>
              <a:rPr lang="es-ES" altLang="es-ES" sz="1200" dirty="0" smtClean="0"/>
              <a:t>“días </a:t>
            </a:r>
            <a:r>
              <a:rPr lang="es-ES" altLang="es-ES" sz="1200" dirty="0" err="1" smtClean="0"/>
              <a:t>happy</a:t>
            </a:r>
            <a:r>
              <a:rPr lang="es-ES" altLang="es-ES" sz="1200" dirty="0" smtClean="0"/>
              <a:t> </a:t>
            </a:r>
            <a:r>
              <a:rPr lang="es-ES" altLang="es-ES" sz="1200" dirty="0" err="1" smtClean="0"/>
              <a:t>hour</a:t>
            </a:r>
            <a:r>
              <a:rPr lang="es-ES" altLang="es-ES" sz="1200" dirty="0" smtClean="0"/>
              <a:t> para </a:t>
            </a:r>
            <a:r>
              <a:rPr lang="es-ES" altLang="es-ES" sz="1200" dirty="0"/>
              <a:t>darle una oportunidad al golf” atraerá a golfistas potenciales, en especial a menores de 35 años, personas muy deportistas y ex-golfistas.</a:t>
            </a:r>
            <a:endParaRPr lang="en-US" altLang="es-ES" sz="1200" dirty="0"/>
          </a:p>
        </p:txBody>
      </p:sp>
      <p:sp>
        <p:nvSpPr>
          <p:cNvPr id="92168" name="Slide Number Placeholder 2"/>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3E1B3934-034E-4441-8577-61DC5CD5075A}" type="slidenum">
              <a:rPr lang="en-US" altLang="en-US">
                <a:solidFill>
                  <a:srgbClr val="FFFFFF"/>
                </a:solidFill>
              </a:rPr>
              <a:pPr/>
              <a:t>68</a:t>
            </a:fld>
            <a:endParaRPr lang="en-US" altLang="en-US">
              <a:solidFill>
                <a:srgbClr val="3B3B3A"/>
              </a:solidFill>
              <a:latin typeface="Arial" pitchFamily="34" charset="0"/>
            </a:endParaRPr>
          </a:p>
        </p:txBody>
      </p:sp>
      <p:pic>
        <p:nvPicPr>
          <p:cNvPr id="92169" name="Imagen 8" descr="Screen Shot 2016-04-01 at 15.47.30.p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79388" y="5157788"/>
            <a:ext cx="20066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170" name="CuadroTexto 9"/>
          <p:cNvSpPr txBox="1">
            <a:spLocks noChangeArrowheads="1"/>
          </p:cNvSpPr>
          <p:nvPr/>
        </p:nvSpPr>
        <p:spPr bwMode="auto">
          <a:xfrm>
            <a:off x="323850" y="5229225"/>
            <a:ext cx="1944688" cy="5540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pPr eaLnBrk="1" hangingPunct="1"/>
            <a:r>
              <a:rPr lang="es-ES" altLang="es-ES" sz="1000" dirty="0">
                <a:solidFill>
                  <a:schemeClr val="bg2"/>
                </a:solidFill>
              </a:rPr>
              <a:t>Días </a:t>
            </a:r>
            <a:r>
              <a:rPr lang="es-ES" altLang="es-ES" sz="1000" dirty="0" smtClean="0">
                <a:solidFill>
                  <a:schemeClr val="bg2"/>
                </a:solidFill>
              </a:rPr>
              <a:t>“</a:t>
            </a:r>
            <a:r>
              <a:rPr lang="es-ES" altLang="es-ES" sz="1000" dirty="0" err="1" smtClean="0">
                <a:solidFill>
                  <a:schemeClr val="bg2"/>
                </a:solidFill>
              </a:rPr>
              <a:t>happy</a:t>
            </a:r>
            <a:r>
              <a:rPr lang="es-ES" altLang="es-ES" sz="1000" dirty="0" smtClean="0">
                <a:solidFill>
                  <a:schemeClr val="bg2"/>
                </a:solidFill>
              </a:rPr>
              <a:t> </a:t>
            </a:r>
            <a:r>
              <a:rPr lang="es-ES" altLang="es-ES" sz="1000" dirty="0" err="1" smtClean="0">
                <a:solidFill>
                  <a:schemeClr val="bg2"/>
                </a:solidFill>
              </a:rPr>
              <a:t>hour</a:t>
            </a:r>
            <a:r>
              <a:rPr lang="es-ES" altLang="es-ES" sz="1000" dirty="0" smtClean="0">
                <a:solidFill>
                  <a:schemeClr val="bg2"/>
                </a:solidFill>
              </a:rPr>
              <a:t>” para</a:t>
            </a:r>
            <a:r>
              <a:rPr lang="es-ES" altLang="es-ES" sz="1000" dirty="0" smtClean="0">
                <a:solidFill>
                  <a:schemeClr val="bg2"/>
                </a:solidFill>
              </a:rPr>
              <a:t> </a:t>
            </a:r>
            <a:r>
              <a:rPr lang="es-ES" altLang="es-ES" sz="1000" dirty="0">
                <a:solidFill>
                  <a:schemeClr val="bg2"/>
                </a:solidFill>
              </a:rPr>
              <a:t>darle una oportunidad al golf</a:t>
            </a:r>
          </a:p>
          <a:p>
            <a:pPr eaLnBrk="1" hangingPunct="1"/>
            <a:endParaRPr lang="es-ES" altLang="es-ES" sz="1000" dirty="0">
              <a:solidFill>
                <a:schemeClr val="bg2"/>
              </a:solidFill>
            </a:endParaRP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Title 2"/>
          <p:cNvSpPr>
            <a:spLocks noGrp="1"/>
          </p:cNvSpPr>
          <p:nvPr>
            <p:ph type="title"/>
          </p:nvPr>
        </p:nvSpPr>
        <p:spPr>
          <a:xfrm>
            <a:off x="323850" y="836613"/>
            <a:ext cx="8712200" cy="792162"/>
          </a:xfrm>
        </p:spPr>
        <p:txBody>
          <a:bodyPr/>
          <a:lstStyle/>
          <a:p>
            <a:pPr eaLnBrk="1" hangingPunct="1"/>
            <a:r>
              <a:rPr lang="en-GB" altLang="es-ES" smtClean="0">
                <a:solidFill>
                  <a:srgbClr val="FFD300"/>
                </a:solidFill>
              </a:rPr>
              <a:t/>
            </a:r>
            <a:br>
              <a:rPr lang="en-GB" altLang="es-ES" smtClean="0">
                <a:solidFill>
                  <a:srgbClr val="FFD300"/>
                </a:solidFill>
              </a:rPr>
            </a:br>
            <a:r>
              <a:rPr lang="en-GB" altLang="es-ES" smtClean="0">
                <a:solidFill>
                  <a:srgbClr val="FFD300"/>
                </a:solidFill>
              </a:rPr>
              <a:t/>
            </a:r>
            <a:br>
              <a:rPr lang="en-GB" altLang="es-ES" smtClean="0">
                <a:solidFill>
                  <a:srgbClr val="FFD300"/>
                </a:solidFill>
              </a:rPr>
            </a:br>
            <a:r>
              <a:rPr lang="en-GB" altLang="es-ES" smtClean="0">
                <a:solidFill>
                  <a:srgbClr val="FFD300"/>
                </a:solidFill>
              </a:rPr>
              <a:t/>
            </a:r>
            <a:br>
              <a:rPr lang="en-GB" altLang="es-ES" smtClean="0">
                <a:solidFill>
                  <a:srgbClr val="FFD300"/>
                </a:solidFill>
              </a:rPr>
            </a:br>
            <a:r>
              <a:rPr lang="en-GB" altLang="es-ES" smtClean="0">
                <a:solidFill>
                  <a:srgbClr val="FFD300"/>
                </a:solidFill>
              </a:rPr>
              <a:t>GOLFISTAS</a:t>
            </a:r>
            <a:r>
              <a:rPr lang="en-GB" altLang="es-ES" smtClean="0"/>
              <a:t> POTENCIALES | Incrementar </a:t>
            </a:r>
            <a:r>
              <a:rPr lang="es-ES" altLang="es-ES" smtClean="0"/>
              <a:t>la atracción por el golf</a:t>
            </a:r>
            <a:r>
              <a:rPr lang="en-US" altLang="es-ES" smtClean="0"/>
              <a:t> </a:t>
            </a:r>
            <a:endParaRPr lang="en-GB" altLang="es-ES" smtClean="0"/>
          </a:p>
        </p:txBody>
      </p:sp>
      <p:sp>
        <p:nvSpPr>
          <p:cNvPr id="93187" name="Date Placeholder 4"/>
          <p:cNvSpPr>
            <a:spLocks noGrp="1"/>
          </p:cNvSpPr>
          <p:nvPr>
            <p:ph type="dt" sz="quarter" idx="14"/>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E3DA1F02-7976-411E-985E-EF82DED45AB9}" type="datetime4">
              <a:rPr lang="en-US" altLang="es-ES" smtClean="0">
                <a:solidFill>
                  <a:srgbClr val="FFFFFF"/>
                </a:solidFill>
              </a:rPr>
              <a:pPr/>
              <a:t>September 3, 2016</a:t>
            </a:fld>
            <a:endParaRPr lang="en-US" altLang="es-ES" smtClean="0">
              <a:solidFill>
                <a:srgbClr val="FFFFFF"/>
              </a:solidFill>
            </a:endParaRPr>
          </a:p>
        </p:txBody>
      </p:sp>
      <p:sp>
        <p:nvSpPr>
          <p:cNvPr id="93188" name="Footer Placeholder 5"/>
          <p:cNvSpPr>
            <a:spLocks noGrp="1"/>
          </p:cNvSpPr>
          <p:nvPr>
            <p:ph type="ftr" sz="quarter" idx="15"/>
          </p:nvPr>
        </p:nvSpPr>
        <p:spPr>
          <a:xfrm>
            <a:off x="685800" y="6513513"/>
            <a:ext cx="2446338" cy="2286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r>
              <a:rPr lang="en-US" altLang="es-ES" smtClean="0">
                <a:solidFill>
                  <a:srgbClr val="FFFFFF"/>
                </a:solidFill>
              </a:rPr>
              <a:t>© SPORTS MARKETING SURVEYS INC</a:t>
            </a:r>
            <a:r>
              <a:rPr lang="en-US" altLang="es-ES" smtClean="0">
                <a:solidFill>
                  <a:srgbClr val="FFD300"/>
                </a:solidFill>
              </a:rPr>
              <a:t>.</a:t>
            </a:r>
          </a:p>
        </p:txBody>
      </p:sp>
      <p:pic>
        <p:nvPicPr>
          <p:cNvPr id="7" name="Picture 6"/>
          <p:cNvPicPr>
            <a:picLocks noChangeAspect="1"/>
          </p:cNvPicPr>
          <p:nvPr/>
        </p:nvPicPr>
        <p:blipFill>
          <a:blip r:embed="rId2">
            <a:clrChange>
              <a:clrFrom>
                <a:srgbClr val="FFFFFF"/>
              </a:clrFrom>
              <a:clrTo>
                <a:srgbClr val="FFFFFF">
                  <a:alpha val="0"/>
                </a:srgbClr>
              </a:clrTo>
            </a:clrChange>
            <a:duotone>
              <a:schemeClr val="accent1">
                <a:shade val="45000"/>
                <a:satMod val="135000"/>
              </a:schemeClr>
              <a:prstClr val="white"/>
            </a:duotone>
          </a:blip>
          <a:stretch>
            <a:fillRect/>
          </a:stretch>
        </p:blipFill>
        <p:spPr>
          <a:xfrm>
            <a:off x="8276072" y="1268760"/>
            <a:ext cx="900000" cy="900000"/>
          </a:xfrm>
          <a:prstGeom prst="rect">
            <a:avLst/>
          </a:prstGeom>
        </p:spPr>
      </p:pic>
      <p:sp>
        <p:nvSpPr>
          <p:cNvPr id="93190" name="Slide Number Placeholder 1"/>
          <p:cNvSpPr>
            <a:spLocks noGrp="1"/>
          </p:cNvSpPr>
          <p:nvPr>
            <p:ph type="sldNum" sz="quarter" idx="16"/>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A1605318-27F0-47A4-9D1D-128D983B67FC}" type="slidenum">
              <a:rPr lang="en-US" altLang="en-US">
                <a:solidFill>
                  <a:srgbClr val="FFFFFF"/>
                </a:solidFill>
              </a:rPr>
              <a:pPr/>
              <a:t>69</a:t>
            </a:fld>
            <a:endParaRPr lang="en-US" altLang="en-US">
              <a:solidFill>
                <a:srgbClr val="3B3B3A"/>
              </a:solidFill>
              <a:latin typeface="Arial" pitchFamily="34" charset="0"/>
            </a:endParaRPr>
          </a:p>
        </p:txBody>
      </p:sp>
      <p:sp>
        <p:nvSpPr>
          <p:cNvPr id="93191" name="Rectángulo 7"/>
          <p:cNvSpPr>
            <a:spLocks noChangeArrowheads="1"/>
          </p:cNvSpPr>
          <p:nvPr/>
        </p:nvSpPr>
        <p:spPr bwMode="auto">
          <a:xfrm>
            <a:off x="1331913" y="1628775"/>
            <a:ext cx="6048375" cy="42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pPr eaLnBrk="1" hangingPunct="1"/>
            <a:r>
              <a:rPr lang="es-ES_tradnl" altLang="es-ES" sz="2000"/>
              <a:t>Necesito gente con quien jugar (4%)</a:t>
            </a:r>
            <a:endParaRPr lang="en-US" altLang="es-ES" sz="2000"/>
          </a:p>
          <a:p>
            <a:pPr eaLnBrk="1" hangingPunct="1"/>
            <a:r>
              <a:rPr lang="es-ES_tradnl" altLang="es-ES" sz="2000"/>
              <a:t>Facilitar más su comprensión / menos reglas (4%)</a:t>
            </a:r>
            <a:endParaRPr lang="en-US" altLang="es-ES" sz="2000"/>
          </a:p>
          <a:p>
            <a:pPr eaLnBrk="1" hangingPunct="1"/>
            <a:r>
              <a:rPr lang="es-ES_tradnl" altLang="es-ES" sz="1400"/>
              <a:t>Descuentos y ofertas especiales / Más publicidad en colegios  (2%)</a:t>
            </a:r>
            <a:endParaRPr lang="en-US" altLang="es-ES" sz="1400"/>
          </a:p>
          <a:p>
            <a:pPr eaLnBrk="1" hangingPunct="1"/>
            <a:r>
              <a:rPr lang="es-ES_tradnl" altLang="es-ES"/>
              <a:t>Más dinámico, menos aburrido, más atractivo (2%)</a:t>
            </a:r>
            <a:endParaRPr lang="en-US" altLang="es-ES"/>
          </a:p>
          <a:p>
            <a:pPr eaLnBrk="1" hangingPunct="1"/>
            <a:r>
              <a:rPr lang="es-ES_tradnl" altLang="es-ES" sz="2800" b="1"/>
              <a:t>Más publicidad (7%)</a:t>
            </a:r>
            <a:endParaRPr lang="en-US" altLang="es-ES" sz="2800" b="1"/>
          </a:p>
          <a:p>
            <a:pPr eaLnBrk="1" hangingPunct="1"/>
            <a:r>
              <a:rPr lang="es-ES_tradnl" altLang="es-ES" sz="2400" b="1"/>
              <a:t>Construir más campos en mi zona (7%)</a:t>
            </a:r>
            <a:endParaRPr lang="en-US" altLang="es-ES" sz="2400" b="1"/>
          </a:p>
          <a:p>
            <a:pPr eaLnBrk="1" hangingPunct="1"/>
            <a:r>
              <a:rPr lang="es-ES_tradnl" altLang="es-ES"/>
              <a:t>Necesito más tiempo (4%)</a:t>
            </a:r>
            <a:endParaRPr lang="en-US" altLang="es-ES"/>
          </a:p>
          <a:p>
            <a:pPr eaLnBrk="1" hangingPunct="1"/>
            <a:r>
              <a:rPr lang="es-ES_tradnl" altLang="es-ES" sz="2800" b="1"/>
              <a:t>Mejores precios (11%)</a:t>
            </a:r>
          </a:p>
          <a:p>
            <a:pPr eaLnBrk="1" hangingPunct="1"/>
            <a:r>
              <a:rPr lang="es-ES_tradnl" altLang="es-ES" sz="2400" b="1"/>
              <a:t>Clases gratis para probarlo (5%)</a:t>
            </a:r>
            <a:endParaRPr lang="en-US" altLang="es-ES" sz="2400" b="1"/>
          </a:p>
          <a:p>
            <a:pPr eaLnBrk="1" hangingPunct="1"/>
            <a:r>
              <a:rPr lang="es-ES_tradnl" altLang="es-ES"/>
              <a:t>Más dinámico / más ejercicio (4%)</a:t>
            </a:r>
            <a:endParaRPr lang="en-US" altLang="es-ES"/>
          </a:p>
          <a:p>
            <a:pPr eaLnBrk="1" hangingPunct="1"/>
            <a:r>
              <a:rPr lang="es-ES_tradnl" altLang="es-ES"/>
              <a:t>Campos públicos en lugar de exclusivos clubes (3%)</a:t>
            </a:r>
            <a:endParaRPr lang="en-US" altLang="es-ES"/>
          </a:p>
          <a:p>
            <a:pPr eaLnBrk="1" hangingPunct="1"/>
            <a:r>
              <a:rPr lang="es-ES_tradnl" altLang="es-ES"/>
              <a:t> </a:t>
            </a:r>
            <a:endParaRPr lang="en-US" altLang="es-ES"/>
          </a:p>
          <a:p>
            <a:pPr eaLnBrk="1" hangingPunct="1"/>
            <a:r>
              <a:rPr lang="es-ES_tradnl" altLang="es-ES" sz="2400">
                <a:solidFill>
                  <a:srgbClr val="FF0000"/>
                </a:solidFill>
              </a:rPr>
              <a:t>Nada – no me gusta 37% </a:t>
            </a:r>
            <a:endParaRPr lang="en-US" altLang="es-ES" sz="2400">
              <a:solidFill>
                <a:srgbClr val="FF0000"/>
              </a:solidFill>
            </a:endParaRP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Date Placeholder 2"/>
          <p:cNvSpPr>
            <a:spLocks noGrp="1"/>
          </p:cNvSpPr>
          <p:nvPr>
            <p:ph type="dt" sz="quarter" idx="2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C0BB9C83-661F-44B7-8E84-4A4D4B9D5911}" type="datetime4">
              <a:rPr lang="en-US" altLang="es-ES" smtClean="0"/>
              <a:pPr/>
              <a:t>September 3, 2016</a:t>
            </a:fld>
            <a:endParaRPr lang="en-US" altLang="es-ES" smtClean="0"/>
          </a:p>
        </p:txBody>
      </p:sp>
      <p:sp>
        <p:nvSpPr>
          <p:cNvPr id="94211" name="Footer Placeholder 3"/>
          <p:cNvSpPr>
            <a:spLocks noGrp="1"/>
          </p:cNvSpPr>
          <p:nvPr>
            <p:ph type="ftr" sz="quarter" idx="22"/>
          </p:nvPr>
        </p:nvSpPr>
        <p:spPr>
          <a:xfrm>
            <a:off x="685800" y="6513513"/>
            <a:ext cx="2446338" cy="2286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r>
              <a:rPr lang="en-US" altLang="es-ES" smtClean="0"/>
              <a:t>© SPORTS MARKETING SURVEYS INC.</a:t>
            </a:r>
          </a:p>
        </p:txBody>
      </p:sp>
      <p:sp>
        <p:nvSpPr>
          <p:cNvPr id="94212" name="Text Placeholder 18"/>
          <p:cNvSpPr>
            <a:spLocks noGrp="1"/>
          </p:cNvSpPr>
          <p:nvPr>
            <p:ph type="body" sz="quarter" idx="17"/>
          </p:nvPr>
        </p:nvSpPr>
        <p:spPr bwMode="auto">
          <a:xfrm>
            <a:off x="377825" y="3500438"/>
            <a:ext cx="4876800" cy="2873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n-GB" altLang="es-ES" smtClean="0">
                <a:latin typeface="Prelo SemiBold" charset="0"/>
              </a:rPr>
              <a:t>RICHARD PAYNE  |  SENIOR MANAGER SPORTS ACCOUNTS</a:t>
            </a:r>
          </a:p>
        </p:txBody>
      </p:sp>
      <p:sp>
        <p:nvSpPr>
          <p:cNvPr id="94213" name="Text Placeholder 19"/>
          <p:cNvSpPr>
            <a:spLocks noGrp="1"/>
          </p:cNvSpPr>
          <p:nvPr>
            <p:ph type="body" sz="quarter" idx="18"/>
          </p:nvPr>
        </p:nvSpPr>
        <p:spPr bwMode="auto">
          <a:xfrm>
            <a:off x="376238" y="3798888"/>
            <a:ext cx="4876800" cy="2873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n-GB" altLang="es-ES" smtClean="0">
                <a:latin typeface="Prelo SemiBold" charset="0"/>
              </a:rPr>
              <a:t>richard.payne@sportsmarketingsurveysinc.com</a:t>
            </a:r>
          </a:p>
        </p:txBody>
      </p:sp>
      <p:sp>
        <p:nvSpPr>
          <p:cNvPr id="94214" name="Text Placeholder 20"/>
          <p:cNvSpPr>
            <a:spLocks noGrp="1"/>
          </p:cNvSpPr>
          <p:nvPr>
            <p:ph type="body" sz="quarter" idx="19"/>
          </p:nvPr>
        </p:nvSpPr>
        <p:spPr bwMode="auto">
          <a:xfrm>
            <a:off x="377825" y="4379913"/>
            <a:ext cx="4876800" cy="2873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n-GB" altLang="es-ES" smtClean="0">
                <a:latin typeface="Prelo SemiBold" charset="0"/>
              </a:rPr>
              <a:t>ERICA HEALY  |  HEAD OF RESEARCH</a:t>
            </a:r>
          </a:p>
        </p:txBody>
      </p:sp>
      <p:sp>
        <p:nvSpPr>
          <p:cNvPr id="94215" name="Text Placeholder 21"/>
          <p:cNvSpPr>
            <a:spLocks noGrp="1"/>
          </p:cNvSpPr>
          <p:nvPr>
            <p:ph type="body" sz="quarter" idx="20"/>
          </p:nvPr>
        </p:nvSpPr>
        <p:spPr bwMode="auto">
          <a:xfrm>
            <a:off x="376238" y="4668838"/>
            <a:ext cx="4876800" cy="2873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n-GB" altLang="es-ES" smtClean="0">
                <a:latin typeface="Prelo SemiBold" charset="0"/>
              </a:rPr>
              <a:t>erica.healy@sportsmarketingsurveysinc.com</a:t>
            </a:r>
          </a:p>
        </p:txBody>
      </p:sp>
      <p:sp>
        <p:nvSpPr>
          <p:cNvPr id="94216" name="Slide Number Placeholder 1"/>
          <p:cNvSpPr>
            <a:spLocks noGrp="1"/>
          </p:cNvSpPr>
          <p:nvPr>
            <p:ph type="sldNum" sz="quarter" idx="23"/>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Prelo-Light" charset="0"/>
                <a:ea typeface="MS PGothic" pitchFamily="34" charset="-128"/>
              </a:defRPr>
            </a:lvl1pPr>
            <a:lvl2pPr marL="742950" indent="-285750">
              <a:defRPr>
                <a:solidFill>
                  <a:schemeClr val="tx1"/>
                </a:solidFill>
                <a:latin typeface="Prelo-Light" charset="0"/>
                <a:ea typeface="MS PGothic" pitchFamily="34" charset="-128"/>
              </a:defRPr>
            </a:lvl2pPr>
            <a:lvl3pPr marL="1143000" indent="-228600">
              <a:defRPr>
                <a:solidFill>
                  <a:schemeClr val="tx1"/>
                </a:solidFill>
                <a:latin typeface="Prelo-Light" charset="0"/>
                <a:ea typeface="MS PGothic" pitchFamily="34" charset="-128"/>
              </a:defRPr>
            </a:lvl3pPr>
            <a:lvl4pPr marL="1600200" indent="-228600">
              <a:defRPr>
                <a:solidFill>
                  <a:schemeClr val="tx1"/>
                </a:solidFill>
                <a:latin typeface="Prelo-Light" charset="0"/>
                <a:ea typeface="MS PGothic" pitchFamily="34" charset="-128"/>
              </a:defRPr>
            </a:lvl4pPr>
            <a:lvl5pPr marL="2057400" indent="-228600">
              <a:defRPr>
                <a:solidFill>
                  <a:schemeClr val="tx1"/>
                </a:solidFill>
                <a:latin typeface="Prelo-Light" charset="0"/>
                <a:ea typeface="MS PGothic" pitchFamily="34" charset="-128"/>
              </a:defRPr>
            </a:lvl5pPr>
            <a:lvl6pPr marL="2514600" indent="-228600" eaLnBrk="0" fontAlgn="base" hangingPunct="0">
              <a:spcBef>
                <a:spcPct val="0"/>
              </a:spcBef>
              <a:spcAft>
                <a:spcPct val="0"/>
              </a:spcAft>
              <a:defRPr>
                <a:solidFill>
                  <a:schemeClr val="tx1"/>
                </a:solidFill>
                <a:latin typeface="Prelo-Light" charset="0"/>
                <a:ea typeface="MS PGothic" pitchFamily="34" charset="-128"/>
              </a:defRPr>
            </a:lvl6pPr>
            <a:lvl7pPr marL="2971800" indent="-228600" eaLnBrk="0" fontAlgn="base" hangingPunct="0">
              <a:spcBef>
                <a:spcPct val="0"/>
              </a:spcBef>
              <a:spcAft>
                <a:spcPct val="0"/>
              </a:spcAft>
              <a:defRPr>
                <a:solidFill>
                  <a:schemeClr val="tx1"/>
                </a:solidFill>
                <a:latin typeface="Prelo-Light" charset="0"/>
                <a:ea typeface="MS PGothic" pitchFamily="34" charset="-128"/>
              </a:defRPr>
            </a:lvl7pPr>
            <a:lvl8pPr marL="3429000" indent="-228600" eaLnBrk="0" fontAlgn="base" hangingPunct="0">
              <a:spcBef>
                <a:spcPct val="0"/>
              </a:spcBef>
              <a:spcAft>
                <a:spcPct val="0"/>
              </a:spcAft>
              <a:defRPr>
                <a:solidFill>
                  <a:schemeClr val="tx1"/>
                </a:solidFill>
                <a:latin typeface="Prelo-Light" charset="0"/>
                <a:ea typeface="MS PGothic" pitchFamily="34" charset="-128"/>
              </a:defRPr>
            </a:lvl8pPr>
            <a:lvl9pPr marL="3886200" indent="-228600" eaLnBrk="0" fontAlgn="base" hangingPunct="0">
              <a:spcBef>
                <a:spcPct val="0"/>
              </a:spcBef>
              <a:spcAft>
                <a:spcPct val="0"/>
              </a:spcAft>
              <a:defRPr>
                <a:solidFill>
                  <a:schemeClr val="tx1"/>
                </a:solidFill>
                <a:latin typeface="Prelo-Light" charset="0"/>
                <a:ea typeface="MS PGothic" pitchFamily="34" charset="-128"/>
              </a:defRPr>
            </a:lvl9pPr>
          </a:lstStyle>
          <a:p>
            <a:fld id="{C03BDD10-0E99-437A-90ED-F156D0066CFD}" type="slidenum">
              <a:rPr lang="en-US" altLang="en-US"/>
              <a:pPr/>
              <a:t>70</a:t>
            </a:fld>
            <a:endParaRPr lang="en-US" altLang="en-US">
              <a:latin typeface="Arial"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Blank Presentation">
  <a:themeElements>
    <a:clrScheme name="Custom 1">
      <a:dk1>
        <a:srgbClr val="3B3B3A"/>
      </a:dk1>
      <a:lt1>
        <a:srgbClr val="FFFFFF"/>
      </a:lt1>
      <a:dk2>
        <a:srgbClr val="FFD300"/>
      </a:dk2>
      <a:lt2>
        <a:srgbClr val="808080"/>
      </a:lt2>
      <a:accent1>
        <a:srgbClr val="94C11C"/>
      </a:accent1>
      <a:accent2>
        <a:srgbClr val="51C1DD"/>
      </a:accent2>
      <a:accent3>
        <a:srgbClr val="FFD300"/>
      </a:accent3>
      <a:accent4>
        <a:srgbClr val="B1B1AF"/>
      </a:accent4>
      <a:accent5>
        <a:srgbClr val="7F7F7F"/>
      </a:accent5>
      <a:accent6>
        <a:srgbClr val="2C2C2B"/>
      </a:accent6>
      <a:hlink>
        <a:srgbClr val="94C11C"/>
      </a:hlink>
      <a:folHlink>
        <a:srgbClr val="FFD300"/>
      </a:folHlink>
    </a:clrScheme>
    <a:fontScheme name="Blank Presentation">
      <a:majorFont>
        <a:latin typeface="Prelo-Bold"/>
        <a:ea typeface="ＭＳ Ｐゴシック"/>
        <a:cs typeface=""/>
      </a:majorFont>
      <a:minorFont>
        <a:latin typeface="Prelo-Light"/>
        <a:ea typeface="ＭＳ Ｐゴシック"/>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Reporting template" id="{4610AA02-C149-480B-BF4E-F6A60A68A412}" vid="{D5D4B8C7-25CD-4B3E-AE57-1E3C7C4376F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ustom 1">
    <a:dk1>
      <a:srgbClr val="3B3B3A"/>
    </a:dk1>
    <a:lt1>
      <a:srgbClr val="FFFFFF"/>
    </a:lt1>
    <a:dk2>
      <a:srgbClr val="FFD300"/>
    </a:dk2>
    <a:lt2>
      <a:srgbClr val="808080"/>
    </a:lt2>
    <a:accent1>
      <a:srgbClr val="94C11C"/>
    </a:accent1>
    <a:accent2>
      <a:srgbClr val="51C1DD"/>
    </a:accent2>
    <a:accent3>
      <a:srgbClr val="FFD300"/>
    </a:accent3>
    <a:accent4>
      <a:srgbClr val="B1B1AF"/>
    </a:accent4>
    <a:accent5>
      <a:srgbClr val="7F7F7F"/>
    </a:accent5>
    <a:accent6>
      <a:srgbClr val="2C2C2B"/>
    </a:accent6>
    <a:hlink>
      <a:srgbClr val="94C11C"/>
    </a:hlink>
    <a:folHlink>
      <a:srgbClr val="FFD300"/>
    </a:folHlink>
  </a:clrScheme>
</a:themeOverride>
</file>

<file path=ppt/theme/themeOverride2.xml><?xml version="1.0" encoding="utf-8"?>
<a:themeOverride xmlns:a="http://schemas.openxmlformats.org/drawingml/2006/main">
  <a:clrScheme name="Custom 1">
    <a:dk1>
      <a:srgbClr val="3B3B3A"/>
    </a:dk1>
    <a:lt1>
      <a:srgbClr val="FFFFFF"/>
    </a:lt1>
    <a:dk2>
      <a:srgbClr val="FFD300"/>
    </a:dk2>
    <a:lt2>
      <a:srgbClr val="808080"/>
    </a:lt2>
    <a:accent1>
      <a:srgbClr val="94C11C"/>
    </a:accent1>
    <a:accent2>
      <a:srgbClr val="51C1DD"/>
    </a:accent2>
    <a:accent3>
      <a:srgbClr val="FFD300"/>
    </a:accent3>
    <a:accent4>
      <a:srgbClr val="B1B1AF"/>
    </a:accent4>
    <a:accent5>
      <a:srgbClr val="7F7F7F"/>
    </a:accent5>
    <a:accent6>
      <a:srgbClr val="2C2C2B"/>
    </a:accent6>
    <a:hlink>
      <a:srgbClr val="94C11C"/>
    </a:hlink>
    <a:folHlink>
      <a:srgbClr val="FFD300"/>
    </a:folHlink>
  </a:clrScheme>
</a:themeOverride>
</file>

<file path=ppt/theme/themeOverride3.xml><?xml version="1.0" encoding="utf-8"?>
<a:themeOverride xmlns:a="http://schemas.openxmlformats.org/drawingml/2006/main">
  <a:clrScheme name="Custom 1">
    <a:dk1>
      <a:srgbClr val="3B3B3A"/>
    </a:dk1>
    <a:lt1>
      <a:srgbClr val="FFFFFF"/>
    </a:lt1>
    <a:dk2>
      <a:srgbClr val="FFD300"/>
    </a:dk2>
    <a:lt2>
      <a:srgbClr val="808080"/>
    </a:lt2>
    <a:accent1>
      <a:srgbClr val="94C11C"/>
    </a:accent1>
    <a:accent2>
      <a:srgbClr val="51C1DD"/>
    </a:accent2>
    <a:accent3>
      <a:srgbClr val="FFD300"/>
    </a:accent3>
    <a:accent4>
      <a:srgbClr val="B1B1AF"/>
    </a:accent4>
    <a:accent5>
      <a:srgbClr val="7F7F7F"/>
    </a:accent5>
    <a:accent6>
      <a:srgbClr val="2C2C2B"/>
    </a:accent6>
    <a:hlink>
      <a:srgbClr val="94C11C"/>
    </a:hlink>
    <a:folHlink>
      <a:srgbClr val="FFD300"/>
    </a:folHlink>
  </a:clrScheme>
  <a:fontScheme name="Blank Presentation">
    <a:majorFont>
      <a:latin typeface="Prelo-Bold"/>
      <a:ea typeface="ＭＳ Ｐゴシック"/>
      <a:cs typeface=""/>
    </a:majorFont>
    <a:minorFont>
      <a:latin typeface="Prelo-Light"/>
      <a:ea typeface="ＭＳ Ｐゴシック"/>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B146521249509242A23F7019C85CBDCF" ma:contentTypeVersion="0" ma:contentTypeDescription="Crear nuevo documento." ma:contentTypeScope="" ma:versionID="85f262c925dd4784b1620a352c69f87d">
  <xsd:schema xmlns:xsd="http://www.w3.org/2001/XMLSchema" xmlns:p="http://schemas.microsoft.com/office/2006/metadata/properties" targetNamespace="http://schemas.microsoft.com/office/2006/metadata/properties" ma:root="true" ma:fieldsID="b004d877ca112f136821ba8115f64728">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ma:readOnly="true"/>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F2FEFDA2-1A67-4004-92AA-BD83A10A95DD}"/>
</file>

<file path=customXml/itemProps2.xml><?xml version="1.0" encoding="utf-8"?>
<ds:datastoreItem xmlns:ds="http://schemas.openxmlformats.org/officeDocument/2006/customXml" ds:itemID="{17422158-F232-4E50-9BA7-A5CAA0AB335D}"/>
</file>

<file path=customXml/itemProps3.xml><?xml version="1.0" encoding="utf-8"?>
<ds:datastoreItem xmlns:ds="http://schemas.openxmlformats.org/officeDocument/2006/customXml" ds:itemID="{BDF58C64-52B5-4813-A16D-A6F9E05192A4}"/>
</file>

<file path=docProps/app.xml><?xml version="1.0" encoding="utf-8"?>
<Properties xmlns="http://schemas.openxmlformats.org/officeDocument/2006/extended-properties" xmlns:vt="http://schemas.openxmlformats.org/officeDocument/2006/docPropsVTypes">
  <Template>SMS INC_Reporting template_Jan 16</Template>
  <TotalTime>7649</TotalTime>
  <Words>6910</Words>
  <Application>Microsoft Office PowerPoint</Application>
  <PresentationFormat>Presentación en pantalla (4:3)</PresentationFormat>
  <Paragraphs>943</Paragraphs>
  <Slides>70</Slides>
  <Notes>10</Notes>
  <HiddenSlides>0</HiddenSlides>
  <MMClips>0</MMClips>
  <ScaleCrop>false</ScaleCrop>
  <HeadingPairs>
    <vt:vector size="8" baseType="variant">
      <vt:variant>
        <vt:lpstr>Fuentes usadas</vt:lpstr>
      </vt:variant>
      <vt:variant>
        <vt:i4>8</vt:i4>
      </vt:variant>
      <vt:variant>
        <vt:lpstr>Tema</vt:lpstr>
      </vt:variant>
      <vt:variant>
        <vt:i4>1</vt:i4>
      </vt:variant>
      <vt:variant>
        <vt:lpstr>Servidores OLE incrustados</vt:lpstr>
      </vt:variant>
      <vt:variant>
        <vt:i4>3</vt:i4>
      </vt:variant>
      <vt:variant>
        <vt:lpstr>Títulos de diapositiva</vt:lpstr>
      </vt:variant>
      <vt:variant>
        <vt:i4>70</vt:i4>
      </vt:variant>
    </vt:vector>
  </HeadingPairs>
  <TitlesOfParts>
    <vt:vector size="82" baseType="lpstr">
      <vt:lpstr>MS PGothic</vt:lpstr>
      <vt:lpstr>MS PGothic</vt:lpstr>
      <vt:lpstr>Arial</vt:lpstr>
      <vt:lpstr>Calibri</vt:lpstr>
      <vt:lpstr>Prelo SemiBold</vt:lpstr>
      <vt:lpstr>Prelo-Bold</vt:lpstr>
      <vt:lpstr>Prelo-Light</vt:lpstr>
      <vt:lpstr>Wingdings</vt:lpstr>
      <vt:lpstr>Blank Presentation</vt:lpstr>
      <vt:lpstr>Gráfico</vt:lpstr>
      <vt:lpstr>Gráfico de Microsoft Excel</vt:lpstr>
      <vt:lpstr>Hoja de cálculo</vt:lpstr>
      <vt:lpstr>GOLF EN MADRID FEDERACIÓN DE GOLF DE MADRID</vt:lpstr>
      <vt:lpstr>CONTENIDOS</vt:lpstr>
      <vt:lpstr>OBJETIVO DE LA INVESTIGACIÓN: PROPORCIONAR UNA EVALUACIÓN COMPRENSIVA DEL GOLF EN MADRID</vt:lpstr>
      <vt:lpstr>OBJETIVOS CLAVE DE LA INVESTIGACIÓN</vt:lpstr>
      <vt:lpstr>METODOLOGÍA</vt:lpstr>
      <vt:lpstr>GOLF EN MADRID</vt:lpstr>
      <vt:lpstr>EL PROBLEMA DE MADRID, ¨LA TRAMPA¨</vt:lpstr>
      <vt:lpstr>¿QUÉ DEBERÍA HACER LA FGM? </vt:lpstr>
      <vt:lpstr>“DALE UNA OPORTUNDIDAD AL GOLF¨</vt:lpstr>
      <vt:lpstr>¿DÓNDE Y CÓMO SERÍA? </vt:lpstr>
      <vt:lpstr>¿Y DESPUÉS QUÉ?</vt:lpstr>
      <vt:lpstr>SITUACIÓN ACTUAL</vt:lpstr>
      <vt:lpstr>SITUACIÓN ACTUAL | Panorama de las instalaciones de golf </vt:lpstr>
      <vt:lpstr>SITUACIÓN ACTUAL  |  Distribución de las instalaciones de golf </vt:lpstr>
      <vt:lpstr>SITUACIÓN ACTUAL  |  Capacidad de las instalaciones de golf </vt:lpstr>
      <vt:lpstr>PERSPECTIVA DE LAS INSTALACIONES PARA LA PRÁCTICA DEL GOLF</vt:lpstr>
      <vt:lpstr>SOBRE ESTE ELEMENTO |  Instalaciones para la práctica del golf </vt:lpstr>
      <vt:lpstr>INSTALACIONES DE GOLF |  Antecedentes y situación actual </vt:lpstr>
      <vt:lpstr>INSTALACIONES DE GOLF | Antecedentes y situación actual</vt:lpstr>
      <vt:lpstr>INSTALACIONES DE GOLF | Estrategia y Marketing </vt:lpstr>
      <vt:lpstr>INSTALACIONES DE GOLF | Estrategia y Marketing </vt:lpstr>
      <vt:lpstr>INSTALACIONES DE GOLF | Estrategia y Marketing </vt:lpstr>
      <vt:lpstr>INSTALACIONES DE GOLF |  Mirando adelante</vt:lpstr>
      <vt:lpstr>PERSPECTIVA DE LOS GOLFISTAS EN ACTIVO </vt:lpstr>
      <vt:lpstr>SOBRE ESTE ELEMENTO |  Golfistas en Activo </vt:lpstr>
      <vt:lpstr>GOLFISTAS EN ACTIVO | Perfil del grupo</vt:lpstr>
      <vt:lpstr>GOLFISTAS EN ACTIVO | Hábitos de juego </vt:lpstr>
      <vt:lpstr>GOLFISTAS EN ACTIVO | Otras actividades - Top 10 </vt:lpstr>
      <vt:lpstr>GOLFISTAS EN ACTIVO | el uso de redes sociales </vt:lpstr>
      <vt:lpstr>  GOLFISTAS EN ACTIVO | Razones para la práctica del golf </vt:lpstr>
      <vt:lpstr>GOLFISTAS EN ACTIVO | Razón principal para la          práctica del golf </vt:lpstr>
      <vt:lpstr>GOLFISTAS EN ACTIVO | Golf en 2015</vt:lpstr>
      <vt:lpstr>GOLFISTAS EN ACTIVO | Viajes de golf </vt:lpstr>
      <vt:lpstr>GOLFISTAS EN ACTIVO | Cambiar los hábitos de golf </vt:lpstr>
      <vt:lpstr>GOLFISTAS EN ACTIVO | ¿Por qué hubo diferencia? </vt:lpstr>
      <vt:lpstr>GOLFISTAS EN ACTIVO | Hacia delante </vt:lpstr>
      <vt:lpstr>GOLFISTAS EN ACTIVO | Frecuencia de juego </vt:lpstr>
      <vt:lpstr>GOLFISTAS EN ACTIVO | Socios de clubes de golf </vt:lpstr>
      <vt:lpstr>GOLFISTAS EN ACTIVO | Socios de baja </vt:lpstr>
      <vt:lpstr>GOLFISTAS EN ACTIVO | iniciativas para el crecimiento </vt:lpstr>
      <vt:lpstr>GOLFISTAS EN ACTIVO | ¿Por qué no juegan amigos y familiares? </vt:lpstr>
      <vt:lpstr>GOLFISTAS EN ACTIVO | Opiniones sobre el golf en Madrid  </vt:lpstr>
      <vt:lpstr>  GOLFISTAS EN ACTIVO | Haciendo crecer el golf en Madrid </vt:lpstr>
      <vt:lpstr>PERSPECTIVA DE LOS GOLFISTAS DE BAJA</vt:lpstr>
      <vt:lpstr>SOBRE ESTE ELEMENTO |  Golfistas de baja</vt:lpstr>
      <vt:lpstr>GOLFISTAS DE BAJA |  Perfil de grupo</vt:lpstr>
      <vt:lpstr>GOLFISTAS DE BAJA |  Otras actividades - Top 10 </vt:lpstr>
      <vt:lpstr>GOLFISTAS DE BAJA  |  el uso de redes sociales </vt:lpstr>
      <vt:lpstr>GOLFISTAS DE BAJA |  ¿Por qué lo dejaron? </vt:lpstr>
      <vt:lpstr>GOLFISTAS DE BAJA |  La probabilidad de retomar </vt:lpstr>
      <vt:lpstr>GOLFISTAS DE BAJA | ¿Por qué? </vt:lpstr>
      <vt:lpstr>GOLFISTAS DE BAJA |  Iniciativas para el crecimiento </vt:lpstr>
      <vt:lpstr>GOLFISTAS DE BAJA |  ¿Por qué no juegan amigos y familiares? </vt:lpstr>
      <vt:lpstr>GOLFISTAS DE BAJA |  Opiniones sobre el golf en Madrid  </vt:lpstr>
      <vt:lpstr>GOLFISTAS DE BAJA | Para que el golf crezca en Madrid </vt:lpstr>
      <vt:lpstr>PERSPECTIVA DE LOS GOLFISTAS POTENCIALES  </vt:lpstr>
      <vt:lpstr>SOBRE ESTE ELEMENTO |  Golfistas potenciales  </vt:lpstr>
      <vt:lpstr>GOLFISTAS POTENCIALES | Ubicación de las entrevistas </vt:lpstr>
      <vt:lpstr>GOLFISTAS POTENCIALES | Perfil de grupo</vt:lpstr>
      <vt:lpstr>GOLFISTAS POTENCIALES | Actividades deportivas actuales </vt:lpstr>
      <vt:lpstr>GOLFISTAS POTENCIALES | Experiencia previa con el golf </vt:lpstr>
      <vt:lpstr>GOLFISTAS POTENCIALES | uso de redes sociales </vt:lpstr>
      <vt:lpstr>GOLFISTAS POTENCIALAES | la importancia del deporte </vt:lpstr>
      <vt:lpstr>GOLFISTAS POTENCIALES | Probabilidad de jugar al golf en el futuro </vt:lpstr>
      <vt:lpstr>GOLFISTAS POTENCIALES | ¿Por qué? </vt:lpstr>
      <vt:lpstr>GOLFISTAS POTENCIALES | ¿Por qué no juegan? </vt:lpstr>
      <vt:lpstr>GOLFISTAS POTENCIALES |  Iniciativas para crecimiento </vt:lpstr>
      <vt:lpstr>GOLFISTAS POTENCIALES | Iniciativas atractivas </vt:lpstr>
      <vt:lpstr>   GOLFISTAS POTENCIALES | Incrementar la atracción por el golf </vt:lpstr>
      <vt:lpstr>Presentación de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Erica Healy</dc:creator>
  <cp:lastModifiedBy>Maria Acacia</cp:lastModifiedBy>
  <cp:revision>655</cp:revision>
  <cp:lastPrinted>2016-08-01T06:59:21Z</cp:lastPrinted>
  <dcterms:created xsi:type="dcterms:W3CDTF">2016-02-18T14:33:25Z</dcterms:created>
  <dcterms:modified xsi:type="dcterms:W3CDTF">2016-09-03T17:25:45Z</dcterms:modified>
  <cp:contentType>Documento</cp:contentTyp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0x010100B146521249509242A23F7019C85CBDCF</vt:lpwstr>
  </property>
</Properties>
</file>