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1" r:id="rId3"/>
    <p:sldId id="260" r:id="rId4"/>
    <p:sldId id="263" r:id="rId5"/>
    <p:sldId id="259" r:id="rId6"/>
    <p:sldId id="267" r:id="rId7"/>
    <p:sldId id="274" r:id="rId8"/>
    <p:sldId id="272" r:id="rId9"/>
    <p:sldId id="275" r:id="rId10"/>
    <p:sldId id="266" r:id="rId11"/>
    <p:sldId id="270" r:id="rId12"/>
    <p:sldId id="273" r:id="rId13"/>
    <p:sldId id="268" r:id="rId14"/>
    <p:sldId id="265" r:id="rId15"/>
    <p:sldId id="264" r:id="rId16"/>
    <p:sldId id="269" r:id="rId17"/>
    <p:sldId id="257" r:id="rId18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9900"/>
    <a:srgbClr val="FFFF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990" autoAdjust="0"/>
  </p:normalViewPr>
  <p:slideViewPr>
    <p:cSldViewPr>
      <p:cViewPr varScale="1">
        <p:scale>
          <a:sx n="86" d="100"/>
          <a:sy n="86" d="100"/>
        </p:scale>
        <p:origin x="-21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ustomXml" Target="../customXml/item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A36E58-2D82-43BA-BBE7-57B266C2644D}" type="datetimeFigureOut">
              <a:rPr lang="es-ES"/>
              <a:pPr>
                <a:defRPr/>
              </a:pPr>
              <a:t>07/01/2011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F30390-CF79-4A88-8AD5-9C8E54CBC397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0B2A38-E14A-4D79-926E-E0DC9076419E}" type="datetimeFigureOut">
              <a:rPr lang="es-ES"/>
              <a:pPr>
                <a:defRPr/>
              </a:pPr>
              <a:t>07/01/2011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27C2D7-A96D-4137-937C-386F4B51BA2E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F205B3-62A5-435D-BF6D-94010C697371}" type="datetimeFigureOut">
              <a:rPr lang="es-ES"/>
              <a:pPr>
                <a:defRPr/>
              </a:pPr>
              <a:t>07/01/2011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94B2E2-882E-48D9-8DFC-2ACB9F8D442A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2E6FCD-3127-4E36-B6EE-5224B2085E68}" type="datetimeFigureOut">
              <a:rPr lang="es-ES"/>
              <a:pPr>
                <a:defRPr/>
              </a:pPr>
              <a:t>07/01/2011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46327D-6C4D-4451-9EF1-346925393055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64BB59-35D7-45DE-ACCB-83AD148B80EE}" type="datetimeFigureOut">
              <a:rPr lang="es-ES"/>
              <a:pPr>
                <a:defRPr/>
              </a:pPr>
              <a:t>07/01/2011</a:t>
            </a:fld>
            <a:endParaRPr lang="es-ES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E74DCA-6D11-4E62-878C-484CBA0DF84C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38FFC9-8E63-4902-8B38-85223956CA1B}" type="datetimeFigureOut">
              <a:rPr lang="es-ES"/>
              <a:pPr>
                <a:defRPr/>
              </a:pPr>
              <a:t>07/01/2011</a:t>
            </a:fld>
            <a:endParaRPr lang="es-ES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CEEA2C-E3A7-4F9B-B7F8-CD53A06034F8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2D6B43-2B0E-4586-9FFA-FC39D28C7013}" type="datetimeFigureOut">
              <a:rPr lang="es-ES"/>
              <a:pPr>
                <a:defRPr/>
              </a:pPr>
              <a:t>07/01/2011</a:t>
            </a:fld>
            <a:endParaRPr lang="es-ES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566896-1C41-4B32-AD5E-7C5C2D795D8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  <p:pic>
        <p:nvPicPr>
          <p:cNvPr id="5" name="Picture 4" descr="http://t0.gstatic.com/images?q=tbn:ANd9GcRF-UrgF0J5Tn3DQ2WW1OaESkfY7xqW25GgFJYmoOCL6RXVlG1E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286000" cy="159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16C20A-6304-4EE7-AFCC-9F46DE1DDA38}" type="datetimeFigureOut">
              <a:rPr lang="es-ES"/>
              <a:pPr>
                <a:defRPr/>
              </a:pPr>
              <a:t>07/01/2011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E54B55-E932-43A2-8D3B-7DD5DD802A85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47DA47-AB21-4F4B-B5BA-B60914ED4E78}" type="datetimeFigureOut">
              <a:rPr lang="es-ES"/>
              <a:pPr>
                <a:defRPr/>
              </a:pPr>
              <a:t>07/01/2011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CC27CA-AD6D-4E8E-8F71-81323D95A740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3CA23A-2B5A-48D6-847C-92392D447115}" type="datetimeFigureOut">
              <a:rPr lang="es-ES"/>
              <a:pPr>
                <a:defRPr/>
              </a:pPr>
              <a:t>07/01/2011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D23D22-7329-4E48-A411-867EDB5820D2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50C69E-5B2D-43F8-9048-7B3A14B6D7CC}" type="datetimeFigureOut">
              <a:rPr lang="es-ES"/>
              <a:pPr>
                <a:defRPr/>
              </a:pPr>
              <a:t>07/01/2011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BC1B50-1438-4135-B64D-48DE368D40EB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CC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BB36273-E31A-4E31-BD8C-E869B7E36690}" type="datetimeFigureOut">
              <a:rPr lang="es-ES"/>
              <a:pPr>
                <a:defRPr/>
              </a:pPr>
              <a:t>07/01/2011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86E6C6A-9C19-4257-9CAC-12ABB3414F7F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hyperlink" Target="http://www.echelonliving.com/about.html" TargetMode="Externa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eastlakegolfclub.com/layout10.asp?id=439&amp;page=13110" TargetMode="External"/><Relationship Id="rId5" Type="http://schemas.openxmlformats.org/officeDocument/2006/relationships/hyperlink" Target="http://www.golfclubofgeorgia.com/" TargetMode="External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databasegolf.com/players/playerpage.htm?samid=MizeLar01" TargetMode="External"/><Relationship Id="rId3" Type="http://schemas.openxmlformats.org/officeDocument/2006/relationships/hyperlink" Target="http://www.databasegolf.com/players/playerpage.htm?samid=ClarkMic01" TargetMode="External"/><Relationship Id="rId7" Type="http://schemas.openxmlformats.org/officeDocument/2006/relationships/hyperlink" Target="http://www.databasegolf.com/players/playerpage.htm?samid=MatteTro01" TargetMode="External"/><Relationship Id="rId2" Type="http://schemas.openxmlformats.org/officeDocument/2006/relationships/hyperlink" Target="http://www.databasegolf.com/players/playerpage.htm?samid=CinkSte01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databasegolf.com/players/playerpage.htm?samid=KuchaMat01" TargetMode="External"/><Relationship Id="rId5" Type="http://schemas.openxmlformats.org/officeDocument/2006/relationships/hyperlink" Target="http://www.databasegolf.com/players/playerpage.htm?samid=IsenhTri01" TargetMode="External"/><Relationship Id="rId10" Type="http://schemas.openxmlformats.org/officeDocument/2006/relationships/hyperlink" Target="http://www.databasegolf.com/players/playerpage.htm?samid=ThompNic01" TargetMode="External"/><Relationship Id="rId4" Type="http://schemas.openxmlformats.org/officeDocument/2006/relationships/hyperlink" Target="http://www.databasegolf.com/players/playerpage.htm?samid=DuvalDav01" TargetMode="External"/><Relationship Id="rId9" Type="http://schemas.openxmlformats.org/officeDocument/2006/relationships/hyperlink" Target="http://www.databasegolf.com/players/playerpage.htm?samid=MoldeBry01" TargetMode="Externa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://ramblinwreck.cstv.com/sports/m-golf/mtt/wang_minghao00.html" TargetMode="External"/><Relationship Id="rId3" Type="http://schemas.openxmlformats.org/officeDocument/2006/relationships/hyperlink" Target="http://ramblinwreck.cstv.com/sports/m-golf/mtt/griffin_john-tyler01.html" TargetMode="External"/><Relationship Id="rId7" Type="http://schemas.openxmlformats.org/officeDocument/2006/relationships/hyperlink" Target="http://ramblinwreck.cstv.com/sports/m-golf/mtt/scott_kyle00.html" TargetMode="External"/><Relationship Id="rId2" Type="http://schemas.openxmlformats.org/officeDocument/2006/relationships/hyperlink" Target="http://ramblinwreck.cstv.com/sports/m-golf/mtt/andrews_bo00.html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ramblinwreck.cstv.com/sports/m-golf/mtt/reeves_seth00.html" TargetMode="External"/><Relationship Id="rId11" Type="http://schemas.openxmlformats.org/officeDocument/2006/relationships/image" Target="../media/image1.jpeg"/><Relationship Id="rId5" Type="http://schemas.openxmlformats.org/officeDocument/2006/relationships/hyperlink" Target="http://ramblinwreck.cstv.com/sports/m-golf/mtt/miller_william00.html" TargetMode="External"/><Relationship Id="rId10" Type="http://schemas.openxmlformats.org/officeDocument/2006/relationships/hyperlink" Target="http://ramblinwreck.cstv.com/sports/m-golf/mtt/white_james00.html" TargetMode="External"/><Relationship Id="rId4" Type="http://schemas.openxmlformats.org/officeDocument/2006/relationships/hyperlink" Target="http://ramblinwreck.cstv.com/sports/m-golf/mtt/haley_paul00.html" TargetMode="External"/><Relationship Id="rId9" Type="http://schemas.openxmlformats.org/officeDocument/2006/relationships/hyperlink" Target="http://ramblinwreck.cstv.com/sports/m-golf/mtt/werenski_richard00.html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1.jpeg"/><Relationship Id="rId7" Type="http://schemas.openxmlformats.org/officeDocument/2006/relationships/image" Target="../media/image34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Relationship Id="rId9" Type="http://schemas.openxmlformats.org/officeDocument/2006/relationships/image" Target="../media/image3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3.bp.blogspot.com/_krxCKTMIjyc/Sf-lkUyctzI/AAAAAAAACGU/5pyWVJjpKpo/s320/300px-Georgia_Tech_campu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088" y="2349500"/>
            <a:ext cx="2857500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4" descr="http://t0.gstatic.com/images?q=tbn:ANd9GcRF-UrgF0J5Tn3DQ2WW1OaESkfY7xqW25GgFJYmoOCL6RXVlG1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2286000" cy="159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 descr="http://t2.gstatic.com/images?q=tbn:ANd9GcSi1yG7FpMMpANGyUc6DZj61iSL6KFgSxL90mQW20rRgax68n346w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19700" y="2492375"/>
            <a:ext cx="2619375" cy="174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Rectángulo"/>
          <p:cNvSpPr/>
          <p:nvPr/>
        </p:nvSpPr>
        <p:spPr>
          <a:xfrm rot="10800000" flipV="1">
            <a:off x="-2708" y="4721660"/>
            <a:ext cx="9149429" cy="175432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5400" b="1" dirty="0">
                <a:ln w="11430"/>
                <a:solidFill>
                  <a:srgbClr val="FFC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</a:rPr>
              <a:t>Georgia </a:t>
            </a:r>
            <a:r>
              <a:rPr lang="es-ES" sz="5400" b="1" dirty="0" err="1">
                <a:ln w="11430"/>
                <a:solidFill>
                  <a:srgbClr val="FFC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</a:rPr>
              <a:t>Institute</a:t>
            </a:r>
            <a:r>
              <a:rPr lang="es-ES" sz="5400" b="1" dirty="0">
                <a:ln w="11430"/>
                <a:solidFill>
                  <a:srgbClr val="FFC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</a:rPr>
              <a:t> of </a:t>
            </a:r>
            <a:r>
              <a:rPr lang="es-ES" sz="5400" b="1" dirty="0" err="1">
                <a:ln w="11430"/>
                <a:solidFill>
                  <a:srgbClr val="FFC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</a:rPr>
              <a:t>Technology</a:t>
            </a:r>
            <a:endParaRPr lang="es-ES" sz="5400" b="1" dirty="0">
              <a:ln w="11430"/>
              <a:solidFill>
                <a:srgbClr val="FFC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+mn-lt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5400" b="1" dirty="0">
                <a:ln w="11430"/>
                <a:solidFill>
                  <a:srgbClr val="FFC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</a:rPr>
              <a:t>Atlanta, GA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4" descr="http://t0.gstatic.com/images?q=tbn:ANd9GcRF-UrgF0J5Tn3DQ2WW1OaESkfY7xqW25GgFJYmoOCL6RXVlG1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286000" cy="159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Rectángulo"/>
          <p:cNvSpPr/>
          <p:nvPr/>
        </p:nvSpPr>
        <p:spPr>
          <a:xfrm>
            <a:off x="2771800" y="404664"/>
            <a:ext cx="5904656" cy="646331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3600" b="1" dirty="0">
                <a:ln w="11430"/>
                <a:solidFill>
                  <a:srgbClr val="FF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</a:rPr>
              <a:t>Información General</a:t>
            </a:r>
          </a:p>
        </p:txBody>
      </p:sp>
      <p:sp>
        <p:nvSpPr>
          <p:cNvPr id="3076" name="3 Rectángulo"/>
          <p:cNvSpPr>
            <a:spLocks noChangeArrowheads="1"/>
          </p:cNvSpPr>
          <p:nvPr/>
        </p:nvSpPr>
        <p:spPr bwMode="auto">
          <a:xfrm>
            <a:off x="250825" y="1989138"/>
            <a:ext cx="8424863" cy="240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s-ES">
              <a:latin typeface="Calibri" pitchFamily="34" charset="0"/>
            </a:endParaRPr>
          </a:p>
          <a:p>
            <a:r>
              <a:rPr lang="es-ES" sz="2400" b="1">
                <a:solidFill>
                  <a:srgbClr val="FFFF00"/>
                </a:solidFill>
                <a:latin typeface="Calibri" pitchFamily="34" charset="0"/>
              </a:rPr>
              <a:t>Atlanta</a:t>
            </a:r>
            <a:r>
              <a:rPr lang="es-ES">
                <a:latin typeface="Calibri" pitchFamily="34" charset="0"/>
              </a:rPr>
              <a:t> es la capital y ciudad más poblada del estado de Georgia, con una población estimada de 537.958 habitantes. </a:t>
            </a:r>
          </a:p>
          <a:p>
            <a:r>
              <a:rPr lang="es-ES">
                <a:latin typeface="Calibri" pitchFamily="34" charset="0"/>
              </a:rPr>
              <a:t>Atlanta tiene un clima subtropical húmedo,  con las estaciones muy bien definidas, con veranos calurosos y húmedos e inviernos suaves, siguiendo la línea general del Sur de los EEUU.</a:t>
            </a:r>
          </a:p>
          <a:p>
            <a:r>
              <a:rPr lang="es-ES">
                <a:latin typeface="Calibri" pitchFamily="34" charset="0"/>
              </a:rPr>
              <a:t>El Aeropuerto Internacional Harstfield-Jackson está situado a 11 kms. del centro de Atlanta.</a:t>
            </a:r>
          </a:p>
        </p:txBody>
      </p:sp>
      <p:pic>
        <p:nvPicPr>
          <p:cNvPr id="3077" name="Picture 2" descr="Archivo:Map of USA GA.sv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288" y="4581525"/>
            <a:ext cx="2724150" cy="177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Picture 4" descr="http://www.bourse-des-voyages.com/com/images/mapas/mapa-estado-de-georgia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95963" y="4292600"/>
            <a:ext cx="2616200" cy="2309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1 Rectángulo"/>
          <p:cNvSpPr>
            <a:spLocks noChangeArrowheads="1"/>
          </p:cNvSpPr>
          <p:nvPr/>
        </p:nvSpPr>
        <p:spPr bwMode="auto">
          <a:xfrm>
            <a:off x="395288" y="2492375"/>
            <a:ext cx="8353425" cy="317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>
                <a:latin typeface="Calibri" pitchFamily="34" charset="0"/>
              </a:rPr>
              <a:t>El</a:t>
            </a:r>
            <a:r>
              <a:rPr lang="es-ES" sz="1400">
                <a:latin typeface="Calibri" pitchFamily="34" charset="0"/>
              </a:rPr>
              <a:t> </a:t>
            </a:r>
            <a:r>
              <a:rPr lang="es-ES" sz="2000" b="1">
                <a:solidFill>
                  <a:srgbClr val="FFFF00"/>
                </a:solidFill>
                <a:latin typeface="Calibri" pitchFamily="34" charset="0"/>
              </a:rPr>
              <a:t>Instituto Tecnológico de Georgia</a:t>
            </a:r>
            <a:r>
              <a:rPr lang="es-ES" sz="2000">
                <a:solidFill>
                  <a:srgbClr val="FFFF00"/>
                </a:solidFill>
                <a:latin typeface="Calibri" pitchFamily="34" charset="0"/>
              </a:rPr>
              <a:t> (</a:t>
            </a:r>
            <a:r>
              <a:rPr lang="es-ES" sz="2000" b="1">
                <a:solidFill>
                  <a:srgbClr val="FFFF00"/>
                </a:solidFill>
                <a:latin typeface="Calibri" pitchFamily="34" charset="0"/>
              </a:rPr>
              <a:t>Georgia Institute of Technology)</a:t>
            </a:r>
            <a:r>
              <a:rPr lang="es-ES" sz="1400">
                <a:latin typeface="Calibri" pitchFamily="34" charset="0"/>
              </a:rPr>
              <a:t>, </a:t>
            </a:r>
            <a:r>
              <a:rPr lang="es-ES">
                <a:latin typeface="Calibri" pitchFamily="34" charset="0"/>
              </a:rPr>
              <a:t>es una universidad pública (recibe el 20% de su presupuesto de fondos públicos) de la ciudad de Atlanta.  Fue fundada en octubre del año 1888. Actualmente, más de 16.000 estudiantes asisten al Instituto y aproximadamente el 30 por ciento de los alumnos son mujeres. </a:t>
            </a:r>
          </a:p>
          <a:p>
            <a:r>
              <a:rPr lang="es-ES">
                <a:latin typeface="Calibri" pitchFamily="34" charset="0"/>
              </a:rPr>
              <a:t>Georgia Tech está especializado en la enseñanza de la ingeniería, pero también tiene licenciaturas en arquitectura, ciencias, administración, informática,  ciencas políticas y relaciones internacionales. </a:t>
            </a:r>
          </a:p>
          <a:p>
            <a:r>
              <a:rPr lang="es-ES">
                <a:latin typeface="Calibri" pitchFamily="34" charset="0"/>
              </a:rPr>
              <a:t>La universidad esta entre las cuatro mejores facultades de ingeniera en Estados Unidos.</a:t>
            </a:r>
          </a:p>
          <a:p>
            <a:r>
              <a:rPr lang="es-ES">
                <a:latin typeface="Calibri" pitchFamily="34" charset="0"/>
              </a:rPr>
              <a:t>En 2010, la Revista  U.S. News and World Report cataloga a Georgia Tech como nº 13 en Ingenieria  e Informatica en el mundo.</a:t>
            </a:r>
          </a:p>
        </p:txBody>
      </p:sp>
      <p:pic>
        <p:nvPicPr>
          <p:cNvPr id="4099" name="Picture 4" descr="http://t0.gstatic.com/images?q=tbn:ANd9GcRF-UrgF0J5Tn3DQ2WW1OaESkfY7xqW25GgFJYmoOCL6RXVlG1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286000" cy="159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Rectángulo"/>
          <p:cNvSpPr/>
          <p:nvPr/>
        </p:nvSpPr>
        <p:spPr>
          <a:xfrm>
            <a:off x="2367938" y="476672"/>
            <a:ext cx="5948478" cy="92333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5400" b="1" dirty="0">
                <a:ln w="11430"/>
                <a:solidFill>
                  <a:srgbClr val="FF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</a:rPr>
              <a:t>La Universidad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4" descr="http://t0.gstatic.com/images?q=tbn:ANd9GcRF-UrgF0J5Tn3DQ2WW1OaESkfY7xqW25GgFJYmoOCL6RXVlG1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286000" cy="159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" name="2 Tabla"/>
          <p:cNvGraphicFramePr>
            <a:graphicFrameLocks noGrp="1"/>
          </p:cNvGraphicFramePr>
          <p:nvPr/>
        </p:nvGraphicFramePr>
        <p:xfrm>
          <a:off x="250825" y="1628775"/>
          <a:ext cx="8280920" cy="5063860"/>
        </p:xfrm>
        <a:graphic>
          <a:graphicData uri="http://schemas.openxmlformats.org/drawingml/2006/table">
            <a:tbl>
              <a:tblPr/>
              <a:tblGrid>
                <a:gridCol w="4140460"/>
                <a:gridCol w="4140460"/>
              </a:tblGrid>
              <a:tr h="27154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/>
                        <a:t>US News</a:t>
                      </a:r>
                      <a:r>
                        <a:rPr lang="es-ES" sz="1200" baseline="0" dirty="0" smtClean="0"/>
                        <a:t> Ranking</a:t>
                      </a:r>
                      <a:endParaRPr lang="es-ES" sz="1200" dirty="0" smtClean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35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637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Tipo de institución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Pública</a:t>
                      </a:r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263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Año de fundación: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1888</a:t>
                      </a:r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9664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Matrícula anual,</a:t>
                      </a:r>
                      <a:r>
                        <a:rPr lang="es-ES" sz="1200" baseline="0" dirty="0" smtClean="0"/>
                        <a:t> alojamiento y comida</a:t>
                      </a:r>
                      <a:endParaRPr lang="es-ES" sz="1200" dirty="0" smtClean="0"/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" sz="1200" dirty="0" smtClean="0"/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Calendario Académico: 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$35.675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" sz="1200" dirty="0" smtClean="0"/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" sz="1200" dirty="0" smtClean="0"/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Semestral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753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Número total</a:t>
                      </a:r>
                      <a:r>
                        <a:rPr lang="es-ES" sz="1200" baseline="0" dirty="0" smtClean="0"/>
                        <a:t> de estudiantes 2010-2011: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13.515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637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Situación: 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Urbana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753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Dotación Presupuestaria 2009: 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0403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SAT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1330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430 on the critical reading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8988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TOEFL mínimo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" sz="1200" baseline="0" dirty="0" smtClean="0"/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baseline="0" dirty="0" smtClean="0"/>
                        <a:t>-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106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Fecha límite solicitud de admisión: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1 de Febrero  para semestre de Otoño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637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Cuota solicitud</a:t>
                      </a:r>
                      <a:r>
                        <a:rPr lang="es-ES" sz="1200" baseline="0" dirty="0" smtClean="0"/>
                        <a:t> de admisión: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$65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1419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2009 porcentaje</a:t>
                      </a:r>
                      <a:r>
                        <a:rPr lang="es-ES" sz="1200" baseline="0" dirty="0" smtClean="0"/>
                        <a:t> de admisión: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i="0" dirty="0" smtClean="0"/>
                        <a:t>59%</a:t>
                      </a:r>
                      <a:endParaRPr lang="es-ES" sz="1200" i="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637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Selectividad </a:t>
                      </a:r>
                      <a:r>
                        <a:rPr lang="es-ES" sz="1200" baseline="0" dirty="0" smtClean="0"/>
                        <a:t>de admisión: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baseline="0" dirty="0" smtClean="0"/>
                        <a:t>+ + selectiva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4" name="3 Rectángulo"/>
          <p:cNvSpPr/>
          <p:nvPr/>
        </p:nvSpPr>
        <p:spPr>
          <a:xfrm>
            <a:off x="2411760" y="548680"/>
            <a:ext cx="5639017" cy="58477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3200" b="1" dirty="0">
                <a:ln w="11430"/>
                <a:solidFill>
                  <a:srgbClr val="FF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</a:rPr>
              <a:t>Información Académica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2" descr="data:image/jpg;base64,/9j/4AAQSkZJRgABAQAAAQABAAD/2wCEAAkGBhQQERASEhIVEhQSEA8QEhAQFBAPEA8PFBAVFBUQFBQXGyYeFxkjGRQSHy8gIycpLCwsFR8xNTA2QSgrLykBCQoKDgwNFQ8PFyocHxwpKSkpKSkpKSkpKSkpKSkpKSkpKSkpKSkpKSkpKSw1KikpKSwsKSkpKSkpKSkpKSkpKf/AABEIAJMAxAMBIgACEQEDEQH/xAAbAAABBQEBAAAAAAAAAAAAAAADAAECBAUGB//EAD0QAAEDAgQDBgMGBAUFAAAAAAEAAhEDIQQSMVEFE0EGIlJhcZFCgaEUFRYywdFTYpKxcoKi4eIHI0Oy0v/EABkBAQEBAQEBAAAAAAAAAAAAAAABAgMEBf/EACQRAQEAAgEDBAIDAAAAAAAAAAABAhESAyFRBBQxQSJhBRMV/9oADAMBAAIRAxEAPwBmEAWKf7STaVVYborKcnyTTkfNdTa1I0Y0KZsoJutZGZQA1Kr0n3lXA4O1ClUzqgMAKNRhF4siGmQZA9FCrWcRBCkAHaiUY14UHCYurDabR1VugCpe5URVIsjV3zYDRBDxNwn0Cc+YTVKkqWUOFrQhVRCSRCySVNzoBCjTuFF60E58IcynhO1g6poRyiFCFPJOiVPVBAqJCtVB5A+iEINjZQ0HKcNUzT2UJKAhrDZJDiUk0bBzXlEFRPVo5SVBzVVTDj6IvMQGKZEFBIGEVtfYXVcvJU2OTSLoxJIup1KoiCqAEJOMrPFdrVKhN9AneRKFTxED+yiXFNXfcEzz0Q5RWstKgWDdagTKqM2gHXn5Ku10IjapGiliButomiydxJUVQRtSOiE9O42UCJQJrkwcllSAQEbUhJ0EeadtGRqoZcpUEc8IlOooVBZDamgV9Mk9EkP3TpqiBrn3U6TwbFTpYYOdsEqtMNcU2ob2ZSne6UVtHNKHTpyYJSCAUk5ZCSqGlTCZtyrJpxqm9AuDwoIJOitMw7FXbWm3RXGYQ9xcsrpqQDEUz0FlWNFbj3NHdWZi6BBlTDPa3FSFEygcTx1PDBpqOMu0YwBzzubkADS5WnQeAuH7WUC/GPEgWZ1zQSwGCOh8l05dyY7b/B+N0sQ/I0PacpcA8NvGsFp1i606jQJXD4bAZMjg4tc2+Zpgz6r1LgOOY+gxzqNJz7kkszQSdb7jpouf9ktdcujZNueMZfNCXX4/h1PENkNbSqfC5gDGO2Dmi3zC5atRLCWuBDgYIOoOy6yuFhmgEXQ24dxmylTaXEK6+uWwFnLLRIpMwrtVFgjVX34yyDWAdBHRSW35KBbRDYLor8OdU1ClmK6RE7bJlZGB80k5RlVdVBDZt6INWZmLKVbBOa2SLbrfwVLmUGw24FzuudymPd0c62sQkCSbLVHD+YTIIi+kCFUbUFN9hZal8GgybaKOqNUr5phRw1EEnMYTaHZh4une5Ec8IJZJSIlh3S4BbTsRlItos7C4YC5NwrlbEDTyXLPvW52iBrS8k/JPVe4tKq81WcLWsZ0SzS7Z+czKr1eGU3My5csuzkgnMX375cbk3Ku4uqC6wsgXK663O7G9XsHw/sq2o2pmebZQ22rjeDB2Bv5hdFgcEKFJjQCb5RF46SZOgjVRwNOKRa25D80b5mgD/wBVz+N49WrYgU6NRzabbSzKMwbcumLgkH3C8tklr1Tlnj3rpTiTnsJy285626qHG8IKzOaPzMhrxu3QO9Rp6eir8Ndm7rrmSe98U6/NaVOx69QQ4SIOonb1W8LflyyjAw1LK2eqHVFpVniTeW4ti1nA7tOhlZzq263Jb3c6g9EpvACE4IlMStoL9qkR5KGBZJKduBs7cI/D6ep8lbdRNLTadkkOpUvqkvPyrWgMTiiaRb0C6LsjVBpAR1K5gUnOaQFf4DjX0TBFpW8pNaXB0nH2hlMkWJtZcJiBBK7ziOHGJpiHQdVy3FeBupZZIMkCyYWOmcZdNs9UZttVqfcUNnqs3E0i3ULpMpk42aLMEwfdVyURjJWtIsOehOqlENEbob0kU+ZFo1lXKemlgt1KIN5QKJ7ym09EJouVPoWXY8s5xGhoVGnykQCPPNCyeAwHOceuVjY17zon+3utKpwl1WnlDg1zznggmabRa40kmROuWUHguHGfvAwGl2WcpJZcSR5rjljuvThlJh+2zyHAwRcGN7gxE7yg8S7SigA0lz6hkNp0hzHmN4/LqFUx9R1TMX1ajQ4klrHZJnpIGaFDhuCZTHcaGg3gA3/mcep9Uw6f7YyqeJ4hUqsY6pRdSgkDPlJIPe6aXBt5qjUMrUxjjy3g6d1w1sQY/VZBK7a18ONIFTY49EMFO0ojfoUM1NzuuUyg8PcXtMDQQrnCXN5FS9yCDKpMqikBl66rz273GpFWqC0kZSnQa2PdJumWtUbTKMARHqOqRqt0J8ljOx5y2OnTzVTnuN5XOdK3va685OzqvvEAtYPdagh+UnvRpK5Lg2JaHd4TOhXU4Spm0EALr08JjWMsrlF5tRvULB45xFl2hl91rVqgauU4pUJeSu+o5s/VWaTQAq5cotd0TQPUcoaqeQRrJQHWKRdJzCmHoEojQqg7aik2oAczoAaC5xcYbA3OyjSp5v3NgBuTsg4im0kdQ2bO0c7xlvl0B011WasGZxdzzzC0ZzmiplyQDYNDekC2mkBWODuDOa92gp5QN3OcLD5ByozIV/hrCWvAHxUzJuBZwk+yze0a3vLavi62Ucx+pIDW7Tv9PkrNBsdcx6nQAbBVOJUM7i2e62JJ1F9T5kq4ykXuA0A2tJ38lMWqnxKpFIebgPYSsRy0+Iv/ACDXuk/Mk39gFQfC1vu50GVJr1Lkp20VUFw+IIBG6liK/duoMpiU2NdPyWLO7X0qF0pJpTLekEq0yCfVOxhXU4tmHufqsui6iHOk2+FYl3GrjpHg2Hl7ZHuuyw1MTbQLmWup9Hn5I9OsWg5ahg6rXKT5ZsrYa7M52lisPjNMF0n2CGWxMVCJ81XfQDjd5KvKJpU5ZJsEZnC3PPdCL9j2cp0HPYZDlLl27LAq3DXUhJCo1Aeq2q2Kc/VU69AuUxt+xnKYdA9NTsjvwJAJJAAEknoN01PBE3I/wg6j+Z3n5dFvYVGoSIIiTMdTtm/ZPUolXmtgAQnKxyNswUyiO45UwtM8trSarsjnOBJa1rZ7t7E5je+ivBwGoWR2hA5UjpUZ9WuH7LOeV4106U/KbWMDXNSlBA7xkxe40g/NZnEMTVfUNHmOaC7JDe7awBkXPRWez9fun+Vw9iP9kLizoxRjo+mfnDSuUv4x31rLJe5bgADchobMRMCJhQNO91rVKt1XxMuA0XaZPLVAqKtspDqFY5DI0WrmyzmodQErV5DdkuQ3ZTlBjclJbf2cbJKcxRqVX9WH2Kr8t3hPsV679y0/CPZJvBafhHstSN2vKab3jRh9irAr1D/43exXqQ4UwfCPZS+7m7D2CcZUeVd/+G72KaXj4Hf0lerfYG7fRRPDW7fRXSPLRWd4T7FPzz4T7Femv4S09PohP4Gw9Pomh5w3FeRT/axsu/r8FYB+QuMgZWAF1zrGyqO7NsqOLQO60w8+J4+AeQ6/IbpxiuI+1BxBI7oggeI+I+W3vtE/tQXcu7KMOoUPwhT2TSOJ+0hOcQ1dt+EqeyJ+E6UflU4jgS8bqpxNgdRqifhzD1aQf0K9H/BtLZY/afs2yjh6nLZme9j2MBcGtDiNST5T7KZTs3jdWOL7LFoY8nXMNdsqHkz4txOjahcf8sQPeB8lZ4TgPslGrVxDc0juU6ffLS0E5iR6iegC0P8Ap5wyljTiXOcHFvLMA3hxfLiPULjMPiO1y+ahVrhxQiRuu6f2Io7FDd2Fpea7zF5q4iRulPmu0PYSnuU34Dp7lOI4zMd02c7rtT2Dp+J3uoHsHT8TvdOKuKNZ25SXafgWnufdJNLttDtEPCfcJ3doW+E+4XOCopB6+J7vq+W9Rvs7RSfyW/xX/sjjjzfCf9K5sOUs6s9Z1PJqOiPHW+E+4CY8cHgP9QWCHqQcnvOp5NRrjjb/AOG3y75/+URnGT1YB/n/AOKxg5PnU951fK6inU7NUTUztNWlLy8tpvabuMkhxGZt/VdNR4gxjWtawgNAAEi0Dc6+qxuYn5is9Z1J9mo2WcWn8zI9HAj3hR+9z/D/ANX+yyeYlmT3vU8nGNhvF92ezgf0U/vdvhP0WJnSzp73qnGNp/FxBIaSegJAB+a5jtFisXWc3lUqGRouKjnlzj8iAArvMTZ0vruoajjeN8Kx9cNDKdOiG3ijVAkjS+wvbzWp2LpYnCP/AO9QYG5X5n0nU2l7iBByi02uVvGomzJ77NdRst423qxw/pP6qTONMOrXt9QD/YrFzpuYtT13UTjHQfedPc/0u/ZRZxamXFtx/MWkNPoVhCon5i1P5DLwnGOgPEKfjH1/ZM3iNM/GPnI/Rc+Xps6v+hl4ThHQnH0x8Y+p/RJc7nST3+Xg4RmKbUkl89UwpBJJRUwpJklA8p0klYFKeUklApUgUklFKUpSSVDpFMkoGJTSnSQKUpSSQOmlJJApTSkkrBGU6SSo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ES">
              <a:latin typeface="Calibri" pitchFamily="34" charset="0"/>
            </a:endParaRPr>
          </a:p>
        </p:txBody>
      </p:sp>
      <p:pic>
        <p:nvPicPr>
          <p:cNvPr id="6148" name="Picture 4" descr="http://t0.gstatic.com/images?q=tbn:ANd9GcRF-UrgF0J5Tn3DQ2WW1OaESkfY7xqW25GgFJYmoOCL6RXVlG1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286000" cy="159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9" name="AutoShape 6" descr="data:image/jpg;base64,/9j/4AAQSkZJRgABAQAAAQABAAD/2wCEAAkGBhESEBQUExQUFRQSGBQVFBcUFBQUFBQUFBQVFRUUFBQXHCYeFxkjGRQUHy8gIycpLCwsFR4xNTAqNSYrLCkBCQoKDgwOGg8PGikcFx0sKSkpKSkpKSkpKSkpKSkpKSksKSkpKiwpKSkpKSkpKSkpKSkpKSkpKSwpKSkpKSkpLP/AABEIAJMAxAMBIgACEQEDEQH/xAAcAAABBQEBAQAAAAAAAAAAAAAEAAIDBQYBBwj/xAA5EAACAQMDAgQEAwYFBQAAAAABAgADESEEEjEFQQYTIlFhcYGRMqGxBxQjQlLBFWKSstFDc4Lh8P/EABkBAAMBAQEAAAAAAAAAAAAAAAABAgMEBf/EACQRAQEAAgICAgAHAAAAAAAAAAABAhEDIRIxBEETIiMyUWFx/9oADAMBAAIRAxEAPwDzxqLDmJWMO1dQWgfl3nLv+WuOtGVBiBFxfENqUTxAXpbTKxpZnxwc8RIwnRUF5TJ2MLSUODFTS5jJGhMtWqn9ywxt5tmXdgjZcY+cHXSQmn0xTRqtb1p5dj/lZirC3z2/aLI4rBVtJqNczg0+ZONFHTSJrL8x51AMDqUbGS0ATF0C1hPaQmodsMrISLQB6DSYNhg2Ye7ArAn0zCSU1Y4hnNhFeaTwt140CVuu1+dw7+4lEuntG+SYXVDRa+stOoCCpGbfrwO0q9ZRBIdXy3PAz8oPTUHkRp05GY5CtLY7di1vYQXYATCKGvZCWW3yMFr1SST3OTKhIaj5nYmoxSw0iU/TmR0RfAjjrBa0np1UUXmHie0LUIBrNIb3lgdYO0gq17xyaHlVa1GwkN8wuu0HFKVDODTqVrSNsSdKYIgE9LUEy26dUutZfekx/wBDK/6AygDFTLbw8xbUKD/OKif66bD9bQznRaDBxeTitBv3QgCIUzCwCygnQ4EDaowjKlaGkin1E5SrAmV5cziObw0elnWYRibYDUrEySgDzChJUB3fCGmmAvGY7p6XYH4y56r0JnswItbjmc+eXfRxQrTUqc2MBZiDnIk2toFDYixg9V8DE2lLQY2yDzIGYwrySQSBxzIqlO0uUIPPMUmCrFKMdSzOahjGubcTnmXmexo+nVnar2kBfMkVNxjGkDsTJNOCTJquhMK0VJV5k3OaBn7mDGPS28SfV6qxxGU6ykZ5jx7hbDtS7wvpOpCV6R9qif7gDHoQROdP06nUU78bhe3OMx30N7W+k6JVqVKoXaBTd19RtexNgMcy66D4COpcruICG1RlACo1vwndksbg47HNpFrKtXVa1dBQ/hpUIqV6i5JQgOzkntttYe9p6VX6poemadFqOtGmosiZao9udqj1OxJuT7nJj48fKbvpV1Op7UdT9jekCXNevc4BCoRe3O21yPqJ5X4j6A+krtTYhhgqy/hdGyrD5+3YgjtNt1T9vjEldJpWtxvrXZj8RSTA+rGYzr3j/U6ioprCixAsA2mQEAm9hcXtc+/eVlqehrpUuBICZaakpUpM4QU3SxIS+x1JCmyknawJHBsRfAPNdTBMmXZWaOoU7wpBaRU6doqzERXsh9OoAMHMs+n6qo/yHxsJR6bTXTfu47Sy6bqnuVGBbmT4ShF1sgsCTj+8A2B2VQcX5nNdbIvfOIEXK5juOz22elTSNRNIlUqqL7sC/Ob9xxiYbVqQxvInqkm5JjKlQnJjxw8ezt25uike+KaEs5xXhfU9HsgAEyl2aYgXlp0jTgm5lOrWhmj1W0yOWW46gX2qKiVGtqjtHVdVu7wKo15jw8dntJVMiRJJ/NFpAridWJig9hEmosbjmCs0jvK0T0zw51RdOzakjc1TS6ZEAFyXU1LgnsP4Yv8AKZ9ulV61dq2pqb3cA7s5HYLfhB2Ag79WqUtDp3QKbebTYMLj01A4/J2H1l1ptd5iI+0BSAQB2vkzmzysmvp3fHxxvf2dpfDlOxILDv6SBk85tfiCdW6Oraaox2/w2RwwJZhY2a4733e/1l1Q1KtdTgNjmA+LX8nR7d5Y1WCLdr2UfxG/2j7wxyt+2vJjjMb0xFSvddq3C8m/4mI4J/4/WRJVtHSFhN485MGcyd6Ztmd0WqXAMvm0qFL/AFmeWdl1oa2zi1LYk6axlIsZodR0/TPpxsADHvaw59/eZd6TI5U9pcpWHNVBwRaD1XAFpaVzSZPZhKaqO80SGc3jQhnGfNxG77xqImKcJigbbde2lcSgSkCIXq65IAkmi0oIzObCXGdhVtSM6uOYdXpBTiDVAJp7Ad6h7RqVCYVsFpGlO0ojn0/pg6QyrUJEDtaGIPdpHvnapxOaHR1K1RadJGd2NlVAWY/QSjaTQaN6/T2RF3GnWLEXAsj0skkkAC4mh0GnARV/pAX7C003Q/CdLQ6amK1iat/3kk3UXQ2QW7KDa45OfaVP7hs9anfTJw1iCM4Dg8G30nDyZTenb8b7RaTom9uYB468IavatamvmaZFFwnqakbetqijNjb8WQAO00Gn1IU3tf2+ssetdU1+mpk6QIWBU1FqKGWobepLmxAAsOR3k4ZTHJrzY3LHTxRTOkXnoPW/CfT6gaulZtLvAfyWpeYEZsGmioQ62a+CDwbcSp6j+zPqFBGfyvMprnfSIe64IYJ+O1j7Ynd6eayiUoYNU4W18QZQbyWmQSAYqNu6U/G31hfUmuFx9fpItXpLC45g1asSgBviL2SNvSc8QMt+ckc5zGFZpCDskjKwhhIy0ZubBFOXigFvUadWq1oTVKYk6UFKGZezVDVz7xr14zVJYmCEy5CHLUiDwNakvOnUUIzJzy8ZsaB741rGEa6moOICpzDG7mxpceHvC9fW1ClLaAoBd3baiKTYEmxOT2Am+1T6XoFLZRAr66svrqNhUQ+wGQhIwt7ta5NgBLD9kujWnomqm5Neod2LgLT9Cgn5lj/5TzHxv1UVtfqKgvt3lFB7LS/hjHb8J+8vG7y0bdeETX1OmqanU1Gqb38pAcKqK132qMC7MO3CCbOl0kAEAcYIObj4+8wnSKrDw4WRmVqbO11YqcV85Ha09L0LllRuCyKT7qWQNYjkHPBnFzYTLK1thlcYz2n6NbUgfyKN/wBsBb98zQGkNhBF7g3++TFWpsSrg7QodXW34t23aR7WIP3nHqWA+R+3eZ6a5clyeU/tN1LU9RQ7q1LI7OyOVz74K/Sei/se6i9Tp3rzsq1F3Ek34bA4Fi1sYxMp13whqepV91MUlpUNyq1Rjd3Y3cIMYFgLnveegeF+htptFRpbRvQfxPWbEsSzFSAb8zr8v05PthZ28V8c9KXS9Q1FNRZd+9B/kqAOAPgLkfSZis9ziab9p7k9V1OSQGVRe+AKa4z8bzJl5rIyqwoapiLe0bq6i7cfikvQq6Bz5gwRjBlrT6OlYNbFuP7fOL7DKMxjbmXur6WoAA57ypraRlNjiUA5EY0lcZjGNxGEUU6WigGhrdNzcNH06LAWvHdTpKpXaeeeZXVN3x+5k9HoXV6dfvBz0Qf1fpIKm6RbjKgGf4Gv9X6SWl0wLw5+4gBJjbwvYWw6ch5b84j0yl/V+cApHEYxzAPdfBlKnT0WnRQtioYEn0sWYliT/VczwjqaP59XfkmpU3YI9W83Nu157j4D023p2nLFjdC20WIALsRe+BjMy/jvwDqtTqK2ppFHVgp2Bwag2IFNhx24vMePKY5XatWxN4f1yU+l0qTJUG+l6XBQoWZt1ypFxzNF4U62tkRr7qhHqPqdjbaoCjhe9z8ZnfCWiqf4ejtTFVgdqKxttpqMXuRySfja0v20BNBiaGnpFbWZXIdcgixC/wB5jcbu2uicmOpNNovSnItdc/E/8Ri9FT/qVB8lNvzMwmt6nqiwZaoOAD5b2OPcHmVup65WP4y9/iT/AHmM5MF/hf29UoazTUV20yMdg1zzc/OB9Q8R0qdNqv4QhG8HFxuAyPfOO/E8wXrlYEbCxPtyfylX4t8WVGshUBjYuDj1oxA3L3IKg59hLmWWd1iLhhhN0L4k61Sq6zUMASpq1LH3AYi+flI+i9Q0nmWrL6T7jEy3nHNzz+sZvM7tOJsereSCTRHpv/8AWkTdc2LsA5HPP0md0moa9icSX3zJ0RV9cT3z7wHU12c3MfUXHMGZrSgba0YTETGGMOGKIAzkZtT1SoLr8oJVqjEd1BTcQbZcyJTpVKl5LQoAxjJHrVtCk7qNLaQ0tMYfS1CnmGUUVuJO7DVLpYQW+Ze9R0Khccyh2ypdjT1Lwr1pWoUhUIVKaKgX+plFmc/Htn6S71PUtOo3K1j22kAj7CeX9I1B8u3sT9jkf3+0ORmPeceeXjbHZxzeL0bomsp+VZRYAkYtzj74tzI9D4j0+patp6e4sn4yVCrhrG3dsiU3h7QNSIcqWY/y52/UdzCel9Cq09ZW1Itete6kYG7aT+gkfjbljK8Wstxdf4RTPKiQVegpfAI+ssU1Lj8QX5rz9Qb/AKwkWbKkE+3B+0w8cau5WKTS6VhVVMWuCMAccZE8m8XVL63U/wDdqA/ee6VtN66bAWyB9DPBOp1vM1Gof+qtUb7sZ1fFx1cmfLluRWBSYXoaXqzGUxaOD5ncwELRs1+cywVaNVwD6QB8rn6Supawg3kOor3NxiR3sir01DsBkAm3ygldcXkq37cyLUIw5vmUC6fUUN6pFXtc24viNZZGbwMrRTopExRhpOoLxA9ssNWL2jF0l5j5aO+wRWCuTeW1TSWgWpoSscpSDBpPS1bDgyJqWIkEsChrGY5N5yrpzyBHabTZvNJptOrJxM8svE4y6OyZGIxuvV6dRWRyGX3AIz/lIsZcdV6ftW8rOj9D/edRRQkharbGI5UAFj9SBj/1DHxz7PdnT1/wkXraSlUqEGqyhmIwCGyMccES9FMW9WP1ld07pwpqKagqAAEsewAAU+/H3k5o/E3E4b76jXYumqk4yfibRtfR82xf8iO4jKVUj8QB+ljLGnqRi9ipwD7H2MWpZ2W9IaVe+nZ2/wCkGJPwUE5+0+cRUxf3z95771wsmi1wva1Oow+qMP7zwhtPyPadXx7+WpznZtHInHlnotCpQkniV1VbNNplLbGenaDgXuJGWzO1BOBT7SyR+aVOJLqa5cZxYdpE9MkyQJ8YAHaLyyYSygSKAJV+MUTLFENxoX7Thc4iinMu+3K7nbK+o2Ioppgk4D0wK+YopsS76SoKZmk8OIDe+YopjyelwL4owCBxaZ/o+rencoxU7KxuObrTJGfgYopPB+0Ze3q3gnqNStpqbVW3Mb3JAvgm3A5wJpNagz8RFFOeqB6Ood4U5B7HMI4NQDj0m3xvFFMp6U54lQHTVb/zUKwPxHlNPnouf0/SKKdnB6v+pz+i8w7eY0mKKdEZpBzNR4doK1U7gDZRa/ziikZBRdTQCs9hb1N+plcWiilRJjmQrFFKN2KKKMn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ES">
              <a:latin typeface="Calibri" pitchFamily="34" charset="0"/>
            </a:endParaRPr>
          </a:p>
        </p:txBody>
      </p:sp>
      <p:pic>
        <p:nvPicPr>
          <p:cNvPr id="11" name="10 Imagen"/>
          <p:cNvPicPr/>
          <p:nvPr/>
        </p:nvPicPr>
        <p:blipFill>
          <a:blip r:embed="rId3" cstate="print"/>
          <a:srcRect l="2647" t="13333" r="55588" b="14902"/>
          <a:stretch>
            <a:fillRect/>
          </a:stretch>
        </p:blipFill>
        <p:spPr bwMode="auto">
          <a:xfrm>
            <a:off x="2555776" y="0"/>
            <a:ext cx="496855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Rectángulo"/>
          <p:cNvSpPr/>
          <p:nvPr/>
        </p:nvSpPr>
        <p:spPr>
          <a:xfrm>
            <a:off x="0" y="1700808"/>
            <a:ext cx="248376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smtClean="0"/>
              <a:t>Georgia Tech ha </a:t>
            </a:r>
            <a:r>
              <a:rPr lang="en-US" dirty="0" err="1" smtClean="0"/>
              <a:t>llegado</a:t>
            </a:r>
            <a:r>
              <a:rPr lang="en-US" dirty="0" smtClean="0"/>
              <a:t> a </a:t>
            </a:r>
            <a:r>
              <a:rPr lang="en-US" dirty="0" err="1" smtClean="0"/>
              <a:t>las</a:t>
            </a:r>
            <a:r>
              <a:rPr lang="en-US" dirty="0" smtClean="0"/>
              <a:t> finales de la NCAA en 24 </a:t>
            </a:r>
            <a:r>
              <a:rPr lang="en-US" dirty="0" err="1" smtClean="0"/>
              <a:t>ocasiones</a:t>
            </a:r>
            <a:r>
              <a:rPr lang="en-US" dirty="0" smtClean="0"/>
              <a:t> </a:t>
            </a:r>
            <a:r>
              <a:rPr lang="en-US" dirty="0" err="1" smtClean="0"/>
              <a:t>desde</a:t>
            </a:r>
            <a:r>
              <a:rPr lang="en-US" dirty="0" smtClean="0"/>
              <a:t> 1985.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8" name="Picture 4" descr="http://t0.gstatic.com/images?q=tbn:ANd9GcRF-UrgF0J5Tn3DQ2WW1OaESkfY7xqW25GgFJYmoOCL6RXVlG1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286000" cy="159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9 Imagen"/>
          <p:cNvPicPr/>
          <p:nvPr/>
        </p:nvPicPr>
        <p:blipFill>
          <a:blip r:embed="rId3" cstate="print"/>
          <a:srcRect l="1176" t="20392" r="46324" b="27726"/>
          <a:stretch>
            <a:fillRect/>
          </a:stretch>
        </p:blipFill>
        <p:spPr bwMode="auto">
          <a:xfrm>
            <a:off x="0" y="1772816"/>
            <a:ext cx="3203848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10 Imagen"/>
          <p:cNvPicPr/>
          <p:nvPr/>
        </p:nvPicPr>
        <p:blipFill>
          <a:blip r:embed="rId4" cstate="print"/>
          <a:srcRect l="1471" t="20000" r="46176" b="28039"/>
          <a:stretch>
            <a:fillRect/>
          </a:stretch>
        </p:blipFill>
        <p:spPr bwMode="auto">
          <a:xfrm>
            <a:off x="0" y="4149080"/>
            <a:ext cx="3203848" cy="2708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11 Rectángulo"/>
          <p:cNvSpPr/>
          <p:nvPr/>
        </p:nvSpPr>
        <p:spPr>
          <a:xfrm>
            <a:off x="2627784" y="836712"/>
            <a:ext cx="60486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smtClean="0"/>
              <a:t>El </a:t>
            </a:r>
            <a:r>
              <a:rPr lang="en-US" dirty="0" err="1" smtClean="0"/>
              <a:t>programa</a:t>
            </a:r>
            <a:r>
              <a:rPr lang="en-US" dirty="0" smtClean="0"/>
              <a:t> de Golf de Georgia Tech </a:t>
            </a:r>
            <a:r>
              <a:rPr lang="en-US" dirty="0" err="1" smtClean="0"/>
              <a:t>cuenta</a:t>
            </a:r>
            <a:r>
              <a:rPr lang="en-US" dirty="0" smtClean="0"/>
              <a:t> con </a:t>
            </a:r>
            <a:r>
              <a:rPr lang="en-US" dirty="0" err="1" smtClean="0"/>
              <a:t>unas</a:t>
            </a:r>
            <a:r>
              <a:rPr lang="en-US" dirty="0" smtClean="0"/>
              <a:t> </a:t>
            </a:r>
            <a:r>
              <a:rPr lang="en-US" dirty="0" err="1" smtClean="0"/>
              <a:t>instalaciones</a:t>
            </a:r>
            <a:r>
              <a:rPr lang="en-US" dirty="0" smtClean="0"/>
              <a:t> de </a:t>
            </a:r>
            <a:r>
              <a:rPr lang="en-US" dirty="0" err="1" smtClean="0"/>
              <a:t>prácticas</a:t>
            </a:r>
            <a:r>
              <a:rPr lang="en-US" dirty="0" smtClean="0"/>
              <a:t> </a:t>
            </a:r>
            <a:r>
              <a:rPr lang="en-US" dirty="0" err="1" smtClean="0"/>
              <a:t>diseñadas</a:t>
            </a:r>
            <a:r>
              <a:rPr lang="en-US" dirty="0" smtClean="0"/>
              <a:t> </a:t>
            </a:r>
            <a:r>
              <a:rPr lang="en-US" dirty="0" err="1" smtClean="0"/>
              <a:t>por</a:t>
            </a:r>
            <a:r>
              <a:rPr lang="en-US" dirty="0" smtClean="0"/>
              <a:t> Tom Fazio </a:t>
            </a:r>
            <a:r>
              <a:rPr lang="en-US" dirty="0" err="1" smtClean="0"/>
              <a:t>que</a:t>
            </a:r>
            <a:r>
              <a:rPr lang="en-US" dirty="0" smtClean="0"/>
              <a:t> se </a:t>
            </a:r>
            <a:r>
              <a:rPr lang="en-US" dirty="0" err="1" smtClean="0"/>
              <a:t>encuentran</a:t>
            </a:r>
            <a:r>
              <a:rPr lang="en-US" dirty="0" smtClean="0"/>
              <a:t> al </a:t>
            </a:r>
            <a:r>
              <a:rPr lang="en-US" dirty="0" err="1" smtClean="0"/>
              <a:t>lado</a:t>
            </a:r>
            <a:r>
              <a:rPr lang="en-US" dirty="0" smtClean="0"/>
              <a:t> del campus.</a:t>
            </a:r>
            <a:endParaRPr lang="es-ES" dirty="0"/>
          </a:p>
        </p:txBody>
      </p:sp>
      <p:pic>
        <p:nvPicPr>
          <p:cNvPr id="14" name="13 Imagen"/>
          <p:cNvPicPr/>
          <p:nvPr/>
        </p:nvPicPr>
        <p:blipFill>
          <a:blip r:embed="rId5" cstate="print"/>
          <a:srcRect l="23085" t="10392" r="38676" b="5490"/>
          <a:stretch>
            <a:fillRect/>
          </a:stretch>
        </p:blipFill>
        <p:spPr bwMode="auto">
          <a:xfrm>
            <a:off x="5796136" y="1772816"/>
            <a:ext cx="3347864" cy="5085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 descr="http://grfx.cstv.com/photos/schools/geot/sports/genrel/auto_player/6058793.jpe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03848" y="1772816"/>
            <a:ext cx="2448272" cy="2376264"/>
          </a:xfrm>
          <a:prstGeom prst="rect">
            <a:avLst/>
          </a:prstGeom>
          <a:noFill/>
        </p:spPr>
      </p:pic>
      <p:pic>
        <p:nvPicPr>
          <p:cNvPr id="8" name="7 Imagen"/>
          <p:cNvPicPr/>
          <p:nvPr/>
        </p:nvPicPr>
        <p:blipFill>
          <a:blip r:embed="rId7" cstate="print"/>
          <a:srcRect l="1029" t="21318" r="46324" b="29765"/>
          <a:stretch>
            <a:fillRect/>
          </a:stretch>
        </p:blipFill>
        <p:spPr bwMode="auto">
          <a:xfrm>
            <a:off x="3203849" y="4149080"/>
            <a:ext cx="2448272" cy="2708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Rectángulo"/>
          <p:cNvSpPr/>
          <p:nvPr/>
        </p:nvSpPr>
        <p:spPr>
          <a:xfrm>
            <a:off x="2843808" y="188640"/>
            <a:ext cx="5639017" cy="58477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3200" b="1" dirty="0" smtClean="0">
                <a:ln w="11430"/>
                <a:solidFill>
                  <a:srgbClr val="FF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</a:rPr>
              <a:t>Instalaciones</a:t>
            </a:r>
            <a:endParaRPr lang="es-ES" sz="3200" b="1" dirty="0">
              <a:ln w="11430"/>
              <a:solidFill>
                <a:srgbClr val="FFFF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2411760" y="548680"/>
            <a:ext cx="5639017" cy="58477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3200" b="1" dirty="0" smtClean="0">
                <a:ln w="11430"/>
                <a:solidFill>
                  <a:srgbClr val="FF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</a:rPr>
              <a:t>Instalaciones</a:t>
            </a:r>
            <a:endParaRPr lang="es-ES" sz="3200" b="1" dirty="0">
              <a:ln w="11430"/>
              <a:solidFill>
                <a:srgbClr val="FFFF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+mn-lt"/>
            </a:endParaRPr>
          </a:p>
        </p:txBody>
      </p:sp>
      <p:pic>
        <p:nvPicPr>
          <p:cNvPr id="2050" name="Picture 2" descr="http://graphics.fansonly.com/schools/geot/graphics/gt-golf-club-3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988840"/>
            <a:ext cx="2857500" cy="1628776"/>
          </a:xfrm>
          <a:prstGeom prst="rect">
            <a:avLst/>
          </a:prstGeom>
          <a:noFill/>
        </p:spPr>
      </p:pic>
      <p:pic>
        <p:nvPicPr>
          <p:cNvPr id="2052" name="Picture 4" descr="http://graphics.fansonly.com/schools/geot/graphics/eastlake-3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6096" y="2060848"/>
            <a:ext cx="3359881" cy="1444750"/>
          </a:xfrm>
          <a:prstGeom prst="rect">
            <a:avLst/>
          </a:prstGeom>
          <a:noFill/>
        </p:spPr>
      </p:pic>
      <p:pic>
        <p:nvPicPr>
          <p:cNvPr id="2054" name="Picture 6" descr="http://graphics.fansonly.com/schools/geot/graphics/golf-club-of-georgia-30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55776" y="4149080"/>
            <a:ext cx="3289548" cy="2193032"/>
          </a:xfrm>
          <a:prstGeom prst="rect">
            <a:avLst/>
          </a:prstGeom>
          <a:noFill/>
        </p:spPr>
      </p:pic>
      <p:sp>
        <p:nvSpPr>
          <p:cNvPr id="6" name="5 Rectángulo"/>
          <p:cNvSpPr/>
          <p:nvPr/>
        </p:nvSpPr>
        <p:spPr>
          <a:xfrm>
            <a:off x="2339752" y="1124744"/>
            <a:ext cx="60486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smtClean="0"/>
              <a:t>El </a:t>
            </a:r>
            <a:r>
              <a:rPr lang="en-US" dirty="0" err="1" smtClean="0"/>
              <a:t>equipo</a:t>
            </a:r>
            <a:r>
              <a:rPr lang="en-US" dirty="0" smtClean="0"/>
              <a:t> de Golf </a:t>
            </a:r>
            <a:r>
              <a:rPr lang="en-US" dirty="0" err="1" smtClean="0"/>
              <a:t>tiene</a:t>
            </a:r>
            <a:r>
              <a:rPr lang="en-US" dirty="0" smtClean="0"/>
              <a:t> </a:t>
            </a:r>
            <a:r>
              <a:rPr lang="en-US" dirty="0" err="1" smtClean="0"/>
              <a:t>acceso</a:t>
            </a:r>
            <a:r>
              <a:rPr lang="en-US" dirty="0" smtClean="0"/>
              <a:t> a los </a:t>
            </a:r>
            <a:r>
              <a:rPr lang="en-US" dirty="0" err="1" smtClean="0"/>
              <a:t>tres</a:t>
            </a:r>
            <a:r>
              <a:rPr lang="en-US" dirty="0" smtClean="0"/>
              <a:t> </a:t>
            </a:r>
            <a:r>
              <a:rPr lang="en-US" dirty="0" err="1" smtClean="0"/>
              <a:t>mejores</a:t>
            </a:r>
            <a:r>
              <a:rPr lang="en-US" dirty="0" smtClean="0"/>
              <a:t> </a:t>
            </a:r>
            <a:r>
              <a:rPr lang="en-US" dirty="0" err="1" smtClean="0"/>
              <a:t>campos</a:t>
            </a:r>
            <a:r>
              <a:rPr lang="en-US" dirty="0" smtClean="0"/>
              <a:t> de Atlanta.</a:t>
            </a:r>
            <a:endParaRPr lang="es-ES" dirty="0"/>
          </a:p>
        </p:txBody>
      </p:sp>
      <p:sp>
        <p:nvSpPr>
          <p:cNvPr id="7" name="6 Rectángulo"/>
          <p:cNvSpPr/>
          <p:nvPr/>
        </p:nvSpPr>
        <p:spPr>
          <a:xfrm>
            <a:off x="2987824" y="6309320"/>
            <a:ext cx="27494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  <a:hlinkClick r:id="rId5"/>
              </a:rPr>
              <a:t>The Golf Club of Georgia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6012160" y="3501008"/>
            <a:ext cx="22365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smtClean="0">
                <a:hlinkClick r:id="rId6"/>
              </a:rPr>
              <a:t>East Lake Golf Club</a:t>
            </a:r>
            <a:endParaRPr lang="es-ES" dirty="0"/>
          </a:p>
        </p:txBody>
      </p:sp>
      <p:sp>
        <p:nvSpPr>
          <p:cNvPr id="9" name="8 Rectángulo"/>
          <p:cNvSpPr/>
          <p:nvPr/>
        </p:nvSpPr>
        <p:spPr>
          <a:xfrm>
            <a:off x="467544" y="3645024"/>
            <a:ext cx="20913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smtClean="0">
                <a:hlinkClick r:id="rId7"/>
              </a:rPr>
              <a:t>Georgia </a:t>
            </a:r>
            <a:r>
              <a:rPr lang="es-ES" dirty="0" err="1" smtClean="0">
                <a:hlinkClick r:id="rId7"/>
              </a:rPr>
              <a:t>Tech</a:t>
            </a:r>
            <a:r>
              <a:rPr lang="es-ES" dirty="0" smtClean="0">
                <a:hlinkClick r:id="rId7"/>
              </a:rPr>
              <a:t> Club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t0.gstatic.com/images?q=tbn:ANd9GcRF-UrgF0J5Tn3DQ2WW1OaESkfY7xqW25GgFJYmoOCL6RXVlG1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286000" cy="159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3 Imagen"/>
          <p:cNvPicPr/>
          <p:nvPr/>
        </p:nvPicPr>
        <p:blipFill>
          <a:blip r:embed="rId3" cstate="print"/>
          <a:srcRect l="735" t="16863" r="45588" b="29608"/>
          <a:stretch>
            <a:fillRect/>
          </a:stretch>
        </p:blipFill>
        <p:spPr bwMode="auto">
          <a:xfrm>
            <a:off x="0" y="1628800"/>
            <a:ext cx="3476625" cy="260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4 Imagen"/>
          <p:cNvPicPr/>
          <p:nvPr/>
        </p:nvPicPr>
        <p:blipFill>
          <a:blip r:embed="rId4" cstate="print"/>
          <a:srcRect l="735" t="16863" r="46324" b="29804"/>
          <a:stretch>
            <a:fillRect/>
          </a:stretch>
        </p:blipFill>
        <p:spPr bwMode="auto">
          <a:xfrm>
            <a:off x="0" y="4231217"/>
            <a:ext cx="3476625" cy="26267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5 Imagen"/>
          <p:cNvPicPr/>
          <p:nvPr/>
        </p:nvPicPr>
        <p:blipFill>
          <a:blip r:embed="rId5" cstate="print"/>
          <a:srcRect l="882" t="16275" r="46176" b="30196"/>
          <a:stretch>
            <a:fillRect/>
          </a:stretch>
        </p:blipFill>
        <p:spPr bwMode="auto">
          <a:xfrm>
            <a:off x="5715000" y="1628800"/>
            <a:ext cx="3429000" cy="260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7 Imagen"/>
          <p:cNvPicPr/>
          <p:nvPr/>
        </p:nvPicPr>
        <p:blipFill>
          <a:blip r:embed="rId6" cstate="print"/>
          <a:srcRect l="1324" t="16863" r="45882" b="30000"/>
          <a:stretch>
            <a:fillRect/>
          </a:stretch>
        </p:blipFill>
        <p:spPr bwMode="auto">
          <a:xfrm>
            <a:off x="5724525" y="4276725"/>
            <a:ext cx="3419475" cy="258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Rectángulo"/>
          <p:cNvSpPr/>
          <p:nvPr/>
        </p:nvSpPr>
        <p:spPr>
          <a:xfrm>
            <a:off x="3491880" y="2676976"/>
            <a:ext cx="216024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smtClean="0"/>
              <a:t>El Dellinger Golf Center </a:t>
            </a:r>
            <a:r>
              <a:rPr lang="en-US" dirty="0" err="1" smtClean="0"/>
              <a:t>es</a:t>
            </a:r>
            <a:r>
              <a:rPr lang="en-US" dirty="0" smtClean="0"/>
              <a:t>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zona</a:t>
            </a:r>
            <a:r>
              <a:rPr lang="en-US" dirty="0" smtClean="0"/>
              <a:t> </a:t>
            </a:r>
            <a:r>
              <a:rPr lang="en-US" dirty="0" err="1" smtClean="0"/>
              <a:t>exclusiva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el </a:t>
            </a:r>
            <a:r>
              <a:rPr lang="en-US" dirty="0" err="1" smtClean="0"/>
              <a:t>equipo</a:t>
            </a:r>
            <a:r>
              <a:rPr lang="en-US" dirty="0" smtClean="0"/>
              <a:t> de Golf </a:t>
            </a:r>
            <a:r>
              <a:rPr lang="en-US" dirty="0" err="1" smtClean="0"/>
              <a:t>dentro</a:t>
            </a:r>
            <a:r>
              <a:rPr lang="en-US" dirty="0" smtClean="0"/>
              <a:t> del </a:t>
            </a:r>
            <a:r>
              <a:rPr lang="en-US" dirty="0" err="1" smtClean="0"/>
              <a:t>propio</a:t>
            </a:r>
            <a:r>
              <a:rPr lang="en-US" dirty="0" smtClean="0"/>
              <a:t> </a:t>
            </a:r>
            <a:r>
              <a:rPr lang="en-US" dirty="0" err="1" smtClean="0"/>
              <a:t>estadio</a:t>
            </a:r>
            <a:r>
              <a:rPr lang="en-US" dirty="0" smtClean="0"/>
              <a:t> de </a:t>
            </a:r>
            <a:r>
              <a:rPr lang="en-US" dirty="0" err="1" smtClean="0"/>
              <a:t>fútbol</a:t>
            </a:r>
            <a:r>
              <a:rPr lang="en-US" dirty="0" smtClean="0"/>
              <a:t> </a:t>
            </a:r>
            <a:r>
              <a:rPr lang="en-US" dirty="0" err="1" smtClean="0"/>
              <a:t>americano</a:t>
            </a:r>
            <a:r>
              <a:rPr lang="en-US" dirty="0" smtClean="0"/>
              <a:t>.  </a:t>
            </a:r>
            <a:r>
              <a:rPr lang="en-US" dirty="0" err="1" smtClean="0"/>
              <a:t>Cuenta</a:t>
            </a:r>
            <a:r>
              <a:rPr lang="en-US" dirty="0" smtClean="0"/>
              <a:t> con un putting-green </a:t>
            </a:r>
            <a:r>
              <a:rPr lang="en-US" dirty="0" err="1" smtClean="0"/>
              <a:t>interio</a:t>
            </a:r>
            <a:r>
              <a:rPr lang="en-US" dirty="0" smtClean="0"/>
              <a:t> y </a:t>
            </a:r>
            <a:r>
              <a:rPr lang="en-US" dirty="0" err="1" smtClean="0"/>
              <a:t>sala</a:t>
            </a:r>
            <a:r>
              <a:rPr lang="en-US" dirty="0" smtClean="0"/>
              <a:t> de </a:t>
            </a:r>
            <a:r>
              <a:rPr lang="en-US" dirty="0" err="1" smtClean="0"/>
              <a:t>tiro</a:t>
            </a:r>
            <a:r>
              <a:rPr lang="en-US" dirty="0" smtClean="0"/>
              <a:t> con </a:t>
            </a:r>
            <a:r>
              <a:rPr lang="en-US" dirty="0" err="1" smtClean="0"/>
              <a:t>vídeo</a:t>
            </a:r>
            <a:endParaRPr lang="es-ES" dirty="0"/>
          </a:p>
        </p:txBody>
      </p:sp>
      <p:sp>
        <p:nvSpPr>
          <p:cNvPr id="10" name="9 Rectángulo"/>
          <p:cNvSpPr/>
          <p:nvPr/>
        </p:nvSpPr>
        <p:spPr>
          <a:xfrm>
            <a:off x="2843808" y="188640"/>
            <a:ext cx="5639017" cy="58477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3200" b="1" dirty="0" smtClean="0">
                <a:ln w="11430"/>
                <a:solidFill>
                  <a:srgbClr val="FF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</a:rPr>
              <a:t>Instalaciones</a:t>
            </a:r>
            <a:endParaRPr lang="es-ES" sz="3200" b="1" dirty="0">
              <a:ln w="11430"/>
              <a:solidFill>
                <a:srgbClr val="FFFF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/>
          <p:nvPr/>
        </p:nvPicPr>
        <p:blipFill>
          <a:blip r:embed="rId2" cstate="print"/>
          <a:srcRect l="1337" t="20765" r="46315" b="34009"/>
          <a:stretch>
            <a:fillRect/>
          </a:stretch>
        </p:blipFill>
        <p:spPr bwMode="auto">
          <a:xfrm>
            <a:off x="0" y="2348880"/>
            <a:ext cx="3390129" cy="2198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3 Imagen"/>
          <p:cNvPicPr/>
          <p:nvPr/>
        </p:nvPicPr>
        <p:blipFill>
          <a:blip r:embed="rId3" cstate="print"/>
          <a:srcRect l="1337" t="20656" r="47275" b="34109"/>
          <a:stretch>
            <a:fillRect/>
          </a:stretch>
        </p:blipFill>
        <p:spPr bwMode="auto">
          <a:xfrm>
            <a:off x="3419872" y="2348880"/>
            <a:ext cx="3326714" cy="2198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8" descr="http://grfx.cstv.com/photos/schools/geot/sports/genrel/auto_player/6058816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9744" y="2348880"/>
            <a:ext cx="2304256" cy="2304256"/>
          </a:xfrm>
          <a:prstGeom prst="rect">
            <a:avLst/>
          </a:prstGeom>
          <a:noFill/>
        </p:spPr>
      </p:pic>
      <p:sp>
        <p:nvSpPr>
          <p:cNvPr id="6" name="5 Rectángulo"/>
          <p:cNvSpPr/>
          <p:nvPr/>
        </p:nvSpPr>
        <p:spPr>
          <a:xfrm>
            <a:off x="2843808" y="188640"/>
            <a:ext cx="5639017" cy="58477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3200" b="1" dirty="0" smtClean="0">
                <a:ln w="11430"/>
                <a:solidFill>
                  <a:srgbClr val="FF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</a:rPr>
              <a:t>Instalaciones - Gimnasio</a:t>
            </a:r>
            <a:endParaRPr lang="es-ES" sz="3200" b="1" dirty="0">
              <a:ln w="11430"/>
              <a:solidFill>
                <a:srgbClr val="FFFF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1 Rectángulo"/>
          <p:cNvSpPr>
            <a:spLocks noChangeArrowheads="1"/>
          </p:cNvSpPr>
          <p:nvPr/>
        </p:nvSpPr>
        <p:spPr bwMode="auto">
          <a:xfrm>
            <a:off x="2843808" y="2420938"/>
            <a:ext cx="6120680" cy="313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es-ES" dirty="0"/>
              <a:t>Durante su mandato, </a:t>
            </a:r>
            <a:r>
              <a:rPr lang="es-ES" dirty="0" err="1"/>
              <a:t>Tech</a:t>
            </a:r>
            <a:r>
              <a:rPr lang="es-ES" dirty="0"/>
              <a:t> ha ganado o compartido siete  títulos de la Conferencia de la Costa Atlántica, incluyendo el título absoluto en</a:t>
            </a:r>
            <a:br>
              <a:rPr lang="es-ES" dirty="0"/>
            </a:br>
            <a:r>
              <a:rPr lang="es-ES" dirty="0"/>
              <a:t>2009 y 2010</a:t>
            </a:r>
            <a:r>
              <a:rPr lang="es-ES" dirty="0" smtClean="0"/>
              <a:t>.</a:t>
            </a:r>
          </a:p>
          <a:p>
            <a:pPr algn="just"/>
            <a:r>
              <a:rPr lang="es-ES" dirty="0" smtClean="0"/>
              <a:t>Fue</a:t>
            </a:r>
            <a:r>
              <a:rPr lang="es-ES" dirty="0"/>
              <a:t> nombrado </a:t>
            </a:r>
            <a:r>
              <a:rPr lang="es-ES" dirty="0" smtClean="0"/>
              <a:t>en 2009 por</a:t>
            </a:r>
            <a:r>
              <a:rPr lang="es-ES" dirty="0"/>
              <a:t> CAC Entrenador del Año</a:t>
            </a:r>
            <a:r>
              <a:rPr lang="es-ES" dirty="0" smtClean="0"/>
              <a:t>.</a:t>
            </a:r>
          </a:p>
          <a:p>
            <a:pPr algn="just"/>
            <a:r>
              <a:rPr lang="es-ES" dirty="0" smtClean="0"/>
              <a:t>Ha sido </a:t>
            </a:r>
            <a:r>
              <a:rPr lang="es-ES" dirty="0" err="1" smtClean="0"/>
              <a:t>Assistant</a:t>
            </a:r>
            <a:r>
              <a:rPr lang="es-ES" dirty="0" smtClean="0"/>
              <a:t> Coach en las prestigiosas Oklahoma </a:t>
            </a:r>
            <a:r>
              <a:rPr lang="es-ES" dirty="0" err="1" smtClean="0"/>
              <a:t>State</a:t>
            </a:r>
            <a:r>
              <a:rPr lang="es-ES" dirty="0" smtClean="0"/>
              <a:t> (1991-95) y Universidad de Nevada Las Vegas (1989-91).</a:t>
            </a:r>
          </a:p>
          <a:p>
            <a:pPr algn="just"/>
            <a:r>
              <a:rPr lang="es-ES" dirty="0" smtClean="0"/>
              <a:t>Por sus manos han pasado jugadores como </a:t>
            </a:r>
            <a:r>
              <a:rPr lang="es-ES" dirty="0" err="1" smtClean="0"/>
              <a:t>Matt</a:t>
            </a:r>
            <a:r>
              <a:rPr lang="es-ES" dirty="0" smtClean="0"/>
              <a:t> </a:t>
            </a:r>
            <a:r>
              <a:rPr lang="es-ES" dirty="0" err="1" smtClean="0"/>
              <a:t>Kuchar</a:t>
            </a:r>
            <a:r>
              <a:rPr lang="es-ES" dirty="0" smtClean="0"/>
              <a:t> (ganador del US Amateur y jugador </a:t>
            </a:r>
            <a:r>
              <a:rPr lang="es-ES" dirty="0" err="1" smtClean="0"/>
              <a:t>Ryder</a:t>
            </a:r>
            <a:r>
              <a:rPr lang="es-ES" dirty="0" smtClean="0"/>
              <a:t> 2010), Troy </a:t>
            </a:r>
            <a:r>
              <a:rPr lang="es-ES" dirty="0" err="1" smtClean="0"/>
              <a:t>Matteson</a:t>
            </a:r>
            <a:r>
              <a:rPr lang="es-ES" dirty="0" smtClean="0"/>
              <a:t> y Nicholas Thompson (PGA Tour).</a:t>
            </a:r>
            <a:endParaRPr lang="es-ES" dirty="0"/>
          </a:p>
        </p:txBody>
      </p:sp>
      <p:pic>
        <p:nvPicPr>
          <p:cNvPr id="7171" name="Picture 18" descr="Bruce Heppl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550" y="2420938"/>
            <a:ext cx="1000125" cy="138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2" name="4 Rectángulo"/>
          <p:cNvSpPr>
            <a:spLocks noChangeArrowheads="1"/>
          </p:cNvSpPr>
          <p:nvPr/>
        </p:nvSpPr>
        <p:spPr bwMode="auto">
          <a:xfrm rot="10800000" flipV="1">
            <a:off x="179388" y="3890963"/>
            <a:ext cx="2592387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 b="1" dirty="0">
                <a:solidFill>
                  <a:srgbClr val="CC9900"/>
                </a:solidFill>
                <a:latin typeface="Calibri" pitchFamily="34" charset="0"/>
              </a:rPr>
              <a:t>Bruce </a:t>
            </a:r>
            <a:r>
              <a:rPr lang="es-ES" b="1" dirty="0" err="1">
                <a:solidFill>
                  <a:srgbClr val="CC9900"/>
                </a:solidFill>
                <a:latin typeface="Calibri" pitchFamily="34" charset="0"/>
              </a:rPr>
              <a:t>Heppler</a:t>
            </a:r>
            <a:r>
              <a:rPr lang="es-ES" b="1" dirty="0">
                <a:solidFill>
                  <a:srgbClr val="CC9900"/>
                </a:solidFill>
                <a:latin typeface="Calibri" pitchFamily="34" charset="0"/>
              </a:rPr>
              <a:t>/</a:t>
            </a:r>
          </a:p>
          <a:p>
            <a:pPr algn="ctr"/>
            <a:r>
              <a:rPr lang="es-ES" b="1" dirty="0">
                <a:solidFill>
                  <a:srgbClr val="CC9900"/>
                </a:solidFill>
                <a:latin typeface="Calibri" pitchFamily="34" charset="0"/>
              </a:rPr>
              <a:t>Entrenador de  Golf</a:t>
            </a:r>
            <a:endParaRPr lang="es-ES" dirty="0">
              <a:solidFill>
                <a:srgbClr val="CC9900"/>
              </a:solidFill>
              <a:latin typeface="Calibri" pitchFamily="34" charset="0"/>
            </a:endParaRPr>
          </a:p>
        </p:txBody>
      </p:sp>
      <p:pic>
        <p:nvPicPr>
          <p:cNvPr id="7173" name="Picture 4" descr="http://t0.gstatic.com/images?q=tbn:ANd9GcRF-UrgF0J5Tn3DQ2WW1OaESkfY7xqW25GgFJYmoOCL6RXVlG1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2286000" cy="159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Rectángulo"/>
          <p:cNvSpPr/>
          <p:nvPr/>
        </p:nvSpPr>
        <p:spPr>
          <a:xfrm>
            <a:off x="2411760" y="548680"/>
            <a:ext cx="5639017" cy="58477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3200" b="1" dirty="0" smtClean="0">
                <a:ln w="11430"/>
                <a:solidFill>
                  <a:srgbClr val="FF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</a:rPr>
              <a:t>Equipo Técnico</a:t>
            </a:r>
            <a:endParaRPr lang="es-ES" sz="3200" b="1" dirty="0">
              <a:ln w="11430"/>
              <a:solidFill>
                <a:srgbClr val="FFFF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/>
          <p:nvPr/>
        </p:nvPicPr>
        <p:blipFill>
          <a:blip r:embed="rId2" cstate="print"/>
          <a:srcRect l="3909" t="8824" r="51618" b="9020"/>
          <a:stretch>
            <a:fillRect/>
          </a:stretch>
        </p:blipFill>
        <p:spPr bwMode="auto">
          <a:xfrm>
            <a:off x="2627784" y="188640"/>
            <a:ext cx="4752528" cy="6525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/>
          <p:nvPr/>
        </p:nvPicPr>
        <p:blipFill>
          <a:blip r:embed="rId2" cstate="print"/>
          <a:srcRect l="2647" t="13137" r="54706" b="14902"/>
          <a:stretch>
            <a:fillRect/>
          </a:stretch>
        </p:blipFill>
        <p:spPr bwMode="auto">
          <a:xfrm>
            <a:off x="2483768" y="0"/>
            <a:ext cx="489654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395536" y="2132860"/>
          <a:ext cx="7992887" cy="4464490"/>
        </p:xfrm>
        <a:graphic>
          <a:graphicData uri="http://schemas.openxmlformats.org/drawingml/2006/table">
            <a:tbl>
              <a:tblPr/>
              <a:tblGrid>
                <a:gridCol w="4795732"/>
                <a:gridCol w="3197155"/>
              </a:tblGrid>
              <a:tr h="446449"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solidFill>
                            <a:srgbClr val="000000"/>
                          </a:solidFill>
                        </a:rPr>
                        <a:t>Jugador</a:t>
                      </a:r>
                      <a:endParaRPr lang="es-ES" sz="1200" dirty="0">
                        <a:solidFill>
                          <a:srgbClr val="000000"/>
                        </a:solidFill>
                      </a:endParaRPr>
                    </a:p>
                  </a:txBody>
                  <a:tcPr marL="13195" marR="13195" marT="13195" marB="13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smtClean="0">
                          <a:solidFill>
                            <a:srgbClr val="000000"/>
                          </a:solidFill>
                        </a:rPr>
                        <a:t>Años en</a:t>
                      </a:r>
                      <a:r>
                        <a:rPr lang="es-ES" sz="1200" baseline="0" smtClean="0">
                          <a:solidFill>
                            <a:srgbClr val="000000"/>
                          </a:solidFill>
                        </a:rPr>
                        <a:t> PGA</a:t>
                      </a:r>
                      <a:endParaRPr lang="es-ES" sz="1200" dirty="0">
                        <a:solidFill>
                          <a:srgbClr val="000000"/>
                        </a:solidFill>
                      </a:endParaRPr>
                    </a:p>
                  </a:txBody>
                  <a:tcPr marL="13195" marR="13195" marT="13195" marB="13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</a:tr>
              <a:tr h="446449">
                <a:tc>
                  <a:txBody>
                    <a:bodyPr/>
                    <a:lstStyle/>
                    <a:p>
                      <a:r>
                        <a:rPr lang="es-ES" sz="1200">
                          <a:solidFill>
                            <a:srgbClr val="000000"/>
                          </a:solidFill>
                          <a:hlinkClick r:id="rId2"/>
                        </a:rPr>
                        <a:t>Cink, Stewart</a:t>
                      </a:r>
                      <a:endParaRPr lang="es-ES" sz="1200">
                        <a:solidFill>
                          <a:srgbClr val="000000"/>
                        </a:solidFill>
                      </a:endParaRPr>
                    </a:p>
                  </a:txBody>
                  <a:tcPr marL="13195" marR="13195" marT="13195" marB="13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>
                          <a:solidFill>
                            <a:srgbClr val="000000"/>
                          </a:solidFill>
                        </a:rPr>
                        <a:t>1995 - 2008</a:t>
                      </a:r>
                    </a:p>
                  </a:txBody>
                  <a:tcPr marL="13195" marR="13195" marT="13195" marB="13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</a:tr>
              <a:tr h="446449">
                <a:tc>
                  <a:txBody>
                    <a:bodyPr/>
                    <a:lstStyle/>
                    <a:p>
                      <a:r>
                        <a:rPr lang="es-ES" sz="1200">
                          <a:solidFill>
                            <a:srgbClr val="000000"/>
                          </a:solidFill>
                          <a:hlinkClick r:id="rId3"/>
                        </a:rPr>
                        <a:t>Clark, Michael</a:t>
                      </a:r>
                      <a:endParaRPr lang="es-ES" sz="1200">
                        <a:solidFill>
                          <a:srgbClr val="000000"/>
                        </a:solidFill>
                      </a:endParaRPr>
                    </a:p>
                  </a:txBody>
                  <a:tcPr marL="13195" marR="13195" marT="13195" marB="13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>
                          <a:solidFill>
                            <a:srgbClr val="000000"/>
                          </a:solidFill>
                        </a:rPr>
                        <a:t>1993 - 2007</a:t>
                      </a:r>
                    </a:p>
                  </a:txBody>
                  <a:tcPr marL="13195" marR="13195" marT="13195" marB="13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46449">
                <a:tc>
                  <a:txBody>
                    <a:bodyPr/>
                    <a:lstStyle/>
                    <a:p>
                      <a:r>
                        <a:rPr lang="es-ES" sz="1200">
                          <a:solidFill>
                            <a:srgbClr val="000000"/>
                          </a:solidFill>
                          <a:hlinkClick r:id="rId4"/>
                        </a:rPr>
                        <a:t>Duval, David</a:t>
                      </a:r>
                      <a:endParaRPr lang="es-ES" sz="1200">
                        <a:solidFill>
                          <a:srgbClr val="000000"/>
                        </a:solidFill>
                      </a:endParaRPr>
                    </a:p>
                  </a:txBody>
                  <a:tcPr marL="13195" marR="13195" marT="13195" marB="13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>
                          <a:solidFill>
                            <a:srgbClr val="000000"/>
                          </a:solidFill>
                        </a:rPr>
                        <a:t>1990 - 2008</a:t>
                      </a:r>
                    </a:p>
                  </a:txBody>
                  <a:tcPr marL="13195" marR="13195" marT="13195" marB="13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46449">
                <a:tc>
                  <a:txBody>
                    <a:bodyPr/>
                    <a:lstStyle/>
                    <a:p>
                      <a:r>
                        <a:rPr lang="es-ES" sz="1200" dirty="0" err="1">
                          <a:solidFill>
                            <a:srgbClr val="000000"/>
                          </a:solidFill>
                          <a:hlinkClick r:id="rId5"/>
                        </a:rPr>
                        <a:t>Isenhour</a:t>
                      </a:r>
                      <a:r>
                        <a:rPr lang="es-ES" sz="1200" dirty="0">
                          <a:solidFill>
                            <a:srgbClr val="000000"/>
                          </a:solidFill>
                          <a:hlinkClick r:id="rId5"/>
                        </a:rPr>
                        <a:t>, </a:t>
                      </a:r>
                      <a:r>
                        <a:rPr lang="es-ES" sz="1200" dirty="0" err="1">
                          <a:solidFill>
                            <a:srgbClr val="000000"/>
                          </a:solidFill>
                          <a:hlinkClick r:id="rId5"/>
                        </a:rPr>
                        <a:t>Tripp</a:t>
                      </a:r>
                      <a:endParaRPr lang="es-ES" sz="1200" dirty="0">
                        <a:solidFill>
                          <a:srgbClr val="000000"/>
                        </a:solidFill>
                      </a:endParaRPr>
                    </a:p>
                  </a:txBody>
                  <a:tcPr marL="13195" marR="13195" marT="13195" marB="13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>
                          <a:solidFill>
                            <a:srgbClr val="000000"/>
                          </a:solidFill>
                        </a:rPr>
                        <a:t>1994 - 2007</a:t>
                      </a:r>
                    </a:p>
                  </a:txBody>
                  <a:tcPr marL="13195" marR="13195" marT="13195" marB="13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46449">
                <a:tc>
                  <a:txBody>
                    <a:bodyPr/>
                    <a:lstStyle/>
                    <a:p>
                      <a:r>
                        <a:rPr lang="es-ES" sz="1200">
                          <a:solidFill>
                            <a:srgbClr val="000000"/>
                          </a:solidFill>
                          <a:hlinkClick r:id="rId6"/>
                        </a:rPr>
                        <a:t>Kuchar, Matt</a:t>
                      </a:r>
                      <a:endParaRPr lang="es-ES" sz="1200">
                        <a:solidFill>
                          <a:srgbClr val="000000"/>
                        </a:solidFill>
                      </a:endParaRPr>
                    </a:p>
                  </a:txBody>
                  <a:tcPr marL="13195" marR="13195" marT="13195" marB="13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>
                          <a:solidFill>
                            <a:srgbClr val="000000"/>
                          </a:solidFill>
                        </a:rPr>
                        <a:t>1998 - 2008</a:t>
                      </a:r>
                    </a:p>
                  </a:txBody>
                  <a:tcPr marL="13195" marR="13195" marT="13195" marB="13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46449">
                <a:tc>
                  <a:txBody>
                    <a:bodyPr/>
                    <a:lstStyle/>
                    <a:p>
                      <a:r>
                        <a:rPr lang="es-ES" sz="1200">
                          <a:solidFill>
                            <a:srgbClr val="000000"/>
                          </a:solidFill>
                          <a:hlinkClick r:id="rId7"/>
                        </a:rPr>
                        <a:t>Matteson, Troy</a:t>
                      </a:r>
                      <a:endParaRPr lang="es-ES" sz="1200">
                        <a:solidFill>
                          <a:srgbClr val="000000"/>
                        </a:solidFill>
                      </a:endParaRPr>
                    </a:p>
                  </a:txBody>
                  <a:tcPr marL="13195" marR="13195" marT="13195" marB="13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>
                          <a:solidFill>
                            <a:srgbClr val="000000"/>
                          </a:solidFill>
                        </a:rPr>
                        <a:t>2003 - 2008</a:t>
                      </a:r>
                    </a:p>
                  </a:txBody>
                  <a:tcPr marL="13195" marR="13195" marT="13195" marB="13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46449">
                <a:tc>
                  <a:txBody>
                    <a:bodyPr/>
                    <a:lstStyle/>
                    <a:p>
                      <a:r>
                        <a:rPr lang="es-ES" sz="1200">
                          <a:solidFill>
                            <a:srgbClr val="000000"/>
                          </a:solidFill>
                          <a:hlinkClick r:id="rId8"/>
                        </a:rPr>
                        <a:t>Mize, Larry</a:t>
                      </a:r>
                      <a:endParaRPr lang="es-ES" sz="1200">
                        <a:solidFill>
                          <a:srgbClr val="000000"/>
                        </a:solidFill>
                      </a:endParaRPr>
                    </a:p>
                  </a:txBody>
                  <a:tcPr marL="13195" marR="13195" marT="13195" marB="13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>
                          <a:solidFill>
                            <a:srgbClr val="000000"/>
                          </a:solidFill>
                        </a:rPr>
                        <a:t>1980 - 2008</a:t>
                      </a:r>
                    </a:p>
                  </a:txBody>
                  <a:tcPr marL="13195" marR="13195" marT="13195" marB="13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46449">
                <a:tc>
                  <a:txBody>
                    <a:bodyPr/>
                    <a:lstStyle/>
                    <a:p>
                      <a:r>
                        <a:rPr lang="es-ES" sz="1200">
                          <a:solidFill>
                            <a:srgbClr val="000000"/>
                          </a:solidFill>
                          <a:hlinkClick r:id="rId9"/>
                        </a:rPr>
                        <a:t>Molder, Bryce</a:t>
                      </a:r>
                      <a:endParaRPr lang="es-ES" sz="1200">
                        <a:solidFill>
                          <a:srgbClr val="000000"/>
                        </a:solidFill>
                      </a:endParaRPr>
                    </a:p>
                  </a:txBody>
                  <a:tcPr marL="13195" marR="13195" marT="13195" marB="13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>
                          <a:solidFill>
                            <a:srgbClr val="000000"/>
                          </a:solidFill>
                        </a:rPr>
                        <a:t>1999 - 2007</a:t>
                      </a:r>
                    </a:p>
                  </a:txBody>
                  <a:tcPr marL="13195" marR="13195" marT="13195" marB="13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46449">
                <a:tc>
                  <a:txBody>
                    <a:bodyPr/>
                    <a:lstStyle/>
                    <a:p>
                      <a:r>
                        <a:rPr lang="es-ES" sz="1200" dirty="0">
                          <a:solidFill>
                            <a:srgbClr val="000000"/>
                          </a:solidFill>
                          <a:hlinkClick r:id="rId10"/>
                        </a:rPr>
                        <a:t>Thompson, Nicholas</a:t>
                      </a:r>
                      <a:endParaRPr lang="es-ES" sz="1200" dirty="0">
                        <a:solidFill>
                          <a:srgbClr val="000000"/>
                        </a:solidFill>
                      </a:endParaRPr>
                    </a:p>
                  </a:txBody>
                  <a:tcPr marL="13195" marR="13195" marT="13195" marB="13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>
                          <a:solidFill>
                            <a:srgbClr val="000000"/>
                          </a:solidFill>
                        </a:rPr>
                        <a:t>2006 - 2008</a:t>
                      </a:r>
                    </a:p>
                  </a:txBody>
                  <a:tcPr marL="13195" marR="13195" marT="13195" marB="131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1979712" y="836712"/>
            <a:ext cx="568863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 b="1" dirty="0" smtClean="0">
                <a:solidFill>
                  <a:srgbClr val="CC9900"/>
                </a:solidFill>
              </a:rPr>
              <a:t>JUGADORES RECIENTES  PGA</a:t>
            </a:r>
            <a:endParaRPr lang="es-ES" sz="4400" b="1" dirty="0">
              <a:solidFill>
                <a:srgbClr val="CC9900"/>
              </a:solidFill>
            </a:endParaRPr>
          </a:p>
        </p:txBody>
      </p:sp>
      <p:sp>
        <p:nvSpPr>
          <p:cNvPr id="6" name="5 CuadroTexto"/>
          <p:cNvSpPr txBox="1"/>
          <p:nvPr/>
        </p:nvSpPr>
        <p:spPr>
          <a:xfrm rot="1664813">
            <a:off x="6775404" y="776305"/>
            <a:ext cx="1997060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dirty="0" smtClean="0"/>
              <a:t>Antiguos Alumnos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755650" y="2655888"/>
          <a:ext cx="7776863" cy="3149697"/>
        </p:xfrm>
        <a:graphic>
          <a:graphicData uri="http://schemas.openxmlformats.org/drawingml/2006/table">
            <a:tbl>
              <a:tblPr/>
              <a:tblGrid>
                <a:gridCol w="1473359"/>
                <a:gridCol w="1473359"/>
                <a:gridCol w="4830145"/>
              </a:tblGrid>
              <a:tr h="35686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b="1" dirty="0">
                          <a:solidFill>
                            <a:srgbClr val="FFC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NOMBRE</a:t>
                      </a:r>
                      <a:endParaRPr lang="es-ES" sz="1100" dirty="0">
                        <a:solidFill>
                          <a:srgbClr val="FFC000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44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rgbClr val="FFC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CLASE</a:t>
                      </a:r>
                      <a:endParaRPr lang="es-ES" sz="1100">
                        <a:solidFill>
                          <a:srgbClr val="FFC000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44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b="1" dirty="0">
                          <a:solidFill>
                            <a:srgbClr val="FFC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LOCALIDAD NACIMIENTO/ULTIMO COLEGIO</a:t>
                      </a:r>
                      <a:endParaRPr lang="es-ES" sz="1100" dirty="0">
                        <a:solidFill>
                          <a:srgbClr val="FFC000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44E"/>
                    </a:solidFill>
                  </a:tcPr>
                </a:tc>
              </a:tr>
              <a:tr h="31031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u="sng">
                          <a:solidFill>
                            <a:srgbClr val="00344E"/>
                          </a:solidFill>
                          <a:latin typeface="Verdana"/>
                          <a:ea typeface="Times New Roman"/>
                          <a:cs typeface="Arial"/>
                          <a:hlinkClick r:id="rId2"/>
                        </a:rPr>
                        <a:t>Bo Andrews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344E"/>
                          </a:solidFill>
                          <a:latin typeface="Verdana"/>
                          <a:ea typeface="Times New Roman"/>
                          <a:cs typeface="Arial"/>
                        </a:rPr>
                        <a:t>SO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344E"/>
                          </a:solidFill>
                          <a:latin typeface="Verdana"/>
                          <a:ea typeface="Times New Roman"/>
                          <a:cs typeface="Arial"/>
                        </a:rPr>
                        <a:t>Raleigh, N.C. (Ravenscroft)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031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u="sng">
                          <a:solidFill>
                            <a:srgbClr val="00344E"/>
                          </a:solidFill>
                          <a:latin typeface="Verdana"/>
                          <a:ea typeface="Times New Roman"/>
                          <a:cs typeface="Arial"/>
                          <a:hlinkClick r:id="rId3"/>
                        </a:rPr>
                        <a:t>John-Tyler Griffin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344E"/>
                          </a:solidFill>
                          <a:latin typeface="Verdana"/>
                          <a:ea typeface="Times New Roman"/>
                          <a:cs typeface="Arial"/>
                        </a:rPr>
                        <a:t>RS SR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344E"/>
                          </a:solidFill>
                          <a:latin typeface="Verdana"/>
                          <a:ea typeface="Times New Roman"/>
                          <a:cs typeface="Arial"/>
                        </a:rPr>
                        <a:t>Wilson, N.C. (Fike)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031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u="sng">
                          <a:solidFill>
                            <a:srgbClr val="00344E"/>
                          </a:solidFill>
                          <a:latin typeface="Verdana"/>
                          <a:ea typeface="Times New Roman"/>
                          <a:cs typeface="Arial"/>
                          <a:hlinkClick r:id="rId4"/>
                        </a:rPr>
                        <a:t>Paul Haley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344E"/>
                          </a:solidFill>
                          <a:latin typeface="Verdana"/>
                          <a:ea typeface="Times New Roman"/>
                          <a:cs typeface="Arial"/>
                        </a:rPr>
                        <a:t>RS SR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344E"/>
                          </a:solidFill>
                          <a:latin typeface="Verdana"/>
                          <a:ea typeface="Times New Roman"/>
                          <a:cs typeface="Arial"/>
                        </a:rPr>
                        <a:t>Dallas, Texas (Highland Park)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031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u="sng">
                          <a:solidFill>
                            <a:srgbClr val="00344E"/>
                          </a:solidFill>
                          <a:latin typeface="Verdana"/>
                          <a:ea typeface="Times New Roman"/>
                          <a:cs typeface="Arial"/>
                          <a:hlinkClick r:id="rId5"/>
                        </a:rPr>
                        <a:t>William Miller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344E"/>
                          </a:solidFill>
                          <a:latin typeface="Verdana"/>
                          <a:ea typeface="Times New Roman"/>
                          <a:cs typeface="Arial"/>
                        </a:rPr>
                        <a:t>RS JR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344E"/>
                          </a:solidFill>
                          <a:latin typeface="Verdana"/>
                          <a:ea typeface="Times New Roman"/>
                          <a:cs typeface="Arial"/>
                        </a:rPr>
                        <a:t>Venetia, Pa. (Sewickley Academy)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031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u="sng">
                          <a:solidFill>
                            <a:srgbClr val="00344E"/>
                          </a:solidFill>
                          <a:latin typeface="Verdana"/>
                          <a:ea typeface="Times New Roman"/>
                          <a:cs typeface="Arial"/>
                          <a:hlinkClick r:id="rId6"/>
                        </a:rPr>
                        <a:t>Seth Reeves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344E"/>
                          </a:solidFill>
                          <a:latin typeface="Verdana"/>
                          <a:ea typeface="Times New Roman"/>
                          <a:cs typeface="Arial"/>
                        </a:rPr>
                        <a:t>RS FR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344E"/>
                          </a:solidFill>
                          <a:latin typeface="Verdana"/>
                          <a:ea typeface="Times New Roman"/>
                          <a:cs typeface="Arial"/>
                        </a:rPr>
                        <a:t>Duluth, Ga. (Peachtree Ridge)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031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u="sng">
                          <a:solidFill>
                            <a:srgbClr val="00344E"/>
                          </a:solidFill>
                          <a:latin typeface="Verdana"/>
                          <a:ea typeface="Times New Roman"/>
                          <a:cs typeface="Arial"/>
                          <a:hlinkClick r:id="rId7"/>
                        </a:rPr>
                        <a:t>Kyle Scott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344E"/>
                          </a:solidFill>
                          <a:latin typeface="Verdana"/>
                          <a:ea typeface="Times New Roman"/>
                          <a:cs typeface="Arial"/>
                        </a:rPr>
                        <a:t>SR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344E"/>
                          </a:solidFill>
                          <a:latin typeface="Verdana"/>
                          <a:ea typeface="Times New Roman"/>
                          <a:cs typeface="Arial"/>
                        </a:rPr>
                        <a:t>Johannesburg, South Africa (Edenglen)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031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u="sng">
                          <a:solidFill>
                            <a:srgbClr val="00344E"/>
                          </a:solidFill>
                          <a:latin typeface="Verdana"/>
                          <a:ea typeface="Times New Roman"/>
                          <a:cs typeface="Arial"/>
                          <a:hlinkClick r:id="rId8"/>
                        </a:rPr>
                        <a:t>Minghao Wang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344E"/>
                          </a:solidFill>
                          <a:latin typeface="Verdana"/>
                          <a:ea typeface="Times New Roman"/>
                          <a:cs typeface="Arial"/>
                        </a:rPr>
                        <a:t>JR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344E"/>
                          </a:solidFill>
                          <a:latin typeface="Verdana"/>
                          <a:ea typeface="Times New Roman"/>
                          <a:cs typeface="Arial"/>
                        </a:rPr>
                        <a:t>Reunion, Fla. (Celebration Academy)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031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u="sng">
                          <a:solidFill>
                            <a:srgbClr val="00344E"/>
                          </a:solidFill>
                          <a:latin typeface="Verdana"/>
                          <a:ea typeface="Times New Roman"/>
                          <a:cs typeface="Arial"/>
                          <a:hlinkClick r:id="rId9"/>
                        </a:rPr>
                        <a:t>Richard Werenski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344E"/>
                          </a:solidFill>
                          <a:latin typeface="Verdana"/>
                          <a:ea typeface="Times New Roman"/>
                          <a:cs typeface="Arial"/>
                        </a:rPr>
                        <a:t>FR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344E"/>
                          </a:solidFill>
                          <a:latin typeface="Verdana"/>
                          <a:ea typeface="Times New Roman"/>
                          <a:cs typeface="Arial"/>
                        </a:rPr>
                        <a:t>South Hadley, Mass. (Heritage Academy, Hilton Head, S.C.)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031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u="sng">
                          <a:solidFill>
                            <a:srgbClr val="00344E"/>
                          </a:solidFill>
                          <a:latin typeface="Verdana"/>
                          <a:ea typeface="Times New Roman"/>
                          <a:cs typeface="Arial"/>
                          <a:hlinkClick r:id="rId10"/>
                        </a:rPr>
                        <a:t>James White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344E"/>
                          </a:solidFill>
                          <a:latin typeface="Verdana"/>
                          <a:ea typeface="Times New Roman"/>
                          <a:cs typeface="Arial"/>
                        </a:rPr>
                        <a:t>JR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 err="1">
                          <a:solidFill>
                            <a:srgbClr val="00344E"/>
                          </a:solidFill>
                          <a:latin typeface="Verdana"/>
                          <a:ea typeface="Times New Roman"/>
                          <a:cs typeface="Arial"/>
                        </a:rPr>
                        <a:t>Acworth</a:t>
                      </a:r>
                      <a:r>
                        <a:rPr lang="es-ES" sz="1100" dirty="0">
                          <a:solidFill>
                            <a:srgbClr val="00344E"/>
                          </a:solidFill>
                          <a:latin typeface="Verdana"/>
                          <a:ea typeface="Times New Roman"/>
                          <a:cs typeface="Arial"/>
                        </a:rPr>
                        <a:t>, </a:t>
                      </a:r>
                      <a:r>
                        <a:rPr lang="es-ES" sz="1100" dirty="0" err="1">
                          <a:solidFill>
                            <a:srgbClr val="00344E"/>
                          </a:solidFill>
                          <a:latin typeface="Verdana"/>
                          <a:ea typeface="Times New Roman"/>
                          <a:cs typeface="Arial"/>
                        </a:rPr>
                        <a:t>Ga.</a:t>
                      </a:r>
                      <a:r>
                        <a:rPr lang="es-ES" sz="1100" dirty="0">
                          <a:solidFill>
                            <a:srgbClr val="00344E"/>
                          </a:solidFill>
                          <a:latin typeface="Verdana"/>
                          <a:ea typeface="Times New Roman"/>
                          <a:cs typeface="Arial"/>
                        </a:rPr>
                        <a:t> (Harrison)</a:t>
                      </a:r>
                      <a:endParaRPr lang="es-ES" sz="11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4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pic>
        <p:nvPicPr>
          <p:cNvPr id="10288" name="Picture 4" descr="http://t0.gstatic.com/images?q=tbn:ANd9GcRF-UrgF0J5Tn3DQ2WW1OaESkfY7xqW25GgFJYmoOCL6RXVlG1E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0" y="0"/>
            <a:ext cx="2286000" cy="159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89" name="3 Rectángulo"/>
          <p:cNvSpPr>
            <a:spLocks noChangeArrowheads="1"/>
          </p:cNvSpPr>
          <p:nvPr/>
        </p:nvSpPr>
        <p:spPr bwMode="auto">
          <a:xfrm>
            <a:off x="2286000" y="1125538"/>
            <a:ext cx="6173788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 b="1">
                <a:solidFill>
                  <a:srgbClr val="CC9900"/>
                </a:solidFill>
              </a:rPr>
              <a:t>EQUIPO  GOLF MASCULINO</a:t>
            </a:r>
          </a:p>
          <a:p>
            <a:pPr algn="ctr"/>
            <a:r>
              <a:rPr lang="es-ES" b="1">
                <a:solidFill>
                  <a:srgbClr val="CC9900"/>
                </a:solidFill>
              </a:rPr>
              <a:t>2010-2011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2066925" y="3363913"/>
          <a:ext cx="5009693" cy="129540"/>
        </p:xfrm>
        <a:graphic>
          <a:graphicData uri="http://schemas.openxmlformats.org/drawingml/2006/table">
            <a:tbl>
              <a:tblPr/>
              <a:tblGrid>
                <a:gridCol w="5009693"/>
              </a:tblGrid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50">
                        <a:solidFill>
                          <a:srgbClr val="222222"/>
                        </a:solidFill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" name="2 Tabla"/>
          <p:cNvGraphicFramePr>
            <a:graphicFrameLocks noGrp="1"/>
          </p:cNvGraphicFramePr>
          <p:nvPr/>
        </p:nvGraphicFramePr>
        <p:xfrm>
          <a:off x="900113" y="2239963"/>
          <a:ext cx="7704855" cy="4005767"/>
        </p:xfrm>
        <a:graphic>
          <a:graphicData uri="http://schemas.openxmlformats.org/drawingml/2006/table">
            <a:tbl>
              <a:tblPr/>
              <a:tblGrid>
                <a:gridCol w="2568285"/>
                <a:gridCol w="2568285"/>
                <a:gridCol w="2568285"/>
              </a:tblGrid>
              <a:tr h="38234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 b="1">
                          <a:solidFill>
                            <a:srgbClr val="00344E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Fecha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9E6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 b="1">
                          <a:solidFill>
                            <a:srgbClr val="00344E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Adversario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9E6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 b="1">
                          <a:solidFill>
                            <a:srgbClr val="00344E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Localidad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9E6F"/>
                    </a:solidFill>
                  </a:tcPr>
                </a:tc>
              </a:tr>
              <a:tr h="2832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02/02/11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Mauna Lani Invitational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Kohala Coast, Hawai'i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2832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02/03/11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Mauna Lani Invitational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Kohala Coast, Hawai'i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</a:tr>
              <a:tr h="2832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02/04/11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Mauna Lani Invitational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Kohala Coast, Hawai'i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2832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02/20/11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Puerto Rico Classic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Rio Grande, Puerto Rico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</a:tr>
              <a:tr h="2832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02/21/11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Puerto Rico Classic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Rio Grande, Puerto Rico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2832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02/22/11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Puerto Rico Classic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Rio Grande, Puerto Rico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</a:tr>
              <a:tr h="2832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03/11/11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Southern Highlands Collegiate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Las Vegas, Nev.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2832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03/12/11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Southern Highlands Collegiate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Las Vegas, Nev.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</a:tr>
              <a:tr h="2832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03/13/11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Southern Highlands Collegiate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Las Vegas, Nev.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2832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03/20/11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Callaway Collegiate Match Play Championship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Ball Ground, Ga.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</a:tr>
              <a:tr h="2832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03/21/11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Callaway Collegiate Match Play Championship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Ball Ground, Ga.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2832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03/22/11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Callaway Collegiate Match Play Championship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 dirty="0" err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Ball</a:t>
                      </a:r>
                      <a:r>
                        <a:rPr lang="es-ES" sz="1050" dirty="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s-ES" sz="1050" dirty="0" err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Ground</a:t>
                      </a:r>
                      <a:r>
                        <a:rPr lang="es-ES" sz="1050" dirty="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es-ES" sz="1050" dirty="0" err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Ga.</a:t>
                      </a:r>
                      <a:endParaRPr lang="es-ES" sz="105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</a:tr>
            </a:tbl>
          </a:graphicData>
        </a:graphic>
      </p:graphicFrame>
      <p:pic>
        <p:nvPicPr>
          <p:cNvPr id="11308" name="Imagen 1" descr="http://graphics.fansonly.com/graphics/spacer-000000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525" cy="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309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">
              <a:latin typeface="Calibri" pitchFamily="34" charset="0"/>
            </a:endParaRPr>
          </a:p>
        </p:txBody>
      </p:sp>
      <p:pic>
        <p:nvPicPr>
          <p:cNvPr id="11310" name="Picture 4" descr="http://t0.gstatic.com/images?q=tbn:ANd9GcRF-UrgF0J5Tn3DQ2WW1OaESkfY7xqW25GgFJYmoOCL6RXVlG1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2286000" cy="159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311" name="6 CuadroTexto"/>
          <p:cNvSpPr txBox="1">
            <a:spLocks noChangeArrowheads="1"/>
          </p:cNvSpPr>
          <p:nvPr/>
        </p:nvSpPr>
        <p:spPr bwMode="auto">
          <a:xfrm>
            <a:off x="2843213" y="1125538"/>
            <a:ext cx="52578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b="1">
                <a:solidFill>
                  <a:srgbClr val="CC9900"/>
                </a:solidFill>
              </a:rPr>
              <a:t>CALENDARIO 1T 2011 GOLF MASCULINO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http://t0.gstatic.com/images?q=tbn:ANd9GcRF-UrgF0J5Tn3DQ2WW1OaESkfY7xqW25GgFJYmoOCL6RXVlG1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286000" cy="159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Rectángulo"/>
          <p:cNvSpPr/>
          <p:nvPr/>
        </p:nvSpPr>
        <p:spPr>
          <a:xfrm>
            <a:off x="2534711" y="476672"/>
            <a:ext cx="635776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b="1" dirty="0" smtClean="0">
                <a:ln w="11430"/>
                <a:solidFill>
                  <a:srgbClr val="FF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Instalaciones Deportivas</a:t>
            </a:r>
            <a:endParaRPr lang="es-ES" b="1" dirty="0">
              <a:ln w="11430"/>
              <a:solidFill>
                <a:srgbClr val="FFFF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36868" name="Picture 4" descr="http://grfx.cstv.com/photos/schools/geot/sports/genrel/auto_player/6058756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1880" y="1844824"/>
            <a:ext cx="2160240" cy="2160240"/>
          </a:xfrm>
          <a:prstGeom prst="rect">
            <a:avLst/>
          </a:prstGeom>
          <a:noFill/>
        </p:spPr>
      </p:pic>
      <p:pic>
        <p:nvPicPr>
          <p:cNvPr id="36870" name="Picture 6" descr="http://grfx.cstv.com/photos/schools/geot/sports/genrel/auto_player/6058772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72200" y="1772816"/>
            <a:ext cx="2376264" cy="2376264"/>
          </a:xfrm>
          <a:prstGeom prst="rect">
            <a:avLst/>
          </a:prstGeom>
          <a:noFill/>
        </p:spPr>
      </p:pic>
      <p:pic>
        <p:nvPicPr>
          <p:cNvPr id="36874" name="Picture 10" descr="http://grfx.cstv.com/photos/schools/geot/sports/genrel/auto_player/6058821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63888" y="4293096"/>
            <a:ext cx="2232248" cy="2232248"/>
          </a:xfrm>
          <a:prstGeom prst="rect">
            <a:avLst/>
          </a:prstGeom>
          <a:noFill/>
        </p:spPr>
      </p:pic>
      <p:pic>
        <p:nvPicPr>
          <p:cNvPr id="36876" name="Picture 12" descr="http://grfx.cstv.com/photos/schools/geot/sports/genrel/auto_player/6058763.jpe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444208" y="4365104"/>
            <a:ext cx="2232248" cy="22322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://t1.gstatic.com/images?q=tbn:ANd9GcTaa5GMHigX1yT2Z-bzi6aLMFn4UGA9j2z4q1AgG151wjU8-VW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4221163"/>
            <a:ext cx="260985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1" name="Picture 4" descr="http://t0.gstatic.com/images?q=tbn:ANd9GcRF-UrgF0J5Tn3DQ2WW1OaESkfY7xqW25GgFJYmoOCL6RXVlG1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2286000" cy="159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2" name="Picture 6" descr="http://t3.gstatic.com/images?q=tbn:ANd9GcTkzWTV_5x-VRo1H2k7c7fWYq7DIs752BobwsL6vcriJ0d91KK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96188" y="5661025"/>
            <a:ext cx="1009650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3" name="Picture 8" descr="http://t3.gstatic.com/images?q=tbn:ANd9GcQ0pZ78tTC-OKMkjpBGm-1WLvP-mGLTybMgXy_Mb5pFPCB7weZp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348038" y="4292600"/>
            <a:ext cx="2619375" cy="174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4" name="Picture 10" descr="http://t1.gstatic.com/images?q=tbn:ANd9GcQbBoJRWrjmgwPkZHFZavpiLDyvfApyyqP7rfzF6mIaxjNbyAki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75463" y="2852738"/>
            <a:ext cx="1743075" cy="261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5" name="Picture 12" descr="http://t3.gstatic.com/images?q=tbn:ANd9GcQbXWxqZeB_m3JlKdWHPsok5vJStY-hwSzu6ZrT_qGwfbP1Zx8L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885113" y="1268413"/>
            <a:ext cx="914400" cy="1304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6" name="Picture 14" descr="http://t1.gstatic.com/images?q=tbn:ANd9GcQ1Y4lMonJchmItEnz6a2WikxgrZvdrZoq6B4wxzr_dlQ4Sl9EQVQ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067175" y="1773238"/>
            <a:ext cx="1924050" cy="2371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9 Rectángulo"/>
          <p:cNvSpPr/>
          <p:nvPr/>
        </p:nvSpPr>
        <p:spPr>
          <a:xfrm rot="10800000" flipV="1">
            <a:off x="4597400" y="715963"/>
            <a:ext cx="3719513" cy="9239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5400" b="1" dirty="0">
                <a:ln w="11430"/>
                <a:solidFill>
                  <a:srgbClr val="FFC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</a:rPr>
              <a:t>Deporte</a:t>
            </a:r>
          </a:p>
        </p:txBody>
      </p:sp>
      <p:pic>
        <p:nvPicPr>
          <p:cNvPr id="12298" name="Picture 16" descr="http://t3.gstatic.com/images?q=tbn:ANd9GcTzTZXu59r_gxx7zspZAFpPrjH3kYdElhLrwTeTqeZqSz-vZ2so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50825" y="2276475"/>
            <a:ext cx="3181350" cy="143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9" name="11 Rectángulo"/>
          <p:cNvSpPr>
            <a:spLocks noChangeArrowheads="1"/>
          </p:cNvSpPr>
          <p:nvPr/>
        </p:nvSpPr>
        <p:spPr bwMode="auto">
          <a:xfrm>
            <a:off x="179388" y="5980113"/>
            <a:ext cx="7272337" cy="80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b="1">
                <a:solidFill>
                  <a:srgbClr val="FFFF00"/>
                </a:solidFill>
                <a:latin typeface="Calibri" pitchFamily="34" charset="0"/>
              </a:rPr>
              <a:t>Georgia Tech </a:t>
            </a:r>
            <a:r>
              <a:rPr lang="es-ES" sz="1400">
                <a:latin typeface="Calibri" pitchFamily="34" charset="0"/>
              </a:rPr>
              <a:t>tiene varios equipos que juegan en la conferencia ACC (Atlantic Coast Conference) de la NCAA , incluyendo un equipo de fútlbol americano, de baloncesto, de béisbol y de </a:t>
            </a:r>
            <a:r>
              <a:rPr lang="es-ES" sz="1400" b="1">
                <a:latin typeface="Calibri" pitchFamily="34" charset="0"/>
              </a:rPr>
              <a:t>golf.</a:t>
            </a:r>
            <a:r>
              <a:rPr lang="es-ES" sz="1400">
                <a:latin typeface="Calibri" pitchFamily="34" charset="0"/>
              </a:rPr>
              <a:t> La mascota del colegio es una avispa que se llama Buzz.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B146521249509242A23F7019C85CBDCF" ma:contentTypeVersion="0" ma:contentTypeDescription="Crear nuevo documento." ma:contentTypeScope="" ma:versionID="85f262c925dd4784b1620a352c69f87d">
  <xsd:schema xmlns:xsd="http://www.w3.org/2001/XMLSchema" xmlns:p="http://schemas.microsoft.com/office/2006/metadata/properties" targetNamespace="http://schemas.microsoft.com/office/2006/metadata/properties" ma:root="true" ma:fieldsID="b004d877ca112f136821ba8115f64728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 ma:readOnly="true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E92B7E79-9677-4CD5-AC71-C59AB6B2B2ED}"/>
</file>

<file path=customXml/itemProps2.xml><?xml version="1.0" encoding="utf-8"?>
<ds:datastoreItem xmlns:ds="http://schemas.openxmlformats.org/officeDocument/2006/customXml" ds:itemID="{E760296A-F8FE-4117-B532-2A0982843553}"/>
</file>

<file path=customXml/itemProps3.xml><?xml version="1.0" encoding="utf-8"?>
<ds:datastoreItem xmlns:ds="http://schemas.openxmlformats.org/officeDocument/2006/customXml" ds:itemID="{D96FBB02-5381-4E28-A62C-9918DE7ED28D}"/>
</file>

<file path=docProps/app.xml><?xml version="1.0" encoding="utf-8"?>
<Properties xmlns="http://schemas.openxmlformats.org/officeDocument/2006/extended-properties" xmlns:vt="http://schemas.openxmlformats.org/officeDocument/2006/docPropsVTypes">
  <TotalTime>313</TotalTime>
  <Words>512</Words>
  <Application>Microsoft Office PowerPoint</Application>
  <PresentationFormat>Presentación en pantalla (4:3)</PresentationFormat>
  <Paragraphs>160</Paragraphs>
  <Slides>17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18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</vt:vector>
  </TitlesOfParts>
  <Company>Equipo Patricia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Patricia</dc:creator>
  <cp:lastModifiedBy>Patricia</cp:lastModifiedBy>
  <cp:revision>53</cp:revision>
  <dcterms:created xsi:type="dcterms:W3CDTF">2010-12-30T14:22:32Z</dcterms:created>
  <dcterms:modified xsi:type="dcterms:W3CDTF">2011-01-07T14:34:01Z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0x010100B146521249509242A23F7019C85CBDCF</vt:lpwstr>
  </property>
</Properties>
</file>