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62" r:id="rId6"/>
    <p:sldId id="268" r:id="rId7"/>
    <p:sldId id="269" r:id="rId8"/>
    <p:sldId id="259" r:id="rId9"/>
    <p:sldId id="270" r:id="rId10"/>
    <p:sldId id="266" r:id="rId11"/>
    <p:sldId id="267" r:id="rId12"/>
    <p:sldId id="264" r:id="rId13"/>
    <p:sldId id="265" r:id="rId14"/>
    <p:sldId id="260" r:id="rId1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4660"/>
  </p:normalViewPr>
  <p:slideViewPr>
    <p:cSldViewPr>
      <p:cViewPr varScale="1">
        <p:scale>
          <a:sx n="87" d="100"/>
          <a:sy n="87" d="100"/>
        </p:scale>
        <p:origin x="-12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A16D9132-AA5C-4A49-BF63-F5DD90D63F7A}"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B758793-74CB-4445-92D2-40D71C1B5D2B}"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D9FD276D-4352-45DA-8B9C-A41229120523}"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643E426-418D-40AF-8012-03675D674E68}"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E9F89D67-F724-4ED9-9CED-F1B0EE3CA26F}"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00B13B3-6697-492E-8C90-5A40719F1E50}"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A0F350F1-B004-4AAD-9124-7B98F3B0E357}"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9B9B0806-D44B-43D3-84E4-6331A00E12F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B8E8B767-2548-41DD-8316-D2B698D7894A}" type="datetimeFigureOut">
              <a:rPr lang="es-ES"/>
              <a:pPr>
                <a:defRPr/>
              </a:pPr>
              <a:t>06/01/2011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CAEECA15-5272-4BC7-86FF-0166C250A07B}"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4280280E-747D-4FC9-803D-14EC7050BC80}" type="datetimeFigureOut">
              <a:rPr lang="es-ES"/>
              <a:pPr>
                <a:defRPr/>
              </a:pPr>
              <a:t>06/01/2011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1BCFB9D7-F3AE-4006-BBCC-9876E614B611}"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E019CE49-FD09-4146-A597-AA198EABC4A0}" type="datetimeFigureOut">
              <a:rPr lang="es-ES"/>
              <a:pPr>
                <a:defRPr/>
              </a:pPr>
              <a:t>06/01/2011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216598B0-ADAD-43D7-B0F3-A937DE59CAD2}"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FD3010B4-B1C4-4095-A055-8B10C3130FF3}"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1774F11-E769-4687-B031-EA3CA3DE6BD2}"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27474F0-E536-4D70-BD7A-39693F56D374}"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C41419E-0687-47A7-AFC1-5B48CEEAAA9E}"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EB6FCBCC-3BBF-459D-8D41-B257D09A4E6A}"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8C4816F-80BC-4968-8E49-85B6BF56FD73}"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9BFF78B2-D27B-4532-8CF4-D47CE244FFFF}"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46330D06-F262-4C47-B470-1DDB8476C42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BE2EF60-BDCF-44DA-91B3-A19C66BB8563}" type="datetimeFigureOut">
              <a:rPr lang="es-ES"/>
              <a:pPr>
                <a:defRPr/>
              </a:pPr>
              <a:t>06/01/2011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D4658DB-C656-444C-965E-7DFC14C1B997}"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hyperlink" Target="http://www.databasegolf.com/players/playerpage.htm?samid=SpradJac01" TargetMode="External"/><Relationship Id="rId3" Type="http://schemas.openxmlformats.org/officeDocument/2006/relationships/hyperlink" Target="http://www.databasegolf.com/players/playerpage.htm?samid=ClemeLen01" TargetMode="External"/><Relationship Id="rId7" Type="http://schemas.openxmlformats.org/officeDocument/2006/relationships/hyperlink" Target="http://www.databasegolf.com/players/playerpage.htm?samid=PaulsDen01"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www.databasegolf.com/players/playerpage.htm?samid=LittlGen01" TargetMode="External"/><Relationship Id="rId5" Type="http://schemas.openxmlformats.org/officeDocument/2006/relationships/hyperlink" Target="http://www.databasegolf.com/players/playerpage.htm?samid=HinklLon01" TargetMode="External"/><Relationship Id="rId4" Type="http://schemas.openxmlformats.org/officeDocument/2006/relationships/hyperlink" Target="http://www.databasegolf.com/players/playerpage.htm?samid=CourtChu01" TargetMode="External"/><Relationship Id="rId9" Type="http://schemas.openxmlformats.org/officeDocument/2006/relationships/hyperlink" Target="http://www.databasegolf.com/players/playerpage.htm?samid=TwiggGre01"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goaztecs.cstv.com/sports/m-golf/mtt/morris_tyler00.html" TargetMode="External"/><Relationship Id="rId3" Type="http://schemas.openxmlformats.org/officeDocument/2006/relationships/hyperlink" Target="http://goaztecs.cstv.com/sports/m-golf/mtt/berry_tom00.html" TargetMode="External"/><Relationship Id="rId7" Type="http://schemas.openxmlformats.org/officeDocument/2006/relationships/hyperlink" Target="http://goaztecs.cstv.com/sports/m-golf/mtt/kang_alex00.html" TargetMode="External"/><Relationship Id="rId2" Type="http://schemas.openxmlformats.org/officeDocument/2006/relationships/hyperlink" Target="http://goaztecs.cstv.com/sports/m-golf/mtt/baek_todd00.html" TargetMode="External"/><Relationship Id="rId1" Type="http://schemas.openxmlformats.org/officeDocument/2006/relationships/slideLayout" Target="../slideLayouts/slideLayout7.xml"/><Relationship Id="rId6" Type="http://schemas.openxmlformats.org/officeDocument/2006/relationships/hyperlink" Target="http://goaztecs.cstv.com/sports/m-golf/mtt/featherstone_colin00.html" TargetMode="External"/><Relationship Id="rId5" Type="http://schemas.openxmlformats.org/officeDocument/2006/relationships/hyperlink" Target="http://goaztecs.cstv.com/sports/m-golf/mtt/emerick_evan00.html" TargetMode="External"/><Relationship Id="rId10" Type="http://schemas.openxmlformats.org/officeDocument/2006/relationships/image" Target="../media/image1.png"/><Relationship Id="rId4" Type="http://schemas.openxmlformats.org/officeDocument/2006/relationships/hyperlink" Target="http://goaztecs.cstv.com/sports/m-golf/mtt/carlsson_johan00.html" TargetMode="External"/><Relationship Id="rId9" Type="http://schemas.openxmlformats.org/officeDocument/2006/relationships/hyperlink" Target="http://goaztecs.cstv.com/sports/m-golf/mtt/spaun_jj00.html"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goaztecs.cstv.com/sports/w-golf/mtt/miyajima_kaitlen00.html" TargetMode="External"/><Relationship Id="rId3" Type="http://schemas.openxmlformats.org/officeDocument/2006/relationships/hyperlink" Target="http://goaztecs.cstv.com/sports/w-golf/mtt/clark_gina00.html" TargetMode="External"/><Relationship Id="rId7" Type="http://schemas.openxmlformats.org/officeDocument/2006/relationships/hyperlink" Target="http://goaztecs.cstv.com/sports/w-golf/mtt/milner_jessica00.html" TargetMode="External"/><Relationship Id="rId12" Type="http://schemas.openxmlformats.org/officeDocument/2006/relationships/image" Target="../media/image1.png"/><Relationship Id="rId2" Type="http://schemas.openxmlformats.org/officeDocument/2006/relationships/hyperlink" Target="http://goaztecs.cstv.com/sports/w-golf/mtt/arcala_stephanie00.html" TargetMode="External"/><Relationship Id="rId1" Type="http://schemas.openxmlformats.org/officeDocument/2006/relationships/slideLayout" Target="../slideLayouts/slideLayout7.xml"/><Relationship Id="rId6" Type="http://schemas.openxmlformats.org/officeDocument/2006/relationships/hyperlink" Target="http://goaztecs.cstv.com/sports/w-golf/mtt/lynn_kristina00.html" TargetMode="External"/><Relationship Id="rId11" Type="http://schemas.openxmlformats.org/officeDocument/2006/relationships/hyperlink" Target="http://goaztecs.cstv.com/sports/w-golf/mtt/wong_christine00.html" TargetMode="External"/><Relationship Id="rId5" Type="http://schemas.openxmlformats.org/officeDocument/2006/relationships/hyperlink" Target="http://goaztecs.cstv.com/sports/w-golf/mtt/knight_alessia00.html" TargetMode="External"/><Relationship Id="rId10" Type="http://schemas.openxmlformats.org/officeDocument/2006/relationships/hyperlink" Target="http://goaztecs.cstv.com/sports/w-golf/mtt/schneider_rebecca00.html" TargetMode="External"/><Relationship Id="rId4" Type="http://schemas.openxmlformats.org/officeDocument/2006/relationships/hyperlink" Target="http://goaztecs.cstv.com/sports/w-golf/mtt/enarsson_malin00.html" TargetMode="External"/><Relationship Id="rId9" Type="http://schemas.openxmlformats.org/officeDocument/2006/relationships/hyperlink" Target="http://goaztecs.cstv.com/sports/w-golf/mtt/roberts_samantha00.html"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pic>
        <p:nvPicPr>
          <p:cNvPr id="2051" name="Picture 6" descr="https://qualityinnqualcommstadium.com/images/sandiego-sdsu.jpg"/>
          <p:cNvPicPr>
            <a:picLocks noChangeAspect="1" noChangeArrowheads="1"/>
          </p:cNvPicPr>
          <p:nvPr/>
        </p:nvPicPr>
        <p:blipFill>
          <a:blip r:embed="rId3" cstate="print"/>
          <a:srcRect/>
          <a:stretch>
            <a:fillRect/>
          </a:stretch>
        </p:blipFill>
        <p:spPr bwMode="auto">
          <a:xfrm>
            <a:off x="1042988" y="1412875"/>
            <a:ext cx="66675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pic>
        <p:nvPicPr>
          <p:cNvPr id="3075" name="Picture 2" descr="http://t3.gstatic.com/images?q=tbn:ANd9GcTYW49ZISv8eU8XLI--0iSLyRF3esNUXmW0nJ6og8rZlNe9c0O7"/>
          <p:cNvPicPr>
            <a:picLocks noChangeAspect="1" noChangeArrowheads="1"/>
          </p:cNvPicPr>
          <p:nvPr/>
        </p:nvPicPr>
        <p:blipFill>
          <a:blip r:embed="rId3" cstate="print"/>
          <a:srcRect/>
          <a:stretch>
            <a:fillRect/>
          </a:stretch>
        </p:blipFill>
        <p:spPr bwMode="auto">
          <a:xfrm>
            <a:off x="5508625" y="4868863"/>
            <a:ext cx="2819400" cy="1619250"/>
          </a:xfrm>
          <a:prstGeom prst="rect">
            <a:avLst/>
          </a:prstGeom>
          <a:noFill/>
          <a:ln w="9525">
            <a:noFill/>
            <a:miter lim="800000"/>
            <a:headEnd/>
            <a:tailEnd/>
          </a:ln>
        </p:spPr>
      </p:pic>
      <p:sp>
        <p:nvSpPr>
          <p:cNvPr id="3076" name="4 CuadroTexto"/>
          <p:cNvSpPr txBox="1">
            <a:spLocks noChangeArrowheads="1"/>
          </p:cNvSpPr>
          <p:nvPr/>
        </p:nvSpPr>
        <p:spPr bwMode="auto">
          <a:xfrm>
            <a:off x="4500563" y="1196975"/>
            <a:ext cx="4248150" cy="954088"/>
          </a:xfrm>
          <a:prstGeom prst="rect">
            <a:avLst/>
          </a:prstGeom>
          <a:noFill/>
          <a:ln w="9525">
            <a:noFill/>
            <a:miter lim="800000"/>
            <a:headEnd/>
            <a:tailEnd/>
          </a:ln>
        </p:spPr>
        <p:txBody>
          <a:bodyPr>
            <a:spAutoFit/>
          </a:bodyPr>
          <a:lstStyle/>
          <a:p>
            <a:pPr>
              <a:buFont typeface="Arial" charset="0"/>
              <a:buChar char="•"/>
            </a:pPr>
            <a:r>
              <a:rPr lang="es-ES" sz="1400" b="1">
                <a:latin typeface="Calibri" pitchFamily="34" charset="0"/>
              </a:rPr>
              <a:t>    San Diego </a:t>
            </a:r>
            <a:r>
              <a:rPr lang="es-ES" sz="1400">
                <a:latin typeface="Calibri" pitchFamily="34" charset="0"/>
              </a:rPr>
              <a:t>tiene un clima mediterráneo, agradable, los días en San Diego son cálidos y soleados. El promedio de la temperatura diaria es 21 °C y las temperaturas en invierno raramente bajan a los 4 °C.</a:t>
            </a:r>
          </a:p>
        </p:txBody>
      </p:sp>
      <p:sp>
        <p:nvSpPr>
          <p:cNvPr id="3077" name="5 CuadroTexto"/>
          <p:cNvSpPr txBox="1">
            <a:spLocks noChangeArrowheads="1"/>
          </p:cNvSpPr>
          <p:nvPr/>
        </p:nvSpPr>
        <p:spPr bwMode="auto">
          <a:xfrm>
            <a:off x="395288" y="2492375"/>
            <a:ext cx="7993062" cy="1754188"/>
          </a:xfrm>
          <a:prstGeom prst="rect">
            <a:avLst/>
          </a:prstGeom>
          <a:noFill/>
          <a:ln w="9525">
            <a:noFill/>
            <a:miter lim="800000"/>
            <a:headEnd/>
            <a:tailEnd/>
          </a:ln>
        </p:spPr>
        <p:txBody>
          <a:bodyPr>
            <a:spAutoFit/>
          </a:bodyPr>
          <a:lstStyle/>
          <a:p>
            <a:r>
              <a:rPr lang="es-ES" b="1">
                <a:latin typeface="Calibri" pitchFamily="34" charset="0"/>
              </a:rPr>
              <a:t>San Diego</a:t>
            </a:r>
            <a:r>
              <a:rPr lang="es-ES">
                <a:latin typeface="Calibri" pitchFamily="34" charset="0"/>
              </a:rPr>
              <a:t> es una ciudad situada en el extremo suroeste del estado de California y, por lo tanto, al extremo suroeste continental de los Estados Unidos.  Cuenta con una población de aproximadamente 1.250.000 habitantes.</a:t>
            </a:r>
          </a:p>
          <a:p>
            <a:endParaRPr lang="es-ES">
              <a:latin typeface="Calibri" pitchFamily="34" charset="0"/>
            </a:endParaRPr>
          </a:p>
          <a:p>
            <a:r>
              <a:rPr lang="es-ES">
                <a:latin typeface="Calibri" pitchFamily="34" charset="0"/>
              </a:rPr>
              <a:t>El aeropuerto internacional más cercano (SAN) San Diego International Airport se encuentra a unos 4 km de la ciudad </a:t>
            </a:r>
            <a:r>
              <a:rPr lang="es-ES" b="1">
                <a:latin typeface="Calibri" pitchFamily="34" charset="0"/>
              </a:rPr>
              <a:t>San Diego</a:t>
            </a:r>
            <a:r>
              <a:rPr lang="es-ES">
                <a:latin typeface="Calibri" pitchFamily="34" charset="0"/>
              </a:rPr>
              <a:t>.</a:t>
            </a:r>
          </a:p>
        </p:txBody>
      </p:sp>
      <p:pic>
        <p:nvPicPr>
          <p:cNvPr id="3078" name="Picture 4" descr="Photo of City Skyline and San Diego Bay"/>
          <p:cNvPicPr>
            <a:picLocks noChangeAspect="1" noChangeArrowheads="1"/>
          </p:cNvPicPr>
          <p:nvPr/>
        </p:nvPicPr>
        <p:blipFill>
          <a:blip r:embed="rId4" cstate="print"/>
          <a:srcRect/>
          <a:stretch>
            <a:fillRect/>
          </a:stretch>
        </p:blipFill>
        <p:spPr bwMode="auto">
          <a:xfrm>
            <a:off x="323850" y="4724400"/>
            <a:ext cx="3000375" cy="1809750"/>
          </a:xfrm>
          <a:prstGeom prst="rect">
            <a:avLst/>
          </a:prstGeom>
          <a:noFill/>
          <a:ln w="9525">
            <a:noFill/>
            <a:miter lim="800000"/>
            <a:headEnd/>
            <a:tailEnd/>
          </a:ln>
        </p:spPr>
      </p:pic>
      <p:sp>
        <p:nvSpPr>
          <p:cNvPr id="8" name="7 Rectángulo"/>
          <p:cNvSpPr/>
          <p:nvPr/>
        </p:nvSpPr>
        <p:spPr>
          <a:xfrm>
            <a:off x="323528" y="836712"/>
            <a:ext cx="3528392" cy="1200329"/>
          </a:xfrm>
          <a:prstGeom prst="rect">
            <a:avLst/>
          </a:prstGeom>
          <a:noFill/>
        </p:spPr>
        <p:txBody>
          <a:bodyPr>
            <a:spAutoFit/>
          </a:bodyPr>
          <a:lstStyle/>
          <a:p>
            <a:pPr algn="ctr" fontAlgn="auto">
              <a:spcBef>
                <a:spcPts val="0"/>
              </a:spcBef>
              <a:spcAft>
                <a:spcPts val="0"/>
              </a:spcAft>
              <a:defRPr/>
            </a:pPr>
            <a:r>
              <a:rPr lang="es-E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Información General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sp>
        <p:nvSpPr>
          <p:cNvPr id="4" name="3 Rectángulo"/>
          <p:cNvSpPr/>
          <p:nvPr/>
        </p:nvSpPr>
        <p:spPr>
          <a:xfrm>
            <a:off x="539750" y="1028700"/>
            <a:ext cx="8064500" cy="1816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fontAlgn="auto">
              <a:spcBef>
                <a:spcPts val="0"/>
              </a:spcBef>
              <a:spcAft>
                <a:spcPts val="0"/>
              </a:spcAft>
              <a:defRPr/>
            </a:pPr>
            <a:r>
              <a:rPr lang="es-ES" sz="2800" b="1" dirty="0"/>
              <a:t>San Diego </a:t>
            </a:r>
            <a:r>
              <a:rPr lang="es-ES" sz="2800" b="1" dirty="0" err="1"/>
              <a:t>State</a:t>
            </a:r>
            <a:r>
              <a:rPr lang="es-ES" sz="2800" b="1" dirty="0"/>
              <a:t> </a:t>
            </a:r>
            <a:r>
              <a:rPr lang="es-ES" sz="2800" b="1" dirty="0" err="1"/>
              <a:t>University</a:t>
            </a:r>
            <a:r>
              <a:rPr lang="es-ES" sz="2800" dirty="0"/>
              <a:t> ( </a:t>
            </a:r>
            <a:r>
              <a:rPr lang="es-ES" sz="2800" b="1" dirty="0"/>
              <a:t>SDSU</a:t>
            </a:r>
            <a:r>
              <a:rPr lang="es-ES" sz="2800" dirty="0"/>
              <a:t> ), fundada en 1897 como Escuela Normal de San Diego, es el más grande y antiguo centro de educación superior en el gran área de San Diego .</a:t>
            </a:r>
          </a:p>
        </p:txBody>
      </p:sp>
      <p:sp>
        <p:nvSpPr>
          <p:cNvPr id="5" name="4 Rectángulo"/>
          <p:cNvSpPr/>
          <p:nvPr/>
        </p:nvSpPr>
        <p:spPr>
          <a:xfrm>
            <a:off x="611188" y="3141663"/>
            <a:ext cx="7848600" cy="203041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fontAlgn="auto">
              <a:spcBef>
                <a:spcPts val="0"/>
              </a:spcBef>
              <a:spcAft>
                <a:spcPts val="0"/>
              </a:spcAft>
              <a:defRPr/>
            </a:pPr>
            <a:r>
              <a:rPr lang="es-ES" dirty="0"/>
              <a:t>San Diego </a:t>
            </a:r>
            <a:r>
              <a:rPr lang="es-ES" dirty="0" err="1"/>
              <a:t>State</a:t>
            </a:r>
            <a:r>
              <a:rPr lang="es-ES" dirty="0"/>
              <a:t> </a:t>
            </a:r>
            <a:r>
              <a:rPr lang="es-ES" dirty="0" err="1"/>
              <a:t>University</a:t>
            </a:r>
            <a:r>
              <a:rPr lang="es-ES" dirty="0"/>
              <a:t> ofrece una gama única de programas de pregrado y postgrado para desafiar la inteligencia y cultivar la creatividad. Con la investigación de vanguardia, innovadoras instalaciones, y una perspectiva global, las oportunidades de los estudiantes para aprender y crecer en SDSU son infinitas. De las bellas artes y las humanidades a las ciencias, la diversidad de intereses es aceptada y las ideas florecen en la comunidad académica de SDSU.</a:t>
            </a:r>
          </a:p>
          <a:p>
            <a:pPr fontAlgn="auto">
              <a:spcBef>
                <a:spcPts val="0"/>
              </a:spcBef>
              <a:spcAft>
                <a:spcPts val="0"/>
              </a:spcAft>
              <a:defRPr/>
            </a:pPr>
            <a:r>
              <a:rPr lang="es-ES" dirty="0"/>
              <a:t>SDSU ofrece 84 grados de licenciatura, 76 de maestrías (</a:t>
            </a:r>
            <a:r>
              <a:rPr lang="es-ES" dirty="0" err="1"/>
              <a:t>master</a:t>
            </a:r>
            <a:r>
              <a:rPr lang="es-ES" dirty="0"/>
              <a:t>) y 16 doctorados. </a:t>
            </a:r>
          </a:p>
        </p:txBody>
      </p:sp>
      <p:pic>
        <p:nvPicPr>
          <p:cNvPr id="4101" name="Picture 2" descr="http://t3.gstatic.com/images?q=tbn:ANd9GcQ8WBxSqHQBpf9euI4sNWQoO_jF3LyOtQMVWD6xunHOJqoy0uXv"/>
          <p:cNvPicPr>
            <a:picLocks noChangeAspect="1" noChangeArrowheads="1"/>
          </p:cNvPicPr>
          <p:nvPr/>
        </p:nvPicPr>
        <p:blipFill>
          <a:blip r:embed="rId3" cstate="print"/>
          <a:srcRect/>
          <a:stretch>
            <a:fillRect/>
          </a:stretch>
        </p:blipFill>
        <p:spPr bwMode="auto">
          <a:xfrm>
            <a:off x="3563938" y="5335588"/>
            <a:ext cx="1368425" cy="1522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692275" y="1397000"/>
          <a:ext cx="6264696" cy="4768305"/>
        </p:xfrm>
        <a:graphic>
          <a:graphicData uri="http://schemas.openxmlformats.org/drawingml/2006/table">
            <a:tbl>
              <a:tblPr/>
              <a:tblGrid>
                <a:gridCol w="3132348"/>
                <a:gridCol w="3132348"/>
              </a:tblGrid>
              <a:tr h="2701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183</a:t>
                      </a:r>
                      <a:endParaRPr lang="es-ES" sz="1200" dirty="0"/>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1897</a:t>
                      </a:r>
                    </a:p>
                  </a:txBody>
                  <a:tcPr marL="61576" marR="61576" marT="30788" marB="30788" anchor="ctr">
                    <a:lnL>
                      <a:noFill/>
                    </a:lnL>
                    <a:lnR>
                      <a:noFill/>
                    </a:lnR>
                    <a:lnT>
                      <a:noFill/>
                    </a:lnT>
                    <a:lnB>
                      <a:noFill/>
                    </a:lnB>
                  </a:tcPr>
                </a:tc>
              </a:tr>
              <a:tr h="876488">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$27.637</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Semestral</a:t>
                      </a:r>
                      <a:endParaRPr lang="es-ES" sz="1200" dirty="0"/>
                    </a:p>
                  </a:txBody>
                  <a:tcPr marL="61576" marR="61576" marT="30788" marB="30788" anchor="ctr">
                    <a:lnL>
                      <a:noFill/>
                    </a:lnL>
                    <a:lnR>
                      <a:noFill/>
                    </a:lnR>
                    <a:lnT>
                      <a:noFill/>
                    </a:lnT>
                    <a:lnB>
                      <a:noFill/>
                    </a:lnB>
                  </a:tcPr>
                </a:tc>
              </a:tr>
              <a:tr h="382107">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27.537</a:t>
                      </a:r>
                      <a:endParaRPr lang="es-ES" sz="1200" dirty="0"/>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Suburbana</a:t>
                      </a:r>
                      <a:endParaRPr lang="es-ES" sz="1200" dirty="0"/>
                    </a:p>
                  </a:txBody>
                  <a:tcPr marL="61576" marR="61576" marT="30788" marB="30788" anchor="ctr">
                    <a:lnL>
                      <a:noFill/>
                    </a:lnL>
                    <a:lnR>
                      <a:noFill/>
                    </a:lnR>
                    <a:lnT>
                      <a:noFill/>
                    </a:lnT>
                    <a:lnB>
                      <a:noFill/>
                    </a:lnB>
                  </a:tcPr>
                </a:tc>
              </a:tr>
              <a:tr h="382107">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$340.000.000</a:t>
                      </a:r>
                      <a:endParaRPr lang="es-ES" sz="1200" dirty="0"/>
                    </a:p>
                  </a:txBody>
                  <a:tcPr marL="61576" marR="61576" marT="30788" marB="30788" anchor="ctr">
                    <a:lnL>
                      <a:noFill/>
                    </a:lnL>
                    <a:lnR>
                      <a:noFill/>
                    </a:lnR>
                    <a:lnT>
                      <a:noFill/>
                    </a:lnT>
                    <a:lnB>
                      <a:noFill/>
                    </a:lnB>
                  </a:tcPr>
                </a:tc>
              </a:tr>
              <a:tr h="382107">
                <a:tc>
                  <a:txBody>
                    <a:bodyPr/>
                    <a:lstStyle/>
                    <a:p>
                      <a:pPr marL="0" marR="0" algn="ctr">
                        <a:spcBef>
                          <a:spcPts val="0"/>
                        </a:spcBef>
                        <a:spcAft>
                          <a:spcPts val="0"/>
                        </a:spcAft>
                      </a:pPr>
                      <a:r>
                        <a:rPr lang="es-ES" sz="1200" dirty="0" smtClean="0"/>
                        <a:t>SAT</a:t>
                      </a:r>
                      <a:r>
                        <a:rPr lang="es-ES" sz="1200" baseline="0" dirty="0" smtClean="0"/>
                        <a:t> (Matemáticas y Verbal)</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1.040</a:t>
                      </a:r>
                      <a:endParaRPr lang="es-ES" sz="1200" dirty="0"/>
                    </a:p>
                  </a:txBody>
                  <a:tcPr marL="61576" marR="61576" marT="30788" marB="30788" anchor="ctr">
                    <a:lnL>
                      <a:noFill/>
                    </a:lnL>
                    <a:lnR>
                      <a:noFill/>
                    </a:lnR>
                    <a:lnT>
                      <a:noFill/>
                    </a:lnT>
                    <a:lnB>
                      <a:noFill/>
                    </a:lnB>
                  </a:tcPr>
                </a:tc>
              </a:tr>
              <a:tr h="472269">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82107">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de Mayo para Semestre Otoño</a:t>
                      </a:r>
                      <a:endParaRPr lang="es-ES" sz="1200" dirty="0"/>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a:t>$65 </a:t>
                      </a:r>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36%</a:t>
                      </a:r>
                      <a:endParaRPr lang="es-ES" sz="1200" i="0" dirty="0"/>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Selectiva</a:t>
                      </a:r>
                      <a:endParaRPr lang="es-ES" sz="1200" dirty="0"/>
                    </a:p>
                  </a:txBody>
                  <a:tcPr marL="61576" marR="61576" marT="30788" marB="30788" anchor="ctr">
                    <a:lnL>
                      <a:noFill/>
                    </a:lnL>
                    <a:lnR>
                      <a:noFill/>
                    </a:lnR>
                    <a:lnT>
                      <a:noFill/>
                    </a:lnT>
                    <a:lnB>
                      <a:noFill/>
                    </a:lnB>
                  </a:tcPr>
                </a:tc>
              </a:tr>
            </a:tbl>
          </a:graphicData>
        </a:graphic>
      </p:graphicFrame>
      <p:pic>
        <p:nvPicPr>
          <p:cNvPr id="5149"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sp>
        <p:nvSpPr>
          <p:cNvPr id="6" name="5 Rectángulo"/>
          <p:cNvSpPr/>
          <p:nvPr/>
        </p:nvSpPr>
        <p:spPr>
          <a:xfrm>
            <a:off x="2771800" y="188640"/>
            <a:ext cx="5682935" cy="584775"/>
          </a:xfrm>
          <a:prstGeom prst="rect">
            <a:avLst/>
          </a:prstGeom>
          <a:noFill/>
        </p:spPr>
        <p:txBody>
          <a:bodyPr>
            <a:spAutoFit/>
          </a:bodyPr>
          <a:lstStyle/>
          <a:p>
            <a:pPr algn="ctr" fontAlgn="auto">
              <a:spcBef>
                <a:spcPts val="0"/>
              </a:spcBef>
              <a:spcAft>
                <a:spcPts val="0"/>
              </a:spcAft>
              <a:defRPr/>
            </a:pPr>
            <a:r>
              <a:rPr lang="es-ES" sz="3200" b="1" u="sng"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pic>
        <p:nvPicPr>
          <p:cNvPr id="7175" name="Picture 6" descr="http://t2.gstatic.com/images?q=tbn:ANd9GcTTWFG4B7znwz9ov3boAh6RU4bHJ6gbSbAJdY8GZXn4u8IFYvrq"/>
          <p:cNvPicPr>
            <a:picLocks noChangeAspect="1" noChangeArrowheads="1"/>
          </p:cNvPicPr>
          <p:nvPr/>
        </p:nvPicPr>
        <p:blipFill>
          <a:blip r:embed="rId3" cstate="print"/>
          <a:srcRect/>
          <a:stretch>
            <a:fillRect/>
          </a:stretch>
        </p:blipFill>
        <p:spPr bwMode="auto">
          <a:xfrm>
            <a:off x="5508625" y="3644900"/>
            <a:ext cx="2295525" cy="1990725"/>
          </a:xfrm>
          <a:prstGeom prst="rect">
            <a:avLst/>
          </a:prstGeom>
          <a:noFill/>
          <a:ln w="9525">
            <a:noFill/>
            <a:miter lim="800000"/>
            <a:headEnd/>
            <a:tailEnd/>
          </a:ln>
        </p:spPr>
      </p:pic>
      <p:pic>
        <p:nvPicPr>
          <p:cNvPr id="7176" name="Picture 8" descr="SDSU Aztecs Women's Golf"/>
          <p:cNvPicPr>
            <a:picLocks noChangeAspect="1" noChangeArrowheads="1"/>
          </p:cNvPicPr>
          <p:nvPr/>
        </p:nvPicPr>
        <p:blipFill>
          <a:blip r:embed="rId4" cstate="print"/>
          <a:srcRect/>
          <a:stretch>
            <a:fillRect/>
          </a:stretch>
        </p:blipFill>
        <p:spPr bwMode="auto">
          <a:xfrm>
            <a:off x="900113" y="3716338"/>
            <a:ext cx="2295525" cy="1516062"/>
          </a:xfrm>
          <a:prstGeom prst="rect">
            <a:avLst/>
          </a:prstGeom>
          <a:noFill/>
          <a:ln w="9525">
            <a:noFill/>
            <a:miter lim="800000"/>
            <a:headEnd/>
            <a:tailEnd/>
          </a:ln>
        </p:spPr>
      </p:pic>
      <p:sp>
        <p:nvSpPr>
          <p:cNvPr id="7177" name="9 CuadroTexto"/>
          <p:cNvSpPr txBox="1">
            <a:spLocks noChangeArrowheads="1"/>
          </p:cNvSpPr>
          <p:nvPr/>
        </p:nvSpPr>
        <p:spPr bwMode="auto">
          <a:xfrm>
            <a:off x="611188" y="5805488"/>
            <a:ext cx="7489825" cy="369887"/>
          </a:xfrm>
          <a:prstGeom prst="rect">
            <a:avLst/>
          </a:prstGeom>
          <a:noFill/>
          <a:ln w="9525">
            <a:noFill/>
            <a:miter lim="800000"/>
            <a:headEnd/>
            <a:tailEnd/>
          </a:ln>
        </p:spPr>
        <p:txBody>
          <a:bodyPr>
            <a:spAutoFit/>
          </a:bodyPr>
          <a:lstStyle/>
          <a:p>
            <a:r>
              <a:rPr lang="en-US" dirty="0">
                <a:latin typeface="Calibri" pitchFamily="34" charset="0"/>
              </a:rPr>
              <a:t>          </a:t>
            </a:r>
            <a:r>
              <a:rPr lang="en-US" dirty="0" err="1">
                <a:latin typeface="Calibri" pitchFamily="34" charset="0"/>
              </a:rPr>
              <a:t>Equipo</a:t>
            </a:r>
            <a:r>
              <a:rPr lang="en-US" dirty="0">
                <a:latin typeface="Calibri" pitchFamily="34" charset="0"/>
              </a:rPr>
              <a:t> </a:t>
            </a:r>
            <a:r>
              <a:rPr lang="en-US" dirty="0" err="1">
                <a:latin typeface="Calibri" pitchFamily="34" charset="0"/>
              </a:rPr>
              <a:t>femenino</a:t>
            </a:r>
            <a:r>
              <a:rPr lang="en-US" dirty="0">
                <a:latin typeface="Calibri" pitchFamily="34" charset="0"/>
              </a:rPr>
              <a:t> </a:t>
            </a:r>
            <a:r>
              <a:rPr lang="en-US" dirty="0" smtClean="0">
                <a:latin typeface="Calibri" pitchFamily="34" charset="0"/>
              </a:rPr>
              <a:t>Golf                                                </a:t>
            </a:r>
            <a:r>
              <a:rPr lang="en-US" dirty="0" err="1" smtClean="0">
                <a:latin typeface="Calibri" pitchFamily="34" charset="0"/>
              </a:rPr>
              <a:t>Equipo</a:t>
            </a:r>
            <a:r>
              <a:rPr lang="en-US" dirty="0" smtClean="0">
                <a:latin typeface="Calibri" pitchFamily="34" charset="0"/>
              </a:rPr>
              <a:t> </a:t>
            </a:r>
            <a:r>
              <a:rPr lang="en-US" dirty="0" err="1" smtClean="0">
                <a:latin typeface="Calibri" pitchFamily="34" charset="0"/>
              </a:rPr>
              <a:t>masculino</a:t>
            </a:r>
            <a:r>
              <a:rPr lang="en-US" dirty="0" smtClean="0">
                <a:latin typeface="Calibri" pitchFamily="34" charset="0"/>
              </a:rPr>
              <a:t> Golf</a:t>
            </a:r>
            <a:endParaRPr lang="es-ES" dirty="0">
              <a:latin typeface="Calibri" pitchFamily="34" charset="0"/>
            </a:endParaRPr>
          </a:p>
        </p:txBody>
      </p:sp>
      <p:pic>
        <p:nvPicPr>
          <p:cNvPr id="8196" name="Picture 4" descr="Junior Alex Kang won the Alister MacKenzie Invitational with a school record 16-under 197."/>
          <p:cNvPicPr>
            <a:picLocks noChangeAspect="1" noChangeArrowheads="1"/>
          </p:cNvPicPr>
          <p:nvPr/>
        </p:nvPicPr>
        <p:blipFill>
          <a:blip r:embed="rId5" cstate="print"/>
          <a:srcRect/>
          <a:stretch>
            <a:fillRect/>
          </a:stretch>
        </p:blipFill>
        <p:spPr bwMode="auto">
          <a:xfrm>
            <a:off x="467544" y="836712"/>
            <a:ext cx="1428750" cy="2381250"/>
          </a:xfrm>
          <a:prstGeom prst="rect">
            <a:avLst/>
          </a:prstGeom>
          <a:noFill/>
        </p:spPr>
      </p:pic>
      <p:pic>
        <p:nvPicPr>
          <p:cNvPr id="8198" name="Picture 6" descr="Tom Berry will be among the five Aztecs headed to the Bay Area this week."/>
          <p:cNvPicPr>
            <a:picLocks noChangeAspect="1" noChangeArrowheads="1"/>
          </p:cNvPicPr>
          <p:nvPr/>
        </p:nvPicPr>
        <p:blipFill>
          <a:blip r:embed="rId6" cstate="print"/>
          <a:srcRect/>
          <a:stretch>
            <a:fillRect/>
          </a:stretch>
        </p:blipFill>
        <p:spPr bwMode="auto">
          <a:xfrm>
            <a:off x="7092280" y="908720"/>
            <a:ext cx="1428750" cy="2381250"/>
          </a:xfrm>
          <a:prstGeom prst="rect">
            <a:avLst/>
          </a:prstGeom>
          <a:noFill/>
        </p:spPr>
      </p:pic>
      <p:pic>
        <p:nvPicPr>
          <p:cNvPr id="8200" name="Picture 8" descr="Rebecca Schneider won the Carlsbad City Amateur this past weekend."/>
          <p:cNvPicPr>
            <a:picLocks noChangeAspect="1" noChangeArrowheads="1"/>
          </p:cNvPicPr>
          <p:nvPr/>
        </p:nvPicPr>
        <p:blipFill>
          <a:blip r:embed="rId7" cstate="print"/>
          <a:srcRect/>
          <a:stretch>
            <a:fillRect/>
          </a:stretch>
        </p:blipFill>
        <p:spPr bwMode="auto">
          <a:xfrm>
            <a:off x="2555776" y="908720"/>
            <a:ext cx="1428750" cy="2381250"/>
          </a:xfrm>
          <a:prstGeom prst="rect">
            <a:avLst/>
          </a:prstGeom>
          <a:noFill/>
        </p:spPr>
      </p:pic>
      <p:pic>
        <p:nvPicPr>
          <p:cNvPr id="8202" name="Picture 10" descr="Senior Stephanie Arcala posted her second consecutive 73 on Wednesday."/>
          <p:cNvPicPr>
            <a:picLocks noChangeAspect="1" noChangeArrowheads="1"/>
          </p:cNvPicPr>
          <p:nvPr/>
        </p:nvPicPr>
        <p:blipFill>
          <a:blip r:embed="rId8" cstate="print"/>
          <a:srcRect/>
          <a:stretch>
            <a:fillRect/>
          </a:stretch>
        </p:blipFill>
        <p:spPr bwMode="auto">
          <a:xfrm>
            <a:off x="4860032" y="980728"/>
            <a:ext cx="1428750" cy="23812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286000" y="2413338"/>
            <a:ext cx="4572000" cy="2585323"/>
          </a:xfrm>
          <a:prstGeom prst="rect">
            <a:avLst/>
          </a:prstGeom>
        </p:spPr>
        <p:txBody>
          <a:bodyPr>
            <a:spAutoFit/>
          </a:bodyPr>
          <a:lstStyle/>
          <a:p>
            <a:r>
              <a:rPr lang="en-US" dirty="0" smtClean="0"/>
              <a:t>Donovan, </a:t>
            </a:r>
            <a:r>
              <a:rPr lang="en-US" dirty="0" err="1" smtClean="0"/>
              <a:t>como</a:t>
            </a:r>
            <a:r>
              <a:rPr lang="en-US" dirty="0" smtClean="0"/>
              <a:t> </a:t>
            </a:r>
            <a:r>
              <a:rPr lang="en-US" dirty="0" err="1" smtClean="0"/>
              <a:t>jugador</a:t>
            </a:r>
            <a:r>
              <a:rPr lang="en-US" dirty="0" smtClean="0"/>
              <a:t> amateur, se </a:t>
            </a:r>
            <a:r>
              <a:rPr lang="en-US" dirty="0" err="1" smtClean="0"/>
              <a:t>clasificó</a:t>
            </a:r>
            <a:r>
              <a:rPr lang="en-US" dirty="0" smtClean="0"/>
              <a:t> </a:t>
            </a:r>
            <a:r>
              <a:rPr lang="en-US" dirty="0" err="1" smtClean="0"/>
              <a:t>para</a:t>
            </a:r>
            <a:r>
              <a:rPr lang="en-US" dirty="0" smtClean="0"/>
              <a:t> el US </a:t>
            </a:r>
            <a:r>
              <a:rPr lang="en-US" dirty="0" err="1" smtClean="0"/>
              <a:t>Amateuro</a:t>
            </a:r>
            <a:r>
              <a:rPr lang="en-US" dirty="0" smtClean="0"/>
              <a:t> 1996 y 1999 y antes de </a:t>
            </a:r>
            <a:r>
              <a:rPr lang="en-US" dirty="0" err="1" smtClean="0"/>
              <a:t>pasarse</a:t>
            </a:r>
            <a:r>
              <a:rPr lang="en-US" dirty="0" smtClean="0"/>
              <a:t> a </a:t>
            </a:r>
            <a:r>
              <a:rPr lang="en-US" dirty="0" err="1" smtClean="0"/>
              <a:t>profesional</a:t>
            </a:r>
            <a:r>
              <a:rPr lang="en-US" dirty="0" smtClean="0"/>
              <a:t>, </a:t>
            </a:r>
            <a:r>
              <a:rPr lang="en-US" dirty="0" err="1" smtClean="0"/>
              <a:t>jugó</a:t>
            </a:r>
            <a:r>
              <a:rPr lang="en-US" dirty="0" smtClean="0"/>
              <a:t> el British Amateur en 2001.  </a:t>
            </a:r>
            <a:r>
              <a:rPr lang="en-US" dirty="0" err="1" smtClean="0"/>
              <a:t>Compitió</a:t>
            </a:r>
            <a:r>
              <a:rPr lang="en-US" dirty="0" smtClean="0"/>
              <a:t> en el Golden State Tour en 2001 y Gateway Tour en 2002.</a:t>
            </a:r>
          </a:p>
          <a:p>
            <a:r>
              <a:rPr lang="en-US" dirty="0" smtClean="0"/>
              <a:t>Durante </a:t>
            </a:r>
            <a:r>
              <a:rPr lang="en-US" dirty="0" err="1" smtClean="0"/>
              <a:t>su</a:t>
            </a:r>
            <a:r>
              <a:rPr lang="en-US" dirty="0" smtClean="0"/>
              <a:t> </a:t>
            </a:r>
            <a:r>
              <a:rPr lang="en-US" dirty="0" err="1" smtClean="0"/>
              <a:t>mandato</a:t>
            </a:r>
            <a:r>
              <a:rPr lang="en-US" dirty="0" smtClean="0"/>
              <a:t> </a:t>
            </a:r>
            <a:r>
              <a:rPr lang="en-US" dirty="0" err="1" smtClean="0"/>
              <a:t>como</a:t>
            </a:r>
            <a:r>
              <a:rPr lang="en-US" dirty="0" smtClean="0"/>
              <a:t> </a:t>
            </a:r>
            <a:r>
              <a:rPr lang="en-US" dirty="0" err="1" smtClean="0"/>
              <a:t>Entrenador</a:t>
            </a:r>
            <a:r>
              <a:rPr lang="en-US" dirty="0" smtClean="0"/>
              <a:t> </a:t>
            </a:r>
            <a:r>
              <a:rPr lang="en-US" dirty="0" err="1" smtClean="0"/>
              <a:t>Jefe</a:t>
            </a:r>
            <a:r>
              <a:rPr lang="en-US" dirty="0" smtClean="0"/>
              <a:t>, </a:t>
            </a:r>
            <a:r>
              <a:rPr lang="en-US" dirty="0" err="1" smtClean="0"/>
              <a:t>su</a:t>
            </a:r>
            <a:r>
              <a:rPr lang="en-US" dirty="0" smtClean="0"/>
              <a:t> </a:t>
            </a:r>
            <a:r>
              <a:rPr lang="en-US" dirty="0" err="1" smtClean="0"/>
              <a:t>equipo</a:t>
            </a:r>
            <a:r>
              <a:rPr lang="en-US" dirty="0" smtClean="0"/>
              <a:t> se ha </a:t>
            </a:r>
            <a:r>
              <a:rPr lang="en-US" dirty="0" err="1" smtClean="0"/>
              <a:t>clasificado</a:t>
            </a:r>
            <a:r>
              <a:rPr lang="en-US" dirty="0" smtClean="0"/>
              <a:t> </a:t>
            </a:r>
            <a:r>
              <a:rPr lang="en-US" dirty="0" err="1" smtClean="0"/>
              <a:t>siempre</a:t>
            </a:r>
            <a:r>
              <a:rPr lang="en-US" dirty="0" smtClean="0"/>
              <a:t> </a:t>
            </a:r>
            <a:r>
              <a:rPr lang="en-US" dirty="0" err="1" smtClean="0"/>
              <a:t>para</a:t>
            </a:r>
            <a:r>
              <a:rPr lang="en-US" dirty="0" smtClean="0"/>
              <a:t> </a:t>
            </a:r>
            <a:r>
              <a:rPr lang="en-US" dirty="0" err="1" smtClean="0"/>
              <a:t>las</a:t>
            </a:r>
            <a:r>
              <a:rPr lang="en-US" dirty="0" smtClean="0"/>
              <a:t> </a:t>
            </a:r>
            <a:r>
              <a:rPr lang="en-US" dirty="0" err="1" smtClean="0"/>
              <a:t>regionales</a:t>
            </a:r>
            <a:r>
              <a:rPr lang="en-US" dirty="0" smtClean="0"/>
              <a:t> de NCAA.</a:t>
            </a:r>
            <a:endParaRPr lang="es-ES" dirty="0"/>
          </a:p>
        </p:txBody>
      </p:sp>
      <p:pic>
        <p:nvPicPr>
          <p:cNvPr id="4" name="Picture 4" descr="Ryan Donovan"/>
          <p:cNvPicPr>
            <a:picLocks noChangeAspect="1" noChangeArrowheads="1"/>
          </p:cNvPicPr>
          <p:nvPr/>
        </p:nvPicPr>
        <p:blipFill>
          <a:blip r:embed="rId2" cstate="print"/>
          <a:srcRect/>
          <a:stretch>
            <a:fillRect/>
          </a:stretch>
        </p:blipFill>
        <p:spPr bwMode="auto">
          <a:xfrm>
            <a:off x="539552" y="2636912"/>
            <a:ext cx="1381656" cy="1908000"/>
          </a:xfrm>
          <a:prstGeom prst="rect">
            <a:avLst/>
          </a:prstGeom>
          <a:noFill/>
          <a:ln w="9525">
            <a:noFill/>
            <a:miter lim="800000"/>
            <a:headEnd/>
            <a:tailEnd/>
          </a:ln>
        </p:spPr>
      </p:pic>
      <p:pic>
        <p:nvPicPr>
          <p:cNvPr id="6" name="Picture 2" descr="San Diego State University"/>
          <p:cNvPicPr>
            <a:picLocks noChangeAspect="1" noChangeArrowheads="1"/>
          </p:cNvPicPr>
          <p:nvPr/>
        </p:nvPicPr>
        <p:blipFill>
          <a:blip r:embed="rId3" cstate="print"/>
          <a:srcRect/>
          <a:stretch>
            <a:fillRect/>
          </a:stretch>
        </p:blipFill>
        <p:spPr bwMode="auto">
          <a:xfrm>
            <a:off x="0" y="0"/>
            <a:ext cx="2200275" cy="485775"/>
          </a:xfrm>
          <a:prstGeom prst="rect">
            <a:avLst/>
          </a:prstGeom>
          <a:noFill/>
          <a:ln w="9525">
            <a:noFill/>
            <a:miter lim="800000"/>
            <a:headEnd/>
            <a:tailEnd/>
          </a:ln>
        </p:spPr>
      </p:pic>
      <p:sp>
        <p:nvSpPr>
          <p:cNvPr id="8" name="7 Rectángulo"/>
          <p:cNvSpPr/>
          <p:nvPr/>
        </p:nvSpPr>
        <p:spPr>
          <a:xfrm>
            <a:off x="1123652" y="1196752"/>
            <a:ext cx="6896696"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s-ES" sz="3600" b="1" cap="none" spc="150" dirty="0" err="1"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Ryan</a:t>
            </a:r>
            <a:r>
              <a:rPr lang="es-ES" sz="3600" b="1" cap="none"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 </a:t>
            </a:r>
            <a:r>
              <a:rPr lang="es-ES" sz="3600" b="1" cap="none" spc="150" dirty="0" err="1"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Donova</a:t>
            </a:r>
            <a:r>
              <a:rPr lang="es-ES" sz="3600" b="1" cap="none"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 </a:t>
            </a:r>
          </a:p>
          <a:p>
            <a:pPr algn="ctr"/>
            <a:r>
              <a:rPr lang="es-ES" sz="3600" b="1" cap="none"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entrenador masculino</a:t>
            </a:r>
            <a:endParaRPr lang="es-ES" sz="3600" b="1" cap="none" spc="150" dirty="0">
              <a:ln w="11430"/>
              <a:solidFill>
                <a:schemeClr val="tx2">
                  <a:lumMod val="60000"/>
                  <a:lumOff val="40000"/>
                </a:schemeClr>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rot="10800000" flipV="1">
            <a:off x="179512" y="4342271"/>
            <a:ext cx="4680520" cy="1754326"/>
          </a:xfrm>
          <a:prstGeom prst="rect">
            <a:avLst/>
          </a:prstGeom>
        </p:spPr>
        <p:txBody>
          <a:bodyPr wrap="square">
            <a:spAutoFit/>
          </a:bodyPr>
          <a:lstStyle/>
          <a:p>
            <a:r>
              <a:rPr lang="es-ES" dirty="0" smtClean="0"/>
              <a:t>   </a:t>
            </a:r>
            <a:r>
              <a:rPr lang="es-ES" dirty="0" err="1" smtClean="0"/>
              <a:t>Emiliee</a:t>
            </a:r>
            <a:r>
              <a:rPr lang="es-ES" dirty="0" smtClean="0"/>
              <a:t> Klein,  ganó en 1996 el Abierto Británico femenino y ha jugado durante 11 temporadas el Tour LPGA.</a:t>
            </a:r>
          </a:p>
          <a:p>
            <a:r>
              <a:rPr lang="es-ES" dirty="0" smtClean="0"/>
              <a:t>   Klein llega a SDSU después de trabajar, desde 2005,  como entrenadora jefe de la Universidad de Florida Central.</a:t>
            </a:r>
            <a:endParaRPr lang="es-ES" dirty="0"/>
          </a:p>
        </p:txBody>
      </p:sp>
      <p:pic>
        <p:nvPicPr>
          <p:cNvPr id="3" name="Picture 2" descr="Emilee Klein"/>
          <p:cNvPicPr>
            <a:picLocks noChangeAspect="1" noChangeArrowheads="1"/>
          </p:cNvPicPr>
          <p:nvPr/>
        </p:nvPicPr>
        <p:blipFill>
          <a:blip r:embed="rId2" cstate="print"/>
          <a:srcRect/>
          <a:stretch>
            <a:fillRect/>
          </a:stretch>
        </p:blipFill>
        <p:spPr bwMode="auto">
          <a:xfrm>
            <a:off x="1619672" y="2420888"/>
            <a:ext cx="1199173" cy="1656000"/>
          </a:xfrm>
          <a:prstGeom prst="rect">
            <a:avLst/>
          </a:prstGeom>
          <a:noFill/>
          <a:ln w="9525">
            <a:noFill/>
            <a:miter lim="800000"/>
            <a:headEnd/>
            <a:tailEnd/>
          </a:ln>
        </p:spPr>
      </p:pic>
      <p:sp>
        <p:nvSpPr>
          <p:cNvPr id="4" name="3 Rectángulo"/>
          <p:cNvSpPr/>
          <p:nvPr/>
        </p:nvSpPr>
        <p:spPr>
          <a:xfrm>
            <a:off x="2286000" y="980729"/>
            <a:ext cx="4572000" cy="646331"/>
          </a:xfrm>
          <a:prstGeom prst="rect">
            <a:avLst/>
          </a:prstGeom>
        </p:spPr>
        <p:txBody>
          <a:bodyPr wrap="square">
            <a:spAutoFit/>
          </a:bodyPr>
          <a:lstStyle/>
          <a:p>
            <a:pPr algn="ctr"/>
            <a:r>
              <a:rPr lang="es-ES" b="1" spc="150" dirty="0" err="1"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Emiliee</a:t>
            </a:r>
            <a:r>
              <a:rPr lang="es-ES" b="1"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 Klein</a:t>
            </a:r>
          </a:p>
          <a:p>
            <a:pPr algn="ctr"/>
            <a:r>
              <a:rPr lang="es-ES" b="1"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entrenadora femenina</a:t>
            </a:r>
            <a:endParaRPr lang="es-ES" b="1" spc="150" dirty="0">
              <a:ln w="11430"/>
              <a:solidFill>
                <a:schemeClr val="tx2">
                  <a:lumMod val="60000"/>
                  <a:lumOff val="40000"/>
                </a:schemeClr>
              </a:solidFill>
              <a:effectLst>
                <a:outerShdw blurRad="25400" algn="tl" rotWithShape="0">
                  <a:srgbClr val="000000">
                    <a:alpha val="43000"/>
                  </a:srgbClr>
                </a:outerShdw>
              </a:effectLst>
            </a:endParaRPr>
          </a:p>
        </p:txBody>
      </p:sp>
      <p:graphicFrame>
        <p:nvGraphicFramePr>
          <p:cNvPr id="5" name="4 Tabla"/>
          <p:cNvGraphicFramePr>
            <a:graphicFrameLocks noGrp="1"/>
          </p:cNvGraphicFramePr>
          <p:nvPr/>
        </p:nvGraphicFramePr>
        <p:xfrm>
          <a:off x="5220072" y="1916831"/>
          <a:ext cx="3600399" cy="4680517"/>
        </p:xfrm>
        <a:graphic>
          <a:graphicData uri="http://schemas.openxmlformats.org/drawingml/2006/table">
            <a:tbl>
              <a:tblPr/>
              <a:tblGrid>
                <a:gridCol w="742350"/>
                <a:gridCol w="2858049"/>
              </a:tblGrid>
              <a:tr h="223631">
                <a:tc gridSpan="2">
                  <a:txBody>
                    <a:bodyPr/>
                    <a:lstStyle/>
                    <a:p>
                      <a:r>
                        <a:rPr lang="es-ES" sz="1100" b="1" i="0" dirty="0">
                          <a:solidFill>
                            <a:srgbClr val="FFFFFF"/>
                          </a:solidFill>
                          <a:latin typeface="Arial"/>
                        </a:rPr>
                        <a:t> </a:t>
                      </a:r>
                      <a:r>
                        <a:rPr lang="es-ES" sz="1100" b="1" i="0" dirty="0" smtClean="0">
                          <a:solidFill>
                            <a:srgbClr val="FFFFFF"/>
                          </a:solidFill>
                          <a:latin typeface="Arial"/>
                        </a:rPr>
                        <a:t>Carrera</a:t>
                      </a:r>
                      <a:r>
                        <a:rPr lang="es-ES" sz="1100" b="1" i="0" baseline="0" dirty="0" smtClean="0">
                          <a:solidFill>
                            <a:srgbClr val="FFFFFF"/>
                          </a:solidFill>
                          <a:latin typeface="Arial"/>
                        </a:rPr>
                        <a:t> Profesional</a:t>
                      </a:r>
                      <a:endParaRPr lang="es-ES" sz="1100" b="1" i="0" dirty="0">
                        <a:solidFill>
                          <a:srgbClr val="FFFFFF"/>
                        </a:solidFill>
                        <a:latin typeface="Arial"/>
                      </a:endParaRPr>
                    </a:p>
                  </a:txBody>
                  <a:tcPr marL="22831" marR="22831" marT="22831" marB="22831" anchor="ctr">
                    <a:lnL>
                      <a:noFill/>
                    </a:lnL>
                    <a:lnR>
                      <a:noFill/>
                    </a:lnR>
                    <a:lnT>
                      <a:noFill/>
                    </a:lnT>
                    <a:lnB>
                      <a:noFill/>
                    </a:lnB>
                    <a:solidFill>
                      <a:srgbClr val="990000"/>
                    </a:solidFill>
                  </a:tcPr>
                </a:tc>
                <a:tc hMerge="1">
                  <a:txBody>
                    <a:bodyPr/>
                    <a:lstStyle/>
                    <a:p>
                      <a:endParaRPr lang="es-ES"/>
                    </a:p>
                  </a:txBody>
                  <a:tcPr/>
                </a:tc>
              </a:tr>
              <a:tr h="223631">
                <a:tc>
                  <a:txBody>
                    <a:bodyPr/>
                    <a:lstStyle/>
                    <a:p>
                      <a:r>
                        <a:rPr lang="es-ES" sz="1100" b="1" i="0">
                          <a:solidFill>
                            <a:srgbClr val="000000"/>
                          </a:solidFill>
                          <a:latin typeface="Arial"/>
                        </a:rPr>
                        <a:t>2002</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0">
                          <a:solidFill>
                            <a:srgbClr val="000000"/>
                          </a:solidFill>
                          <a:latin typeface="Arial"/>
                        </a:rPr>
                        <a:t>U.S. Solheim Cup Team Member</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2002</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Michelob LPGA Champion</a:t>
                      </a:r>
                    </a:p>
                  </a:txBody>
                  <a:tcPr marL="22831" marR="22831" marT="22831" marB="22831" anchor="ctr">
                    <a:lnL>
                      <a:noFill/>
                    </a:lnL>
                    <a:lnR>
                      <a:noFill/>
                    </a:lnR>
                    <a:lnT>
                      <a:noFill/>
                    </a:lnT>
                    <a:lnB>
                      <a:noFill/>
                    </a:lnB>
                    <a:solidFill>
                      <a:srgbClr val="BBBBBB"/>
                    </a:solidFill>
                  </a:tcPr>
                </a:tc>
              </a:tr>
              <a:tr h="223631">
                <a:tc>
                  <a:txBody>
                    <a:bodyPr/>
                    <a:lstStyle/>
                    <a:p>
                      <a:r>
                        <a:rPr lang="es-ES" sz="1100" b="1" i="0">
                          <a:solidFill>
                            <a:srgbClr val="000000"/>
                          </a:solidFill>
                          <a:latin typeface="Arial"/>
                        </a:rPr>
                        <a:t>1996</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0">
                          <a:solidFill>
                            <a:srgbClr val="000000"/>
                          </a:solidFill>
                          <a:latin typeface="Arial"/>
                        </a:rPr>
                        <a:t>Weetabix Women's British Open Champion</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1996</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Ping/Welch LPGA Champion</a:t>
                      </a:r>
                    </a:p>
                  </a:txBody>
                  <a:tcPr marL="22831" marR="22831" marT="22831" marB="22831" anchor="ctr">
                    <a:lnL>
                      <a:noFill/>
                    </a:lnL>
                    <a:lnR>
                      <a:noFill/>
                    </a:lnR>
                    <a:lnT>
                      <a:noFill/>
                    </a:lnT>
                    <a:lnB>
                      <a:noFill/>
                    </a:lnB>
                    <a:solidFill>
                      <a:srgbClr val="BBBBBB"/>
                    </a:solidFill>
                  </a:tcPr>
                </a:tc>
              </a:tr>
              <a:tr h="223631">
                <a:tc>
                  <a:txBody>
                    <a:bodyPr/>
                    <a:lstStyle/>
                    <a:p>
                      <a:r>
                        <a:rPr lang="es-ES" sz="1100" b="1" i="0">
                          <a:solidFill>
                            <a:srgbClr val="000000"/>
                          </a:solidFill>
                          <a:latin typeface="Arial"/>
                        </a:rPr>
                        <a:t>1995</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1">
                          <a:solidFill>
                            <a:srgbClr val="000000"/>
                          </a:solidFill>
                          <a:latin typeface="Arial"/>
                        </a:rPr>
                        <a:t>Golf Digest</a:t>
                      </a:r>
                      <a:r>
                        <a:rPr lang="en-US" sz="1100" b="0" i="0">
                          <a:solidFill>
                            <a:srgbClr val="000000"/>
                          </a:solidFill>
                          <a:latin typeface="Arial"/>
                        </a:rPr>
                        <a:t> LPGA Rookie of the Year</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1995-2005</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LPGA Tour member</a:t>
                      </a:r>
                    </a:p>
                  </a:txBody>
                  <a:tcPr marL="22831" marR="22831" marT="22831" marB="22831" anchor="ctr">
                    <a:lnL>
                      <a:noFill/>
                    </a:lnL>
                    <a:lnR>
                      <a:noFill/>
                    </a:lnR>
                    <a:lnT>
                      <a:noFill/>
                    </a:lnT>
                    <a:lnB>
                      <a:noFill/>
                    </a:lnB>
                    <a:solidFill>
                      <a:srgbClr val="BBBBBB"/>
                    </a:solidFill>
                  </a:tcPr>
                </a:tc>
              </a:tr>
              <a:tr h="399389">
                <a:tc>
                  <a:txBody>
                    <a:bodyPr/>
                    <a:lstStyle/>
                    <a:p>
                      <a:r>
                        <a:rPr lang="es-ES" sz="1100" b="1" i="0">
                          <a:solidFill>
                            <a:srgbClr val="000000"/>
                          </a:solidFill>
                          <a:latin typeface="Arial"/>
                        </a:rPr>
                        <a:t>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1">
                          <a:solidFill>
                            <a:srgbClr val="000000"/>
                          </a:solidFill>
                          <a:latin typeface="Arial"/>
                        </a:rPr>
                        <a:t>Golf Digest</a:t>
                      </a:r>
                      <a:r>
                        <a:rPr lang="en-US" sz="1100" b="0" i="0">
                          <a:solidFill>
                            <a:srgbClr val="000000"/>
                          </a:solidFill>
                          <a:latin typeface="Arial"/>
                        </a:rPr>
                        <a:t> Women's Amateur Player of the Year</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n-US" sz="1100" b="0" i="0">
                          <a:solidFill>
                            <a:srgbClr val="000000"/>
                          </a:solidFill>
                          <a:latin typeface="Arial"/>
                        </a:rPr>
                        <a:t>U.S. Curtis Cup Team Member</a:t>
                      </a:r>
                    </a:p>
                  </a:txBody>
                  <a:tcPr marL="22831" marR="22831" marT="22831" marB="22831" anchor="ctr">
                    <a:lnL>
                      <a:noFill/>
                    </a:lnL>
                    <a:lnR>
                      <a:noFill/>
                    </a:lnR>
                    <a:lnT>
                      <a:noFill/>
                    </a:lnT>
                    <a:lnB>
                      <a:noFill/>
                    </a:lnB>
                    <a:solidFill>
                      <a:srgbClr val="BBBBBB"/>
                    </a:solidFill>
                  </a:tcPr>
                </a:tc>
              </a:tr>
              <a:tr h="399389">
                <a:tc>
                  <a:txBody>
                    <a:bodyPr/>
                    <a:lstStyle/>
                    <a:p>
                      <a:r>
                        <a:rPr lang="es-ES" sz="1100" b="1" i="0">
                          <a:solidFill>
                            <a:srgbClr val="000000"/>
                          </a:solidFill>
                          <a:latin typeface="Arial"/>
                        </a:rPr>
                        <a:t>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1">
                          <a:solidFill>
                            <a:srgbClr val="000000"/>
                          </a:solidFill>
                          <a:latin typeface="Arial"/>
                        </a:rPr>
                        <a:t>Golfweek</a:t>
                      </a:r>
                      <a:r>
                        <a:rPr lang="en-US" sz="1100" b="0" i="0">
                          <a:solidFill>
                            <a:srgbClr val="000000"/>
                          </a:solidFill>
                          <a:latin typeface="Arial"/>
                        </a:rPr>
                        <a:t> Magazine Collegiate Player of the Year</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NCAA Division I Individual Champion</a:t>
                      </a:r>
                    </a:p>
                  </a:txBody>
                  <a:tcPr marL="22831" marR="22831" marT="22831" marB="22831" anchor="ctr">
                    <a:lnL>
                      <a:noFill/>
                    </a:lnL>
                    <a:lnR>
                      <a:noFill/>
                    </a:lnR>
                    <a:lnT>
                      <a:noFill/>
                    </a:lnT>
                    <a:lnB>
                      <a:noFill/>
                    </a:lnB>
                    <a:solidFill>
                      <a:srgbClr val="BBBBBB"/>
                    </a:solidFill>
                  </a:tcPr>
                </a:tc>
              </a:tr>
              <a:tr h="399389">
                <a:tc>
                  <a:txBody>
                    <a:bodyPr/>
                    <a:lstStyle/>
                    <a:p>
                      <a:r>
                        <a:rPr lang="es-ES" sz="1100" b="1" i="0">
                          <a:solidFill>
                            <a:srgbClr val="000000"/>
                          </a:solidFill>
                          <a:latin typeface="Arial"/>
                        </a:rPr>
                        <a:t>1993, 1994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0">
                          <a:solidFill>
                            <a:srgbClr val="000000"/>
                          </a:solidFill>
                          <a:latin typeface="Arial"/>
                        </a:rPr>
                        <a:t>Member of the NCAA Division I Team Champions</a:t>
                      </a:r>
                    </a:p>
                  </a:txBody>
                  <a:tcPr marL="22831" marR="22831" marT="22831" marB="22831" anchor="ctr">
                    <a:lnL>
                      <a:noFill/>
                    </a:lnL>
                    <a:lnR>
                      <a:noFill/>
                    </a:lnR>
                    <a:lnT>
                      <a:noFill/>
                    </a:lnT>
                    <a:lnB>
                      <a:noFill/>
                    </a:lnB>
                    <a:solidFill>
                      <a:srgbClr val="DDDDDD"/>
                    </a:solidFill>
                  </a:tcPr>
                </a:tc>
              </a:tr>
              <a:tr h="399389">
                <a:tc>
                  <a:txBody>
                    <a:bodyPr/>
                    <a:lstStyle/>
                    <a:p>
                      <a:r>
                        <a:rPr lang="es-ES" sz="1100" b="1" i="0">
                          <a:solidFill>
                            <a:srgbClr val="000000"/>
                          </a:solidFill>
                          <a:latin typeface="Arial"/>
                        </a:rPr>
                        <a:t>1993, 1994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NCAA First-Team All-American</a:t>
                      </a:r>
                    </a:p>
                  </a:txBody>
                  <a:tcPr marL="22831" marR="22831" marT="22831" marB="22831" anchor="ctr">
                    <a:lnL>
                      <a:noFill/>
                    </a:lnL>
                    <a:lnR>
                      <a:noFill/>
                    </a:lnR>
                    <a:lnT>
                      <a:noFill/>
                    </a:lnT>
                    <a:lnB>
                      <a:noFill/>
                    </a:lnB>
                    <a:solidFill>
                      <a:srgbClr val="BBBBBB"/>
                    </a:solidFill>
                  </a:tcPr>
                </a:tc>
              </a:tr>
              <a:tr h="223631">
                <a:tc>
                  <a:txBody>
                    <a:bodyPr/>
                    <a:lstStyle/>
                    <a:p>
                      <a:r>
                        <a:rPr lang="es-ES" sz="1100" b="1" i="0">
                          <a:solidFill>
                            <a:srgbClr val="000000"/>
                          </a:solidFill>
                          <a:latin typeface="Arial"/>
                        </a:rPr>
                        <a:t>1989-92</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s-ES" sz="1100" b="0" i="0">
                          <a:solidFill>
                            <a:srgbClr val="000000"/>
                          </a:solidFill>
                          <a:latin typeface="Arial"/>
                        </a:rPr>
                        <a:t>First-Team AJGA All-American</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1991</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n-US" sz="1100" b="0" i="0">
                          <a:solidFill>
                            <a:srgbClr val="000000"/>
                          </a:solidFill>
                          <a:latin typeface="Arial"/>
                        </a:rPr>
                        <a:t>AJGA Junior Player of the Year</a:t>
                      </a:r>
                    </a:p>
                  </a:txBody>
                  <a:tcPr marL="22831" marR="22831" marT="22831" marB="22831" anchor="ctr">
                    <a:lnL>
                      <a:noFill/>
                    </a:lnL>
                    <a:lnR>
                      <a:noFill/>
                    </a:lnR>
                    <a:lnT>
                      <a:noFill/>
                    </a:lnT>
                    <a:lnB>
                      <a:noFill/>
                    </a:lnB>
                    <a:solidFill>
                      <a:srgbClr val="BBBBBB"/>
                    </a:solidFill>
                  </a:tcPr>
                </a:tc>
              </a:tr>
              <a:tr h="223631">
                <a:tc>
                  <a:txBody>
                    <a:bodyPr/>
                    <a:lstStyle/>
                    <a:p>
                      <a:r>
                        <a:rPr lang="es-ES" sz="1100" b="1" i="0">
                          <a:solidFill>
                            <a:srgbClr val="000000"/>
                          </a:solidFill>
                          <a:latin typeface="Arial"/>
                        </a:rPr>
                        <a:t>1991</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s-ES" sz="1100" b="0" i="0">
                          <a:solidFill>
                            <a:srgbClr val="000000"/>
                          </a:solidFill>
                          <a:latin typeface="Arial"/>
                        </a:rPr>
                        <a:t>USGA Junior Girls Champion</a:t>
                      </a:r>
                    </a:p>
                  </a:txBody>
                  <a:tcPr marL="22831" marR="22831" marT="22831" marB="22831" anchor="ctr">
                    <a:lnL>
                      <a:noFill/>
                    </a:lnL>
                    <a:lnR>
                      <a:noFill/>
                    </a:lnR>
                    <a:lnT>
                      <a:noFill/>
                    </a:lnT>
                    <a:lnB>
                      <a:noFill/>
                    </a:lnB>
                    <a:solidFill>
                      <a:srgbClr val="DDDDDD"/>
                    </a:solidFill>
                  </a:tcPr>
                </a:tc>
              </a:tr>
              <a:tr h="399389">
                <a:tc>
                  <a:txBody>
                    <a:bodyPr/>
                    <a:lstStyle/>
                    <a:p>
                      <a:r>
                        <a:rPr lang="es-ES" sz="1100" b="1" i="0">
                          <a:solidFill>
                            <a:srgbClr val="000000"/>
                          </a:solidFill>
                          <a:latin typeface="Arial"/>
                        </a:rPr>
                        <a:t>1988</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n-US" sz="1100" b="0" i="0" dirty="0">
                          <a:solidFill>
                            <a:srgbClr val="000000"/>
                          </a:solidFill>
                          <a:latin typeface="Arial"/>
                        </a:rPr>
                        <a:t>California Women's State Amateur Champion</a:t>
                      </a:r>
                    </a:p>
                  </a:txBody>
                  <a:tcPr marL="22831" marR="22831" marT="22831" marB="22831" anchor="ctr">
                    <a:lnL>
                      <a:noFill/>
                    </a:lnL>
                    <a:lnR>
                      <a:noFill/>
                    </a:lnR>
                    <a:lnT>
                      <a:noFill/>
                    </a:lnT>
                    <a:lnB>
                      <a:noFill/>
                    </a:lnB>
                    <a:solidFill>
                      <a:srgbClr val="BBBBBB"/>
                    </a:solidFill>
                  </a:tcPr>
                </a:tc>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pic>
        <p:nvPicPr>
          <p:cNvPr id="7" name="Picture 2" descr="San Diego State University"/>
          <p:cNvPicPr>
            <a:picLocks noChangeAspect="1" noChangeArrowheads="1"/>
          </p:cNvPicPr>
          <p:nvPr/>
        </p:nvPicPr>
        <p:blipFill>
          <a:blip r:embed="rId3" cstate="print"/>
          <a:srcRect/>
          <a:stretch>
            <a:fillRect/>
          </a:stretch>
        </p:blipFill>
        <p:spPr bwMode="auto">
          <a:xfrm>
            <a:off x="0" y="0"/>
            <a:ext cx="2200275" cy="485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pic>
        <p:nvPicPr>
          <p:cNvPr id="6147" name="Picture 4" descr="http://golfwashington.com/images/stories/Contentpics/barona14_400.jpg"/>
          <p:cNvPicPr>
            <a:picLocks noChangeAspect="1" noChangeArrowheads="1"/>
          </p:cNvPicPr>
          <p:nvPr/>
        </p:nvPicPr>
        <p:blipFill>
          <a:blip r:embed="rId3" cstate="print"/>
          <a:srcRect/>
          <a:stretch>
            <a:fillRect/>
          </a:stretch>
        </p:blipFill>
        <p:spPr bwMode="auto">
          <a:xfrm>
            <a:off x="323850" y="1989138"/>
            <a:ext cx="3810000" cy="2533650"/>
          </a:xfrm>
          <a:prstGeom prst="rect">
            <a:avLst/>
          </a:prstGeom>
          <a:noFill/>
          <a:ln w="9525">
            <a:noFill/>
            <a:miter lim="800000"/>
            <a:headEnd/>
            <a:tailEnd/>
          </a:ln>
        </p:spPr>
      </p:pic>
      <p:sp>
        <p:nvSpPr>
          <p:cNvPr id="6148" name="5 CuadroTexto"/>
          <p:cNvSpPr txBox="1">
            <a:spLocks noChangeArrowheads="1"/>
          </p:cNvSpPr>
          <p:nvPr/>
        </p:nvSpPr>
        <p:spPr bwMode="auto">
          <a:xfrm>
            <a:off x="323850" y="4652963"/>
            <a:ext cx="3671888" cy="369887"/>
          </a:xfrm>
          <a:prstGeom prst="rect">
            <a:avLst/>
          </a:prstGeom>
          <a:noFill/>
          <a:ln w="9525">
            <a:noFill/>
            <a:miter lim="800000"/>
            <a:headEnd/>
            <a:tailEnd/>
          </a:ln>
        </p:spPr>
        <p:txBody>
          <a:bodyPr>
            <a:spAutoFit/>
          </a:bodyPr>
          <a:lstStyle/>
          <a:p>
            <a:pPr algn="ctr"/>
            <a:r>
              <a:rPr lang="es-ES">
                <a:latin typeface="Calibri" pitchFamily="34" charset="0"/>
              </a:rPr>
              <a:t>Barona Creek Golf Course</a:t>
            </a:r>
          </a:p>
        </p:txBody>
      </p:sp>
      <p:pic>
        <p:nvPicPr>
          <p:cNvPr id="6149" name="Picture 6" descr="http://www.sandiegohomesre.com/mlsphotos/1002211334_1.jpg"/>
          <p:cNvPicPr>
            <a:picLocks noChangeAspect="1" noChangeArrowheads="1"/>
          </p:cNvPicPr>
          <p:nvPr/>
        </p:nvPicPr>
        <p:blipFill>
          <a:blip r:embed="rId4" cstate="print"/>
          <a:srcRect t="6060" b="6069"/>
          <a:stretch>
            <a:fillRect/>
          </a:stretch>
        </p:blipFill>
        <p:spPr bwMode="auto">
          <a:xfrm>
            <a:off x="4860032" y="1988840"/>
            <a:ext cx="3824233" cy="2520280"/>
          </a:xfrm>
          <a:prstGeom prst="rect">
            <a:avLst/>
          </a:prstGeom>
          <a:noFill/>
          <a:ln w="9525">
            <a:noFill/>
            <a:miter lim="800000"/>
            <a:headEnd/>
            <a:tailEnd/>
          </a:ln>
        </p:spPr>
      </p:pic>
      <p:sp>
        <p:nvSpPr>
          <p:cNvPr id="6150" name="7 CuadroTexto"/>
          <p:cNvSpPr txBox="1">
            <a:spLocks noChangeArrowheads="1"/>
          </p:cNvSpPr>
          <p:nvPr/>
        </p:nvSpPr>
        <p:spPr bwMode="auto">
          <a:xfrm>
            <a:off x="5076056" y="4653136"/>
            <a:ext cx="3455987" cy="368300"/>
          </a:xfrm>
          <a:prstGeom prst="rect">
            <a:avLst/>
          </a:prstGeom>
          <a:noFill/>
          <a:ln w="9525">
            <a:noFill/>
            <a:miter lim="800000"/>
            <a:headEnd/>
            <a:tailEnd/>
          </a:ln>
        </p:spPr>
        <p:txBody>
          <a:bodyPr>
            <a:spAutoFit/>
          </a:bodyPr>
          <a:lstStyle/>
          <a:p>
            <a:pPr algn="ctr"/>
            <a:r>
              <a:rPr lang="es-ES" dirty="0">
                <a:latin typeface="Calibri" pitchFamily="34" charset="0"/>
              </a:rPr>
              <a:t>Fairbanks </a:t>
            </a:r>
            <a:r>
              <a:rPr lang="es-ES" dirty="0" err="1">
                <a:latin typeface="Calibri" pitchFamily="34" charset="0"/>
              </a:rPr>
              <a:t>Rach</a:t>
            </a:r>
            <a:r>
              <a:rPr lang="es-ES" dirty="0">
                <a:latin typeface="Calibri" pitchFamily="34" charset="0"/>
              </a:rPr>
              <a:t> </a:t>
            </a:r>
            <a:r>
              <a:rPr lang="es-ES" dirty="0" err="1">
                <a:latin typeface="Calibri" pitchFamily="34" charset="0"/>
              </a:rPr>
              <a:t>Course</a:t>
            </a:r>
            <a:endParaRPr lang="es-ES" dirty="0">
              <a:latin typeface="Calibri" pitchFamily="34" charset="0"/>
            </a:endParaRPr>
          </a:p>
        </p:txBody>
      </p:sp>
      <p:sp>
        <p:nvSpPr>
          <p:cNvPr id="10" name="9 Rectángulo"/>
          <p:cNvSpPr/>
          <p:nvPr/>
        </p:nvSpPr>
        <p:spPr>
          <a:xfrm>
            <a:off x="403198" y="764704"/>
            <a:ext cx="8337603" cy="923330"/>
          </a:xfrm>
          <a:prstGeom prst="rect">
            <a:avLst/>
          </a:prstGeom>
          <a:noFill/>
        </p:spPr>
        <p:txBody>
          <a:bodyPr>
            <a:spAutoFit/>
          </a:bodyPr>
          <a:lstStyle/>
          <a:p>
            <a:pPr algn="ctr" fontAlgn="auto">
              <a:spcBef>
                <a:spcPts val="0"/>
              </a:spcBef>
              <a:spcAft>
                <a:spcPts val="0"/>
              </a:spcAft>
              <a:defRPr/>
            </a:pPr>
            <a:r>
              <a:rPr lang="es-ES" sz="5400" b="1" dirty="0" smtClean="0">
                <a:ln w="19050">
                  <a:solidFill>
                    <a:schemeClr val="tx2">
                      <a:tint val="1000"/>
                    </a:schemeClr>
                  </a:solidFill>
                  <a:prstDash val="solid"/>
                </a:ln>
                <a:solidFill>
                  <a:schemeClr val="tx2">
                    <a:lumMod val="60000"/>
                    <a:lumOff val="40000"/>
                  </a:schemeClr>
                </a:solidFill>
                <a:effectLst>
                  <a:outerShdw blurRad="50000" dist="50800" dir="7500000" algn="tl">
                    <a:srgbClr val="000000">
                      <a:shade val="5000"/>
                      <a:alpha val="35000"/>
                    </a:srgbClr>
                  </a:outerShdw>
                </a:effectLst>
                <a:latin typeface="+mn-lt"/>
              </a:rPr>
              <a:t>Instalaciones - Campos</a:t>
            </a:r>
            <a:endParaRPr lang="es-ES" sz="5400" b="1" dirty="0">
              <a:ln w="19050">
                <a:solidFill>
                  <a:schemeClr val="tx2">
                    <a:tint val="1000"/>
                  </a:schemeClr>
                </a:solidFill>
                <a:prstDash val="solid"/>
              </a:ln>
              <a:solidFill>
                <a:schemeClr val="tx2">
                  <a:lumMod val="60000"/>
                  <a:lumOff val="40000"/>
                </a:schemeClr>
              </a:solidFill>
              <a:effectLst>
                <a:outerShdw blurRad="50000" dist="50800" dir="7500000" algn="tl">
                  <a:srgbClr val="000000">
                    <a:shade val="5000"/>
                    <a:alpha val="35000"/>
                  </a:srgbClr>
                </a:outerShdw>
              </a:effectLst>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rot="1276020">
            <a:off x="6876256" y="476672"/>
            <a:ext cx="208823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smtClean="0">
                <a:solidFill>
                  <a:schemeClr val="bg1">
                    <a:lumMod val="85000"/>
                  </a:schemeClr>
                </a:solidFill>
              </a:rPr>
              <a:t>Antiguos Alumnos</a:t>
            </a:r>
            <a:endParaRPr lang="es-ES" dirty="0">
              <a:solidFill>
                <a:schemeClr val="bg1">
                  <a:lumMod val="85000"/>
                </a:schemeClr>
              </a:solidFill>
            </a:endParaRPr>
          </a:p>
        </p:txBody>
      </p:sp>
      <p:pic>
        <p:nvPicPr>
          <p:cNvPr id="3"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graphicFrame>
        <p:nvGraphicFramePr>
          <p:cNvPr id="4" name="3 Tabla"/>
          <p:cNvGraphicFramePr>
            <a:graphicFrameLocks noGrp="1"/>
          </p:cNvGraphicFramePr>
          <p:nvPr/>
        </p:nvGraphicFramePr>
        <p:xfrm>
          <a:off x="611560" y="2276872"/>
          <a:ext cx="7704856" cy="4064000"/>
        </p:xfrm>
        <a:graphic>
          <a:graphicData uri="http://schemas.openxmlformats.org/drawingml/2006/table">
            <a:tbl>
              <a:tblPr/>
              <a:tblGrid>
                <a:gridCol w="4622914"/>
                <a:gridCol w="3081942"/>
              </a:tblGrid>
              <a:tr h="508000">
                <a:tc>
                  <a:txBody>
                    <a:bodyPr/>
                    <a:lstStyle/>
                    <a:p>
                      <a:r>
                        <a:rPr lang="es-ES" sz="1600" dirty="0" smtClean="0">
                          <a:solidFill>
                            <a:srgbClr val="000000"/>
                          </a:solidFill>
                        </a:rPr>
                        <a:t>Jugador</a:t>
                      </a:r>
                      <a:endParaRPr lang="es-ES" sz="1600" dirty="0">
                        <a:solidFill>
                          <a:srgbClr val="000000"/>
                        </a:solidFill>
                      </a:endParaRPr>
                    </a:p>
                  </a:txBody>
                  <a:tcPr marL="16494" marR="16494" marT="16494" marB="16494" anchor="ctr">
                    <a:lnL>
                      <a:noFill/>
                    </a:lnL>
                    <a:lnR>
                      <a:noFill/>
                    </a:lnR>
                    <a:lnT>
                      <a:noFill/>
                    </a:lnT>
                    <a:lnB>
                      <a:noFill/>
                    </a:lnB>
                    <a:solidFill>
                      <a:srgbClr val="EAEAEA"/>
                    </a:solidFill>
                  </a:tcPr>
                </a:tc>
                <a:tc>
                  <a:txBody>
                    <a:bodyPr/>
                    <a:lstStyle/>
                    <a:p>
                      <a:pPr algn="ctr"/>
                      <a:r>
                        <a:rPr lang="es-ES" sz="1600" dirty="0" smtClean="0">
                          <a:solidFill>
                            <a:srgbClr val="000000"/>
                          </a:solidFill>
                        </a:rPr>
                        <a:t>Años en PGA</a:t>
                      </a:r>
                      <a:endParaRPr lang="es-ES" sz="1600" dirty="0">
                        <a:solidFill>
                          <a:srgbClr val="000000"/>
                        </a:solidFill>
                      </a:endParaRPr>
                    </a:p>
                  </a:txBody>
                  <a:tcPr marL="16494" marR="16494" marT="16494" marB="16494" anchor="ctr">
                    <a:lnL>
                      <a:noFill/>
                    </a:lnL>
                    <a:lnR>
                      <a:noFill/>
                    </a:lnR>
                    <a:lnT>
                      <a:noFill/>
                    </a:lnT>
                    <a:lnB>
                      <a:noFill/>
                    </a:lnB>
                    <a:solidFill>
                      <a:srgbClr val="EAEAEA"/>
                    </a:solidFill>
                  </a:tcPr>
                </a:tc>
              </a:tr>
              <a:tr h="508000">
                <a:tc>
                  <a:txBody>
                    <a:bodyPr/>
                    <a:lstStyle/>
                    <a:p>
                      <a:r>
                        <a:rPr lang="es-ES" sz="1600">
                          <a:solidFill>
                            <a:srgbClr val="000000"/>
                          </a:solidFill>
                          <a:hlinkClick r:id="rId3"/>
                        </a:rPr>
                        <a:t>Clements, Lennie</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1979 - 1998</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4"/>
                        </a:rPr>
                        <a:t>Courtney, Chuck</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1970 - 1983</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5"/>
                        </a:rPr>
                        <a:t>Hinkle, Lon</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1972 - 2007</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6"/>
                        </a:rPr>
                        <a:t>Littler, Gene</a:t>
                      </a:r>
                      <a:endParaRPr lang="es-ES" sz="1600">
                        <a:solidFill>
                          <a:srgbClr val="000000"/>
                        </a:solidFill>
                      </a:endParaRPr>
                    </a:p>
                  </a:txBody>
                  <a:tcPr marL="16494" marR="16494" marT="16494" marB="16494" anchor="ctr">
                    <a:lnL>
                      <a:noFill/>
                    </a:lnL>
                    <a:lnR>
                      <a:noFill/>
                    </a:lnR>
                    <a:lnT>
                      <a:noFill/>
                    </a:lnT>
                    <a:lnB>
                      <a:noFill/>
                    </a:lnB>
                    <a:solidFill>
                      <a:srgbClr val="EAEAEA"/>
                    </a:solidFill>
                  </a:tcPr>
                </a:tc>
                <a:tc>
                  <a:txBody>
                    <a:bodyPr/>
                    <a:lstStyle/>
                    <a:p>
                      <a:pPr algn="ctr"/>
                      <a:r>
                        <a:rPr lang="es-ES" sz="1600">
                          <a:solidFill>
                            <a:srgbClr val="000000"/>
                          </a:solidFill>
                        </a:rPr>
                        <a:t>1970 - 1986</a:t>
                      </a:r>
                    </a:p>
                  </a:txBody>
                  <a:tcPr marL="16494" marR="16494" marT="16494" marB="16494" anchor="ctr">
                    <a:lnL>
                      <a:noFill/>
                    </a:lnL>
                    <a:lnR>
                      <a:noFill/>
                    </a:lnR>
                    <a:lnT>
                      <a:noFill/>
                    </a:lnT>
                    <a:lnB>
                      <a:noFill/>
                    </a:lnB>
                    <a:solidFill>
                      <a:srgbClr val="EAEAEA"/>
                    </a:solidFill>
                  </a:tcPr>
                </a:tc>
              </a:tr>
              <a:tr h="508000">
                <a:tc>
                  <a:txBody>
                    <a:bodyPr/>
                    <a:lstStyle/>
                    <a:p>
                      <a:r>
                        <a:rPr lang="es-ES" sz="1600">
                          <a:solidFill>
                            <a:srgbClr val="000000"/>
                          </a:solidFill>
                          <a:hlinkClick r:id="rId7"/>
                        </a:rPr>
                        <a:t>Paulson, Dennis</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1985 - 2008</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8"/>
                        </a:rPr>
                        <a:t>Spradlin, Jack</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1975 - 1984</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9"/>
                        </a:rPr>
                        <a:t>Twiggs, Greg</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dirty="0">
                          <a:solidFill>
                            <a:srgbClr val="000000"/>
                          </a:solidFill>
                        </a:rPr>
                        <a:t>1984 - 2003</a:t>
                      </a:r>
                    </a:p>
                  </a:txBody>
                  <a:tcPr marL="16494" marR="16494" marT="16494" marB="16494" anchor="ctr">
                    <a:lnL>
                      <a:noFill/>
                    </a:lnL>
                    <a:lnR>
                      <a:noFill/>
                    </a:lnR>
                    <a:lnT>
                      <a:noFill/>
                    </a:lnT>
                    <a:lnB>
                      <a:noFill/>
                    </a:lnB>
                    <a:solidFill>
                      <a:srgbClr val="FFFFFF"/>
                    </a:solidFill>
                  </a:tcPr>
                </a:tc>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sp>
        <p:nvSpPr>
          <p:cNvPr id="6" name="5 Rectángulo"/>
          <p:cNvSpPr/>
          <p:nvPr/>
        </p:nvSpPr>
        <p:spPr>
          <a:xfrm>
            <a:off x="1691680" y="1124744"/>
            <a:ext cx="5378396" cy="923330"/>
          </a:xfrm>
          <a:prstGeom prst="rect">
            <a:avLst/>
          </a:prstGeom>
          <a:noFill/>
        </p:spPr>
        <p:txBody>
          <a:bodyPr wrap="none" lIns="91440" tIns="45720" rIns="91440" bIns="45720">
            <a:spAutoFit/>
          </a:bodyPr>
          <a:lstStyle/>
          <a:p>
            <a:pPr algn="ctr"/>
            <a:r>
              <a:rPr lang="es-E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Jugadores PGA</a:t>
            </a: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512" y="1396226"/>
          <a:ext cx="8374053" cy="4064002"/>
        </p:xfrm>
        <a:graphic>
          <a:graphicData uri="http://schemas.openxmlformats.org/drawingml/2006/table">
            <a:tbl>
              <a:tblPr/>
              <a:tblGrid>
                <a:gridCol w="932593"/>
                <a:gridCol w="1826473"/>
                <a:gridCol w="5614987"/>
              </a:tblGrid>
              <a:tr h="693962">
                <a:tc>
                  <a:txBody>
                    <a:bodyPr/>
                    <a:lstStyle/>
                    <a:p>
                      <a:pPr>
                        <a:spcAft>
                          <a:spcPts val="0"/>
                        </a:spcAft>
                      </a:pPr>
                      <a:r>
                        <a:rPr lang="es-ES" sz="1000" b="1">
                          <a:latin typeface="Verdana"/>
                          <a:ea typeface="Times New Roman"/>
                          <a:cs typeface="Times New Roman"/>
                        </a:rPr>
                        <a:t>NOMBRE</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c>
                  <a:txBody>
                    <a:bodyPr/>
                    <a:lstStyle/>
                    <a:p>
                      <a:pPr>
                        <a:spcAft>
                          <a:spcPts val="0"/>
                        </a:spcAft>
                      </a:pPr>
                      <a:r>
                        <a:rPr lang="es-ES" sz="1000" b="1" dirty="0">
                          <a:latin typeface="Verdana"/>
                          <a:ea typeface="Times New Roman"/>
                          <a:cs typeface="Times New Roman"/>
                        </a:rPr>
                        <a:t>Clase</a:t>
                      </a:r>
                      <a:endParaRPr lang="es-ES" sz="1000" dirty="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c>
                  <a:txBody>
                    <a:bodyPr/>
                    <a:lstStyle/>
                    <a:p>
                      <a:pPr>
                        <a:spcAft>
                          <a:spcPts val="0"/>
                        </a:spcAft>
                      </a:pPr>
                      <a:r>
                        <a:rPr lang="es-ES" sz="1000" b="1">
                          <a:latin typeface="Verdana"/>
                          <a:ea typeface="Times New Roman"/>
                          <a:cs typeface="Times New Roman"/>
                        </a:rPr>
                        <a:t>Localidad (último colegio)</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r>
              <a:tr h="321484">
                <a:tc>
                  <a:txBody>
                    <a:bodyPr/>
                    <a:lstStyle/>
                    <a:p>
                      <a:pPr>
                        <a:spcAft>
                          <a:spcPts val="0"/>
                        </a:spcAft>
                      </a:pPr>
                      <a:r>
                        <a:rPr lang="es-ES" sz="1000" u="sng">
                          <a:solidFill>
                            <a:srgbClr val="000000"/>
                          </a:solidFill>
                          <a:latin typeface="Verdana"/>
                          <a:ea typeface="Times New Roman"/>
                          <a:cs typeface="Arial"/>
                          <a:hlinkClick r:id="rId2"/>
                        </a:rPr>
                        <a:t>Todd Baek</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Auckland, New Zealand (Rancho Bernardo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87998">
                <a:tc>
                  <a:txBody>
                    <a:bodyPr/>
                    <a:lstStyle/>
                    <a:p>
                      <a:pPr>
                        <a:spcAft>
                          <a:spcPts val="0"/>
                        </a:spcAft>
                      </a:pPr>
                      <a:r>
                        <a:rPr lang="es-ES" sz="1000" u="sng">
                          <a:solidFill>
                            <a:srgbClr val="000000"/>
                          </a:solidFill>
                          <a:latin typeface="Verdana"/>
                          <a:ea typeface="Times New Roman"/>
                          <a:cs typeface="Arial"/>
                          <a:hlinkClick r:id="rId3"/>
                        </a:rPr>
                        <a:t>Tom Berry</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SO</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New Haw, Surrey, England (St. George's College)</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521026">
                <a:tc>
                  <a:txBody>
                    <a:bodyPr/>
                    <a:lstStyle/>
                    <a:p>
                      <a:pPr>
                        <a:spcAft>
                          <a:spcPts val="0"/>
                        </a:spcAft>
                      </a:pPr>
                      <a:r>
                        <a:rPr lang="es-ES" sz="1000" u="sng">
                          <a:solidFill>
                            <a:srgbClr val="000000"/>
                          </a:solidFill>
                          <a:latin typeface="Verdana"/>
                          <a:ea typeface="Times New Roman"/>
                          <a:cs typeface="Arial"/>
                          <a:hlinkClick r:id="rId4"/>
                        </a:rPr>
                        <a:t>Johan Carlsson</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Gothenburg, Sweden (Kitas Gymnasium)</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454512">
                <a:tc>
                  <a:txBody>
                    <a:bodyPr/>
                    <a:lstStyle/>
                    <a:p>
                      <a:pPr>
                        <a:spcAft>
                          <a:spcPts val="0"/>
                        </a:spcAft>
                      </a:pPr>
                      <a:r>
                        <a:rPr lang="es-ES" sz="1000" u="sng">
                          <a:solidFill>
                            <a:srgbClr val="000000"/>
                          </a:solidFill>
                          <a:latin typeface="Verdana"/>
                          <a:ea typeface="Times New Roman"/>
                          <a:cs typeface="Arial"/>
                          <a:hlinkClick r:id="rId5"/>
                        </a:rPr>
                        <a:t>Evan Emerick</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RS SO</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Oceanside, Calif. (Carlsbad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587540">
                <a:tc>
                  <a:txBody>
                    <a:bodyPr/>
                    <a:lstStyle/>
                    <a:p>
                      <a:pPr>
                        <a:spcAft>
                          <a:spcPts val="0"/>
                        </a:spcAft>
                      </a:pPr>
                      <a:r>
                        <a:rPr lang="es-ES" sz="1000" u="sng">
                          <a:solidFill>
                            <a:srgbClr val="000000"/>
                          </a:solidFill>
                          <a:latin typeface="Verdana"/>
                          <a:ea typeface="Times New Roman"/>
                          <a:cs typeface="Arial"/>
                          <a:hlinkClick r:id="rId6"/>
                        </a:rPr>
                        <a:t>Colin Featherstone</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RS JR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Fallbrook, Calif. (Fallbrook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21484">
                <a:tc>
                  <a:txBody>
                    <a:bodyPr/>
                    <a:lstStyle/>
                    <a:p>
                      <a:pPr>
                        <a:spcAft>
                          <a:spcPts val="0"/>
                        </a:spcAft>
                      </a:pPr>
                      <a:r>
                        <a:rPr lang="es-ES" sz="1000" u="sng">
                          <a:solidFill>
                            <a:srgbClr val="000000"/>
                          </a:solidFill>
                          <a:latin typeface="Verdana"/>
                          <a:ea typeface="Times New Roman"/>
                          <a:cs typeface="Arial"/>
                          <a:hlinkClick r:id="rId7"/>
                        </a:rPr>
                        <a:t>Alex Kang</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JR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Oak Park, Calif. (Oak Park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87998">
                <a:tc>
                  <a:txBody>
                    <a:bodyPr/>
                    <a:lstStyle/>
                    <a:p>
                      <a:pPr>
                        <a:spcAft>
                          <a:spcPts val="0"/>
                        </a:spcAft>
                      </a:pPr>
                      <a:r>
                        <a:rPr lang="es-ES" sz="1000" u="sng">
                          <a:solidFill>
                            <a:srgbClr val="000000"/>
                          </a:solidFill>
                          <a:latin typeface="Verdana"/>
                          <a:ea typeface="Times New Roman"/>
                          <a:cs typeface="Arial"/>
                          <a:hlinkClick r:id="rId8"/>
                        </a:rPr>
                        <a:t>Tyler Morris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RS JR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Encinitas, Calif. (La Costa Canyon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87998">
                <a:tc>
                  <a:txBody>
                    <a:bodyPr/>
                    <a:lstStyle/>
                    <a:p>
                      <a:pPr>
                        <a:spcAft>
                          <a:spcPts val="0"/>
                        </a:spcAft>
                      </a:pPr>
                      <a:r>
                        <a:rPr lang="es-ES" sz="1000" u="sng">
                          <a:solidFill>
                            <a:srgbClr val="000000"/>
                          </a:solidFill>
                          <a:latin typeface="Verdana"/>
                          <a:ea typeface="Times New Roman"/>
                          <a:cs typeface="Arial"/>
                          <a:hlinkClick r:id="rId9"/>
                        </a:rPr>
                        <a:t>J.J. Spaun</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JR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dirty="0">
                          <a:solidFill>
                            <a:srgbClr val="000000"/>
                          </a:solidFill>
                          <a:latin typeface="Verdana"/>
                          <a:ea typeface="Times New Roman"/>
                          <a:cs typeface="Arial"/>
                        </a:rPr>
                        <a:t>San Dimas, </a:t>
                      </a:r>
                      <a:r>
                        <a:rPr lang="es-ES" sz="1000" dirty="0" err="1">
                          <a:solidFill>
                            <a:srgbClr val="000000"/>
                          </a:solidFill>
                          <a:latin typeface="Verdana"/>
                          <a:ea typeface="Times New Roman"/>
                          <a:cs typeface="Arial"/>
                        </a:rPr>
                        <a:t>Calif</a:t>
                      </a:r>
                      <a:r>
                        <a:rPr lang="es-ES" sz="1000" dirty="0">
                          <a:solidFill>
                            <a:srgbClr val="000000"/>
                          </a:solidFill>
                          <a:latin typeface="Verdana"/>
                          <a:ea typeface="Times New Roman"/>
                          <a:cs typeface="Arial"/>
                        </a:rPr>
                        <a:t>. (San Dimas HS)</a:t>
                      </a:r>
                      <a:endParaRPr lang="es-ES" sz="1000" dirty="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bl>
          </a:graphicData>
        </a:graphic>
      </p:graphicFrame>
      <p:pic>
        <p:nvPicPr>
          <p:cNvPr id="3" name="Picture 2" descr="San Diego State University"/>
          <p:cNvPicPr>
            <a:picLocks noChangeAspect="1" noChangeArrowheads="1"/>
          </p:cNvPicPr>
          <p:nvPr/>
        </p:nvPicPr>
        <p:blipFill>
          <a:blip r:embed="rId10" cstate="print"/>
          <a:srcRect/>
          <a:stretch>
            <a:fillRect/>
          </a:stretch>
        </p:blipFill>
        <p:spPr bwMode="auto">
          <a:xfrm>
            <a:off x="0" y="0"/>
            <a:ext cx="2200275" cy="485775"/>
          </a:xfrm>
          <a:prstGeom prst="rect">
            <a:avLst/>
          </a:prstGeom>
          <a:noFill/>
          <a:ln w="9525">
            <a:noFill/>
            <a:miter lim="800000"/>
            <a:headEnd/>
            <a:tailEnd/>
          </a:ln>
        </p:spPr>
      </p:pic>
      <p:sp>
        <p:nvSpPr>
          <p:cNvPr id="4" name="3 Rectángulo"/>
          <p:cNvSpPr/>
          <p:nvPr/>
        </p:nvSpPr>
        <p:spPr>
          <a:xfrm>
            <a:off x="2286000" y="260648"/>
            <a:ext cx="4572000" cy="646331"/>
          </a:xfrm>
          <a:prstGeom prst="rect">
            <a:avLst/>
          </a:prstGeom>
        </p:spPr>
        <p:txBody>
          <a:bodyPr wrap="square">
            <a:spAutoFit/>
          </a:bodyPr>
          <a:lstStyle/>
          <a:p>
            <a:pPr algn="ctr">
              <a:defRPr/>
            </a:pPr>
            <a:r>
              <a:rPr lang="es-ES" b="1" u="sng" spc="300" dirty="0" smtClean="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Equipo Golf </a:t>
            </a: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Masculino </a:t>
            </a:r>
          </a:p>
          <a:p>
            <a:pPr algn="ctr">
              <a:defRPr/>
            </a:pPr>
            <a:r>
              <a:rPr lang="es-ES" b="1" u="sng" spc="300" dirty="0" smtClean="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2010-2011</a:t>
            </a:r>
            <a:endPar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3568" y="2185036"/>
          <a:ext cx="8064897" cy="4052275"/>
        </p:xfrm>
        <a:graphic>
          <a:graphicData uri="http://schemas.openxmlformats.org/drawingml/2006/table">
            <a:tbl>
              <a:tblPr/>
              <a:tblGrid>
                <a:gridCol w="2688299"/>
                <a:gridCol w="1056117"/>
                <a:gridCol w="4320481"/>
              </a:tblGrid>
              <a:tr h="474825">
                <a:tc>
                  <a:txBody>
                    <a:bodyPr/>
                    <a:lstStyle/>
                    <a:p>
                      <a:pPr>
                        <a:spcAft>
                          <a:spcPts val="0"/>
                        </a:spcAft>
                      </a:pPr>
                      <a:r>
                        <a:rPr lang="es-ES" sz="1100" b="1">
                          <a:latin typeface="Verdana"/>
                          <a:ea typeface="Times New Roman"/>
                          <a:cs typeface="Times New Roman"/>
                        </a:rPr>
                        <a:t>Nombre</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c>
                  <a:txBody>
                    <a:bodyPr/>
                    <a:lstStyle/>
                    <a:p>
                      <a:pPr>
                        <a:spcAft>
                          <a:spcPts val="0"/>
                        </a:spcAft>
                      </a:pPr>
                      <a:r>
                        <a:rPr lang="es-ES" sz="1100" b="1">
                          <a:latin typeface="Verdana"/>
                          <a:ea typeface="Times New Roman"/>
                          <a:cs typeface="Times New Roman"/>
                        </a:rPr>
                        <a:t>Clase</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c>
                  <a:txBody>
                    <a:bodyPr/>
                    <a:lstStyle/>
                    <a:p>
                      <a:pPr>
                        <a:spcAft>
                          <a:spcPts val="0"/>
                        </a:spcAft>
                      </a:pPr>
                      <a:r>
                        <a:rPr lang="es-ES" sz="1100" b="1">
                          <a:latin typeface="Verdana"/>
                          <a:ea typeface="Times New Roman"/>
                          <a:cs typeface="Times New Roman"/>
                        </a:rPr>
                        <a:t>Localidad/Ultimo Colegio</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r>
              <a:tr h="357745">
                <a:tc>
                  <a:txBody>
                    <a:bodyPr/>
                    <a:lstStyle/>
                    <a:p>
                      <a:pPr>
                        <a:spcAft>
                          <a:spcPts val="0"/>
                        </a:spcAft>
                      </a:pPr>
                      <a:r>
                        <a:rPr lang="es-ES" sz="1100" u="sng">
                          <a:solidFill>
                            <a:srgbClr val="000000"/>
                          </a:solidFill>
                          <a:latin typeface="Verdana"/>
                          <a:ea typeface="Times New Roman"/>
                          <a:cs typeface="Arial"/>
                          <a:hlinkClick r:id="rId2"/>
                        </a:rPr>
                        <a:t>Stephanie Arcala</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Oceanside, Calif. - Vista</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3"/>
                        </a:rPr>
                        <a:t>Gina Clark</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SO</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Murrieta, Calif. - Murrieta Valley</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4"/>
                        </a:rPr>
                        <a:t>Malin Enarsson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JR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Gothenburg, Sweden - Katrinelundsgymnasiet</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5"/>
                        </a:rPr>
                        <a:t>Alessia Knight</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SO</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Bologna, Italy - Arizona State</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6"/>
                        </a:rPr>
                        <a:t>Kristina Lynn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FR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Carlsbad, Calif. - La Costa Canyon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7"/>
                        </a:rPr>
                        <a:t>Jessica Milner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JR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100">
                          <a:solidFill>
                            <a:srgbClr val="000000"/>
                          </a:solidFill>
                          <a:latin typeface="Verdana"/>
                          <a:ea typeface="Times New Roman"/>
                          <a:cs typeface="Arial"/>
                        </a:rPr>
                        <a:t>Newport Beach, Calif. - Palomar JC</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8"/>
                        </a:rPr>
                        <a:t>Kaitlen Miyajima</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100">
                          <a:solidFill>
                            <a:srgbClr val="000000"/>
                          </a:solidFill>
                          <a:latin typeface="Verdana"/>
                          <a:ea typeface="Times New Roman"/>
                          <a:cs typeface="Arial"/>
                        </a:rPr>
                        <a:t>Wailuku, Maui, Hawaii - HP Baldwin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9"/>
                        </a:rPr>
                        <a:t>Samantha Roberts</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Carlsbad, Calif. - La Costa Canyon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10"/>
                        </a:rPr>
                        <a:t>Rebecca Schneider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RS FR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Cave Creek, Ariz. - Arizona State</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11"/>
                        </a:rPr>
                        <a:t>Christine Wong</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SO</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100" dirty="0">
                          <a:solidFill>
                            <a:srgbClr val="000000"/>
                          </a:solidFill>
                          <a:latin typeface="Verdana"/>
                          <a:ea typeface="Times New Roman"/>
                          <a:cs typeface="Arial"/>
                        </a:rPr>
                        <a:t>Richmond, B.C. - </a:t>
                      </a:r>
                      <a:r>
                        <a:rPr lang="en-US" sz="1100" dirty="0" err="1">
                          <a:solidFill>
                            <a:srgbClr val="000000"/>
                          </a:solidFill>
                          <a:latin typeface="Verdana"/>
                          <a:ea typeface="Times New Roman"/>
                          <a:cs typeface="Arial"/>
                        </a:rPr>
                        <a:t>McMath</a:t>
                      </a:r>
                      <a:r>
                        <a:rPr lang="en-US" sz="1100" dirty="0">
                          <a:solidFill>
                            <a:srgbClr val="000000"/>
                          </a:solidFill>
                          <a:latin typeface="Verdana"/>
                          <a:ea typeface="Times New Roman"/>
                          <a:cs typeface="Arial"/>
                        </a:rPr>
                        <a:t> Secondary</a:t>
                      </a:r>
                      <a:endParaRPr lang="es-ES" sz="1100" dirty="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bl>
          </a:graphicData>
        </a:graphic>
      </p:graphicFrame>
      <p:pic>
        <p:nvPicPr>
          <p:cNvPr id="3" name="Picture 2" descr="San Diego State University"/>
          <p:cNvPicPr>
            <a:picLocks noChangeAspect="1" noChangeArrowheads="1"/>
          </p:cNvPicPr>
          <p:nvPr/>
        </p:nvPicPr>
        <p:blipFill>
          <a:blip r:embed="rId12" cstate="print"/>
          <a:srcRect/>
          <a:stretch>
            <a:fillRect/>
          </a:stretch>
        </p:blipFill>
        <p:spPr bwMode="auto">
          <a:xfrm>
            <a:off x="0" y="0"/>
            <a:ext cx="2200275" cy="485775"/>
          </a:xfrm>
          <a:prstGeom prst="rect">
            <a:avLst/>
          </a:prstGeom>
          <a:noFill/>
          <a:ln w="9525">
            <a:noFill/>
            <a:miter lim="800000"/>
            <a:headEnd/>
            <a:tailEnd/>
          </a:ln>
        </p:spPr>
      </p:pic>
      <p:sp>
        <p:nvSpPr>
          <p:cNvPr id="4" name="3 Rectángulo"/>
          <p:cNvSpPr/>
          <p:nvPr/>
        </p:nvSpPr>
        <p:spPr>
          <a:xfrm>
            <a:off x="2286000" y="980729"/>
            <a:ext cx="4572000" cy="646331"/>
          </a:xfrm>
          <a:prstGeom prst="rect">
            <a:avLst/>
          </a:prstGeom>
        </p:spPr>
        <p:txBody>
          <a:bodyPr wrap="square">
            <a:spAutoFit/>
          </a:bodyPr>
          <a:lstStyle/>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Equipo </a:t>
            </a:r>
            <a:r>
              <a:rPr lang="es-ES" b="1" u="sng" spc="300" dirty="0" smtClean="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Golf Femenino </a:t>
            </a:r>
            <a:endPar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endParaRPr>
          </a:p>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2010-2011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11188" y="1628775"/>
          <a:ext cx="7560840" cy="4896539"/>
        </p:xfrm>
        <a:graphic>
          <a:graphicData uri="http://schemas.openxmlformats.org/drawingml/2006/table">
            <a:tbl>
              <a:tblPr/>
              <a:tblGrid>
                <a:gridCol w="2520280"/>
                <a:gridCol w="2520280"/>
                <a:gridCol w="2520280"/>
              </a:tblGrid>
              <a:tr h="226575">
                <a:tc>
                  <a:txBody>
                    <a:bodyPr/>
                    <a:lstStyle/>
                    <a:p>
                      <a:pPr>
                        <a:spcAft>
                          <a:spcPts val="0"/>
                        </a:spcAft>
                      </a:pPr>
                      <a:r>
                        <a:rPr lang="es-ES" sz="1050" b="1" dirty="0">
                          <a:solidFill>
                            <a:srgbClr val="FFFFFF"/>
                          </a:solidFill>
                          <a:latin typeface="Verdana"/>
                          <a:ea typeface="Times New Roman"/>
                          <a:cs typeface="Times New Roman"/>
                        </a:rPr>
                        <a:t>Fecha</a:t>
                      </a:r>
                      <a:endParaRPr lang="es-ES" sz="1050" dirty="0">
                        <a:latin typeface="Arial"/>
                        <a:ea typeface="Calibri"/>
                        <a:cs typeface="Times New Roman"/>
                      </a:endParaRPr>
                    </a:p>
                  </a:txBody>
                  <a:tcPr marL="16467" marR="16467" marT="32934" marB="32934" anchor="ctr">
                    <a:lnL>
                      <a:noFill/>
                    </a:lnL>
                    <a:lnR>
                      <a:noFill/>
                    </a:lnR>
                    <a:lnT>
                      <a:noFill/>
                    </a:lnT>
                    <a:lnB>
                      <a:noFill/>
                    </a:lnB>
                    <a:solidFill>
                      <a:srgbClr val="666666"/>
                    </a:solidFill>
                  </a:tcPr>
                </a:tc>
                <a:tc>
                  <a:txBody>
                    <a:bodyPr/>
                    <a:lstStyle/>
                    <a:p>
                      <a:pPr>
                        <a:spcAft>
                          <a:spcPts val="0"/>
                        </a:spcAft>
                      </a:pPr>
                      <a:r>
                        <a:rPr lang="es-ES" sz="1050" b="1">
                          <a:solidFill>
                            <a:srgbClr val="FFFFFF"/>
                          </a:solidFill>
                          <a:latin typeface="Verdana"/>
                          <a:ea typeface="Times New Roman"/>
                          <a:cs typeface="Times New Roman"/>
                        </a:rPr>
                        <a:t>Torneo</a:t>
                      </a:r>
                      <a:endParaRPr lang="es-ES" sz="1050">
                        <a:latin typeface="Arial"/>
                        <a:ea typeface="Calibri"/>
                        <a:cs typeface="Times New Roman"/>
                      </a:endParaRPr>
                    </a:p>
                  </a:txBody>
                  <a:tcPr marL="16467" marR="16467" marT="32934" marB="32934" anchor="ctr">
                    <a:lnL>
                      <a:noFill/>
                    </a:lnL>
                    <a:lnR>
                      <a:noFill/>
                    </a:lnR>
                    <a:lnT>
                      <a:noFill/>
                    </a:lnT>
                    <a:lnB>
                      <a:noFill/>
                    </a:lnB>
                    <a:solidFill>
                      <a:srgbClr val="666666"/>
                    </a:solidFill>
                  </a:tcPr>
                </a:tc>
                <a:tc>
                  <a:txBody>
                    <a:bodyPr/>
                    <a:lstStyle/>
                    <a:p>
                      <a:pPr>
                        <a:spcAft>
                          <a:spcPts val="0"/>
                        </a:spcAft>
                      </a:pPr>
                      <a:r>
                        <a:rPr lang="es-ES" sz="1050" b="1" dirty="0">
                          <a:solidFill>
                            <a:srgbClr val="FFFFFF"/>
                          </a:solidFill>
                          <a:latin typeface="Verdana"/>
                          <a:ea typeface="Times New Roman"/>
                          <a:cs typeface="Times New Roman"/>
                        </a:rPr>
                        <a:t>Localidad</a:t>
                      </a:r>
                      <a:endParaRPr lang="es-ES" sz="1050" dirty="0">
                        <a:latin typeface="Arial"/>
                        <a:ea typeface="Calibri"/>
                        <a:cs typeface="Times New Roman"/>
                      </a:endParaRPr>
                    </a:p>
                  </a:txBody>
                  <a:tcPr marL="16467" marR="16467" marT="32934" marB="32934" anchor="ctr">
                    <a:lnL>
                      <a:noFill/>
                    </a:lnL>
                    <a:lnR>
                      <a:noFill/>
                    </a:lnR>
                    <a:lnT>
                      <a:noFill/>
                    </a:lnT>
                    <a:lnB>
                      <a:noFill/>
                    </a:lnB>
                    <a:solidFill>
                      <a:srgbClr val="666666"/>
                    </a:solidFill>
                  </a:tcPr>
                </a:tc>
              </a:tr>
              <a:tr h="359228">
                <a:tc>
                  <a:txBody>
                    <a:bodyPr/>
                    <a:lstStyle/>
                    <a:p>
                      <a:pPr>
                        <a:spcAft>
                          <a:spcPts val="0"/>
                        </a:spcAft>
                      </a:pPr>
                      <a:r>
                        <a:rPr lang="es-ES" sz="1050" dirty="0">
                          <a:solidFill>
                            <a:srgbClr val="000000"/>
                          </a:solidFill>
                          <a:latin typeface="Verdana"/>
                          <a:ea typeface="Times New Roman"/>
                          <a:cs typeface="Times New Roman"/>
                        </a:rPr>
                        <a:t>01/31/11</a:t>
                      </a:r>
                      <a:endParaRPr lang="es-ES" sz="105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National Golf Club (Tucson, Ariz.)</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02/01/11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National Golf Club (Tucson, Ariz.)</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02/13/11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Battle At The Beach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Pelican Hill Golf Club (Newport Beach,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02/14/11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Battle At The Beach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Pelican Hill Golf Club (Newport Beach,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02/15/11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Battle At The Beach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Pelican Hill Golf Club (Newport Beach,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02/28/11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USC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North Ranch Country Club (Westlake Village,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dirty="0">
                          <a:solidFill>
                            <a:srgbClr val="000000"/>
                          </a:solidFill>
                          <a:latin typeface="Verdana"/>
                          <a:ea typeface="Times New Roman"/>
                          <a:cs typeface="Times New Roman"/>
                        </a:rPr>
                        <a:t>03/01/11</a:t>
                      </a:r>
                      <a:endParaRPr lang="es-ES" sz="105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USC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North Ranch Country Club (Westlake Village,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dirty="0">
                          <a:solidFill>
                            <a:srgbClr val="000000"/>
                          </a:solidFill>
                          <a:latin typeface="Verdana"/>
                          <a:ea typeface="Times New Roman"/>
                          <a:cs typeface="Times New Roman"/>
                        </a:rPr>
                        <a:t>03/07/11</a:t>
                      </a:r>
                      <a:endParaRPr lang="es-ES" sz="105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Fresno St. Lexus Golf Classic</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San Joaquin Country Club (Fresno,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03/08/11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Fresno St. Lexus Golf Classic</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San Joaquin Country Club (Fresno,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03/14/11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San Diego Intercollegiate Classic</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San Diego Country Club (Chula Vista,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359228">
                <a:tc>
                  <a:txBody>
                    <a:bodyPr/>
                    <a:lstStyle/>
                    <a:p>
                      <a:pPr>
                        <a:spcAft>
                          <a:spcPts val="0"/>
                        </a:spcAft>
                      </a:pPr>
                      <a:r>
                        <a:rPr lang="es-ES" sz="1050">
                          <a:solidFill>
                            <a:srgbClr val="000000"/>
                          </a:solidFill>
                          <a:latin typeface="Verdana"/>
                          <a:ea typeface="Times New Roman"/>
                          <a:cs typeface="Times New Roman"/>
                        </a:rPr>
                        <a:t>03/15/11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San Diego Intercollegiate Classic</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San Diego Country Club (Chula Vista,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359228">
                <a:tc>
                  <a:txBody>
                    <a:bodyPr/>
                    <a:lstStyle/>
                    <a:p>
                      <a:pPr>
                        <a:spcAft>
                          <a:spcPts val="0"/>
                        </a:spcAft>
                      </a:pPr>
                      <a:r>
                        <a:rPr lang="es-ES" sz="1050">
                          <a:solidFill>
                            <a:srgbClr val="000000"/>
                          </a:solidFill>
                          <a:latin typeface="Verdana"/>
                          <a:ea typeface="Times New Roman"/>
                          <a:cs typeface="Times New Roman"/>
                        </a:rPr>
                        <a:t>03/24/11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Barona Collegiate Cup</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Barona Creek Golf Club (Lakeside,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359228">
                <a:tc>
                  <a:txBody>
                    <a:bodyPr/>
                    <a:lstStyle/>
                    <a:p>
                      <a:pPr>
                        <a:spcAft>
                          <a:spcPts val="0"/>
                        </a:spcAft>
                      </a:pPr>
                      <a:r>
                        <a:rPr lang="es-ES" sz="1050" dirty="0">
                          <a:solidFill>
                            <a:srgbClr val="000000"/>
                          </a:solidFill>
                          <a:latin typeface="Verdana"/>
                          <a:ea typeface="Times New Roman"/>
                          <a:cs typeface="Times New Roman"/>
                        </a:rPr>
                        <a:t>03/25/11</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Barona Collegiate Cup</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dirty="0">
                          <a:solidFill>
                            <a:srgbClr val="000000"/>
                          </a:solidFill>
                          <a:latin typeface="Verdana"/>
                          <a:ea typeface="Times New Roman"/>
                          <a:cs typeface="Times New Roman"/>
                        </a:rPr>
                        <a:t>Barona Creek Golf Club (</a:t>
                      </a:r>
                      <a:r>
                        <a:rPr lang="es-ES" sz="1050" dirty="0" err="1">
                          <a:solidFill>
                            <a:srgbClr val="000000"/>
                          </a:solidFill>
                          <a:latin typeface="Verdana"/>
                          <a:ea typeface="Times New Roman"/>
                          <a:cs typeface="Times New Roman"/>
                        </a:rPr>
                        <a:t>Lakeside</a:t>
                      </a:r>
                      <a:r>
                        <a:rPr lang="es-ES" sz="1050" dirty="0">
                          <a:solidFill>
                            <a:srgbClr val="000000"/>
                          </a:solidFill>
                          <a:latin typeface="Verdana"/>
                          <a:ea typeface="Times New Roman"/>
                          <a:cs typeface="Times New Roman"/>
                        </a:rPr>
                        <a:t>, </a:t>
                      </a:r>
                      <a:r>
                        <a:rPr lang="es-ES" sz="1050" dirty="0" err="1">
                          <a:solidFill>
                            <a:srgbClr val="000000"/>
                          </a:solidFill>
                          <a:latin typeface="Verdana"/>
                          <a:ea typeface="Times New Roman"/>
                          <a:cs typeface="Times New Roman"/>
                        </a:rPr>
                        <a:t>Calif</a:t>
                      </a:r>
                      <a:r>
                        <a:rPr lang="es-ES" sz="1050" dirty="0">
                          <a:solidFill>
                            <a:srgbClr val="000000"/>
                          </a:solidFill>
                          <a:latin typeface="Verdana"/>
                          <a:ea typeface="Times New Roman"/>
                          <a:cs typeface="Times New Roman"/>
                        </a:rPr>
                        <a:t>.)</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r>
            </a:tbl>
          </a:graphicData>
        </a:graphic>
      </p:graphicFrame>
      <p:pic>
        <p:nvPicPr>
          <p:cNvPr id="8237"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sp>
        <p:nvSpPr>
          <p:cNvPr id="4" name="3 CuadroTexto"/>
          <p:cNvSpPr txBox="1"/>
          <p:nvPr/>
        </p:nvSpPr>
        <p:spPr>
          <a:xfrm>
            <a:off x="1547664" y="980728"/>
            <a:ext cx="6408712" cy="923330"/>
          </a:xfrm>
          <a:prstGeom prst="rect">
            <a:avLst/>
          </a:prstGeom>
          <a:noFill/>
        </p:spPr>
        <p:txBody>
          <a:bodyPr>
            <a:spAutoFit/>
          </a:bodyPr>
          <a:lstStyle/>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Calendario Torneos Golf Masculino </a:t>
            </a:r>
          </a:p>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1t 2011</a:t>
            </a:r>
          </a:p>
          <a:p>
            <a:pPr>
              <a:defRPr/>
            </a:pPr>
            <a:endParaRPr lang="es-ES" dirty="0">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2720975"/>
          <a:ext cx="7920881" cy="2318107"/>
        </p:xfrm>
        <a:graphic>
          <a:graphicData uri="http://schemas.openxmlformats.org/drawingml/2006/table">
            <a:tbl>
              <a:tblPr/>
              <a:tblGrid>
                <a:gridCol w="815851"/>
                <a:gridCol w="2963993"/>
                <a:gridCol w="4141037"/>
              </a:tblGrid>
              <a:tr h="0">
                <a:tc>
                  <a:txBody>
                    <a:bodyPr/>
                    <a:lstStyle/>
                    <a:p>
                      <a:pPr>
                        <a:spcAft>
                          <a:spcPts val="0"/>
                        </a:spcAft>
                      </a:pPr>
                      <a:r>
                        <a:rPr lang="es-ES" sz="1050" b="1">
                          <a:solidFill>
                            <a:srgbClr val="FFFFFF"/>
                          </a:solidFill>
                          <a:latin typeface="Verdana"/>
                          <a:ea typeface="Times New Roman"/>
                          <a:cs typeface="Times New Roman"/>
                        </a:rPr>
                        <a:t>Fecha</a:t>
                      </a:r>
                      <a:endParaRPr lang="es-ES" sz="105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050" b="1">
                          <a:solidFill>
                            <a:srgbClr val="FFFFFF"/>
                          </a:solidFill>
                          <a:latin typeface="Verdana"/>
                          <a:ea typeface="Times New Roman"/>
                          <a:cs typeface="Times New Roman"/>
                        </a:rPr>
                        <a:t>Torneo</a:t>
                      </a:r>
                      <a:endParaRPr lang="es-ES" sz="105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050" b="1">
                          <a:solidFill>
                            <a:srgbClr val="FFFFFF"/>
                          </a:solidFill>
                          <a:latin typeface="Verdana"/>
                          <a:ea typeface="Times New Roman"/>
                          <a:cs typeface="Times New Roman"/>
                        </a:rPr>
                        <a:t>Localidad</a:t>
                      </a:r>
                      <a:endParaRPr lang="es-ES" sz="105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70098">
                <a:tc>
                  <a:txBody>
                    <a:bodyPr/>
                    <a:lstStyle/>
                    <a:p>
                      <a:pPr>
                        <a:spcAft>
                          <a:spcPts val="0"/>
                        </a:spcAft>
                      </a:pPr>
                      <a:r>
                        <a:rPr lang="es-ES" sz="1050" dirty="0">
                          <a:solidFill>
                            <a:srgbClr val="000000"/>
                          </a:solidFill>
                          <a:latin typeface="Verdana"/>
                          <a:ea typeface="Times New Roman"/>
                          <a:cs typeface="Times New Roman"/>
                        </a:rPr>
                        <a:t>02/07/11</a:t>
                      </a:r>
                      <a:endParaRPr lang="es-ES" sz="105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Lady Wildcat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National Golf Course (Tucson, Ariz.)</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02/08/11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Lady Wildcat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National Golf Course (Tucson, Ariz.)</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02/14/11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The Gold Rush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TBD (Yorba Linda,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02/15/11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The Gold Rush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TBD (Yorba Linda,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02/28/11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Bruin/Wave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Robinson Ranch Golf Course (Santa Clarita,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03/01/11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Bruin/Wave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Robinson Ranch Golf Course (Santa Clarita,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03/02/11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Bruin/Wave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Robinson Ranch Golf Course (Santa Clarita,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03/20/11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The Battle at Rancho Bernardo Inn</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Rancho Bernardo Inn Golf Resort (San Diego,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70098">
                <a:tc>
                  <a:txBody>
                    <a:bodyPr/>
                    <a:lstStyle/>
                    <a:p>
                      <a:pPr>
                        <a:spcAft>
                          <a:spcPts val="0"/>
                        </a:spcAft>
                      </a:pPr>
                      <a:r>
                        <a:rPr lang="es-ES" sz="1050">
                          <a:solidFill>
                            <a:srgbClr val="000000"/>
                          </a:solidFill>
                          <a:latin typeface="Verdana"/>
                          <a:ea typeface="Times New Roman"/>
                          <a:cs typeface="Times New Roman"/>
                        </a:rPr>
                        <a:t>03/21/11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The Battle at Rancho Bernardo Inn</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Rancho Bernardo Inn Golf Resort (San Diego,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98807">
                <a:tc>
                  <a:txBody>
                    <a:bodyPr/>
                    <a:lstStyle/>
                    <a:p>
                      <a:pPr>
                        <a:spcAft>
                          <a:spcPts val="0"/>
                        </a:spcAft>
                      </a:pPr>
                      <a:r>
                        <a:rPr lang="es-ES" sz="1050">
                          <a:solidFill>
                            <a:srgbClr val="000000"/>
                          </a:solidFill>
                          <a:latin typeface="Verdana"/>
                          <a:ea typeface="Times New Roman"/>
                          <a:cs typeface="Times New Roman"/>
                        </a:rPr>
                        <a:t>03/22/11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The Battle at Rancho Bernardo Inn</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dirty="0">
                          <a:solidFill>
                            <a:srgbClr val="000000"/>
                          </a:solidFill>
                          <a:latin typeface="Verdana"/>
                          <a:ea typeface="Times New Roman"/>
                          <a:cs typeface="Times New Roman"/>
                        </a:rPr>
                        <a:t>Rancho Bernardo </a:t>
                      </a:r>
                      <a:r>
                        <a:rPr lang="es-ES" sz="1050" dirty="0" err="1">
                          <a:solidFill>
                            <a:srgbClr val="000000"/>
                          </a:solidFill>
                          <a:latin typeface="Verdana"/>
                          <a:ea typeface="Times New Roman"/>
                          <a:cs typeface="Times New Roman"/>
                        </a:rPr>
                        <a:t>Inn</a:t>
                      </a:r>
                      <a:r>
                        <a:rPr lang="es-ES" sz="1050" dirty="0">
                          <a:solidFill>
                            <a:srgbClr val="000000"/>
                          </a:solidFill>
                          <a:latin typeface="Verdana"/>
                          <a:ea typeface="Times New Roman"/>
                          <a:cs typeface="Times New Roman"/>
                        </a:rPr>
                        <a:t> Golf Resort (San Diego, </a:t>
                      </a:r>
                      <a:r>
                        <a:rPr lang="es-ES" sz="1050" dirty="0" err="1">
                          <a:solidFill>
                            <a:srgbClr val="000000"/>
                          </a:solidFill>
                          <a:latin typeface="Verdana"/>
                          <a:ea typeface="Times New Roman"/>
                          <a:cs typeface="Times New Roman"/>
                        </a:rPr>
                        <a:t>Calif</a:t>
                      </a:r>
                      <a:r>
                        <a:rPr lang="es-ES" sz="1050" dirty="0">
                          <a:solidFill>
                            <a:srgbClr val="000000"/>
                          </a:solidFill>
                          <a:latin typeface="Verdana"/>
                          <a:ea typeface="Times New Roman"/>
                          <a:cs typeface="Times New Roman"/>
                        </a:rPr>
                        <a:t>.)</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r>
            </a:tbl>
          </a:graphicData>
        </a:graphic>
      </p:graphicFrame>
      <p:pic>
        <p:nvPicPr>
          <p:cNvPr id="9252"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sp>
        <p:nvSpPr>
          <p:cNvPr id="4" name="3 CuadroTexto"/>
          <p:cNvSpPr txBox="1"/>
          <p:nvPr/>
        </p:nvSpPr>
        <p:spPr>
          <a:xfrm rot="10800000" flipV="1">
            <a:off x="899592" y="1544018"/>
            <a:ext cx="7488832" cy="923330"/>
          </a:xfrm>
          <a:prstGeom prst="rect">
            <a:avLst/>
          </a:prstGeom>
          <a:noFill/>
        </p:spPr>
        <p:txBody>
          <a:bodyPr>
            <a:spAutoFit/>
          </a:bodyPr>
          <a:lstStyle/>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Calendario Torneos Golf Femenino </a:t>
            </a:r>
          </a:p>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1t 2011</a:t>
            </a:r>
          </a:p>
          <a:p>
            <a:pPr>
              <a:defRPr/>
            </a:pPr>
            <a:endParaRPr lang="es-ES" dirty="0">
              <a:latin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grfx.cstv.com/photos/schools/sdsu/galleries/sdsu_training_facilties/whirlpool.jpg.jpg"/>
          <p:cNvPicPr>
            <a:picLocks noChangeAspect="1" noChangeArrowheads="1"/>
          </p:cNvPicPr>
          <p:nvPr/>
        </p:nvPicPr>
        <p:blipFill>
          <a:blip r:embed="rId2" cstate="print"/>
          <a:srcRect/>
          <a:stretch>
            <a:fillRect/>
          </a:stretch>
        </p:blipFill>
        <p:spPr bwMode="auto">
          <a:xfrm>
            <a:off x="323850" y="4652963"/>
            <a:ext cx="2159000" cy="1439862"/>
          </a:xfrm>
          <a:prstGeom prst="rect">
            <a:avLst/>
          </a:prstGeom>
          <a:noFill/>
          <a:ln w="9525">
            <a:noFill/>
            <a:miter lim="800000"/>
            <a:headEnd/>
            <a:tailEnd/>
          </a:ln>
        </p:spPr>
      </p:pic>
      <p:pic>
        <p:nvPicPr>
          <p:cNvPr id="10243" name="Picture 2" descr="San Diego State University"/>
          <p:cNvPicPr>
            <a:picLocks noChangeAspect="1" noChangeArrowheads="1"/>
          </p:cNvPicPr>
          <p:nvPr/>
        </p:nvPicPr>
        <p:blipFill>
          <a:blip r:embed="rId3" cstate="print"/>
          <a:srcRect/>
          <a:stretch>
            <a:fillRect/>
          </a:stretch>
        </p:blipFill>
        <p:spPr bwMode="auto">
          <a:xfrm>
            <a:off x="0" y="0"/>
            <a:ext cx="2200275" cy="485775"/>
          </a:xfrm>
          <a:prstGeom prst="rect">
            <a:avLst/>
          </a:prstGeom>
          <a:noFill/>
          <a:ln w="9525">
            <a:noFill/>
            <a:miter lim="800000"/>
            <a:headEnd/>
            <a:tailEnd/>
          </a:ln>
        </p:spPr>
      </p:pic>
      <p:pic>
        <p:nvPicPr>
          <p:cNvPr id="10244" name="Picture 6" descr="http://grfx.cstv.com/photos/schools/sdsu/galleries/sdsu_training_facilties/training-room-1.jpg.jpg"/>
          <p:cNvPicPr>
            <a:picLocks noChangeAspect="1" noChangeArrowheads="1"/>
          </p:cNvPicPr>
          <p:nvPr/>
        </p:nvPicPr>
        <p:blipFill>
          <a:blip r:embed="rId4" cstate="print"/>
          <a:srcRect/>
          <a:stretch>
            <a:fillRect/>
          </a:stretch>
        </p:blipFill>
        <p:spPr bwMode="auto">
          <a:xfrm>
            <a:off x="395288" y="2565400"/>
            <a:ext cx="2160587" cy="1439863"/>
          </a:xfrm>
          <a:prstGeom prst="rect">
            <a:avLst/>
          </a:prstGeom>
          <a:noFill/>
          <a:ln w="9525">
            <a:noFill/>
            <a:miter lim="800000"/>
            <a:headEnd/>
            <a:tailEnd/>
          </a:ln>
        </p:spPr>
      </p:pic>
      <p:pic>
        <p:nvPicPr>
          <p:cNvPr id="10245" name="Picture 8" descr="http://grfx.cstv.com/photos/schools/sdsu/galleries/weight-room2/Weight-Room-20001.jpg"/>
          <p:cNvPicPr>
            <a:picLocks noChangeAspect="1" noChangeArrowheads="1"/>
          </p:cNvPicPr>
          <p:nvPr/>
        </p:nvPicPr>
        <p:blipFill>
          <a:blip r:embed="rId5" cstate="print"/>
          <a:srcRect/>
          <a:stretch>
            <a:fillRect/>
          </a:stretch>
        </p:blipFill>
        <p:spPr bwMode="auto">
          <a:xfrm>
            <a:off x="3276600" y="2636838"/>
            <a:ext cx="2159000" cy="1439862"/>
          </a:xfrm>
          <a:prstGeom prst="rect">
            <a:avLst/>
          </a:prstGeom>
          <a:noFill/>
          <a:ln w="9525">
            <a:noFill/>
            <a:miter lim="800000"/>
            <a:headEnd/>
            <a:tailEnd/>
          </a:ln>
        </p:spPr>
      </p:pic>
      <p:pic>
        <p:nvPicPr>
          <p:cNvPr id="10246" name="Picture 10" descr="http://grfx.cstv.com/photos/schools/sdsu/galleries/athletics-center/Athletics_Center2.jpg"/>
          <p:cNvPicPr>
            <a:picLocks noChangeAspect="1" noChangeArrowheads="1"/>
          </p:cNvPicPr>
          <p:nvPr/>
        </p:nvPicPr>
        <p:blipFill>
          <a:blip r:embed="rId6" cstate="print"/>
          <a:srcRect/>
          <a:stretch>
            <a:fillRect/>
          </a:stretch>
        </p:blipFill>
        <p:spPr bwMode="auto">
          <a:xfrm>
            <a:off x="5940425" y="2492375"/>
            <a:ext cx="2430463" cy="1620838"/>
          </a:xfrm>
          <a:prstGeom prst="rect">
            <a:avLst/>
          </a:prstGeom>
          <a:noFill/>
          <a:ln w="9525">
            <a:noFill/>
            <a:miter lim="800000"/>
            <a:headEnd/>
            <a:tailEnd/>
          </a:ln>
        </p:spPr>
      </p:pic>
      <p:pic>
        <p:nvPicPr>
          <p:cNvPr id="10247" name="Picture 12" descr="http://grfx.cstv.com/photos/schools/sdsu/galleries/athletics-center/Weight_Room3.jpg"/>
          <p:cNvPicPr>
            <a:picLocks noChangeAspect="1" noChangeArrowheads="1"/>
          </p:cNvPicPr>
          <p:nvPr/>
        </p:nvPicPr>
        <p:blipFill>
          <a:blip r:embed="rId7" cstate="print"/>
          <a:srcRect/>
          <a:stretch>
            <a:fillRect/>
          </a:stretch>
        </p:blipFill>
        <p:spPr bwMode="auto">
          <a:xfrm>
            <a:off x="3276600" y="4724400"/>
            <a:ext cx="2017713" cy="1441450"/>
          </a:xfrm>
          <a:prstGeom prst="rect">
            <a:avLst/>
          </a:prstGeom>
          <a:noFill/>
          <a:ln w="9525">
            <a:noFill/>
            <a:miter lim="800000"/>
            <a:headEnd/>
            <a:tailEnd/>
          </a:ln>
        </p:spPr>
      </p:pic>
      <p:pic>
        <p:nvPicPr>
          <p:cNvPr id="10248" name="Picture 14" descr="Aztec Club"/>
          <p:cNvPicPr>
            <a:picLocks noChangeAspect="1" noChangeArrowheads="1"/>
          </p:cNvPicPr>
          <p:nvPr/>
        </p:nvPicPr>
        <p:blipFill>
          <a:blip r:embed="rId8" cstate="print"/>
          <a:srcRect/>
          <a:stretch>
            <a:fillRect/>
          </a:stretch>
        </p:blipFill>
        <p:spPr bwMode="auto">
          <a:xfrm>
            <a:off x="5435600" y="5373688"/>
            <a:ext cx="3552825" cy="1276350"/>
          </a:xfrm>
          <a:prstGeom prst="rect">
            <a:avLst/>
          </a:prstGeom>
          <a:noFill/>
          <a:ln w="9525">
            <a:noFill/>
            <a:miter lim="800000"/>
            <a:headEnd/>
            <a:tailEnd/>
          </a:ln>
        </p:spPr>
      </p:pic>
      <p:sp>
        <p:nvSpPr>
          <p:cNvPr id="10" name="9 Rectángulo"/>
          <p:cNvSpPr/>
          <p:nvPr/>
        </p:nvSpPr>
        <p:spPr>
          <a:xfrm>
            <a:off x="2339752" y="548680"/>
            <a:ext cx="6480720" cy="954107"/>
          </a:xfrm>
          <a:prstGeom prst="rect">
            <a:avLst/>
          </a:prstGeom>
          <a:noFill/>
        </p:spPr>
        <p:txBody>
          <a:bodyPr>
            <a:spAutoFit/>
          </a:bodyPr>
          <a:lstStyle/>
          <a:p>
            <a:pPr algn="ctr" fontAlgn="auto">
              <a:spcBef>
                <a:spcPts val="0"/>
              </a:spcBef>
              <a:spcAft>
                <a:spcPts val="0"/>
              </a:spcAft>
              <a:defRPr/>
            </a:pPr>
            <a:r>
              <a:rPr lang="es-ES"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INSTALACIONES DEPORTIVAS DE SDSU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3B411321-FE6D-426B-AF95-EB3852082E53}"/>
</file>

<file path=customXml/itemProps2.xml><?xml version="1.0" encoding="utf-8"?>
<ds:datastoreItem xmlns:ds="http://schemas.openxmlformats.org/officeDocument/2006/customXml" ds:itemID="{0E85144D-F400-4E81-8F1E-09E591C576A3}"/>
</file>

<file path=customXml/itemProps3.xml><?xml version="1.0" encoding="utf-8"?>
<ds:datastoreItem xmlns:ds="http://schemas.openxmlformats.org/officeDocument/2006/customXml" ds:itemID="{6064A315-2C5D-41A2-BFBE-8573C7AA8C64}"/>
</file>

<file path=docProps/app.xml><?xml version="1.0" encoding="utf-8"?>
<Properties xmlns="http://schemas.openxmlformats.org/officeDocument/2006/extended-properties" xmlns:vt="http://schemas.openxmlformats.org/officeDocument/2006/docPropsVTypes">
  <TotalTime>213</TotalTime>
  <Words>908</Words>
  <Application>Microsoft Office PowerPoint</Application>
  <PresentationFormat>Presentación en pantalla (4:3)</PresentationFormat>
  <Paragraphs>246</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31</cp:revision>
  <dcterms:created xsi:type="dcterms:W3CDTF">2010-12-26T15:01:05Z</dcterms:created>
  <dcterms:modified xsi:type="dcterms:W3CDTF">2011-01-06T13:04:10Z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