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63" r:id="rId3"/>
    <p:sldId id="262" r:id="rId4"/>
    <p:sldId id="269" r:id="rId5"/>
    <p:sldId id="270" r:id="rId6"/>
    <p:sldId id="271" r:id="rId7"/>
    <p:sldId id="272" r:id="rId8"/>
    <p:sldId id="261" r:id="rId9"/>
    <p:sldId id="259" r:id="rId10"/>
    <p:sldId id="274" r:id="rId11"/>
    <p:sldId id="273" r:id="rId12"/>
    <p:sldId id="264" r:id="rId13"/>
    <p:sldId id="265" r:id="rId14"/>
    <p:sldId id="268" r:id="rId15"/>
    <p:sldId id="267" r:id="rId16"/>
    <p:sldId id="257" r:id="rId17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26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ustomXml" Target="../customXml/item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ustomXml" Target="../customXml/item2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ustomXml" Target="../customXml/item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AC7CCB-6497-49B9-B367-0E8A740D8062}" type="datetimeFigureOut">
              <a:rPr lang="es-ES"/>
              <a:pPr>
                <a:defRPr/>
              </a:pPr>
              <a:t>06/01/2011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A4CA2C-CA0B-455D-A5C7-06940316F898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7084A8-05B9-4A64-B0B3-5312EEA5A66D}" type="datetimeFigureOut">
              <a:rPr lang="es-ES"/>
              <a:pPr>
                <a:defRPr/>
              </a:pPr>
              <a:t>06/01/2011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649AC4-A170-48BA-9533-842F3AD7A966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52BA63-5CA9-4EDE-9323-1C5212B99C32}" type="datetimeFigureOut">
              <a:rPr lang="es-ES"/>
              <a:pPr>
                <a:defRPr/>
              </a:pPr>
              <a:t>06/01/2011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BA7D07-FCE2-46E9-93DC-9B0EC174474A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037258-1E39-4065-8FE7-ACD8A8E65A61}" type="datetimeFigureOut">
              <a:rPr lang="es-ES"/>
              <a:pPr>
                <a:defRPr/>
              </a:pPr>
              <a:t>06/01/2011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4385FE-8B2B-47CF-A402-C82E1CA73072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905E15-AEA8-4A70-A833-D87A9E85ACDD}" type="datetimeFigureOut">
              <a:rPr lang="es-ES"/>
              <a:pPr>
                <a:defRPr/>
              </a:pPr>
              <a:t>06/01/2011</a:t>
            </a:fld>
            <a:endParaRPr lang="es-ES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FB6FB4-78CB-47CC-865A-D68396FF6E4F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2CFB89-568F-41C5-ACE7-F55016E13FC2}" type="datetimeFigureOut">
              <a:rPr lang="es-ES"/>
              <a:pPr>
                <a:defRPr/>
              </a:pPr>
              <a:t>06/01/2011</a:t>
            </a:fld>
            <a:endParaRPr lang="es-ES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4860F3-46E3-4CE6-A404-FE2D9FBF0310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2217AE-07DF-4CF3-8CD7-074E34CB8B5B}" type="datetimeFigureOut">
              <a:rPr lang="es-ES"/>
              <a:pPr>
                <a:defRPr/>
              </a:pPr>
              <a:t>06/01/2011</a:t>
            </a:fld>
            <a:endParaRPr lang="es-ES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E7C9B4-8C35-4024-8360-2EEAD5AAD50A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3B9983-F7AD-42DD-9569-46D95F486B7E}" type="datetimeFigureOut">
              <a:rPr lang="es-ES"/>
              <a:pPr>
                <a:defRPr/>
              </a:pPr>
              <a:t>06/01/2011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5DBDE8-AB47-49C0-AEE8-9CE6A48B812C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FCC48D-19C3-4B72-B29F-B1318F461FEF}" type="datetimeFigureOut">
              <a:rPr lang="es-ES"/>
              <a:pPr>
                <a:defRPr/>
              </a:pPr>
              <a:t>06/01/2011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7F6649-679C-4E89-8D8D-B2CEAD752E27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015343-56C6-4245-BBFA-0385B152CFD0}" type="datetimeFigureOut">
              <a:rPr lang="es-ES"/>
              <a:pPr>
                <a:defRPr/>
              </a:pPr>
              <a:t>06/01/2011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EBCE72-A9D1-446F-9B72-ABA7D0180642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AF27DB-6D93-4B0B-A874-C13E74459F37}" type="datetimeFigureOut">
              <a:rPr lang="es-ES"/>
              <a:pPr>
                <a:defRPr/>
              </a:pPr>
              <a:t>06/01/2011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5F417D-A0B2-41A7-8D72-062B43BBB6B3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0000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1 Marcador de título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</a:p>
        </p:txBody>
      </p:sp>
      <p:sp>
        <p:nvSpPr>
          <p:cNvPr id="1027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9D8C185-3FD9-45D7-8B6D-CDE7F811E967}" type="datetimeFigureOut">
              <a:rPr lang="es-ES"/>
              <a:pPr>
                <a:defRPr/>
              </a:pPr>
              <a:t>06/01/2011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38840D2-3A12-418B-BF97-8CBAFCF5A453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jpeg"/><Relationship Id="rId5" Type="http://schemas.openxmlformats.org/officeDocument/2006/relationships/image" Target="../media/image16.jpe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://www.gostanford.com/sports/m-golf/mtt/lebow_shane00.html" TargetMode="External"/><Relationship Id="rId13" Type="http://schemas.openxmlformats.org/officeDocument/2006/relationships/image" Target="../media/image1.jpeg"/><Relationship Id="rId3" Type="http://schemas.openxmlformats.org/officeDocument/2006/relationships/hyperlink" Target="http://www.gostanford.com/sports/m-golf/mtt/brockington_graham00.html" TargetMode="External"/><Relationship Id="rId7" Type="http://schemas.openxmlformats.org/officeDocument/2006/relationships/hyperlink" Target="http://www.gostanford.com/sports/m-golf/mtt/kim_sihwan00.html" TargetMode="External"/><Relationship Id="rId12" Type="http://schemas.openxmlformats.org/officeDocument/2006/relationships/image" Target="../media/image20.jpeg"/><Relationship Id="rId2" Type="http://schemas.openxmlformats.org/officeDocument/2006/relationships/hyperlink" Target="http://www.gostanford.com/sports/m-golf/mtt/bowen_wilson00.html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gostanford.com/sports/m-golf/mtt/kearney_steve00.html" TargetMode="External"/><Relationship Id="rId11" Type="http://schemas.openxmlformats.org/officeDocument/2006/relationships/hyperlink" Target="http://www.gostanford.com/sports/m-golf/mtt/ziegler_steve00.html" TargetMode="External"/><Relationship Id="rId5" Type="http://schemas.openxmlformats.org/officeDocument/2006/relationships/hyperlink" Target="http://www.gostanford.com/sports/m-golf/mtt/dedecker_andre00.html" TargetMode="External"/><Relationship Id="rId10" Type="http://schemas.openxmlformats.org/officeDocument/2006/relationships/hyperlink" Target="http://www.gostanford.com/sports/m-golf/mtt/yun_andrew00.html" TargetMode="External"/><Relationship Id="rId4" Type="http://schemas.openxmlformats.org/officeDocument/2006/relationships/hyperlink" Target="http://www.gostanford.com/sports/m-golf/mtt/chung_david00.html" TargetMode="External"/><Relationship Id="rId9" Type="http://schemas.openxmlformats.org/officeDocument/2006/relationships/hyperlink" Target="http://www.gostanford.com/sports/m-golf/mtt/wilson_cameron00.html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http://www.gostanford.com/sports/w-golf/mtt/watson_sally00.html" TargetMode="External"/><Relationship Id="rId3" Type="http://schemas.openxmlformats.org/officeDocument/2006/relationships/hyperlink" Target="http://www.gostanford.com/sports/w-golf/mtt/burlison_sydney00.html" TargetMode="External"/><Relationship Id="rId7" Type="http://schemas.openxmlformats.org/officeDocument/2006/relationships/hyperlink" Target="http://www.gostanford.com/sports/w-golf/mtt/miller_piper00.html" TargetMode="External"/><Relationship Id="rId2" Type="http://schemas.openxmlformats.org/officeDocument/2006/relationships/hyperlink" Target="http://www.gostanford.com/sports/w-golf/mtt/barton_lila00.html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gostanford.com/sports/w-golf/mtt/mar_marissa00.html" TargetMode="External"/><Relationship Id="rId11" Type="http://schemas.openxmlformats.org/officeDocument/2006/relationships/image" Target="../media/image21.jpeg"/><Relationship Id="rId5" Type="http://schemas.openxmlformats.org/officeDocument/2006/relationships/hyperlink" Target="http://www.gostanford.com/sports/w-golf/mtt/fraiser_danielle00.html" TargetMode="External"/><Relationship Id="rId10" Type="http://schemas.openxmlformats.org/officeDocument/2006/relationships/image" Target="../media/image1.jpeg"/><Relationship Id="rId4" Type="http://schemas.openxmlformats.org/officeDocument/2006/relationships/hyperlink" Target="http://www.gostanford.com/sports/w-golf/mtt/durham_rebecca00.html" TargetMode="External"/><Relationship Id="rId9" Type="http://schemas.openxmlformats.org/officeDocument/2006/relationships/hyperlink" Target="http://www.gostanford.com/sports/w-golf/mtt/wong_kristina00.html" TargetMode="Externa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1.jpeg"/><Relationship Id="rId7" Type="http://schemas.openxmlformats.org/officeDocument/2006/relationships/image" Target="../media/image26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t3.gstatic.com/images?q=tbn:ANd9GcRTRGrue0xeYUQ6F7VhsALx6gaHm_hBuUp9KAFNyXhMrzJqSs5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331913" cy="2033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4" descr="http://cdn.slashgear.com/wp-content/uploads/2010/10/Stanford-Universit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650" y="2420938"/>
            <a:ext cx="4752975" cy="271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6" descr="http://t1.gstatic.com/images?q=tbn:ANd9GcQuOkS4xEzJOjw96sVfO6DvqkiwgVtbXH-2nEeqRqwteMwp3CBMJ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67400" y="620713"/>
            <a:ext cx="2619375" cy="174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6 Rectángulo"/>
          <p:cNvSpPr/>
          <p:nvPr/>
        </p:nvSpPr>
        <p:spPr>
          <a:xfrm rot="10800000" flipV="1">
            <a:off x="1958981" y="4813993"/>
            <a:ext cx="5226046" cy="156966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48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Stanford</a:t>
            </a:r>
            <a:r>
              <a:rPr lang="es-ES" sz="4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 </a:t>
            </a:r>
            <a:r>
              <a:rPr lang="es-ES" sz="48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Univesity</a:t>
            </a:r>
            <a:endParaRPr lang="es-ES" sz="4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48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Stanford</a:t>
            </a:r>
            <a:r>
              <a:rPr lang="es-ES" sz="4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, CA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Mapa de los EE. UU. resaltando Californi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088" y="5300663"/>
            <a:ext cx="1905000" cy="123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4" descr="Santa Clara County California Incorporated and Unincorporated areas Stanford Highlighted.sv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27763" y="5157788"/>
            <a:ext cx="238125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Rectángulo"/>
          <p:cNvSpPr/>
          <p:nvPr/>
        </p:nvSpPr>
        <p:spPr>
          <a:xfrm>
            <a:off x="395288" y="2060575"/>
            <a:ext cx="7848600" cy="2740025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800" b="1" dirty="0" err="1">
                <a:solidFill>
                  <a:schemeClr val="accent3">
                    <a:lumMod val="50000"/>
                  </a:schemeClr>
                </a:solidFill>
                <a:latin typeface="+mn-lt"/>
              </a:rPr>
              <a:t>Stanford</a:t>
            </a:r>
            <a:r>
              <a:rPr lang="es-ES" sz="2800" b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 </a:t>
            </a:r>
            <a:r>
              <a:rPr lang="es-ES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se encuentra en el área de la Bahía de San Francisco,  en el extremo norte del </a:t>
            </a:r>
            <a:r>
              <a:rPr lang="es-ES" dirty="0" err="1">
                <a:solidFill>
                  <a:schemeClr val="accent3">
                    <a:lumMod val="50000"/>
                  </a:schemeClr>
                </a:solidFill>
                <a:latin typeface="+mn-lt"/>
              </a:rPr>
              <a:t>Silicon</a:t>
            </a:r>
            <a:r>
              <a:rPr lang="es-ES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 Valley. Los habitantes de </a:t>
            </a:r>
            <a:r>
              <a:rPr lang="es-ES" dirty="0" err="1">
                <a:solidFill>
                  <a:schemeClr val="accent3">
                    <a:lumMod val="50000"/>
                  </a:schemeClr>
                </a:solidFill>
                <a:latin typeface="+mn-lt"/>
              </a:rPr>
              <a:t>Stanford</a:t>
            </a:r>
            <a:r>
              <a:rPr lang="es-ES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 , aproximadamente 12.000, son básicamente  estudiantes,  profesores universitarios y trabajadores del campus de la Universidad de </a:t>
            </a:r>
            <a:r>
              <a:rPr lang="es-ES" dirty="0" err="1">
                <a:solidFill>
                  <a:schemeClr val="accent3">
                    <a:lumMod val="50000"/>
                  </a:schemeClr>
                </a:solidFill>
                <a:latin typeface="+mn-lt"/>
              </a:rPr>
              <a:t>Stanford</a:t>
            </a:r>
            <a:r>
              <a:rPr lang="es-ES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, ubicada en su casco urbano.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El Aeropuerto Internacional de San Francisco se encuentra a unos  30 </a:t>
            </a:r>
            <a:r>
              <a:rPr lang="es-ES" dirty="0" err="1">
                <a:solidFill>
                  <a:schemeClr val="accent3">
                    <a:lumMod val="50000"/>
                  </a:schemeClr>
                </a:solidFill>
                <a:latin typeface="+mn-lt"/>
              </a:rPr>
              <a:t>kms</a:t>
            </a:r>
            <a:r>
              <a:rPr lang="es-ES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. de </a:t>
            </a:r>
            <a:r>
              <a:rPr lang="es-ES" dirty="0" err="1">
                <a:solidFill>
                  <a:schemeClr val="accent3">
                    <a:lumMod val="50000"/>
                  </a:schemeClr>
                </a:solidFill>
                <a:latin typeface="+mn-lt"/>
              </a:rPr>
              <a:t>Stanford</a:t>
            </a:r>
            <a:r>
              <a:rPr lang="es-ES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El clima de San Francisco es el característico clima mediterráneo, con suaves inviernos húmedos y veranos secos.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s-ES" dirty="0">
              <a:solidFill>
                <a:schemeClr val="accent3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3077" name="Picture 2" descr="http://t3.gstatic.com/images?q=tbn:ANd9GcRTRGrue0xeYUQ6F7VhsALx6gaHm_hBuUp9KAFNyXhMrzJqSs5W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1187450" cy="1814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8" name="Picture 10" descr="http://maps.google.com/staticmap?size=313x200&amp;key=ABQIAAAAPZhPbFDgyqqKaAJtfPgdhRQxAnOebRR8qqjlEjE1Y4ZOeQ67yxSVDP1Eq9oU2BZjw2PaheQ5prTXaw&amp;markers=37.428313,-122.16996,blue&amp;zoom=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32138" y="4797425"/>
            <a:ext cx="2981325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8 Rectángulo"/>
          <p:cNvSpPr/>
          <p:nvPr/>
        </p:nvSpPr>
        <p:spPr>
          <a:xfrm>
            <a:off x="1593817" y="692696"/>
            <a:ext cx="6866615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5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Información General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827088" y="3284538"/>
            <a:ext cx="7489825" cy="3294062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000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La</a:t>
            </a:r>
            <a:r>
              <a:rPr lang="es-ES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 </a:t>
            </a:r>
            <a:r>
              <a:rPr lang="es-ES" sz="2800" b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Universidad </a:t>
            </a:r>
            <a:r>
              <a:rPr lang="es-ES" sz="2800" b="1" dirty="0" err="1">
                <a:solidFill>
                  <a:schemeClr val="accent3">
                    <a:lumMod val="50000"/>
                  </a:schemeClr>
                </a:solidFill>
                <a:latin typeface="+mn-lt"/>
              </a:rPr>
              <a:t>Stanford</a:t>
            </a:r>
            <a:r>
              <a:rPr lang="es-ES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, </a:t>
            </a:r>
            <a:r>
              <a:rPr lang="es-ES" sz="2000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ubicada en Palo Alto (California) es una universidad privada, considerada como una de las más prestigiosas de los EEUU. y del mundo.  Está localizada a unos 56 km al sudeste de San Francisco, en terrenos del condado de Santa Clara contiguos a la ciudad de Palo Alto.  La universidad se halla por lo tanto en el corazón geográfico e histórico de </a:t>
            </a:r>
            <a:r>
              <a:rPr lang="es-ES" sz="2000" dirty="0" err="1">
                <a:solidFill>
                  <a:schemeClr val="accent3">
                    <a:lumMod val="50000"/>
                  </a:schemeClr>
                </a:solidFill>
                <a:latin typeface="+mn-lt"/>
              </a:rPr>
              <a:t>Silicon</a:t>
            </a:r>
            <a:r>
              <a:rPr lang="es-ES" sz="2000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 Valley. 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000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El lema oficial de la universidad, es "</a:t>
            </a:r>
            <a:r>
              <a:rPr lang="es-ES" sz="2000" i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Die </a:t>
            </a:r>
            <a:r>
              <a:rPr lang="es-ES" sz="2000" i="1" dirty="0" err="1">
                <a:solidFill>
                  <a:schemeClr val="accent3">
                    <a:lumMod val="50000"/>
                  </a:schemeClr>
                </a:solidFill>
                <a:latin typeface="+mn-lt"/>
              </a:rPr>
              <a:t>Luft</a:t>
            </a:r>
            <a:r>
              <a:rPr lang="es-ES" sz="2000" i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 der </a:t>
            </a:r>
            <a:r>
              <a:rPr lang="es-ES" sz="2000" i="1" dirty="0" err="1">
                <a:solidFill>
                  <a:schemeClr val="accent3">
                    <a:lumMod val="50000"/>
                  </a:schemeClr>
                </a:solidFill>
                <a:latin typeface="+mn-lt"/>
              </a:rPr>
              <a:t>Freiheit</a:t>
            </a:r>
            <a:r>
              <a:rPr lang="es-ES" sz="2000" i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 </a:t>
            </a:r>
            <a:r>
              <a:rPr lang="es-ES" sz="2000" i="1" dirty="0" err="1">
                <a:solidFill>
                  <a:schemeClr val="accent3">
                    <a:lumMod val="50000"/>
                  </a:schemeClr>
                </a:solidFill>
                <a:latin typeface="+mn-lt"/>
              </a:rPr>
              <a:t>weht</a:t>
            </a:r>
            <a:r>
              <a:rPr lang="es-ES" sz="2000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", cuya traducción del alemán  es </a:t>
            </a:r>
            <a:r>
              <a:rPr lang="es-ES" sz="2000" b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"sopla el viento de la libertad".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000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A lo largo de su historia </a:t>
            </a:r>
            <a:r>
              <a:rPr lang="es-ES" sz="2000" dirty="0" err="1">
                <a:solidFill>
                  <a:schemeClr val="accent3">
                    <a:lumMod val="50000"/>
                  </a:schemeClr>
                </a:solidFill>
                <a:latin typeface="+mn-lt"/>
              </a:rPr>
              <a:t>Stanford</a:t>
            </a:r>
            <a:r>
              <a:rPr lang="es-ES" sz="2000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 ha tenido a veintisiete galardonados con el Premio Nobel.</a:t>
            </a:r>
            <a:endParaRPr lang="es-ES" sz="2000" b="1" dirty="0">
              <a:solidFill>
                <a:schemeClr val="accent3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4099" name="Picture 2" descr="http://t3.gstatic.com/images?q=tbn:ANd9GcRTRGrue0xeYUQ6F7VhsALx6gaHm_hBuUp9KAFNyXhMrzJqSs5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331913" cy="2033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3 Rectángulo"/>
          <p:cNvSpPr/>
          <p:nvPr/>
        </p:nvSpPr>
        <p:spPr>
          <a:xfrm>
            <a:off x="2421095" y="764704"/>
            <a:ext cx="5031225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5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La Universidad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t3.gstatic.com/images?q=tbn:ANd9GcRTRGrue0xeYUQ6F7VhsALx6gaHm_hBuUp9KAFNyXhMrzJqSs5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331913" cy="2033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3" name="2 Tabla"/>
          <p:cNvGraphicFramePr>
            <a:graphicFrameLocks noGrp="1"/>
          </p:cNvGraphicFramePr>
          <p:nvPr/>
        </p:nvGraphicFramePr>
        <p:xfrm>
          <a:off x="1524000" y="1397000"/>
          <a:ext cx="6720408" cy="4315704"/>
        </p:xfrm>
        <a:graphic>
          <a:graphicData uri="http://schemas.openxmlformats.org/drawingml/2006/table">
            <a:tbl>
              <a:tblPr/>
              <a:tblGrid>
                <a:gridCol w="3360204"/>
                <a:gridCol w="3360204"/>
              </a:tblGrid>
              <a:tr h="16825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 smtClean="0"/>
                        <a:t>US News</a:t>
                      </a:r>
                      <a:r>
                        <a:rPr lang="es-ES" sz="1200" baseline="0" dirty="0" smtClean="0"/>
                        <a:t> Ranking</a:t>
                      </a:r>
                      <a:endParaRPr lang="es-ES" sz="1200" dirty="0" smtClean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5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778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Tipo de institución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Privada </a:t>
                      </a:r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778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Año de fundación: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smtClean="0"/>
                        <a:t>1891</a:t>
                      </a:r>
                      <a:endParaRPr lang="es-ES" sz="1200" dirty="0" smtClean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4168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Matrícula anual,</a:t>
                      </a:r>
                      <a:r>
                        <a:rPr lang="es-ES" sz="1200" baseline="0" dirty="0" smtClean="0"/>
                        <a:t> alojamiento y comida</a:t>
                      </a:r>
                      <a:endParaRPr lang="es-ES" sz="1200" dirty="0" smtClean="0"/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S" sz="1200" dirty="0" smtClean="0"/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Calendario Académico: 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 smtClean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 smtClean="0"/>
                        <a:t>$55.077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S" sz="1200" dirty="0" smtClean="0"/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err="1" smtClean="0"/>
                        <a:t>Semestal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4575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Número total</a:t>
                      </a:r>
                      <a:r>
                        <a:rPr lang="es-ES" sz="1200" baseline="0" dirty="0" smtClean="0"/>
                        <a:t> de estudiantes 2010-2011: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6.602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778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Situación: 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Suburbana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4575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4575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SAT</a:t>
                      </a:r>
                      <a:r>
                        <a:rPr lang="es-ES" sz="1200" baseline="0" dirty="0" smtClean="0"/>
                        <a:t> (Matemáticas y Verbal)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1440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4575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TOEFL mínimo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baseline="0" dirty="0" smtClean="0"/>
                        <a:t>No obligatorio pero sí recomendado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0593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Fecha límite solicitud de admisión: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1 año de antelación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778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Cuota solicitud</a:t>
                      </a:r>
                      <a:r>
                        <a:rPr lang="es-ES" sz="1200" baseline="0" dirty="0" smtClean="0"/>
                        <a:t> de admisión: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$95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778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2009 porcentaje</a:t>
                      </a:r>
                      <a:r>
                        <a:rPr lang="es-ES" sz="1200" baseline="0" dirty="0" smtClean="0"/>
                        <a:t> de admisión: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i="0" dirty="0" smtClean="0"/>
                        <a:t>8%</a:t>
                      </a:r>
                      <a:endParaRPr lang="es-ES" sz="1200" i="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692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Selectividad </a:t>
                      </a:r>
                      <a:r>
                        <a:rPr lang="es-ES" sz="1200" baseline="0" dirty="0" smtClean="0"/>
                        <a:t>de admisión: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baseline="0" dirty="0" smtClean="0"/>
                        <a:t> + +selectiva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4" name="3 Rectángulo"/>
          <p:cNvSpPr/>
          <p:nvPr/>
        </p:nvSpPr>
        <p:spPr>
          <a:xfrm>
            <a:off x="3434508" y="404664"/>
            <a:ext cx="4737891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Información Académica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golfcourse.stanford.edu/images_Dost/StanfordAerial263_10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496" y="836712"/>
            <a:ext cx="9109360" cy="6021288"/>
          </a:xfrm>
          <a:prstGeom prst="rect">
            <a:avLst/>
          </a:prstGeom>
          <a:noFill/>
        </p:spPr>
      </p:pic>
      <p:sp>
        <p:nvSpPr>
          <p:cNvPr id="3" name="2 Rectángulo"/>
          <p:cNvSpPr/>
          <p:nvPr/>
        </p:nvSpPr>
        <p:spPr>
          <a:xfrm>
            <a:off x="179512" y="0"/>
            <a:ext cx="871296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Campo de Golf </a:t>
            </a:r>
            <a:r>
              <a:rPr lang="es-ES" sz="5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Stanford</a:t>
            </a:r>
            <a:endParaRPr lang="es-ES" sz="5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+mn-l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/>
          <p:nvPr/>
        </p:nvPicPr>
        <p:blipFill>
          <a:blip r:embed="rId2" cstate="print"/>
          <a:srcRect l="6176" t="19020" r="13088" b="1373"/>
          <a:stretch>
            <a:fillRect/>
          </a:stretch>
        </p:blipFill>
        <p:spPr bwMode="auto">
          <a:xfrm>
            <a:off x="539552" y="1025352"/>
            <a:ext cx="8028384" cy="5832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2 Rectángulo"/>
          <p:cNvSpPr/>
          <p:nvPr/>
        </p:nvSpPr>
        <p:spPr>
          <a:xfrm>
            <a:off x="179512" y="0"/>
            <a:ext cx="871296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Instalación de Práctica</a:t>
            </a:r>
            <a:endParaRPr lang="es-ES" sz="5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179512" y="0"/>
            <a:ext cx="871296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Instalación de Práctica</a:t>
            </a:r>
            <a:endParaRPr lang="es-ES" sz="5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+mn-lt"/>
            </a:endParaRPr>
          </a:p>
        </p:txBody>
      </p:sp>
      <p:pic>
        <p:nvPicPr>
          <p:cNvPr id="26626" name="Picture 2" descr="http://stanfordmensgolf.com/Images-SVPracticeCtr/Sunset-Corn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908720"/>
            <a:ext cx="4320479" cy="2880320"/>
          </a:xfrm>
          <a:prstGeom prst="rect">
            <a:avLst/>
          </a:prstGeom>
          <a:noFill/>
        </p:spPr>
      </p:pic>
      <p:pic>
        <p:nvPicPr>
          <p:cNvPr id="26628" name="Picture 4" descr="http://stanfordmensgolf.com/Images-SVPracticeCtr/McKenzi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908720"/>
            <a:ext cx="4427985" cy="2951990"/>
          </a:xfrm>
          <a:prstGeom prst="rect">
            <a:avLst/>
          </a:prstGeom>
          <a:noFill/>
        </p:spPr>
      </p:pic>
      <p:pic>
        <p:nvPicPr>
          <p:cNvPr id="26630" name="Picture 6" descr="http://stanfordmensgolf.com/Images-SVPracticeCtr/Lone-Tree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1" y="3933056"/>
            <a:ext cx="4387416" cy="2924945"/>
          </a:xfrm>
          <a:prstGeom prst="rect">
            <a:avLst/>
          </a:prstGeom>
          <a:noFill/>
        </p:spPr>
      </p:pic>
      <p:pic>
        <p:nvPicPr>
          <p:cNvPr id="26632" name="Picture 8" descr="http://stanfordmensgolf.com/Images-SVPracticeCtr/Fuzzy-Fazio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16016" y="3906012"/>
            <a:ext cx="4427983" cy="29519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61" name="Picture 3" descr="Conrad Ray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2060848"/>
            <a:ext cx="1000125" cy="1381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62" name="Picture 5" descr="http://grfx.cstv.com/graphics/mtt/arrow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5250" cy="95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63" name="Picture 6" descr="http://grfx.cstv.com/graphics/mtt/arrow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5250" cy="95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64" name="Picture 7" descr="http://grfx.cstv.com/graphics/mtt/arrow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5250" cy="95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65" name="Picture 2" descr="http://graphics.fansonly.com/graphics/mtt/number_button-blank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-661988"/>
            <a:ext cx="48577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78" name="Picture 10" descr="Caroline O'Connor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00192" y="2060848"/>
            <a:ext cx="1000125" cy="1381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79" name="Picture 12" descr="http://grfx.cstv.com/graphics/mtt/arrow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5250" cy="95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80" name="Picture 13" descr="http://grfx.cstv.com/graphics/mtt/arrow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5250" cy="95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81" name="Picture 14" descr="http://grfx.cstv.com/graphics/mtt/arrow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5250" cy="95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82" name="Picture 9" descr="http://graphics.fansonly.com/graphics/mtt/number_button-blank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-661988"/>
            <a:ext cx="48577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83" name="Picture 2" descr="http://t3.gstatic.com/images?q=tbn:ANd9GcRTRGrue0xeYUQ6F7VhsALx6gaHm_hBuUp9KAFNyXhMrzJqSs5W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0"/>
            <a:ext cx="1331913" cy="2033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18 Rectángulo"/>
          <p:cNvSpPr/>
          <p:nvPr/>
        </p:nvSpPr>
        <p:spPr>
          <a:xfrm>
            <a:off x="179512" y="0"/>
            <a:ext cx="871296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Equipo Técnico</a:t>
            </a:r>
            <a:endParaRPr lang="es-ES" sz="5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+mn-lt"/>
            </a:endParaRPr>
          </a:p>
        </p:txBody>
      </p:sp>
      <p:sp>
        <p:nvSpPr>
          <p:cNvPr id="20" name="19 Rectángulo"/>
          <p:cNvSpPr/>
          <p:nvPr/>
        </p:nvSpPr>
        <p:spPr>
          <a:xfrm>
            <a:off x="0" y="3501008"/>
            <a:ext cx="34166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b="1" dirty="0" smtClean="0"/>
              <a:t>CONRAD </a:t>
            </a:r>
            <a:r>
              <a:rPr lang="es-ES" b="1" dirty="0" smtClean="0"/>
              <a:t>RAY – </a:t>
            </a:r>
            <a:r>
              <a:rPr lang="es-ES" b="1" dirty="0" err="1" smtClean="0"/>
              <a:t>Men´s</a:t>
            </a:r>
            <a:r>
              <a:rPr lang="es-ES" b="1" dirty="0" smtClean="0"/>
              <a:t> Coach</a:t>
            </a:r>
            <a:endParaRPr lang="es-ES" b="1" dirty="0"/>
          </a:p>
        </p:txBody>
      </p:sp>
      <p:sp>
        <p:nvSpPr>
          <p:cNvPr id="21" name="20 Rectángulo"/>
          <p:cNvSpPr/>
          <p:nvPr/>
        </p:nvSpPr>
        <p:spPr>
          <a:xfrm>
            <a:off x="1" y="3861048"/>
            <a:ext cx="341987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s-ES" sz="2000" b="1" dirty="0">
              <a:solidFill>
                <a:schemeClr val="accent3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22" name="21 Rectángulo"/>
          <p:cNvSpPr/>
          <p:nvPr/>
        </p:nvSpPr>
        <p:spPr>
          <a:xfrm>
            <a:off x="0" y="3933056"/>
            <a:ext cx="298782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000" b="1" dirty="0" smtClean="0">
                <a:solidFill>
                  <a:schemeClr val="accent3">
                    <a:lumMod val="50000"/>
                  </a:schemeClr>
                </a:solidFill>
                <a:latin typeface="+mn-lt"/>
              </a:rPr>
              <a:t>En 2007 ganó el octavo Campeonato Nacional para </a:t>
            </a:r>
            <a:r>
              <a:rPr lang="es-ES" sz="2000" b="1" dirty="0" err="1" smtClean="0">
                <a:solidFill>
                  <a:schemeClr val="accent3">
                    <a:lumMod val="50000"/>
                  </a:schemeClr>
                </a:solidFill>
                <a:latin typeface="+mn-lt"/>
              </a:rPr>
              <a:t>Stanford</a:t>
            </a:r>
            <a:r>
              <a:rPr lang="es-ES" sz="2000" b="1" dirty="0" smtClean="0">
                <a:solidFill>
                  <a:schemeClr val="accent3">
                    <a:lumMod val="50000"/>
                  </a:schemeClr>
                </a:solidFill>
                <a:latin typeface="+mn-lt"/>
              </a:rPr>
              <a:t> </a:t>
            </a:r>
            <a:r>
              <a:rPr lang="es-ES" sz="2000" b="1" dirty="0" smtClean="0">
                <a:solidFill>
                  <a:schemeClr val="accent3">
                    <a:lumMod val="50000"/>
                  </a:schemeClr>
                </a:solidFill>
                <a:latin typeface="+mn-lt"/>
              </a:rPr>
              <a:t>y fue elegido entrenador del año.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000" b="1" dirty="0" smtClean="0">
                <a:solidFill>
                  <a:schemeClr val="accent3">
                    <a:lumMod val="50000"/>
                  </a:schemeClr>
                </a:solidFill>
                <a:latin typeface="+mn-lt"/>
              </a:rPr>
              <a:t>El mismo se graduó de </a:t>
            </a:r>
            <a:r>
              <a:rPr lang="es-ES" sz="2000" b="1" dirty="0" err="1" smtClean="0">
                <a:solidFill>
                  <a:schemeClr val="accent3">
                    <a:lumMod val="50000"/>
                  </a:schemeClr>
                </a:solidFill>
                <a:latin typeface="+mn-lt"/>
              </a:rPr>
              <a:t>Stanfor</a:t>
            </a:r>
            <a:r>
              <a:rPr lang="es-ES" sz="2000" b="1" dirty="0" err="1" smtClean="0">
                <a:solidFill>
                  <a:schemeClr val="accent3">
                    <a:lumMod val="50000"/>
                  </a:schemeClr>
                </a:solidFill>
                <a:latin typeface="+mn-lt"/>
              </a:rPr>
              <a:t>d</a:t>
            </a:r>
            <a:r>
              <a:rPr lang="es-ES" sz="2000" b="1" dirty="0" smtClean="0">
                <a:solidFill>
                  <a:schemeClr val="accent3">
                    <a:lumMod val="50000"/>
                  </a:schemeClr>
                </a:solidFill>
                <a:latin typeface="+mn-lt"/>
              </a:rPr>
              <a:t> en 1997 y jugó en el </a:t>
            </a:r>
            <a:r>
              <a:rPr lang="es-ES" sz="2000" b="1" dirty="0" err="1" smtClean="0">
                <a:solidFill>
                  <a:schemeClr val="accent3">
                    <a:lumMod val="50000"/>
                  </a:schemeClr>
                </a:solidFill>
                <a:latin typeface="+mn-lt"/>
              </a:rPr>
              <a:t>Nationwide</a:t>
            </a:r>
            <a:r>
              <a:rPr lang="es-ES" sz="2000" b="1" dirty="0" smtClean="0">
                <a:solidFill>
                  <a:schemeClr val="accent3">
                    <a:lumMod val="50000"/>
                  </a:schemeClr>
                </a:solidFill>
                <a:latin typeface="+mn-lt"/>
              </a:rPr>
              <a:t> Tours y otros Tours durante 6 años</a:t>
            </a:r>
            <a:endParaRPr lang="es-ES" sz="2000" b="1" dirty="0">
              <a:solidFill>
                <a:schemeClr val="accent3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23" name="22 Rectángulo"/>
          <p:cNvSpPr/>
          <p:nvPr/>
        </p:nvSpPr>
        <p:spPr>
          <a:xfrm>
            <a:off x="4845487" y="3501008"/>
            <a:ext cx="43098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b="1" dirty="0" err="1" smtClean="0"/>
              <a:t>Caroline</a:t>
            </a:r>
            <a:r>
              <a:rPr lang="es-ES" b="1" dirty="0" smtClean="0"/>
              <a:t> </a:t>
            </a:r>
            <a:r>
              <a:rPr lang="es-ES" b="1" dirty="0" err="1" smtClean="0"/>
              <a:t>O´Connor</a:t>
            </a:r>
            <a:r>
              <a:rPr lang="es-ES" b="1" dirty="0" smtClean="0"/>
              <a:t> – </a:t>
            </a:r>
            <a:r>
              <a:rPr lang="es-ES" b="1" dirty="0" err="1" smtClean="0"/>
              <a:t>Women´s</a:t>
            </a:r>
            <a:r>
              <a:rPr lang="es-ES" b="1" dirty="0" smtClean="0"/>
              <a:t> Coach</a:t>
            </a:r>
            <a:endParaRPr lang="es-ES" b="1" dirty="0"/>
          </a:p>
        </p:txBody>
      </p:sp>
      <p:sp>
        <p:nvSpPr>
          <p:cNvPr id="24" name="23 Rectángulo"/>
          <p:cNvSpPr/>
          <p:nvPr/>
        </p:nvSpPr>
        <p:spPr>
          <a:xfrm>
            <a:off x="5076056" y="3861048"/>
            <a:ext cx="367240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 err="1" smtClean="0">
                <a:solidFill>
                  <a:schemeClr val="accent3">
                    <a:lumMod val="50000"/>
                  </a:schemeClr>
                </a:solidFill>
                <a:latin typeface="+mn-lt"/>
              </a:rPr>
              <a:t>Fue</a:t>
            </a:r>
            <a:r>
              <a:rPr lang="en-US" sz="2000" b="1" dirty="0" smtClean="0">
                <a:solidFill>
                  <a:schemeClr val="accent3">
                    <a:lumMod val="50000"/>
                  </a:schemeClr>
                </a:solidFill>
                <a:latin typeface="+mn-lt"/>
              </a:rPr>
              <a:t> </a:t>
            </a:r>
            <a:r>
              <a:rPr lang="en-US" sz="2000" b="1" dirty="0" err="1" smtClean="0">
                <a:solidFill>
                  <a:schemeClr val="accent3">
                    <a:lumMod val="50000"/>
                  </a:schemeClr>
                </a:solidFill>
                <a:latin typeface="+mn-lt"/>
              </a:rPr>
              <a:t>directora</a:t>
            </a:r>
            <a:r>
              <a:rPr lang="en-US" sz="2000" b="1" dirty="0" smtClean="0">
                <a:solidFill>
                  <a:schemeClr val="accent3">
                    <a:lumMod val="50000"/>
                  </a:schemeClr>
                </a:solidFill>
                <a:latin typeface="+mn-lt"/>
              </a:rPr>
              <a:t> de </a:t>
            </a:r>
            <a:r>
              <a:rPr lang="en-US" sz="2000" b="1" dirty="0" err="1" smtClean="0">
                <a:solidFill>
                  <a:schemeClr val="accent3">
                    <a:lumMod val="50000"/>
                  </a:schemeClr>
                </a:solidFill>
                <a:latin typeface="+mn-lt"/>
              </a:rPr>
              <a:t>Instrucción</a:t>
            </a:r>
            <a:r>
              <a:rPr lang="en-US" sz="2000" b="1" dirty="0" smtClean="0">
                <a:solidFill>
                  <a:schemeClr val="accent3">
                    <a:lumMod val="50000"/>
                  </a:schemeClr>
                </a:solidFill>
                <a:latin typeface="+mn-lt"/>
              </a:rPr>
              <a:t> en la Academia de Golf de Palm Beach Gardens en Florida </a:t>
            </a:r>
            <a:r>
              <a:rPr lang="en-US" sz="2000" b="1" dirty="0" err="1" smtClean="0">
                <a:solidFill>
                  <a:schemeClr val="accent3">
                    <a:lumMod val="50000"/>
                  </a:schemeClr>
                </a:solidFill>
                <a:latin typeface="+mn-lt"/>
              </a:rPr>
              <a:t>durante</a:t>
            </a:r>
            <a:r>
              <a:rPr lang="en-US" sz="2000" b="1" dirty="0" smtClean="0">
                <a:solidFill>
                  <a:schemeClr val="accent3">
                    <a:lumMod val="50000"/>
                  </a:schemeClr>
                </a:solidFill>
                <a:latin typeface="+mn-lt"/>
              </a:rPr>
              <a:t> </a:t>
            </a:r>
            <a:r>
              <a:rPr lang="en-US" sz="2000" b="1" dirty="0" err="1" smtClean="0">
                <a:solidFill>
                  <a:schemeClr val="accent3">
                    <a:lumMod val="50000"/>
                  </a:schemeClr>
                </a:solidFill>
                <a:latin typeface="+mn-lt"/>
              </a:rPr>
              <a:t>tres</a:t>
            </a:r>
            <a:r>
              <a:rPr lang="en-US" sz="2000" b="1" dirty="0" smtClean="0">
                <a:solidFill>
                  <a:schemeClr val="accent3">
                    <a:lumMod val="50000"/>
                  </a:schemeClr>
                </a:solidFill>
                <a:latin typeface="+mn-lt"/>
              </a:rPr>
              <a:t> </a:t>
            </a:r>
            <a:r>
              <a:rPr lang="en-US" sz="2000" b="1" dirty="0" err="1" smtClean="0">
                <a:solidFill>
                  <a:schemeClr val="accent3">
                    <a:lumMod val="50000"/>
                  </a:schemeClr>
                </a:solidFill>
                <a:latin typeface="+mn-lt"/>
              </a:rPr>
              <a:t>años</a:t>
            </a:r>
            <a:r>
              <a:rPr lang="en-US" sz="2000" b="1" dirty="0" smtClean="0">
                <a:solidFill>
                  <a:schemeClr val="accent3">
                    <a:lumMod val="50000"/>
                  </a:schemeClr>
                </a:solidFill>
                <a:latin typeface="+mn-lt"/>
              </a:rPr>
              <a:t> y </a:t>
            </a:r>
            <a:r>
              <a:rPr lang="en-US" sz="2000" b="1" dirty="0" err="1" smtClean="0">
                <a:solidFill>
                  <a:schemeClr val="accent3">
                    <a:lumMod val="50000"/>
                  </a:schemeClr>
                </a:solidFill>
                <a:latin typeface="+mn-lt"/>
              </a:rPr>
              <a:t>jugó</a:t>
            </a:r>
            <a:r>
              <a:rPr lang="en-US" sz="2000" b="1" dirty="0" smtClean="0">
                <a:solidFill>
                  <a:schemeClr val="accent3">
                    <a:lumMod val="50000"/>
                  </a:schemeClr>
                </a:solidFill>
                <a:latin typeface="+mn-lt"/>
              </a:rPr>
              <a:t> en el Futures Tour </a:t>
            </a:r>
            <a:r>
              <a:rPr lang="en-US" sz="2000" b="1" dirty="0" err="1" smtClean="0">
                <a:solidFill>
                  <a:schemeClr val="accent3">
                    <a:lumMod val="50000"/>
                  </a:schemeClr>
                </a:solidFill>
                <a:latin typeface="+mn-lt"/>
              </a:rPr>
              <a:t>durante</a:t>
            </a:r>
            <a:r>
              <a:rPr lang="en-US" sz="2000" b="1" dirty="0" smtClean="0">
                <a:solidFill>
                  <a:schemeClr val="accent3">
                    <a:lumMod val="50000"/>
                  </a:schemeClr>
                </a:solidFill>
                <a:latin typeface="+mn-lt"/>
              </a:rPr>
              <a:t> dos.  Ha </a:t>
            </a:r>
            <a:r>
              <a:rPr lang="en-US" sz="2000" b="1" dirty="0" err="1" smtClean="0">
                <a:solidFill>
                  <a:schemeClr val="accent3">
                    <a:lumMod val="50000"/>
                  </a:schemeClr>
                </a:solidFill>
                <a:latin typeface="+mn-lt"/>
              </a:rPr>
              <a:t>llevado</a:t>
            </a:r>
            <a:r>
              <a:rPr lang="en-US" sz="2000" b="1" dirty="0" smtClean="0">
                <a:solidFill>
                  <a:schemeClr val="accent3">
                    <a:lumMod val="50000"/>
                  </a:schemeClr>
                </a:solidFill>
                <a:latin typeface="+mn-lt"/>
              </a:rPr>
              <a:t> a </a:t>
            </a:r>
            <a:r>
              <a:rPr lang="en-US" sz="2000" b="1" dirty="0" err="1" smtClean="0">
                <a:solidFill>
                  <a:schemeClr val="accent3">
                    <a:lumMod val="50000"/>
                  </a:schemeClr>
                </a:solidFill>
                <a:latin typeface="+mn-lt"/>
              </a:rPr>
              <a:t>su</a:t>
            </a:r>
            <a:r>
              <a:rPr lang="en-US" sz="2000" b="1" dirty="0" smtClean="0">
                <a:solidFill>
                  <a:schemeClr val="accent3">
                    <a:lumMod val="50000"/>
                  </a:schemeClr>
                </a:solidFill>
                <a:latin typeface="+mn-lt"/>
              </a:rPr>
              <a:t> </a:t>
            </a:r>
            <a:r>
              <a:rPr lang="en-US" sz="2000" b="1" dirty="0" err="1" smtClean="0">
                <a:solidFill>
                  <a:schemeClr val="accent3">
                    <a:lumMod val="50000"/>
                  </a:schemeClr>
                </a:solidFill>
                <a:latin typeface="+mn-lt"/>
              </a:rPr>
              <a:t>equipo</a:t>
            </a:r>
            <a:r>
              <a:rPr lang="en-US" sz="2000" b="1" dirty="0" smtClean="0">
                <a:solidFill>
                  <a:schemeClr val="accent3">
                    <a:lumMod val="50000"/>
                  </a:schemeClr>
                </a:solidFill>
                <a:latin typeface="+mn-lt"/>
              </a:rPr>
              <a:t> a </a:t>
            </a:r>
            <a:r>
              <a:rPr lang="en-US" sz="2000" b="1" dirty="0" err="1" smtClean="0">
                <a:solidFill>
                  <a:schemeClr val="accent3">
                    <a:lumMod val="50000"/>
                  </a:schemeClr>
                </a:solidFill>
                <a:latin typeface="+mn-lt"/>
              </a:rPr>
              <a:t>las</a:t>
            </a:r>
            <a:r>
              <a:rPr lang="en-US" sz="2000" b="1" dirty="0" smtClean="0">
                <a:solidFill>
                  <a:schemeClr val="accent3">
                    <a:lumMod val="50000"/>
                  </a:schemeClr>
                </a:solidFill>
                <a:latin typeface="+mn-lt"/>
              </a:rPr>
              <a:t> 12 </a:t>
            </a:r>
            <a:r>
              <a:rPr lang="en-US" sz="2000" b="1" dirty="0" err="1" smtClean="0">
                <a:solidFill>
                  <a:schemeClr val="accent3">
                    <a:lumMod val="50000"/>
                  </a:schemeClr>
                </a:solidFill>
                <a:latin typeface="+mn-lt"/>
              </a:rPr>
              <a:t>últimas</a:t>
            </a:r>
            <a:r>
              <a:rPr lang="en-US" sz="2000" b="1" dirty="0" smtClean="0">
                <a:solidFill>
                  <a:schemeClr val="accent3">
                    <a:lumMod val="50000"/>
                  </a:schemeClr>
                </a:solidFill>
                <a:latin typeface="+mn-lt"/>
              </a:rPr>
              <a:t> finales de la NCAA.</a:t>
            </a:r>
            <a:r>
              <a:rPr lang="en-US" sz="2000" dirty="0" smtClean="0">
                <a:solidFill>
                  <a:schemeClr val="accent3">
                    <a:lumMod val="50000"/>
                  </a:schemeClr>
                </a:solidFill>
                <a:latin typeface="+mn-lt"/>
              </a:rPr>
              <a:t> </a:t>
            </a:r>
            <a:endParaRPr lang="es-ES" sz="2000" b="1" dirty="0">
              <a:solidFill>
                <a:schemeClr val="accent3">
                  <a:lumMod val="50000"/>
                </a:schemeClr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2" descr="http://t3.gstatic.com/images?q=tbn:ANd9GcRTRGrue0xeYUQ6F7VhsALx6gaHm_hBuUp9KAFNyXhMrzJqSs5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331913" cy="2033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10 Imagen"/>
          <p:cNvPicPr/>
          <p:nvPr/>
        </p:nvPicPr>
        <p:blipFill>
          <a:blip r:embed="rId3" cstate="print"/>
          <a:srcRect t="17174" r="6768"/>
          <a:stretch>
            <a:fillRect/>
          </a:stretch>
        </p:blipFill>
        <p:spPr bwMode="auto">
          <a:xfrm>
            <a:off x="1403648" y="1080120"/>
            <a:ext cx="7128792" cy="5661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11 Rectángulo"/>
          <p:cNvSpPr/>
          <p:nvPr/>
        </p:nvSpPr>
        <p:spPr>
          <a:xfrm>
            <a:off x="827584" y="188640"/>
            <a:ext cx="871296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4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Tiger Woods – Antiguo Alumno</a:t>
            </a:r>
            <a:endParaRPr lang="es-ES" sz="4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t3.gstatic.com/images?q=tbn:ANd9GcRTRGrue0xeYUQ6F7VhsALx6gaHm_hBuUp9KAFNyXhMrzJqSs5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331913" cy="2033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2 Rectángulo"/>
          <p:cNvSpPr/>
          <p:nvPr/>
        </p:nvSpPr>
        <p:spPr>
          <a:xfrm>
            <a:off x="827584" y="188640"/>
            <a:ext cx="871296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4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Tom Watson – Antiguo Alumno</a:t>
            </a:r>
            <a:endParaRPr lang="es-ES" sz="4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+mn-lt"/>
            </a:endParaRPr>
          </a:p>
        </p:txBody>
      </p:sp>
      <p:pic>
        <p:nvPicPr>
          <p:cNvPr id="4" name="3 Imagen"/>
          <p:cNvPicPr/>
          <p:nvPr/>
        </p:nvPicPr>
        <p:blipFill>
          <a:blip r:embed="rId3" cstate="print"/>
          <a:srcRect l="2884" t="10326" r="7257"/>
          <a:stretch>
            <a:fillRect/>
          </a:stretch>
        </p:blipFill>
        <p:spPr bwMode="auto">
          <a:xfrm>
            <a:off x="1403648" y="980728"/>
            <a:ext cx="7488832" cy="56886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t3.gstatic.com/images?q=tbn:ANd9GcRTRGrue0xeYUQ6F7VhsALx6gaHm_hBuUp9KAFNyXhMrzJqSs5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331913" cy="2033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4 Imagen"/>
          <p:cNvPicPr/>
          <p:nvPr/>
        </p:nvPicPr>
        <p:blipFill>
          <a:blip r:embed="rId3" cstate="print"/>
          <a:srcRect l="2397" t="22826" r="9295" b="4130"/>
          <a:stretch>
            <a:fillRect/>
          </a:stretch>
        </p:blipFill>
        <p:spPr bwMode="auto">
          <a:xfrm>
            <a:off x="1403648" y="1124744"/>
            <a:ext cx="7740352" cy="5733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Rectángulo"/>
          <p:cNvSpPr/>
          <p:nvPr/>
        </p:nvSpPr>
        <p:spPr>
          <a:xfrm>
            <a:off x="1367136" y="116632"/>
            <a:ext cx="777686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Antiguos Alumnos de </a:t>
            </a:r>
            <a:r>
              <a:rPr lang="es-ES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Stanford</a:t>
            </a:r>
            <a:r>
              <a:rPr lang="es-E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 ganadores de </a:t>
            </a:r>
            <a:r>
              <a:rPr lang="es-ES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Majors</a:t>
            </a:r>
            <a:endParaRPr lang="es-ES" sz="3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+mn-l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Tabla"/>
          <p:cNvGraphicFramePr>
            <a:graphicFrameLocks noGrp="1"/>
          </p:cNvGraphicFramePr>
          <p:nvPr/>
        </p:nvGraphicFramePr>
        <p:xfrm>
          <a:off x="755650" y="2460625"/>
          <a:ext cx="7920880" cy="4252560"/>
        </p:xfrm>
        <a:graphic>
          <a:graphicData uri="http://schemas.openxmlformats.org/drawingml/2006/table">
            <a:tbl>
              <a:tblPr/>
              <a:tblGrid>
                <a:gridCol w="1584176"/>
                <a:gridCol w="1584176"/>
                <a:gridCol w="1584176"/>
                <a:gridCol w="1584176"/>
                <a:gridCol w="1584176"/>
              </a:tblGrid>
              <a:tr h="45578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b="1" dirty="0">
                          <a:latin typeface="Arial"/>
                          <a:ea typeface="Times New Roman"/>
                          <a:cs typeface="Arial"/>
                        </a:rPr>
                        <a:t>Nombre</a:t>
                      </a:r>
                      <a:endParaRPr lang="es-ES" sz="14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b="1" dirty="0">
                          <a:latin typeface="Arial"/>
                          <a:ea typeface="Times New Roman"/>
                          <a:cs typeface="Arial"/>
                        </a:rPr>
                        <a:t>Clase.</a:t>
                      </a:r>
                      <a:endParaRPr lang="es-ES" sz="14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b="1" dirty="0" err="1">
                          <a:latin typeface="Arial"/>
                          <a:ea typeface="Times New Roman"/>
                          <a:cs typeface="Arial"/>
                        </a:rPr>
                        <a:t>Ht.</a:t>
                      </a:r>
                      <a:endParaRPr lang="es-ES" sz="14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b="1" dirty="0">
                          <a:latin typeface="Arial"/>
                          <a:ea typeface="Times New Roman"/>
                          <a:cs typeface="Arial"/>
                        </a:rPr>
                        <a:t>Natural de</a:t>
                      </a:r>
                      <a:endParaRPr lang="es-ES" sz="14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b="1" dirty="0">
                          <a:latin typeface="Arial"/>
                          <a:ea typeface="Times New Roman"/>
                          <a:cs typeface="Arial"/>
                        </a:rPr>
                        <a:t>Último Colegio</a:t>
                      </a:r>
                      <a:endParaRPr lang="es-ES" sz="14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5362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u="none" strike="noStrike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  <a:hlinkClick r:id="rId2"/>
                        </a:rPr>
                        <a:t>Wilson Bowen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JR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6-2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Winnetka, Ill.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New Trier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5362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u="none" strike="noStrike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  <a:hlinkClick r:id="rId3"/>
                        </a:rPr>
                        <a:t>Graham Brockington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SR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5-7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Laguna Niguel, Calif.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Dana Hills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5362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u="none" strike="noStrike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  <a:hlinkClick r:id="rId4"/>
                        </a:rPr>
                        <a:t>David Chung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JR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5-9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Fayetteville, N.C.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Home-schooled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5362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u="none" strike="noStrike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  <a:hlinkClick r:id="rId5"/>
                        </a:rPr>
                        <a:t>Andre DeDecker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SO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5-10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Cape Town, South Africa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Bishop's School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5362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u="none" strike="noStrike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  <a:hlinkClick r:id="rId6"/>
                        </a:rPr>
                        <a:t>Steve Kearney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SO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6-3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Carlsbad, CA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La Costa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5362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u="none" strike="noStrike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  <a:hlinkClick r:id="rId7"/>
                        </a:rPr>
                        <a:t>Sihwan Kim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SR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6-1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Buena Park, CA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Sunny Hills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5362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u="none" strike="noStrike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  <a:hlinkClick r:id="rId8"/>
                        </a:rPr>
                        <a:t>Shane Lebow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FR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5-10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Santa Barbara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Santa Barbara HS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5362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u="none" strike="noStrike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  <a:hlinkClick r:id="rId9"/>
                        </a:rPr>
                        <a:t>Cameron Wilson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FR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5-11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Rowayton, CT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St. Luke's School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5362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u="none" strike="noStrike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  <a:hlinkClick r:id="rId10"/>
                        </a:rPr>
                        <a:t>Andrew Yun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FR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5-9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Chandler, AZ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Hamilton HS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5362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u="none" strike="noStrike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  <a:hlinkClick r:id="rId11"/>
                        </a:rPr>
                        <a:t>Steve Ziegler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SR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5-11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Broomfield, CO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 dirty="0" err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Legacy</a:t>
                      </a:r>
                      <a:r>
                        <a:rPr lang="es-ES" sz="14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 HS</a:t>
                      </a:r>
                      <a:endParaRPr lang="es-ES" sz="14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pic>
        <p:nvPicPr>
          <p:cNvPr id="9292" name="Picture 2" descr="http://graphics.fansonly.com/schools/stan/graphics-golf/m/MGolfTeam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5867400" y="404813"/>
            <a:ext cx="2808288" cy="187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93" name="Picture 2" descr="http://t3.gstatic.com/images?q=tbn:ANd9GcRTRGrue0xeYUQ6F7VhsALx6gaHm_hBuUp9KAFNyXhMrzJqSs5W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1331913" cy="2033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94" name="5 CuadroTexto"/>
          <p:cNvSpPr txBox="1">
            <a:spLocks noChangeArrowheads="1"/>
          </p:cNvSpPr>
          <p:nvPr/>
        </p:nvSpPr>
        <p:spPr bwMode="auto">
          <a:xfrm>
            <a:off x="1835150" y="765175"/>
            <a:ext cx="36734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>
                <a:solidFill>
                  <a:schemeClr val="bg1"/>
                </a:solidFill>
              </a:rPr>
              <a:t>Equipo Golf masculino 2010-2011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Tabla"/>
          <p:cNvGraphicFramePr>
            <a:graphicFrameLocks noGrp="1"/>
          </p:cNvGraphicFramePr>
          <p:nvPr/>
        </p:nvGraphicFramePr>
        <p:xfrm>
          <a:off x="827088" y="2536825"/>
          <a:ext cx="7776864" cy="3267805"/>
        </p:xfrm>
        <a:graphic>
          <a:graphicData uri="http://schemas.openxmlformats.org/drawingml/2006/table">
            <a:tbl>
              <a:tblPr/>
              <a:tblGrid>
                <a:gridCol w="2592288"/>
                <a:gridCol w="2592288"/>
                <a:gridCol w="2592288"/>
              </a:tblGrid>
              <a:tr h="34214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b="1" dirty="0">
                          <a:solidFill>
                            <a:srgbClr val="99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Fecha</a:t>
                      </a:r>
                      <a:endParaRPr lang="es-ES" sz="11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b="1">
                          <a:solidFill>
                            <a:srgbClr val="99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Torneo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b="1">
                          <a:solidFill>
                            <a:srgbClr val="99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Localidad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411967">
                <a:tc>
                  <a:txBody>
                    <a:bodyPr/>
                    <a:lstStyle/>
                    <a:p>
                      <a:endParaRPr lang="es-ES" sz="1100">
                        <a:latin typeface="Calibri"/>
                        <a:ea typeface="Times New Roman"/>
                      </a:endParaRPr>
                    </a:p>
                  </a:txBody>
                  <a:tcPr marL="28575" marR="28575" marT="28575" marB="285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sz="1100">
                        <a:latin typeface="Calibri"/>
                        <a:ea typeface="Times New Roman"/>
                      </a:endParaRPr>
                    </a:p>
                  </a:txBody>
                  <a:tcPr marL="28575" marR="28575" marT="28575" marB="285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sz="1100">
                        <a:latin typeface="Calibri"/>
                        <a:ea typeface="Times New Roman"/>
                      </a:endParaRPr>
                    </a:p>
                  </a:txBody>
                  <a:tcPr marL="28575" marR="28575" marT="28575" marB="285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31421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Wed., Feb. 2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The UH-Hilo Intercollegiate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Kona, HI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31421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dirty="0" err="1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Fri</a:t>
                      </a:r>
                      <a:r>
                        <a:rPr lang="es-ES" sz="1100" dirty="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., Feb. 4</a:t>
                      </a:r>
                      <a:endParaRPr lang="es-ES" sz="11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The UH-Hilo Intercollegiate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Kona, HI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31421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Thu., Feb. 3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The UH-Hilo Intercollegiate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Kona, HI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31421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Mon., Feb. 28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The USC Invitational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Westlake Village, CA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31421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Tue., Mar. 1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The USC Invitational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Westlake Village, CA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31421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Sun., Mar. 27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dirty="0" err="1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Linger</a:t>
                      </a:r>
                      <a:r>
                        <a:rPr lang="es-ES" sz="1100" dirty="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s-ES" sz="1100" dirty="0" err="1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Longer</a:t>
                      </a:r>
                      <a:r>
                        <a:rPr lang="es-ES" sz="1100" dirty="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s-ES" sz="1100" dirty="0" err="1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Invitational</a:t>
                      </a:r>
                      <a:endParaRPr lang="es-ES" sz="11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Greensboro, GA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31421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Mon., Mar. 28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Linger Longer Invitational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Greensboro, GA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31421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Tue., Mar. 29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dirty="0" err="1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Linger</a:t>
                      </a:r>
                      <a:r>
                        <a:rPr lang="es-ES" sz="1100" dirty="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s-ES" sz="1100" dirty="0" err="1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Longer</a:t>
                      </a:r>
                      <a:r>
                        <a:rPr lang="es-ES" sz="1100" dirty="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s-ES" sz="1100" dirty="0" err="1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Invitational</a:t>
                      </a:r>
                      <a:endParaRPr lang="es-ES" sz="11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dirty="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Greensboro, GA</a:t>
                      </a:r>
                      <a:endParaRPr lang="es-ES" sz="11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</a:tbl>
          </a:graphicData>
        </a:graphic>
      </p:graphicFrame>
      <p:pic>
        <p:nvPicPr>
          <p:cNvPr id="10273" name="Picture 2" descr="http://t3.gstatic.com/images?q=tbn:ANd9GcRTRGrue0xeYUQ6F7VhsALx6gaHm_hBuUp9KAFNyXhMrzJqSs5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331913" cy="2033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4" name="3 CuadroTexto"/>
          <p:cNvSpPr txBox="1">
            <a:spLocks noChangeArrowheads="1"/>
          </p:cNvSpPr>
          <p:nvPr/>
        </p:nvSpPr>
        <p:spPr bwMode="auto">
          <a:xfrm>
            <a:off x="1835150" y="1412875"/>
            <a:ext cx="6553200" cy="73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" sz="2400" b="1">
                <a:solidFill>
                  <a:schemeClr val="bg1"/>
                </a:solidFill>
              </a:rPr>
              <a:t>Calendario 1t 2011 Equipo Golf masculino</a:t>
            </a:r>
          </a:p>
          <a:p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Tabla"/>
          <p:cNvGraphicFramePr>
            <a:graphicFrameLocks noGrp="1"/>
          </p:cNvGraphicFramePr>
          <p:nvPr/>
        </p:nvGraphicFramePr>
        <p:xfrm>
          <a:off x="250825" y="2852738"/>
          <a:ext cx="8136903" cy="3744418"/>
        </p:xfrm>
        <a:graphic>
          <a:graphicData uri="http://schemas.openxmlformats.org/drawingml/2006/table">
            <a:tbl>
              <a:tblPr/>
              <a:tblGrid>
                <a:gridCol w="2034226"/>
                <a:gridCol w="2034226"/>
                <a:gridCol w="2072608"/>
                <a:gridCol w="1995843"/>
              </a:tblGrid>
              <a:tr h="322867">
                <a:tc>
                  <a:txBody>
                    <a:bodyPr/>
                    <a:lstStyle/>
                    <a:p>
                      <a:pPr algn="l"/>
                      <a:r>
                        <a:rPr lang="es-ES" sz="1100" b="1" u="sng" dirty="0" smtClean="0">
                          <a:solidFill>
                            <a:srgbClr val="FFFFFF"/>
                          </a:solidFill>
                          <a:latin typeface="Arial"/>
                        </a:rPr>
                        <a:t>Nombre</a:t>
                      </a:r>
                      <a:endParaRPr lang="es-ES" sz="1100" b="1" u="sng" dirty="0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11377" marR="11377" marT="11377" marB="11377" anchor="ctr">
                    <a:lnL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000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1" u="sng" dirty="0" smtClean="0">
                          <a:solidFill>
                            <a:srgbClr val="FFFFFF"/>
                          </a:solidFill>
                          <a:latin typeface="Arial"/>
                        </a:rPr>
                        <a:t>Clase</a:t>
                      </a:r>
                      <a:endParaRPr lang="es-ES" sz="1100" b="1" u="sng" dirty="0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11377" marR="11377" marT="11377" marB="11377" anchor="ctr">
                    <a:lnL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000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1" dirty="0" smtClean="0">
                          <a:solidFill>
                            <a:srgbClr val="FFFFFF"/>
                          </a:solidFill>
                          <a:latin typeface="Arial"/>
                        </a:rPr>
                        <a:t>Lugar Nacimiento</a:t>
                      </a:r>
                      <a:endParaRPr lang="es-ES" sz="1100" b="1" dirty="0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11377" marR="11377" marT="11377" marB="11377" anchor="ctr">
                    <a:lnL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000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1" dirty="0" smtClean="0">
                          <a:solidFill>
                            <a:srgbClr val="FFFFFF"/>
                          </a:solidFill>
                          <a:latin typeface="Arial"/>
                        </a:rPr>
                        <a:t>Último Colegio</a:t>
                      </a:r>
                      <a:endParaRPr lang="es-ES" sz="1100" b="1" dirty="0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11377" marR="11377" marT="11377" marB="11377" anchor="ctr">
                    <a:lnL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0000"/>
                    </a:solidFill>
                  </a:tcPr>
                </a:tc>
              </a:tr>
              <a:tr h="333350">
                <a:tc>
                  <a:txBody>
                    <a:bodyPr/>
                    <a:lstStyle/>
                    <a:p>
                      <a:pPr algn="l"/>
                      <a:r>
                        <a:rPr lang="es-ES" sz="1100" b="0" i="0" u="none" strike="noStrike">
                          <a:solidFill>
                            <a:srgbClr val="990000"/>
                          </a:solidFill>
                          <a:latin typeface="Arial"/>
                          <a:hlinkClick r:id="rId2"/>
                        </a:rPr>
                        <a:t>Lila Barton</a:t>
                      </a:r>
                      <a:endParaRPr lang="es-ES" sz="1100" b="0" i="0">
                        <a:solidFill>
                          <a:srgbClr val="111111"/>
                        </a:solidFill>
                        <a:latin typeface="Arial"/>
                      </a:endParaRPr>
                    </a:p>
                  </a:txBody>
                  <a:tcPr marL="17066" marR="17066" marT="17066" marB="17066" anchor="ctr">
                    <a:lnL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111111"/>
                          </a:solidFill>
                          <a:latin typeface="Arial"/>
                        </a:rPr>
                        <a:t>JR</a:t>
                      </a:r>
                    </a:p>
                  </a:txBody>
                  <a:tcPr marL="17066" marR="17066" marT="17066" marB="17066" anchor="ctr">
                    <a:lnL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111111"/>
                          </a:solidFill>
                          <a:latin typeface="Arial"/>
                        </a:rPr>
                        <a:t>Dallas, TX</a:t>
                      </a:r>
                    </a:p>
                  </a:txBody>
                  <a:tcPr marL="17066" marR="17066" marT="17066" marB="17066" anchor="ctr">
                    <a:lnL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111111"/>
                          </a:solidFill>
                          <a:latin typeface="Arial"/>
                        </a:rPr>
                        <a:t>Highland Park HS</a:t>
                      </a:r>
                    </a:p>
                  </a:txBody>
                  <a:tcPr marL="17066" marR="17066" marT="17066" marB="17066" anchor="ctr">
                    <a:lnL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84300">
                <a:tc>
                  <a:txBody>
                    <a:bodyPr/>
                    <a:lstStyle/>
                    <a:p>
                      <a:pPr algn="l"/>
                      <a:r>
                        <a:rPr lang="es-ES" sz="1100" b="0" i="0" u="none" strike="noStrike">
                          <a:solidFill>
                            <a:srgbClr val="990000"/>
                          </a:solidFill>
                          <a:latin typeface="Arial"/>
                          <a:hlinkClick r:id="rId3"/>
                        </a:rPr>
                        <a:t>Sydney Burlison</a:t>
                      </a:r>
                      <a:endParaRPr lang="es-ES" sz="1100" b="0" i="0">
                        <a:solidFill>
                          <a:srgbClr val="111111"/>
                        </a:solidFill>
                        <a:latin typeface="Arial"/>
                      </a:endParaRPr>
                    </a:p>
                  </a:txBody>
                  <a:tcPr marL="17066" marR="17066" marT="17066" marB="17066" anchor="ctr">
                    <a:lnL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111111"/>
                          </a:solidFill>
                          <a:latin typeface="Arial"/>
                        </a:rPr>
                        <a:t>JR</a:t>
                      </a:r>
                    </a:p>
                  </a:txBody>
                  <a:tcPr marL="17066" marR="17066" marT="17066" marB="17066" anchor="ctr">
                    <a:lnL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111111"/>
                          </a:solidFill>
                          <a:latin typeface="Arial"/>
                        </a:rPr>
                        <a:t>Salinas, CA</a:t>
                      </a:r>
                    </a:p>
                  </a:txBody>
                  <a:tcPr marL="17066" marR="17066" marT="17066" marB="17066" anchor="ctr">
                    <a:lnL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111111"/>
                          </a:solidFill>
                          <a:latin typeface="Arial"/>
                        </a:rPr>
                        <a:t>The Stevenson School</a:t>
                      </a:r>
                    </a:p>
                  </a:txBody>
                  <a:tcPr marL="17066" marR="17066" marT="17066" marB="17066" anchor="ctr">
                    <a:lnL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33350">
                <a:tc>
                  <a:txBody>
                    <a:bodyPr/>
                    <a:lstStyle/>
                    <a:p>
                      <a:pPr algn="l"/>
                      <a:r>
                        <a:rPr lang="es-ES" sz="1100" b="0" i="0" u="none" strike="noStrike">
                          <a:solidFill>
                            <a:srgbClr val="990000"/>
                          </a:solidFill>
                          <a:latin typeface="Arial"/>
                          <a:hlinkClick r:id="rId4"/>
                        </a:rPr>
                        <a:t>Rebecca Durham</a:t>
                      </a:r>
                      <a:endParaRPr lang="es-ES" sz="1100" b="0" i="0">
                        <a:solidFill>
                          <a:srgbClr val="111111"/>
                        </a:solidFill>
                        <a:latin typeface="Arial"/>
                      </a:endParaRPr>
                    </a:p>
                  </a:txBody>
                  <a:tcPr marL="17066" marR="17066" marT="17066" marB="17066" anchor="ctr">
                    <a:lnL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111111"/>
                          </a:solidFill>
                          <a:latin typeface="Arial"/>
                        </a:rPr>
                        <a:t>SR</a:t>
                      </a:r>
                    </a:p>
                  </a:txBody>
                  <a:tcPr marL="17066" marR="17066" marT="17066" marB="17066" anchor="ctr">
                    <a:lnL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111111"/>
                          </a:solidFill>
                          <a:latin typeface="Arial"/>
                        </a:rPr>
                        <a:t>St. Simons Island, GA</a:t>
                      </a:r>
                    </a:p>
                  </a:txBody>
                  <a:tcPr marL="17066" marR="17066" marT="17066" marB="17066" anchor="ctr">
                    <a:lnL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111111"/>
                          </a:solidFill>
                          <a:latin typeface="Arial"/>
                        </a:rPr>
                        <a:t>Glynn Academy</a:t>
                      </a:r>
                    </a:p>
                  </a:txBody>
                  <a:tcPr marL="17066" marR="17066" marT="17066" marB="17066" anchor="ctr">
                    <a:lnL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33350">
                <a:tc>
                  <a:txBody>
                    <a:bodyPr/>
                    <a:lstStyle/>
                    <a:p>
                      <a:pPr algn="l"/>
                      <a:r>
                        <a:rPr lang="es-ES" sz="1100" b="0" i="0" u="none" strike="noStrike">
                          <a:solidFill>
                            <a:srgbClr val="990000"/>
                          </a:solidFill>
                          <a:latin typeface="Arial"/>
                          <a:hlinkClick r:id="rId5"/>
                        </a:rPr>
                        <a:t>Danielle Fraiser</a:t>
                      </a:r>
                      <a:endParaRPr lang="es-ES" sz="1100" b="0" i="0">
                        <a:solidFill>
                          <a:srgbClr val="111111"/>
                        </a:solidFill>
                        <a:latin typeface="Arial"/>
                      </a:endParaRPr>
                    </a:p>
                  </a:txBody>
                  <a:tcPr marL="17066" marR="17066" marT="17066" marB="17066" anchor="ctr">
                    <a:lnL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111111"/>
                          </a:solidFill>
                          <a:latin typeface="Arial"/>
                        </a:rPr>
                        <a:t>FR</a:t>
                      </a:r>
                    </a:p>
                  </a:txBody>
                  <a:tcPr marL="17066" marR="17066" marT="17066" marB="17066" anchor="ctr">
                    <a:lnL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111111"/>
                          </a:solidFill>
                          <a:latin typeface="Arial"/>
                        </a:rPr>
                        <a:t>Encinitas, CA</a:t>
                      </a:r>
                    </a:p>
                  </a:txBody>
                  <a:tcPr marL="17066" marR="17066" marT="17066" marB="17066" anchor="ctr">
                    <a:lnL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111111"/>
                          </a:solidFill>
                          <a:latin typeface="Arial"/>
                        </a:rPr>
                        <a:t>La Costa Canyon</a:t>
                      </a:r>
                    </a:p>
                  </a:txBody>
                  <a:tcPr marL="17066" marR="17066" marT="17066" marB="17066" anchor="ctr">
                    <a:lnL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33350">
                <a:tc>
                  <a:txBody>
                    <a:bodyPr/>
                    <a:lstStyle/>
                    <a:p>
                      <a:pPr algn="l"/>
                      <a:r>
                        <a:rPr lang="es-ES" sz="1100" b="0" i="0" u="none" strike="noStrike">
                          <a:solidFill>
                            <a:srgbClr val="990000"/>
                          </a:solidFill>
                          <a:latin typeface="Arial"/>
                          <a:hlinkClick r:id="rId6"/>
                        </a:rPr>
                        <a:t>Marissa Mar</a:t>
                      </a:r>
                      <a:endParaRPr lang="es-ES" sz="1100" b="0" i="0">
                        <a:solidFill>
                          <a:srgbClr val="111111"/>
                        </a:solidFill>
                        <a:latin typeface="Arial"/>
                      </a:endParaRPr>
                    </a:p>
                  </a:txBody>
                  <a:tcPr marL="17066" marR="17066" marT="17066" marB="17066" anchor="ctr">
                    <a:lnL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111111"/>
                          </a:solidFill>
                          <a:latin typeface="Arial"/>
                        </a:rPr>
                        <a:t>FR</a:t>
                      </a:r>
                    </a:p>
                  </a:txBody>
                  <a:tcPr marL="17066" marR="17066" marT="17066" marB="17066" anchor="ctr">
                    <a:lnL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111111"/>
                          </a:solidFill>
                          <a:latin typeface="Arial"/>
                        </a:rPr>
                        <a:t>El Macero</a:t>
                      </a:r>
                    </a:p>
                  </a:txBody>
                  <a:tcPr marL="17066" marR="17066" marT="17066" marB="17066" anchor="ctr">
                    <a:lnL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111111"/>
                          </a:solidFill>
                          <a:latin typeface="Arial"/>
                        </a:rPr>
                        <a:t>St. Francis</a:t>
                      </a:r>
                    </a:p>
                  </a:txBody>
                  <a:tcPr marL="17066" marR="17066" marT="17066" marB="17066" anchor="ctr">
                    <a:lnL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35251">
                <a:tc>
                  <a:txBody>
                    <a:bodyPr/>
                    <a:lstStyle/>
                    <a:p>
                      <a:pPr algn="l"/>
                      <a:r>
                        <a:rPr lang="es-ES" sz="1100" b="0" i="0" u="none" strike="noStrike">
                          <a:solidFill>
                            <a:srgbClr val="990000"/>
                          </a:solidFill>
                          <a:latin typeface="Arial"/>
                          <a:hlinkClick r:id="rId7"/>
                        </a:rPr>
                        <a:t>Piper Miller</a:t>
                      </a:r>
                      <a:endParaRPr lang="es-ES" sz="1100" b="0" i="0">
                        <a:solidFill>
                          <a:srgbClr val="111111"/>
                        </a:solidFill>
                        <a:latin typeface="Arial"/>
                      </a:endParaRPr>
                    </a:p>
                  </a:txBody>
                  <a:tcPr marL="17066" marR="17066" marT="17066" marB="17066" anchor="ctr">
                    <a:lnL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111111"/>
                          </a:solidFill>
                          <a:latin typeface="Arial"/>
                        </a:rPr>
                        <a:t>SR</a:t>
                      </a:r>
                    </a:p>
                  </a:txBody>
                  <a:tcPr marL="17066" marR="17066" marT="17066" marB="17066" anchor="ctr">
                    <a:lnL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111111"/>
                          </a:solidFill>
                          <a:latin typeface="Arial"/>
                        </a:rPr>
                        <a:t>Laguna Beach, CA</a:t>
                      </a:r>
                    </a:p>
                  </a:txBody>
                  <a:tcPr marL="17066" marR="17066" marT="17066" marB="17066" anchor="ctr">
                    <a:lnL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111111"/>
                          </a:solidFill>
                          <a:latin typeface="Arial"/>
                        </a:rPr>
                        <a:t>St. Margaret's Episcopal HS</a:t>
                      </a:r>
                    </a:p>
                  </a:txBody>
                  <a:tcPr marL="17066" marR="17066" marT="17066" marB="17066" anchor="ctr">
                    <a:lnL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84300">
                <a:tc>
                  <a:txBody>
                    <a:bodyPr/>
                    <a:lstStyle/>
                    <a:p>
                      <a:pPr algn="l"/>
                      <a:r>
                        <a:rPr lang="es-ES" sz="1100" b="0" i="0" u="none" strike="noStrike">
                          <a:solidFill>
                            <a:srgbClr val="990000"/>
                          </a:solidFill>
                          <a:latin typeface="Arial"/>
                          <a:hlinkClick r:id="rId8"/>
                        </a:rPr>
                        <a:t>Sally Watson</a:t>
                      </a:r>
                      <a:endParaRPr lang="es-ES" sz="1100" b="0" i="0">
                        <a:solidFill>
                          <a:srgbClr val="111111"/>
                        </a:solidFill>
                        <a:latin typeface="Arial"/>
                      </a:endParaRPr>
                    </a:p>
                  </a:txBody>
                  <a:tcPr marL="17066" marR="17066" marT="17066" marB="17066" anchor="ctr">
                    <a:lnL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111111"/>
                          </a:solidFill>
                          <a:latin typeface="Arial"/>
                        </a:rPr>
                        <a:t>SO</a:t>
                      </a:r>
                    </a:p>
                  </a:txBody>
                  <a:tcPr marL="17066" marR="17066" marT="17066" marB="17066" anchor="ctr">
                    <a:lnL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111111"/>
                          </a:solidFill>
                          <a:latin typeface="Arial"/>
                        </a:rPr>
                        <a:t>Earlsferry, Scotland</a:t>
                      </a:r>
                    </a:p>
                  </a:txBody>
                  <a:tcPr marL="17066" marR="17066" marT="17066" marB="17066" anchor="ctr">
                    <a:lnL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111111"/>
                          </a:solidFill>
                          <a:latin typeface="Arial"/>
                        </a:rPr>
                        <a:t>The Pendleton School</a:t>
                      </a:r>
                    </a:p>
                  </a:txBody>
                  <a:tcPr marL="17066" marR="17066" marT="17066" marB="17066" anchor="ctr">
                    <a:lnL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84300">
                <a:tc>
                  <a:txBody>
                    <a:bodyPr/>
                    <a:lstStyle/>
                    <a:p>
                      <a:pPr algn="l"/>
                      <a:r>
                        <a:rPr lang="es-ES" sz="1100" b="0" i="0" u="none" strike="noStrike">
                          <a:solidFill>
                            <a:srgbClr val="990000"/>
                          </a:solidFill>
                          <a:latin typeface="Arial"/>
                          <a:hlinkClick r:id="rId9"/>
                        </a:rPr>
                        <a:t>Kristina Wong</a:t>
                      </a:r>
                      <a:endParaRPr lang="es-ES" sz="1100" b="0" i="0">
                        <a:solidFill>
                          <a:srgbClr val="111111"/>
                        </a:solidFill>
                        <a:latin typeface="Arial"/>
                      </a:endParaRPr>
                    </a:p>
                  </a:txBody>
                  <a:tcPr marL="17066" marR="17066" marT="17066" marB="17066" anchor="ctr">
                    <a:lnL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111111"/>
                          </a:solidFill>
                          <a:latin typeface="Arial"/>
                        </a:rPr>
                        <a:t>SO</a:t>
                      </a:r>
                    </a:p>
                  </a:txBody>
                  <a:tcPr marL="17066" marR="17066" marT="17066" marB="17066" anchor="ctr">
                    <a:lnL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111111"/>
                          </a:solidFill>
                          <a:latin typeface="Arial"/>
                        </a:rPr>
                        <a:t>Binghampton, NY</a:t>
                      </a:r>
                    </a:p>
                  </a:txBody>
                  <a:tcPr marL="17066" marR="17066" marT="17066" marB="17066" anchor="ctr">
                    <a:lnL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 dirty="0" err="1">
                          <a:solidFill>
                            <a:srgbClr val="111111"/>
                          </a:solidFill>
                          <a:latin typeface="Arial"/>
                        </a:rPr>
                        <a:t>The</a:t>
                      </a:r>
                      <a:r>
                        <a:rPr lang="es-ES" sz="1100" b="0" i="0" dirty="0">
                          <a:solidFill>
                            <a:srgbClr val="111111"/>
                          </a:solidFill>
                          <a:latin typeface="Arial"/>
                        </a:rPr>
                        <a:t> </a:t>
                      </a:r>
                      <a:r>
                        <a:rPr lang="es-ES" sz="1100" b="0" i="0" dirty="0" err="1">
                          <a:solidFill>
                            <a:srgbClr val="111111"/>
                          </a:solidFill>
                          <a:latin typeface="Arial"/>
                        </a:rPr>
                        <a:t>Pendleton</a:t>
                      </a:r>
                      <a:r>
                        <a:rPr lang="es-ES" sz="1100" b="0" i="0" dirty="0">
                          <a:solidFill>
                            <a:srgbClr val="111111"/>
                          </a:solidFill>
                          <a:latin typeface="Arial"/>
                        </a:rPr>
                        <a:t> </a:t>
                      </a:r>
                      <a:r>
                        <a:rPr lang="es-ES" sz="1100" b="0" i="0" dirty="0" err="1">
                          <a:solidFill>
                            <a:srgbClr val="111111"/>
                          </a:solidFill>
                          <a:latin typeface="Arial"/>
                        </a:rPr>
                        <a:t>School</a:t>
                      </a:r>
                      <a:endParaRPr lang="es-ES" sz="1100" b="0" i="0" dirty="0">
                        <a:solidFill>
                          <a:srgbClr val="111111"/>
                        </a:solidFill>
                        <a:latin typeface="Arial"/>
                      </a:endParaRPr>
                    </a:p>
                  </a:txBody>
                  <a:tcPr marL="17066" marR="17066" marT="17066" marB="17066" anchor="ctr">
                    <a:lnL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1318" name="Rectangle 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">
              <a:latin typeface="Calibri" pitchFamily="34" charset="0"/>
            </a:endParaRPr>
          </a:p>
        </p:txBody>
      </p:sp>
      <p:pic>
        <p:nvPicPr>
          <p:cNvPr id="11319" name="Picture 2" descr="http://t3.gstatic.com/images?q=tbn:ANd9GcRTRGrue0xeYUQ6F7VhsALx6gaHm_hBuUp9KAFNyXhMrzJqSs5W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0" y="0"/>
            <a:ext cx="1331913" cy="2033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320" name="Picture 3" descr="Women's Golf Team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859338" y="404813"/>
            <a:ext cx="3460750" cy="2303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321" name="5 CuadroTexto"/>
          <p:cNvSpPr txBox="1">
            <a:spLocks noChangeArrowheads="1"/>
          </p:cNvSpPr>
          <p:nvPr/>
        </p:nvSpPr>
        <p:spPr bwMode="auto">
          <a:xfrm>
            <a:off x="1692275" y="1052513"/>
            <a:ext cx="2951163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">
                <a:solidFill>
                  <a:schemeClr val="bg1"/>
                </a:solidFill>
              </a:rPr>
              <a:t>Equipo Golf femenino 2010-2011</a:t>
            </a:r>
          </a:p>
          <a:p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Tabla"/>
          <p:cNvGraphicFramePr>
            <a:graphicFrameLocks noGrp="1"/>
          </p:cNvGraphicFramePr>
          <p:nvPr/>
        </p:nvGraphicFramePr>
        <p:xfrm>
          <a:off x="539750" y="2449513"/>
          <a:ext cx="8136906" cy="3355434"/>
        </p:xfrm>
        <a:graphic>
          <a:graphicData uri="http://schemas.openxmlformats.org/drawingml/2006/table">
            <a:tbl>
              <a:tblPr/>
              <a:tblGrid>
                <a:gridCol w="2712302"/>
                <a:gridCol w="2712302"/>
                <a:gridCol w="2712302"/>
              </a:tblGrid>
              <a:tr h="31987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b="1">
                          <a:solidFill>
                            <a:srgbClr val="99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Fecha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b="1">
                          <a:solidFill>
                            <a:srgbClr val="99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Torneo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b="1">
                          <a:solidFill>
                            <a:srgbClr val="99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Localidad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4896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Mon., Feb. 7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Arizona Wildcat Invitational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Arizona National Golf Club; Tucson, AZ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</a:tr>
              <a:tr h="4896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Tue., Feb. 8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Arizona Wildcat Invitational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Arizona National Golf Club; Tucson, AZ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</a:tr>
              <a:tr h="29376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Sat., Feb. 19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Peg Barnard Invitational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Stanford Golf Course; Stanford, CA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</a:tr>
              <a:tr h="29376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Sun., Feb. 20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Peg Barnard Invitational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Stanford Golf Course; Stanford, CA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</a:tr>
              <a:tr h="4896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Mon., Feb. 28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Bruin-Wave Invitational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Robinson Ranch Golf Club; Valencia, CA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</a:tr>
              <a:tr h="4896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Tue., Mar. 1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Bruin-Wave Invitational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Robinson Ranch Golf Club; Valencia, CA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</a:tr>
              <a:tr h="4896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FFFFFF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Wed., Mar. 2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9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FFFFFF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Bruin-Wave Invitational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9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dirty="0">
                          <a:solidFill>
                            <a:srgbClr val="FFFFFF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Robinson </a:t>
                      </a:r>
                      <a:r>
                        <a:rPr lang="es-ES" sz="1100" dirty="0" err="1">
                          <a:solidFill>
                            <a:srgbClr val="FFFFFF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Ranch</a:t>
                      </a:r>
                      <a:r>
                        <a:rPr lang="es-ES" sz="1100" dirty="0">
                          <a:solidFill>
                            <a:srgbClr val="FFFFFF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 Golf Club; Valencia, CA</a:t>
                      </a:r>
                      <a:endParaRPr lang="es-ES" sz="11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90000"/>
                    </a:solidFill>
                  </a:tcPr>
                </a:tc>
              </a:tr>
            </a:tbl>
          </a:graphicData>
        </a:graphic>
      </p:graphicFrame>
      <p:sp>
        <p:nvSpPr>
          <p:cNvPr id="12315" name="2 CuadroTexto"/>
          <p:cNvSpPr txBox="1">
            <a:spLocks noChangeArrowheads="1"/>
          </p:cNvSpPr>
          <p:nvPr/>
        </p:nvSpPr>
        <p:spPr bwMode="auto">
          <a:xfrm>
            <a:off x="323850" y="1557338"/>
            <a:ext cx="82804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" b="1">
                <a:solidFill>
                  <a:schemeClr val="bg1"/>
                </a:solidFill>
              </a:rPr>
              <a:t>Calendario 1t 2011 Equipo Golf femenino</a:t>
            </a:r>
          </a:p>
        </p:txBody>
      </p:sp>
      <p:pic>
        <p:nvPicPr>
          <p:cNvPr id="12316" name="Picture 2" descr="http://t3.gstatic.com/images?q=tbn:ANd9GcRTRGrue0xeYUQ6F7VhsALx6gaHm_hBuUp9KAFNyXhMrzJqSs5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331913" cy="2033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http://t2.gstatic.com/images?q=tbn:ANd9GcRaJuqFGnBoGslEy8KGun-B7KFQLYNYeuk_8FMdExCjoYFinKyaV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24675" y="0"/>
            <a:ext cx="2219325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5" name="Picture 2" descr="http://t3.gstatic.com/images?q=tbn:ANd9GcRTRGrue0xeYUQ6F7VhsALx6gaHm_hBuUp9KAFNyXhMrzJqSs5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331913" cy="2033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6" name="Picture 6" descr="http://t3.gstatic.com/images?q=tbn:ANd9GcSW5Le_k72kEcZUMLxWw05p0jyAmVfHEmTKWqw2BPpc6HEbN5Hx4w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0825" y="2276475"/>
            <a:ext cx="2628900" cy="174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7" name="Picture 8" descr="http://t1.gstatic.com/images?q=tbn:ANd9GcTeFDqz7369l6EfiXGs3LObnEa135yUbRGdkAc_rW9JaxP2SLqCAA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0825" y="4292600"/>
            <a:ext cx="2466975" cy="184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8" name="Picture 10" descr="http://t3.gstatic.com/images?q=tbn:ANd9GcQzZbtUvytcddxrZ3lQsPUigFQqxh0Jyg-CrHLP8K_RlR9RPvb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76600" y="2276475"/>
            <a:ext cx="2571750" cy="177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9" name="Picture 12" descr="http://t2.gstatic.com/images?q=tbn:ANd9GcTgyo8L0C1Aqa2g0ZmLGXfZnEpwF_uDZT6Elx6JfVI1gZBu3xjP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76600" y="4292600"/>
            <a:ext cx="2647950" cy="173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20" name="Picture 14" descr="http://t3.gstatic.com/images?q=tbn:ANd9GcQanK-sMgyOPwieiuqSBdxKmDwLCBiKIKX0HLtKvV7Cvsqop8Ck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516688" y="2636838"/>
            <a:ext cx="1743075" cy="261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9 Rectángulo"/>
          <p:cNvSpPr/>
          <p:nvPr/>
        </p:nvSpPr>
        <p:spPr>
          <a:xfrm>
            <a:off x="2051720" y="548680"/>
            <a:ext cx="3768667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5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Deporte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B146521249509242A23F7019C85CBDCF" ma:contentTypeVersion="0" ma:contentTypeDescription="Crear nuevo documento." ma:contentTypeScope="" ma:versionID="85f262c925dd4784b1620a352c69f87d">
  <xsd:schema xmlns:xsd="http://www.w3.org/2001/XMLSchema" xmlns:p="http://schemas.microsoft.com/office/2006/metadata/properties" targetNamespace="http://schemas.microsoft.com/office/2006/metadata/properties" ma:root="true" ma:fieldsID="b004d877ca112f136821ba8115f64728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 ma:readOnly="true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BF3CF65B-F308-485A-A3BD-D0F539BED74B}"/>
</file>

<file path=customXml/itemProps2.xml><?xml version="1.0" encoding="utf-8"?>
<ds:datastoreItem xmlns:ds="http://schemas.openxmlformats.org/officeDocument/2006/customXml" ds:itemID="{9B3D6D7B-0BD4-461F-BA66-316527E9FD19}"/>
</file>

<file path=customXml/itemProps3.xml><?xml version="1.0" encoding="utf-8"?>
<ds:datastoreItem xmlns:ds="http://schemas.openxmlformats.org/officeDocument/2006/customXml" ds:itemID="{38D6544F-2667-4BDF-9266-7B79FF79EA1A}"/>
</file>

<file path=docProps/app.xml><?xml version="1.0" encoding="utf-8"?>
<Properties xmlns="http://schemas.openxmlformats.org/officeDocument/2006/extended-properties" xmlns:vt="http://schemas.openxmlformats.org/officeDocument/2006/docPropsVTypes">
  <TotalTime>156</TotalTime>
  <Words>627</Words>
  <Application>Microsoft Office PowerPoint</Application>
  <PresentationFormat>Presentación en pantalla (4:3)</PresentationFormat>
  <Paragraphs>199</Paragraphs>
  <Slides>16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17" baseType="lpstr">
      <vt:lpstr>Tema de Office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</vt:vector>
  </TitlesOfParts>
  <Company>Equipo Patricia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Patricia</dc:creator>
  <cp:lastModifiedBy>Patricia</cp:lastModifiedBy>
  <cp:revision>38</cp:revision>
  <dcterms:created xsi:type="dcterms:W3CDTF">2011-01-01T11:20:50Z</dcterms:created>
  <dcterms:modified xsi:type="dcterms:W3CDTF">2011-01-06T15:40:33Z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0x010100B146521249509242A23F7019C85CBDCF</vt:lpwstr>
  </property>
</Properties>
</file>