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0" r:id="rId5"/>
    <p:sldId id="272" r:id="rId6"/>
    <p:sldId id="271" r:id="rId7"/>
    <p:sldId id="268" r:id="rId8"/>
    <p:sldId id="267" r:id="rId9"/>
    <p:sldId id="263" r:id="rId10"/>
    <p:sldId id="264" r:id="rId11"/>
    <p:sldId id="266" r:id="rId12"/>
    <p:sldId id="265" r:id="rId13"/>
    <p:sldId id="269" r:id="rId14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75" autoAdjust="0"/>
    <p:restoredTop sz="94660"/>
  </p:normalViewPr>
  <p:slideViewPr>
    <p:cSldViewPr>
      <p:cViewPr varScale="1">
        <p:scale>
          <a:sx n="85" d="100"/>
          <a:sy n="85" d="100"/>
        </p:scale>
        <p:origin x="-9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A6200-FD18-485B-85BA-73EBA1FDBD54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5DB33-36F6-4FA4-A7CA-69D983F2759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F3A89E-FE1F-47B4-B954-74498F0DB675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69A29-4938-450F-BB77-383644EDCF9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0DBC6-FE81-4EC9-A081-EDC15485FDE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67987-3E09-462E-8C3C-DC31A70FFEA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054B0-C27D-4D95-85D5-2B162A58C167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6624E-84DA-4CBA-ADCB-EF4888385F0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D8252-A2BB-4FCD-AA0E-CED64F1EC69F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89C37-E218-454C-9A42-DB5135FA152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9DB0E-47A7-4C1A-BC35-B09131318256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9A70E-EE13-4DD6-B23D-6B16D306483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0B5EB-963B-47B1-A6BD-85C5A6AE80F2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22AE4-EF48-46C7-B8D8-0944DA13FC6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2" descr="TCU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7F3AA-696C-4374-9161-AD6B4D102F5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F53D6-AC29-49F4-8D8B-909B379D19E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D0B64-9809-470F-8325-AC41CC31B3C5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37E7C-10AC-4216-9D65-E642DCCC064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25B641-88E7-454F-BB20-3B10B657BAD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7B4C0-A5B3-49BD-B566-F070C0A315BD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8C034-DCC4-43A7-98FD-FC05D55E282A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46F0C4-9E92-4B75-AB82-AAFBED81C9E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7D04B51-ACD4-49D7-80E3-47CCA7E27061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DE18691-6FA8-4A07-BE04-56279AE0C64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gofrogs.cstv.com/sports/w-golf/mtt/loh_melissa00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gofrogs.cstv.com/sports/w-golf/mtt/cardno_katy00.html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atabasegolf.com/players/playerpage.htm" TargetMode="External"/><Relationship Id="rId13" Type="http://schemas.openxmlformats.org/officeDocument/2006/relationships/hyperlink" Target="http://www.databasegolf.com/players/playerpage.htm" TargetMode="External"/><Relationship Id="rId3" Type="http://schemas.openxmlformats.org/officeDocument/2006/relationships/hyperlink" Target="http://gofrogs.cstv.com/sports/m-golf/mtt/jennevret_daniel00.html" TargetMode="External"/><Relationship Id="rId7" Type="http://schemas.openxmlformats.org/officeDocument/2006/relationships/hyperlink" Target="http://gofrogs.cstv.com/sports/m-golf/mtt/roudebush_scott00.html" TargetMode="External"/><Relationship Id="rId12" Type="http://schemas.openxmlformats.org/officeDocument/2006/relationships/hyperlink" Target="http://gofrogs.cstv.com/sports/m-golf/mtt/bichsel_max00.html" TargetMode="External"/><Relationship Id="rId2" Type="http://schemas.openxmlformats.org/officeDocument/2006/relationships/hyperlink" Target="http://gofrogs.cstv.com/sports/m-golf/mtt/hoge_tom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ofrogs.cstv.com/sports/m-golf/mtt/phillips_ian00.html" TargetMode="External"/><Relationship Id="rId11" Type="http://schemas.openxmlformats.org/officeDocument/2006/relationships/hyperlink" Target="http://gofrogs.cstv.com/sports/m-golf/mtt/antle_john00.html" TargetMode="External"/><Relationship Id="rId5" Type="http://schemas.openxmlformats.org/officeDocument/2006/relationships/hyperlink" Target="http://gofrogs.cstv.com/sports/m-golf/mtt/gad_pontus00.html" TargetMode="External"/><Relationship Id="rId10" Type="http://schemas.openxmlformats.org/officeDocument/2006/relationships/hyperlink" Target="http://gofrogs.cstv.com/sports/m-golf/mtt/perez_eduardo00.html" TargetMode="External"/><Relationship Id="rId4" Type="http://schemas.openxmlformats.org/officeDocument/2006/relationships/hyperlink" Target="http://gofrogs.cstv.com/sports/m-golf/mtt/debeer_johan00.html" TargetMode="External"/><Relationship Id="rId9" Type="http://schemas.openxmlformats.org/officeDocument/2006/relationships/hyperlink" Target="http://gofrogs.cstv.com/sports/m-golf/mtt/myers_ryan00.html" TargetMode="External"/><Relationship Id="rId1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hyperlink" Target="http://gofrogs.cstv.com/sports/m-golf/mtt/cole_eli00.html" TargetMode="External"/><Relationship Id="rId7" Type="http://schemas.openxmlformats.org/officeDocument/2006/relationships/hyperlink" Target="http://gofrogs.cstv.com/sports/m-golf/mtt/johnson_matt00.html" TargetMode="External"/><Relationship Id="rId2" Type="http://schemas.openxmlformats.org/officeDocument/2006/relationships/hyperlink" Target="http://gofrogs.cstv.com/sports/w-golf/mtt/campbell_prisela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gofrogs.cstv.com/sports/w-golf/mtt/raastad_rachel00.html" TargetMode="External"/><Relationship Id="rId5" Type="http://schemas.openxmlformats.org/officeDocument/2006/relationships/hyperlink" Target="http://gofrogs.cstv.com/sports/w-golf/mtt/beeler_brooke00.html" TargetMode="External"/><Relationship Id="rId4" Type="http://schemas.openxmlformats.org/officeDocument/2006/relationships/hyperlink" Target="http://gofrogs.cstv.com/sports/w-golf/mtt/nuutinen_sanna00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http://image.pegs.com/content/H/H0P/H0PK/H0PKL/CYDFWCHext01_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1196975"/>
            <a:ext cx="45720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 rot="10800000" flipV="1">
            <a:off x="395536" y="4721660"/>
            <a:ext cx="8496944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solidFill>
                  <a:srgbClr val="7030A0"/>
                </a:solidFill>
                <a:latin typeface="+mn-lt"/>
              </a:rPr>
              <a:t>Texas Christian University , Fort Worth, TX.</a:t>
            </a:r>
          </a:p>
        </p:txBody>
      </p:sp>
      <p:pic>
        <p:nvPicPr>
          <p:cNvPr id="2052" name="Picture 6" descr="T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979712" y="0"/>
            <a:ext cx="6488442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cap="all" dirty="0" err="1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Informacion</a:t>
            </a:r>
            <a:r>
              <a:rPr lang="es-ES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 </a:t>
            </a:r>
            <a:r>
              <a:rPr lang="es-ES" sz="3600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General</a:t>
            </a:r>
          </a:p>
        </p:txBody>
      </p:sp>
      <p:pic>
        <p:nvPicPr>
          <p:cNvPr id="3075" name="Picture 4" descr="http://t1.gstatic.com/images?q=tbn:ANd9GcTsnZCGtJVCePM5-SHJKBIdcBzwbqASuWrduKlsCAByyX3O_N8pg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365625"/>
            <a:ext cx="257175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6" descr="http://t0.gstatic.com/images?q=tbn:ANd9GcT_Aj__u0L-q6VOt4-9MDXiLtsyDRu2QAWpheh_KDpuhv--ZUd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4292600"/>
            <a:ext cx="20097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6 CuadroTexto"/>
          <p:cNvSpPr txBox="1">
            <a:spLocks noChangeArrowheads="1"/>
          </p:cNvSpPr>
          <p:nvPr/>
        </p:nvSpPr>
        <p:spPr bwMode="auto">
          <a:xfrm>
            <a:off x="2843213" y="1268413"/>
            <a:ext cx="6049962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dirty="0">
                <a:latin typeface="Calibri" pitchFamily="34" charset="0"/>
              </a:rPr>
              <a:t>La ciudad de </a:t>
            </a:r>
            <a:r>
              <a:rPr lang="es-ES" b="1" dirty="0">
                <a:latin typeface="Calibri" pitchFamily="34" charset="0"/>
              </a:rPr>
              <a:t>Fort Worth</a:t>
            </a:r>
            <a:r>
              <a:rPr lang="es-ES" dirty="0">
                <a:latin typeface="Calibri" pitchFamily="34" charset="0"/>
              </a:rPr>
              <a:t> se encuentra en la región noreste del estado de Texas.  Con una extensión aproximada de 774 km² y una población estimada en 681 818 habitantes es la 5ª ciudad más grande de Texas y la 17ª más grande en los Estados Unidos. La ciudad se enorgullece de su pasado del viejo oeste y se hace llamar el lugar "donde empieza el oeste". </a:t>
            </a:r>
          </a:p>
          <a:p>
            <a:r>
              <a:rPr lang="es-ES" dirty="0">
                <a:latin typeface="Calibri" pitchFamily="34" charset="0"/>
              </a:rPr>
              <a:t>El Aeropuerto Internacional de Dallas-</a:t>
            </a:r>
            <a:r>
              <a:rPr lang="es-ES" dirty="0" err="1">
                <a:latin typeface="Calibri" pitchFamily="34" charset="0"/>
              </a:rPr>
              <a:t>Forth</a:t>
            </a:r>
            <a:r>
              <a:rPr lang="es-ES" dirty="0">
                <a:latin typeface="Calibri" pitchFamily="34" charset="0"/>
              </a:rPr>
              <a:t> Worth es el más grande aeropuerto en Texas.</a:t>
            </a:r>
          </a:p>
          <a:p>
            <a:r>
              <a:rPr lang="es-ES" dirty="0">
                <a:latin typeface="Calibri" pitchFamily="34" charset="0"/>
              </a:rPr>
              <a:t>La temperatura media anual es de 19,2º.</a:t>
            </a:r>
          </a:p>
        </p:txBody>
      </p:sp>
      <p:pic>
        <p:nvPicPr>
          <p:cNvPr id="3078" name="Picture 8" descr="T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524000" y="1397000"/>
          <a:ext cx="6720408" cy="4315704"/>
        </p:xfrm>
        <a:graphic>
          <a:graphicData uri="http://schemas.openxmlformats.org/drawingml/2006/table">
            <a:tbl>
              <a:tblPr/>
              <a:tblGrid>
                <a:gridCol w="3360204"/>
                <a:gridCol w="3360204"/>
              </a:tblGrid>
              <a:tr h="16825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99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Privada (</a:t>
                      </a:r>
                      <a:r>
                        <a:rPr lang="es-ES" sz="1200" dirty="0" err="1" smtClean="0"/>
                        <a:t>catolica</a:t>
                      </a:r>
                      <a:r>
                        <a:rPr lang="es-ES" sz="1200" dirty="0" smtClean="0"/>
                        <a:t>)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1925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2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$40.058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Trimestral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7.640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Suburbana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1165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550 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059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 de febrero para</a:t>
                      </a:r>
                      <a:r>
                        <a:rPr lang="es-ES" sz="1200" baseline="0" dirty="0" smtClean="0"/>
                        <a:t>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$50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59%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69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 rot="10800000" flipV="1">
            <a:off x="1721992" y="260648"/>
            <a:ext cx="570002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/>
          <p:nvPr/>
        </p:nvPicPr>
        <p:blipFill>
          <a:blip r:embed="rId2" cstate="print"/>
          <a:srcRect l="3702" t="28696" r="33513" b="5978"/>
          <a:stretch>
            <a:fillRect/>
          </a:stretch>
        </p:blipFill>
        <p:spPr bwMode="auto">
          <a:xfrm>
            <a:off x="1187624" y="1052736"/>
            <a:ext cx="684076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 rot="10800000" flipV="1">
            <a:off x="1721992" y="260648"/>
            <a:ext cx="570002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Campos de TCU</a:t>
            </a:r>
            <a:endParaRPr lang="es-E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8706" t="14347" r="3995" b="23478"/>
          <a:stretch>
            <a:fillRect/>
          </a:stretch>
        </p:blipFill>
        <p:spPr bwMode="auto">
          <a:xfrm>
            <a:off x="0" y="1556792"/>
            <a:ext cx="385192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 rot="10800000" flipV="1">
            <a:off x="1721992" y="260648"/>
            <a:ext cx="570002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Instalaciones de TCU</a:t>
            </a:r>
            <a:endParaRPr lang="es-E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</p:txBody>
      </p:sp>
      <p:pic>
        <p:nvPicPr>
          <p:cNvPr id="4" name="3 Imagen"/>
          <p:cNvPicPr/>
          <p:nvPr/>
        </p:nvPicPr>
        <p:blipFill>
          <a:blip r:embed="rId3" cstate="print"/>
          <a:srcRect l="8178" t="35109" r="36285" b="19891"/>
          <a:stretch>
            <a:fillRect/>
          </a:stretch>
        </p:blipFill>
        <p:spPr bwMode="auto">
          <a:xfrm>
            <a:off x="5220072" y="1556792"/>
            <a:ext cx="3601551" cy="2188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4" cstate="print"/>
          <a:srcRect l="8594" t="36196" r="36530" b="20543"/>
          <a:stretch>
            <a:fillRect/>
          </a:stretch>
        </p:blipFill>
        <p:spPr bwMode="auto">
          <a:xfrm>
            <a:off x="5220072" y="4149080"/>
            <a:ext cx="3703488" cy="231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5" cstate="print"/>
          <a:srcRect l="16435" t="39368" r="51533" b="20503"/>
          <a:stretch>
            <a:fillRect/>
          </a:stretch>
        </p:blipFill>
        <p:spPr bwMode="auto">
          <a:xfrm>
            <a:off x="0" y="4149080"/>
            <a:ext cx="241176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6 CuadroTexto"/>
          <p:cNvSpPr txBox="1">
            <a:spLocks noChangeArrowheads="1"/>
          </p:cNvSpPr>
          <p:nvPr/>
        </p:nvSpPr>
        <p:spPr bwMode="auto">
          <a:xfrm>
            <a:off x="2555776" y="4221088"/>
            <a:ext cx="259228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Calibri" pitchFamily="34" charset="0"/>
              </a:rPr>
              <a:t>Los equipos de Golf de TCU entrenan con el método de TPI a través de su TPI </a:t>
            </a:r>
            <a:r>
              <a:rPr lang="es-ES" dirty="0" err="1" smtClean="0">
                <a:latin typeface="Calibri" pitchFamily="34" charset="0"/>
              </a:rPr>
              <a:t>Certified</a:t>
            </a:r>
            <a:r>
              <a:rPr lang="es-ES" dirty="0" smtClean="0">
                <a:latin typeface="Calibri" pitchFamily="34" charset="0"/>
              </a:rPr>
              <a:t> </a:t>
            </a:r>
            <a:r>
              <a:rPr lang="es-ES" dirty="0" err="1" smtClean="0">
                <a:latin typeface="Calibri" pitchFamily="34" charset="0"/>
              </a:rPr>
              <a:t>Trainer</a:t>
            </a:r>
            <a:r>
              <a:rPr lang="es-ES" dirty="0" smtClean="0">
                <a:latin typeface="Calibri" pitchFamily="34" charset="0"/>
              </a:rPr>
              <a:t>, Stephen </a:t>
            </a:r>
            <a:r>
              <a:rPr lang="es-ES" dirty="0" err="1" smtClean="0">
                <a:latin typeface="Calibri" pitchFamily="34" charset="0"/>
              </a:rPr>
              <a:t>Gepardt</a:t>
            </a:r>
            <a:r>
              <a:rPr lang="es-ES" dirty="0" smtClean="0">
                <a:latin typeface="Calibri" pitchFamily="34" charset="0"/>
              </a:rPr>
              <a:t>.</a:t>
            </a: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l="11695" t="15217" r="16553" b="33552"/>
          <a:stretch>
            <a:fillRect/>
          </a:stretch>
        </p:blipFill>
        <p:spPr bwMode="auto">
          <a:xfrm>
            <a:off x="4572000" y="1700808"/>
            <a:ext cx="443206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 rot="10800000" flipV="1">
            <a:off x="1721992" y="260648"/>
            <a:ext cx="570002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Instalaciones de TCU</a:t>
            </a:r>
            <a:endParaRPr lang="es-E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</p:txBody>
      </p:sp>
      <p:sp>
        <p:nvSpPr>
          <p:cNvPr id="6" name="6 CuadroTexto"/>
          <p:cNvSpPr txBox="1">
            <a:spLocks noChangeArrowheads="1"/>
          </p:cNvSpPr>
          <p:nvPr/>
        </p:nvSpPr>
        <p:spPr bwMode="auto">
          <a:xfrm>
            <a:off x="0" y="4149080"/>
            <a:ext cx="428396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ES" dirty="0" smtClean="0">
                <a:latin typeface="Calibri" pitchFamily="34" charset="0"/>
              </a:rPr>
              <a:t>Los equipos de Golf de TCU entrenan en el campo de prácticas de Leonard Links a sólo unos minutos del campus donde está el Centro de  Investigación y Desarrollo de </a:t>
            </a:r>
            <a:r>
              <a:rPr lang="es-ES" dirty="0" err="1" smtClean="0">
                <a:latin typeface="Calibri" pitchFamily="34" charset="0"/>
              </a:rPr>
              <a:t>Nike</a:t>
            </a:r>
            <a:r>
              <a:rPr lang="es-ES" dirty="0" smtClean="0">
                <a:latin typeface="Calibri" pitchFamily="34" charset="0"/>
              </a:rPr>
              <a:t> Golf, </a:t>
            </a:r>
            <a:r>
              <a:rPr lang="es-ES" dirty="0" err="1" smtClean="0">
                <a:latin typeface="Calibri" pitchFamily="34" charset="0"/>
              </a:rPr>
              <a:t>The</a:t>
            </a:r>
            <a:r>
              <a:rPr lang="es-ES" dirty="0" smtClean="0">
                <a:latin typeface="Calibri" pitchFamily="34" charset="0"/>
              </a:rPr>
              <a:t> Oven.  Las instalaciones cuentan con una completa zona de juego corto y largo.  El equipo tiene acceso a instrucción a través de Dana </a:t>
            </a:r>
            <a:r>
              <a:rPr lang="es-ES" dirty="0" err="1" smtClean="0">
                <a:latin typeface="Calibri" pitchFamily="34" charset="0"/>
              </a:rPr>
              <a:t>Bellenger</a:t>
            </a:r>
            <a:r>
              <a:rPr lang="es-ES" dirty="0" smtClean="0">
                <a:latin typeface="Calibri" pitchFamily="34" charset="0"/>
              </a:rPr>
              <a:t>, miembro de </a:t>
            </a:r>
            <a:r>
              <a:rPr lang="es-ES" dirty="0" err="1" smtClean="0">
                <a:latin typeface="Calibri" pitchFamily="34" charset="0"/>
              </a:rPr>
              <a:t>Nike</a:t>
            </a:r>
            <a:r>
              <a:rPr lang="es-ES" dirty="0" smtClean="0">
                <a:latin typeface="Calibri" pitchFamily="34" charset="0"/>
              </a:rPr>
              <a:t> Elite Professional </a:t>
            </a:r>
            <a:r>
              <a:rPr lang="es-ES" dirty="0" err="1" smtClean="0">
                <a:latin typeface="Calibri" pitchFamily="34" charset="0"/>
              </a:rPr>
              <a:t>Staff</a:t>
            </a:r>
            <a:r>
              <a:rPr lang="es-ES" dirty="0" smtClean="0">
                <a:latin typeface="Calibri" pitchFamily="34" charset="0"/>
              </a:rPr>
              <a:t>.</a:t>
            </a:r>
            <a:endParaRPr lang="es-ES" dirty="0">
              <a:latin typeface="Calibri" pitchFamily="34" charset="0"/>
            </a:endParaRPr>
          </a:p>
        </p:txBody>
      </p:sp>
      <p:pic>
        <p:nvPicPr>
          <p:cNvPr id="7" name="6 Imagen"/>
          <p:cNvPicPr/>
          <p:nvPr/>
        </p:nvPicPr>
        <p:blipFill>
          <a:blip r:embed="rId3" cstate="print"/>
          <a:srcRect l="11611" t="14783" r="17320" b="33152"/>
          <a:stretch>
            <a:fillRect/>
          </a:stretch>
        </p:blipFill>
        <p:spPr bwMode="auto">
          <a:xfrm>
            <a:off x="4538195" y="4326222"/>
            <a:ext cx="4605805" cy="2531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4" cstate="print"/>
          <a:srcRect l="11199" t="15000" r="16969" b="33370"/>
          <a:stretch>
            <a:fillRect/>
          </a:stretch>
        </p:blipFill>
        <p:spPr bwMode="auto">
          <a:xfrm>
            <a:off x="0" y="1700808"/>
            <a:ext cx="45720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ill Montig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628800"/>
            <a:ext cx="1329517" cy="1836000"/>
          </a:xfrm>
          <a:prstGeom prst="rect">
            <a:avLst/>
          </a:prstGeom>
          <a:noFill/>
        </p:spPr>
      </p:pic>
      <p:sp>
        <p:nvSpPr>
          <p:cNvPr id="3" name="2 Rectángulo"/>
          <p:cNvSpPr/>
          <p:nvPr/>
        </p:nvSpPr>
        <p:spPr>
          <a:xfrm>
            <a:off x="179512" y="3573017"/>
            <a:ext cx="4104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Bill </a:t>
            </a:r>
            <a:r>
              <a:rPr lang="es-ES" dirty="0" err="1" smtClean="0"/>
              <a:t>Montigel</a:t>
            </a:r>
            <a:r>
              <a:rPr lang="es-ES" dirty="0" smtClean="0"/>
              <a:t> </a:t>
            </a:r>
          </a:p>
          <a:p>
            <a:r>
              <a:rPr lang="es-ES" dirty="0" smtClean="0"/>
              <a:t>Head Coach del equipo masculino.</a:t>
            </a:r>
          </a:p>
          <a:p>
            <a:pPr>
              <a:buFontTx/>
              <a:buChar char="-"/>
            </a:pPr>
            <a:r>
              <a:rPr lang="es-ES" dirty="0" smtClean="0"/>
              <a:t>23 temporadas</a:t>
            </a:r>
          </a:p>
          <a:p>
            <a:pPr>
              <a:buFontTx/>
              <a:buChar char="-"/>
            </a:pPr>
            <a:r>
              <a:rPr lang="es-ES" dirty="0" smtClean="0"/>
              <a:t> </a:t>
            </a:r>
            <a:r>
              <a:rPr lang="es-ES" dirty="0" smtClean="0"/>
              <a:t>Ha llegado a las NCAA </a:t>
            </a:r>
            <a:r>
              <a:rPr lang="es-ES" dirty="0" err="1" smtClean="0"/>
              <a:t>finals</a:t>
            </a:r>
            <a:r>
              <a:rPr lang="es-ES" dirty="0" smtClean="0"/>
              <a:t> en 14 ocasiones</a:t>
            </a:r>
          </a:p>
          <a:p>
            <a:endParaRPr lang="es-ES" dirty="0"/>
          </a:p>
        </p:txBody>
      </p:sp>
      <p:pic>
        <p:nvPicPr>
          <p:cNvPr id="4" name="Picture 2" descr="T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Angie Ravaioli-Lark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556792"/>
            <a:ext cx="1303448" cy="1800000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5076056" y="3501008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Angie </a:t>
            </a:r>
            <a:r>
              <a:rPr lang="en-US" dirty="0" err="1" smtClean="0"/>
              <a:t>Ravaioli</a:t>
            </a:r>
            <a:r>
              <a:rPr lang="en-US" dirty="0" smtClean="0"/>
              <a:t>-Larkin's</a:t>
            </a:r>
          </a:p>
          <a:p>
            <a:r>
              <a:rPr lang="en-US" dirty="0" smtClean="0"/>
              <a:t>Head Coach del </a:t>
            </a:r>
            <a:r>
              <a:rPr lang="en-US" dirty="0" err="1" smtClean="0"/>
              <a:t>equipo</a:t>
            </a:r>
            <a:r>
              <a:rPr lang="en-US" dirty="0" smtClean="0"/>
              <a:t> </a:t>
            </a:r>
            <a:r>
              <a:rPr lang="en-US" dirty="0" err="1" smtClean="0"/>
              <a:t>femenino</a:t>
            </a:r>
            <a:r>
              <a:rPr lang="en-US" dirty="0" smtClean="0"/>
              <a:t>.</a:t>
            </a:r>
          </a:p>
          <a:p>
            <a:r>
              <a:rPr lang="en-US" dirty="0" smtClean="0"/>
              <a:t>- Ha </a:t>
            </a:r>
            <a:r>
              <a:rPr lang="en-US" dirty="0" err="1" smtClean="0"/>
              <a:t>llegado</a:t>
            </a:r>
            <a:r>
              <a:rPr lang="en-US" dirty="0" smtClean="0"/>
              <a:t> a </a:t>
            </a:r>
            <a:r>
              <a:rPr lang="en-US" dirty="0" err="1" smtClean="0"/>
              <a:t>las</a:t>
            </a:r>
            <a:r>
              <a:rPr lang="en-US" dirty="0" smtClean="0"/>
              <a:t> finales de la NCAA en 7 </a:t>
            </a:r>
            <a:r>
              <a:rPr lang="en-US" dirty="0" err="1" smtClean="0"/>
              <a:t>ocasiones</a:t>
            </a:r>
            <a:r>
              <a:rPr lang="en-US" dirty="0" smtClean="0"/>
              <a:t>.</a:t>
            </a:r>
            <a:endParaRPr lang="es-ES" dirty="0"/>
          </a:p>
        </p:txBody>
      </p:sp>
      <p:sp>
        <p:nvSpPr>
          <p:cNvPr id="7" name="6 Rectángulo"/>
          <p:cNvSpPr/>
          <p:nvPr/>
        </p:nvSpPr>
        <p:spPr>
          <a:xfrm rot="10800000" flipV="1">
            <a:off x="1721992" y="260648"/>
            <a:ext cx="5700022" cy="76944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Equip</a:t>
            </a:r>
            <a:r>
              <a:rPr lang="es-ES" sz="4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</a:rPr>
              <a:t>o Técnico</a:t>
            </a:r>
            <a:endParaRPr lang="es-ES" sz="4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541415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Angela Stanford (2000, Speech Communication) </a:t>
            </a:r>
          </a:p>
          <a:p>
            <a:pPr algn="ctr"/>
            <a:r>
              <a:rPr lang="en-US" dirty="0" smtClean="0"/>
              <a:t>Kris </a:t>
            </a:r>
            <a:r>
              <a:rPr lang="en-US" dirty="0" err="1" smtClean="0"/>
              <a:t>Tschetter</a:t>
            </a:r>
            <a:r>
              <a:rPr lang="en-US" dirty="0" smtClean="0"/>
              <a:t> (1987, Radio, Television and Film)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1" y="4509120"/>
            <a:ext cx="9144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Jugadoras </a:t>
            </a:r>
            <a:r>
              <a:rPr lang="es-ES" sz="3200" b="1" cap="all" spc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Lpga</a:t>
            </a:r>
            <a:r>
              <a:rPr lang="es-E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2010</a:t>
            </a:r>
            <a:endParaRPr lang="es-E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6" descr="T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683568" y="1700809"/>
          <a:ext cx="7488831" cy="1584177"/>
        </p:xfrm>
        <a:graphic>
          <a:graphicData uri="http://schemas.openxmlformats.org/drawingml/2006/table">
            <a:tbl>
              <a:tblPr/>
              <a:tblGrid>
                <a:gridCol w="4493299"/>
                <a:gridCol w="2995532"/>
              </a:tblGrid>
              <a:tr h="528059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Años en </a:t>
                      </a:r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PGA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3"/>
                        </a:rPr>
                        <a:t>Coody, Charles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1970 - 2006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28059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4"/>
                        </a:rPr>
                        <a:t>Jordan, Pete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1985 - 2008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764704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JUGADORES PGA</a:t>
            </a:r>
            <a:endParaRPr lang="es-ES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8 CuadroTexto"/>
          <p:cNvSpPr txBox="1"/>
          <p:nvPr/>
        </p:nvSpPr>
        <p:spPr>
          <a:xfrm rot="2133729">
            <a:off x="6619943" y="719969"/>
            <a:ext cx="21602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Antiguos alumnos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900113" y="2098675"/>
          <a:ext cx="7488832" cy="3919742"/>
        </p:xfrm>
        <a:graphic>
          <a:graphicData uri="http://schemas.openxmlformats.org/drawingml/2006/table">
            <a:tbl>
              <a:tblPr/>
              <a:tblGrid>
                <a:gridCol w="1872208"/>
                <a:gridCol w="1872208"/>
                <a:gridCol w="1872208"/>
                <a:gridCol w="1872208"/>
              </a:tblGrid>
              <a:tr h="4154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Nombre</a:t>
                      </a:r>
                      <a:endParaRPr lang="es-ES" sz="14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Clase</a:t>
                      </a:r>
                      <a:endParaRPr lang="es-ES" sz="14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chemeClr val="bg1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Lugar Nacimiento</a:t>
                      </a:r>
                      <a:endParaRPr lang="es-ES" sz="1400" dirty="0">
                        <a:solidFill>
                          <a:schemeClr val="bg1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Último Colegio</a:t>
                      </a:r>
                      <a:endParaRPr lang="es-ES" sz="1100" dirty="0">
                        <a:solidFill>
                          <a:schemeClr val="bg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2"/>
                        </a:rPr>
                        <a:t>John </a:t>
                      </a:r>
                      <a:r>
                        <a:rPr lang="es-ES" sz="1100" u="sng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2"/>
                        </a:rPr>
                        <a:t>Antle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Graham,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Graham H.S.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3"/>
                        </a:rPr>
                        <a:t>Max </a:t>
                      </a:r>
                      <a:r>
                        <a:rPr lang="es-ES" sz="1100" u="sng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3"/>
                        </a:rPr>
                        <a:t>Bichsel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Cranbury, N.J.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The Peddie School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4"/>
                        </a:rPr>
                        <a:t>Eli Cole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Beverly Hills,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Harvard-Westlake H.S.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5"/>
                        </a:rPr>
                        <a:t>Johan de Beer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Pretoria, South Africa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Pretoria Boys H.S.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6"/>
                        </a:rPr>
                        <a:t>Pontus Gad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Linkoping, Sweden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Klippans Gymasieskola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7"/>
                        </a:rPr>
                        <a:t>Tom Hoge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Fargo, N.D.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Fargo South H.S.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8"/>
                        </a:rPr>
                        <a:t>Daniel Jennevret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Sandviken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Sweden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Bessemer Sandviken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9"/>
                        </a:rPr>
                        <a:t>Matt Johnson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Fort Worth, Texas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Country Day School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10"/>
                        </a:rPr>
                        <a:t>Ryan Myers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Flint, Texas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Odessa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College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11"/>
                        </a:rPr>
                        <a:t>Eduardo Perez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Miravalle, Ecuador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Pendleton</a:t>
                      </a: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s-ES" sz="11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School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67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12"/>
                        </a:rPr>
                        <a:t>Ian Phillips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FR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Acworth, Ga.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Harrison H.S.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  <a:hlinkClick r:id="rId13"/>
                        </a:rPr>
                        <a:t>Scott Roudebush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SR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Austin, Texas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Arial"/>
                        </a:rPr>
                        <a:t>Austin H.S.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7242" name="Picture 6" descr="TCU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547664" y="1052736"/>
            <a:ext cx="662473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Equipo masculino golf 2010-2011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395288" y="2205038"/>
          <a:ext cx="8208912" cy="4405337"/>
        </p:xfrm>
        <a:graphic>
          <a:graphicData uri="http://schemas.openxmlformats.org/drawingml/2006/table">
            <a:tbl>
              <a:tblPr/>
              <a:tblGrid>
                <a:gridCol w="2736304"/>
                <a:gridCol w="2736304"/>
                <a:gridCol w="2736304"/>
              </a:tblGrid>
              <a:tr h="201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24811" marB="248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24811" marB="248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24811" marB="2481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02/02/11</a:t>
                      </a:r>
                      <a:endParaRPr lang="es-ES" sz="105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UH Hilo Intercollegiate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UH Hilo Intercollegiate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02/04/11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UH Hilo Intercollegiate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Kona, Hawai'i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47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Hayt Collegiate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Jacksonville,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47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02/28/11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Hayt Collegiate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Jacksonville,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47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John Hayt Collegiate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Jacksonville, Fla.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Desert Shootout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Goodyear,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03/18/11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Desert Shootout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Goodyear,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03/19/11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Desert Shootout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Goodyear,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47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vs. National Invitational Tournament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476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National Invitational Tournament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04/04/11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Morris Williams Intercollegiate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Austin, Texas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04/05/11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Morris Williams Intercollegiate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Austin, Texas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04/16/11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Texas A&amp;M Aggie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Bryan, Texas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Texas A&amp;M Aggie Invitational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Bryan, Texas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05/05/11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05/06/11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Ariz.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440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05/07/11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05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</a:t>
                      </a:r>
                      <a:r>
                        <a:rPr lang="es-ES" sz="105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</a:t>
                      </a:r>
                      <a:r>
                        <a:rPr lang="es-ES" sz="105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.</a:t>
                      </a:r>
                      <a:endParaRPr lang="es-ES" sz="105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2405" marR="12405" marT="12405" marB="1240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pic>
        <p:nvPicPr>
          <p:cNvPr id="8261" name="Picture 6" descr="T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1331640" y="764704"/>
            <a:ext cx="669674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CALENDARIO Equipo masculino golf</a:t>
            </a:r>
          </a:p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 ENERO/MAYO 2011</a:t>
            </a:r>
          </a:p>
          <a:p>
            <a:pPr>
              <a:defRPr/>
            </a:pP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4213" y="1428750"/>
          <a:ext cx="7704856" cy="5096592"/>
        </p:xfrm>
        <a:graphic>
          <a:graphicData uri="http://schemas.openxmlformats.org/drawingml/2006/table">
            <a:tbl>
              <a:tblPr/>
              <a:tblGrid>
                <a:gridCol w="1926214"/>
                <a:gridCol w="1926214"/>
                <a:gridCol w="1926214"/>
                <a:gridCol w="1926214"/>
              </a:tblGrid>
              <a:tr h="815454">
                <a:tc>
                  <a:txBody>
                    <a:bodyPr/>
                    <a:lstStyle/>
                    <a:p>
                      <a:pPr algn="l"/>
                      <a:r>
                        <a:rPr lang="es-ES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Nombre</a:t>
                      </a:r>
                      <a:endParaRPr lang="es-ES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u="sng" dirty="0" smtClean="0">
                          <a:solidFill>
                            <a:srgbClr val="FFFFFF"/>
                          </a:solidFill>
                          <a:latin typeface="Verdana"/>
                        </a:rPr>
                        <a:t>Clase</a:t>
                      </a:r>
                      <a:endParaRPr lang="es-ES" b="1" u="sng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600" b="1" smtClean="0">
                          <a:solidFill>
                            <a:srgbClr val="FFFFFF"/>
                          </a:solidFill>
                          <a:latin typeface="Verdana"/>
                        </a:rPr>
                        <a:t>Lugar</a:t>
                      </a:r>
                    </a:p>
                    <a:p>
                      <a:pPr algn="l"/>
                      <a:r>
                        <a:rPr lang="es-ES" sz="1600" b="1" smtClean="0">
                          <a:solidFill>
                            <a:srgbClr val="FFFFFF"/>
                          </a:solidFill>
                          <a:latin typeface="Verdana"/>
                        </a:rPr>
                        <a:t>Nacimiento</a:t>
                      </a:r>
                      <a:endParaRPr lang="es-ES" sz="1600" b="1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1" dirty="0" smtClean="0">
                          <a:solidFill>
                            <a:srgbClr val="FFFFFF"/>
                          </a:solidFill>
                          <a:latin typeface="Verdana"/>
                        </a:rPr>
                        <a:t>Último Colegio</a:t>
                      </a:r>
                      <a:endParaRPr lang="es-ES" b="1" dirty="0">
                        <a:solidFill>
                          <a:srgbClr val="FFFFFF"/>
                        </a:solidFill>
                        <a:latin typeface="Verdana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0066"/>
                    </a:solidFill>
                  </a:tcPr>
                </a:tc>
              </a:tr>
              <a:tr h="422289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2"/>
                        </a:rPr>
                        <a:t>Brooke Beeler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Butler, Ill.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Hillsboro H.S.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770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3"/>
                        </a:rPr>
                        <a:t>Prisela Campbell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SR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Fort Worth, Texas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Fossil Ridge H.S.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770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4"/>
                        </a:rPr>
                        <a:t>Katy Cardno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SO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Sugar Land, Texas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Clements H.S.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289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5"/>
                        </a:rPr>
                        <a:t>Melissa Loh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SR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Xinmin S.S.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770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6"/>
                        </a:rPr>
                        <a:t>Sanna Nuutinen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FR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Helsinki, Finland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1250">
                <a:tc>
                  <a:txBody>
                    <a:bodyPr/>
                    <a:lstStyle/>
                    <a:p>
                      <a:pPr algn="l"/>
                      <a:r>
                        <a:rPr lang="es-ES" b="0" i="0" u="none" strike="noStrike">
                          <a:solidFill>
                            <a:srgbClr val="362063"/>
                          </a:solidFill>
                          <a:latin typeface="Arial"/>
                          <a:hlinkClick r:id="rId7"/>
                        </a:rPr>
                        <a:t>Rachel Raastad</a:t>
                      </a:r>
                      <a:endParaRPr lang="es-ES" b="0" i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JR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>
                          <a:solidFill>
                            <a:srgbClr val="000000"/>
                          </a:solidFill>
                          <a:latin typeface="Arial"/>
                        </a:rPr>
                        <a:t>Asker, Norway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Norwegian</a:t>
                      </a:r>
                      <a:r>
                        <a:rPr lang="es-ES" b="0" i="0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  <a:r>
                        <a:rPr lang="es-ES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School</a:t>
                      </a:r>
                      <a:r>
                        <a:rPr lang="es-ES" b="0" i="0" dirty="0">
                          <a:solidFill>
                            <a:srgbClr val="000000"/>
                          </a:solidFill>
                          <a:latin typeface="Arial"/>
                        </a:rPr>
                        <a:t> of Elite </a:t>
                      </a:r>
                      <a:r>
                        <a:rPr lang="es-ES" b="0" i="0" dirty="0" err="1">
                          <a:solidFill>
                            <a:srgbClr val="000000"/>
                          </a:solidFill>
                          <a:latin typeface="Arial"/>
                        </a:rPr>
                        <a:t>Sports</a:t>
                      </a:r>
                      <a:endParaRPr lang="es-ES" b="0" i="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60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9261" name="Picture 8" descr="TCU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195736" y="692696"/>
            <a:ext cx="5472608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Equipo femenino golf 2010-2011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650" y="1550988"/>
          <a:ext cx="7704856" cy="4998892"/>
        </p:xfrm>
        <a:graphic>
          <a:graphicData uri="http://schemas.openxmlformats.org/drawingml/2006/table">
            <a:tbl>
              <a:tblPr/>
              <a:tblGrid>
                <a:gridCol w="2700552"/>
                <a:gridCol w="2700552"/>
                <a:gridCol w="2303752"/>
              </a:tblGrid>
              <a:tr h="2566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6666"/>
                    </a:solidFill>
                  </a:tcPr>
                </a:tc>
              </a:tr>
              <a:tr h="313710"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77777"/>
                    </a:solidFill>
                  </a:tcPr>
                </a:tc>
              </a:tr>
              <a:tr h="313710"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100">
                        <a:latin typeface="Arial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Purdue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Purdue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Purdue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Central District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Parrish, Fla.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Central District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Parrish, Fla.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LSU/Cleveland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Baton Rouge, 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LSU/Cleveland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Baton Rouge, 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LSU/Cleveland Classic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Baton Rouge, 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03/20/11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 State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 State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 State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Diego,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ASU/PING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Phoenix,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ASU/PING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Phoenix,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ASU/PING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Phoenix,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Scottsdale,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Scottsdale,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MWC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Scottsdale, Ariz.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NCAA Regional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TBA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NCAA Regional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TBA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1901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05/07/11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NCAA Regional Championships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TBA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619672" y="908720"/>
            <a:ext cx="640871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CALENDARIO Equipo FEMENINO golf</a:t>
            </a:r>
          </a:p>
          <a:p>
            <a:pPr algn="ctr">
              <a:defRPr/>
            </a:pPr>
            <a:r>
              <a:rPr lang="es-ES" b="1" cap="all" dirty="0">
                <a:ln w="0"/>
                <a:solidFill>
                  <a:srgbClr val="7030A0"/>
                </a:solidFill>
                <a:effectLst>
                  <a:reflection blurRad="12700" stA="50000" endPos="50000" dist="5000" dir="5400000" sy="-100000" rotWithShape="0"/>
                </a:effectLst>
              </a:rPr>
              <a:t> ENERO/MAYO 2011</a:t>
            </a:r>
          </a:p>
        </p:txBody>
      </p:sp>
      <p:pic>
        <p:nvPicPr>
          <p:cNvPr id="10313" name="Picture 8" descr="T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://t3.gstatic.com/images?q=tbn:ANd9GcSV-9sRImp3H7L8mi556Zz2hey8OK9rHoJtVxTQlFPsSBE6j2X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04864"/>
            <a:ext cx="3028950" cy="1514475"/>
          </a:xfrm>
          <a:prstGeom prst="rect">
            <a:avLst/>
          </a:prstGeom>
          <a:noFill/>
        </p:spPr>
      </p:pic>
      <p:pic>
        <p:nvPicPr>
          <p:cNvPr id="36868" name="Picture 4" descr="http://t3.gstatic.com/images?q=tbn:ANd9GcQQ6xqd4sMJQRhOYAkoEQbb3NDavdZyaM6K1qtLnJxpUksb1Zc7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132856"/>
            <a:ext cx="3019425" cy="1514475"/>
          </a:xfrm>
          <a:prstGeom prst="rect">
            <a:avLst/>
          </a:prstGeom>
          <a:noFill/>
        </p:spPr>
      </p:pic>
      <p:pic>
        <p:nvPicPr>
          <p:cNvPr id="36870" name="Picture 6" descr="http://t1.gstatic.com/images?q=tbn:ANd9GcTke4TKBg-D6kFvTuM3uiFhENwacqYyfBbOwSyUXiCrsWr8W4I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509120"/>
            <a:ext cx="2619375" cy="1743076"/>
          </a:xfrm>
          <a:prstGeom prst="rect">
            <a:avLst/>
          </a:prstGeom>
          <a:noFill/>
        </p:spPr>
      </p:pic>
      <p:pic>
        <p:nvPicPr>
          <p:cNvPr id="36872" name="Picture 8" descr="http://t0.gstatic.com/images?q=tbn:ANd9GcQ3i7UPbj8-jfmKZiscnGe9EhwbG2sgEoC5ScXvq-CD0wQ5sr57k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509120"/>
            <a:ext cx="2581275" cy="1771651"/>
          </a:xfrm>
          <a:prstGeom prst="rect">
            <a:avLst/>
          </a:prstGeom>
          <a:noFill/>
        </p:spPr>
      </p:pic>
      <p:pic>
        <p:nvPicPr>
          <p:cNvPr id="36874" name="Picture 10" descr="http://t2.gstatic.com/images?q=tbn:ANd9GcQrac48yL1rzNh9hejaJKYaOT0s4iu24Bh9c8oViJar04QYr17UC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3528" y="4509120"/>
            <a:ext cx="2466975" cy="1847851"/>
          </a:xfrm>
          <a:prstGeom prst="rect">
            <a:avLst/>
          </a:prstGeom>
          <a:noFill/>
        </p:spPr>
      </p:pic>
      <p:pic>
        <p:nvPicPr>
          <p:cNvPr id="8" name="Picture 6" descr="TC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572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1064249" y="1268761"/>
            <a:ext cx="701551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TCU</a:t>
            </a:r>
            <a:endParaRPr lang="es-ES" sz="3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BDADFE7-3EC3-4646-A5F9-1810F34990FD}"/>
</file>

<file path=customXml/itemProps2.xml><?xml version="1.0" encoding="utf-8"?>
<ds:datastoreItem xmlns:ds="http://schemas.openxmlformats.org/officeDocument/2006/customXml" ds:itemID="{F3A71B20-6161-4889-A85F-B99E48EE7AC8}"/>
</file>

<file path=customXml/itemProps3.xml><?xml version="1.0" encoding="utf-8"?>
<ds:datastoreItem xmlns:ds="http://schemas.openxmlformats.org/officeDocument/2006/customXml" ds:itemID="{1EC4596E-0743-4FAE-BA7B-92438D5EAEAD}"/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810</Words>
  <Application>Microsoft Office PowerPoint</Application>
  <PresentationFormat>Presentación en pantalla (4:3)</PresentationFormat>
  <Paragraphs>275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30</cp:revision>
  <dcterms:created xsi:type="dcterms:W3CDTF">2010-12-27T19:31:29Z</dcterms:created>
  <dcterms:modified xsi:type="dcterms:W3CDTF">2011-01-06T18:19:22Z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