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0" r:id="rId4"/>
    <p:sldId id="258" r:id="rId5"/>
    <p:sldId id="262" r:id="rId6"/>
    <p:sldId id="270" r:id="rId7"/>
    <p:sldId id="263" r:id="rId8"/>
    <p:sldId id="269" r:id="rId9"/>
    <p:sldId id="264" r:id="rId10"/>
    <p:sldId id="266" r:id="rId11"/>
    <p:sldId id="259" r:id="rId12"/>
    <p:sldId id="268" r:id="rId13"/>
    <p:sldId id="261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F8852-38B2-46B9-9295-077F499AB835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13636-00D8-4C3D-B68A-35A7A579AAB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13636-00D8-4C3D-B68A-35A7A579AAB5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5" name="4 Imagen"/>
          <p:cNvPicPr/>
          <p:nvPr userDrawn="1"/>
        </p:nvPicPr>
        <p:blipFill>
          <a:blip r:embed="rId2" cstate="print"/>
          <a:srcRect l="440" t="14565" r="75995" b="76185"/>
          <a:stretch>
            <a:fillRect/>
          </a:stretch>
        </p:blipFill>
        <p:spPr bwMode="auto">
          <a:xfrm>
            <a:off x="0" y="0"/>
            <a:ext cx="1763688" cy="6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EEADB-A3F0-4DDB-95E1-1A8B9984263B}" type="datetimeFigureOut">
              <a:rPr lang="es-ES" smtClean="0"/>
              <a:pPr/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E581A-5D49-4526-BFC0-BCBFDCC56CE8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gif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0.gstatic.com/images?q=tbn:ANd9GcRgr-PC2SLGjpc5nTCPPnVei0IUwWCAGUZ6yevKO4dYwOJkG_w8"/>
          <p:cNvPicPr>
            <a:picLocks noChangeAspect="1" noChangeArrowheads="1"/>
          </p:cNvPicPr>
          <p:nvPr/>
        </p:nvPicPr>
        <p:blipFill>
          <a:blip r:embed="rId2" cstate="screen"/>
          <a:stretch>
            <a:fillRect/>
          </a:stretch>
        </p:blipFill>
        <p:spPr bwMode="auto">
          <a:xfrm>
            <a:off x="2195736" y="2060848"/>
            <a:ext cx="5085714" cy="3600000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251520" y="5373216"/>
            <a:ext cx="871296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UNIVERSITY OF NEVADA,</a:t>
            </a:r>
          </a:p>
          <a:p>
            <a:pPr algn="ctr"/>
            <a:r>
              <a:rPr lang="es-E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LAS VEGAS</a:t>
            </a:r>
            <a:endParaRPr lang="es-E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2636912"/>
            <a:ext cx="84249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ES" dirty="0" smtClean="0"/>
              <a:t>    UNLV está en Las Vegas, -extremo sur de Nevada-  una ciudad dinámica y vibrante del suroeste de los EEUU, situada en un valle rodeado por el hermoso paisaje del desierto de </a:t>
            </a:r>
            <a:r>
              <a:rPr lang="es-ES" dirty="0" err="1" smtClean="0"/>
              <a:t>Mojave</a:t>
            </a:r>
            <a:r>
              <a:rPr lang="es-ES" dirty="0" smtClean="0"/>
              <a:t>.</a:t>
            </a:r>
            <a:br>
              <a:rPr lang="es-ES" dirty="0" smtClean="0"/>
            </a:br>
            <a:r>
              <a:rPr lang="es-ES" dirty="0" smtClean="0"/>
              <a:t>Tiene una población de más de 1,5 millones de habitantes. 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   El Aeropuerto más cercano es el </a:t>
            </a:r>
            <a:r>
              <a:rPr lang="es-ES" dirty="0" err="1" smtClean="0"/>
              <a:t>McCarran</a:t>
            </a:r>
            <a:r>
              <a:rPr lang="es-ES" dirty="0" smtClean="0"/>
              <a:t> International </a:t>
            </a:r>
            <a:r>
              <a:rPr lang="es-ES" dirty="0" err="1" smtClean="0"/>
              <a:t>Airport</a:t>
            </a:r>
            <a:r>
              <a:rPr lang="es-ES" dirty="0" smtClean="0"/>
              <a:t>,  a sólo 3 </a:t>
            </a:r>
            <a:r>
              <a:rPr lang="es-ES" dirty="0" err="1" smtClean="0"/>
              <a:t>kms</a:t>
            </a:r>
            <a:r>
              <a:rPr lang="es-ES" dirty="0" smtClean="0"/>
              <a:t>. de la Universidad.</a:t>
            </a:r>
          </a:p>
          <a:p>
            <a:endParaRPr lang="es-ES" dirty="0" smtClean="0"/>
          </a:p>
          <a:p>
            <a:pPr>
              <a:buFont typeface="Arial" pitchFamily="34" charset="0"/>
              <a:buChar char="•"/>
            </a:pPr>
            <a:r>
              <a:rPr lang="es-ES" dirty="0" smtClean="0"/>
              <a:t>    La </a:t>
            </a:r>
            <a:r>
              <a:rPr lang="es-ES" dirty="0" err="1" smtClean="0"/>
              <a:t>temperatatura</a:t>
            </a:r>
            <a:r>
              <a:rPr lang="es-ES" dirty="0" smtClean="0"/>
              <a:t> media varia entre los 15º y los 37º, con muy poca lluvia y rarísima nieve.</a:t>
            </a:r>
            <a:br>
              <a:rPr lang="es-ES" dirty="0" smtClean="0"/>
            </a:br>
            <a:endParaRPr lang="es-ES" dirty="0"/>
          </a:p>
        </p:txBody>
      </p:sp>
      <p:sp>
        <p:nvSpPr>
          <p:cNvPr id="2050" name="AutoShape 2" descr="data:image/jpg;base64,/9j/4AAQSkZJRgABAQAAAQABAAD/2wCEAAkGBhESERMTExMWFBUWFxkaGRQUFhoYHxgbHh4XGxYaJhkeJyYfHB4vHRokHzAgKCcqLjgsGx8xNTMtNTIrOCoBCQoKDgwOGA8PGi4iHiU0MDUtNDU1LTU1NC8vKi00NTUsLDUpLC01NTA1LC0qNSw1MCw1KTQpLykyMS0sNDQ0Lv/AABEIAE4AhwMBIgACEQEDEQH/xAAaAAACAwEBAAAAAAAAAAAAAAACBAADBQEG/8QAPBAAAgEDAgMFBgQEBAcAAAAAAQIRAxIhAAQxQVEFEyJxkRQyYYGx0SNCUlMGM2LSQ5Lw8RVjcoKTocH/xAAbAQACAwEBAQAAAAAAAAAAAAAABAMFBgIHAf/EADARAAEDAgQDBgUFAAAAAAAAAAEAAgMEEQUSITFBUXEyYYGxwfATI5Gh0QYiM3Ky/9oADAMBAAIRAxEAPwAaVd6Li3Fwucd3dT4GGP5kyIIB5AzAt1tbXtF3RXFKjDKGGTzE8bc+esrdAxThS0qysqxJQobuODkAx8I56fo7qmFCoGYAAAKjcPMgD5zpysjbHJlCqMJmfPAJHHu8Qdx19Ee57VdCoNKjnnJx46afp/5k/LTHtNT9qj6n+3SFSoGqKGRgrJUTxjBJsNuCfyox+Wi2dc/iJdc1MwLpBIIBUk88yLhxidJq3TvtNT9uj6n+3U9pqft0fU/26mujQhVbff1HUN3VETyk9SP06tG4qft0fU/26ztnuopABXnxQRTYiZOfjpgb3+ip/wCNtCEVDfVXWm/d0QCJKZkyBAutxHHhnhjjppe1KPB07s9CgaesFJBjnwIGSANI9mVAaeJi+oBIjg7jhy0tu6FSszBWAVCBYykhmGWnPCCAJBzkTjX1oBOpsuHkhpLRcp9u3KTMRQRKoUwzTas+EgBgpDYMyMY+OtDZV6VVQyhZxcsLKH9JHI/bGvLuHRg9RyrRFjfyzkYUrJu4RIJMGBBwO2/iE0azEp3gKhTaGUiCbTaQSc3iJu902gSS46OIx/LJLum/4VXHUVTJ/nhoYRzGmn1P0Xsu4X9K+g1O4X9K+g1n9nfxDRrEBblJJAuAEkZKyCcxmDB1p6TLS3Qq0Y9rxdpug7hf0r6DSfam6SigNis7EKiBZLMeUAEwBJPwGnydeafa1mrK9VytUITbSPhpBjCoCR4ibTcxGYUAAcQLo9yDtDZMKbVq70qU2jKAxnwrgwvM8X4nPSa1KTX7ZgxvhmU3QeFQ2z8bbT8wdTU4qZALA2SRw+BxLi25O5Nz6rKpoGamOVjE8sQo4jz+utLWWlOXpAMymxpKxw/D6g840PbN9OmGWrUm9Rmw4Mz+X4amr/5z4eSWwBmelY1u5J/0m6386nxPgfA5eKkJ9Dq2vtriGDMpAIlYyDBIyCOIB4cvPXlzvq0hu9eQCOCcDBP5f6R6a0ux6tSp3t9WobbYgJzDT+XPDSK00+HywMzvtb33J3abJCpLXMb6gku04dwOfQRq8dn0+h/zv99L0qr0lgozS7Q1yZvdisiRBznGr23FWDFEzyl0ifXQkEv2fvaa01UtESIz1Or17Rp86i8Tk+ERyEnGq9tuGpqi1FKgki65IBNzDnPLTXtifuL/AJh99CEns95/MtRnHeN4lsg8OrDUp1CtQeBlWo2b7MNbggqxObQII+MjgebffIKjqJIaHhVLwSWV/cmBKhvNzqbqr3iClDFn8MtSdQOZbMZAEjPEDQhTtSitTuhF1tQsMkCUB49fFA+Z1WNqTt1WlBNSxmZjzNrNU+JkAx5csaPednKO7s8DFrbgBIBR5+E4nzA1xts0sne2qtIQwRAVBvBhuWEGps4yNaN7n0SghcZnvdsQAPvfzC7s9pSdKm4qhltYe41t3dW45XHvAVBkHAE8ZYqfxBWqL+FSgNwcyYHAmCoUHnkkY4Nzyx2OqtRplybrgtoghQjk+LxEZIwCAZMgydag2dtq95UHIAWDgOAAXGBr7JJmNzqfH7armngMbQ1oygdCT10Pml+1GKWkPU4Pxq1MkLKg+IcYInrGlds7A1KdJshwXqHnKKpMEEs1yk56CSZyp2huXZ1VaZqupcXCzgHthrltUwOX6pxw012b2fWpuS7qykflW2TJjHAADhEccicmejpjK8Fw/ak8VxBtPE5rHgScPfldFv8AZggs81JIuVbUkAECBwBkjJMwImMGab3fuH5fUamraWjjvpcdFmKfFZw05gHG+5FygdTajKJZIYDrggr8JBI9NDuqR3VCVNssGSce6SMxODnInBBzzYo+6vkPpqvb1VpMVJVUclgTCgN4QV6ZGR/3agxKnu0Sjhunv09XmKQwOO+req86QQSCCrAwVPEH/WQeBGRrY/hkZreafRtO9qdlCqJELUHutHL9J6r9OI+KfYnZa2uaqA1LirBgrWxNoBjgVYNPORqiXplTXtqKbKdHXC096DCY/wARPqNWugIIIkHkdI7vs6iLPwqf8xPyL1Hw1e3Z9LEUqXxlF4Z+HXQqVTegE0pz+IOP/TU1d3C/pX0Gs49kUWqv4AIWnhVUc6nw13a7SiDUSymzK2FZUuItQjlMSTnQhX7qgA1NhAh1AhQOMq2fiD/60e8pMwNohlFyNP58wPLkfgx1Tu9hTCqRTVDfTyihSJdQfEsHgeWu16aKrkvVFozFSpz4RnJ6DrA0IVT7tfwQqsYLMVVcrAZCCvLxt1jwtk6Lb0ahYsAEBUKEZRFoLRNpJDSSekEDjOltrRCiGFbvXBZiodZbFxhSJALAAE8/PXdzWUI0LXMSGLPXAXEkkBpODMDrxGhCCnWSqpvseoxtVA48ByGAxKwMl4JMSJFo0pu+zO58VwZbfxQRcUmQrLLAhZwTPIHy0drSVFF3fwRIYO5WABAApu1qxkT8c6o7ZpjuYV2LtBCrUqVLlJgEAtEcDdkY566aLmy4e7K0uR9i7e2kpJklQAcYQT3YEBcQZ4T4jrQ1xZgTE844f7a7rXxMEbA0cF5VUTOmkdI7clU7v3D8vqNTU3fuH5fUamuZN1JD2UdH3V8h9NcrbdXi5Q0GROc9ddo+6vkPpo9S2uEtcg3CV7PoPTZaakFXLQGNoUyWUCAYFpIjA8A5nNtCrBqJIuvclqfjjJE2kBjEWzaV8MToqqkjBgiCD0YEFT6gaUq75w3epTmKoa0NMFvC4n3SG8drSPF4SAYmirKQB9xoCNOvLx81tMKxRzoQx+pB1/qePhy5Jre76lCHvEgOh94cjnVrb9QQLakkSB3biRzIuAnjy6jW3RdKihxDBhIMcdc3e0WohVvkeankwPIjrqoWpWLtiS7tayghALhExfOPmNXVaKsIYAj4if8AbRU9rXMgqiQOJNwY54QZUfEic8DGa0e9eamYIBEqQfEvqI8tCEpvuz1FNmUG9QWUyxIIyOcnIm3gdd3F80vEHBeQqIQSArGZLERwPpzI0O57SuayiVZgSHJmEEdRgtJHh8+HJfc0ajIqMiMqiAUKlgYgELUWyOoJ5Dy0wymle3M1uiRlxCmif8N7wD747J+78bgf5a4jhczTPT3BrtFIrVMZhTPDJFpx5UxnWPtOyyyjvbwVNoW8QVE2YXB4njnj8Dq87BkyhAjMKDTLgTgsjATkwbekzmZzh82XMAkhjtIXlhJHfw+ourzdTqWU1U+GQW/wwSZXGSCRKrI4MJAC6Pa7VaYgfM8yep+3DONAiKrgi4iqoILEsZEmJMn3WwP6TpnVnh0UYjDxus7j1TM6oMLtGi1hz0397Kampqas1nlTu/cPy+o1NTd+4fl9Rqahk3TUPZR0fdXyH00elKW/W1cHgOQ6eei9vXofQffUgcLKExuvsmdL1Pw0q4BR/E68CCAPErcmEAgGRIHuyTrnt69D6D764+8QgggkHBBAM6imYyVuVyYppZaaTOzx7xyV+y3ZoObioW8rVhSACAYqcyAfDMzhlkiCdek14ep2kqVEEuS5gc8AZU55Ai1uOLTIiNLs7tlaTKkHu3aAAALGIJxmLTExiDJzOKOpgLgZOI7X5C2GH1rWObAey7Vh5C/ZPSxF16bWZ2lsnuaokeJIYEhYImHk4ODBkjCrnGmf+Jp0b0H30n2x2kvcVQLsow4DmIPPodVwFzZaFxsCVk9lUraFIRHgWfOBcfOdN6XO/XofQffXPb16H0H31sWkAALyd7XOcXW3TOppb29eh9B99V1+1URWYhoUEmAOXz19L2rkRuJsAoGtCUs3I62GOKQQeHRZU8M2nnp3WZsf4gpVQSocQYMgf/CdNe3r0PoPvpenZHGDkOhN09XSzTub8VtnNFj325pnU0t7evQ+g++p7evQ+g++mMwSPw3cke79w/L6jU0vut8th48uQ6j465qF7hdNQsdl2X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2" name="AutoShape 4" descr="data:image/jpg;base64,/9j/4AAQSkZJRgABAQAAAQABAAD/2wCEAAkGBhESERMTExMWFBUWFxkaGRQUFhoYHxgbHh4XGxYaJhkeJyYfHB4vHRokHzAgKCcqLjgsGx8xNTMtNTIrOCoBCQoKDgwOGA8PGi4iHiU0MDUtNDU1LTU1NC8vKi00NTUsLDUpLC01NTA1LC0qNSw1MCw1KTQpLykyMS0sNDQ0Lv/AABEIAE4AhwMBIgACEQEDEQH/xAAaAAACAwEBAAAAAAAAAAAAAAACBAADBQEG/8QAPBAAAgEDAgMFBgQEBAcAAAAAAQIRAxIhAAQxQVEFEyJxkRQyYYGx0SNCUlMGM2LSQ5Lw8RVjcoKTocH/xAAbAQACAwEBAQAAAAAAAAAAAAAABAMFBgIHAf/EADARAAEDAgQDBgUFAAAAAAAAAAEAAgMEEQUSITFBUXEyYYGxwfATI5Gh0QYiM3Ky/9oADAMBAAIRAxEAPwAaVd6Li3Fwucd3dT4GGP5kyIIB5AzAt1tbXtF3RXFKjDKGGTzE8bc+esrdAxThS0qysqxJQobuODkAx8I56fo7qmFCoGYAAAKjcPMgD5zpysjbHJlCqMJmfPAJHHu8Qdx19Ee57VdCoNKjnnJx46afp/5k/LTHtNT9qj6n+3SFSoGqKGRgrJUTxjBJsNuCfyox+Wi2dc/iJdc1MwLpBIIBUk88yLhxidJq3TvtNT9uj6n+3U9pqft0fU/26mujQhVbff1HUN3VETyk9SP06tG4qft0fU/26ztnuopABXnxQRTYiZOfjpgb3+ip/wCNtCEVDfVXWm/d0QCJKZkyBAutxHHhnhjjppe1KPB07s9CgaesFJBjnwIGSANI9mVAaeJi+oBIjg7jhy0tu6FSszBWAVCBYykhmGWnPCCAJBzkTjX1oBOpsuHkhpLRcp9u3KTMRQRKoUwzTas+EgBgpDYMyMY+OtDZV6VVQyhZxcsLKH9JHI/bGvLuHRg9RyrRFjfyzkYUrJu4RIJMGBBwO2/iE0azEp3gKhTaGUiCbTaQSc3iJu902gSS46OIx/LJLum/4VXHUVTJ/nhoYRzGmn1P0Xsu4X9K+g1O4X9K+g1n9nfxDRrEBblJJAuAEkZKyCcxmDB1p6TLS3Qq0Y9rxdpug7hf0r6DSfam6SigNis7EKiBZLMeUAEwBJPwGnydeafa1mrK9VytUITbSPhpBjCoCR4ibTcxGYUAAcQLo9yDtDZMKbVq70qU2jKAxnwrgwvM8X4nPSa1KTX7ZgxvhmU3QeFQ2z8bbT8wdTU4qZALA2SRw+BxLi25O5Nz6rKpoGamOVjE8sQo4jz+utLWWlOXpAMymxpKxw/D6g840PbN9OmGWrUm9Rmw4Mz+X4amr/5z4eSWwBmelY1u5J/0m6386nxPgfA5eKkJ9Dq2vtriGDMpAIlYyDBIyCOIB4cvPXlzvq0hu9eQCOCcDBP5f6R6a0ux6tSp3t9WobbYgJzDT+XPDSK00+HywMzvtb33J3abJCpLXMb6gku04dwOfQRq8dn0+h/zv99L0qr0lgozS7Q1yZvdisiRBznGr23FWDFEzyl0ifXQkEv2fvaa01UtESIz1Or17Rp86i8Tk+ERyEnGq9tuGpqi1FKgki65IBNzDnPLTXtifuL/AJh99CEns95/MtRnHeN4lsg8OrDUp1CtQeBlWo2b7MNbggqxObQII+MjgebffIKjqJIaHhVLwSWV/cmBKhvNzqbqr3iClDFn8MtSdQOZbMZAEjPEDQhTtSitTuhF1tQsMkCUB49fFA+Z1WNqTt1WlBNSxmZjzNrNU+JkAx5csaPednKO7s8DFrbgBIBR5+E4nzA1xts0sne2qtIQwRAVBvBhuWEGps4yNaN7n0SghcZnvdsQAPvfzC7s9pSdKm4qhltYe41t3dW45XHvAVBkHAE8ZYqfxBWqL+FSgNwcyYHAmCoUHnkkY4Nzyx2OqtRplybrgtoghQjk+LxEZIwCAZMgydag2dtq95UHIAWDgOAAXGBr7JJmNzqfH7armngMbQ1oygdCT10Pml+1GKWkPU4Pxq1MkLKg+IcYInrGlds7A1KdJshwXqHnKKpMEEs1yk56CSZyp2huXZ1VaZqupcXCzgHthrltUwOX6pxw012b2fWpuS7qykflW2TJjHAADhEccicmejpjK8Fw/ak8VxBtPE5rHgScPfldFv8AZggs81JIuVbUkAECBwBkjJMwImMGab3fuH5fUamraWjjvpcdFmKfFZw05gHG+5FygdTajKJZIYDrggr8JBI9NDuqR3VCVNssGSce6SMxODnInBBzzYo+6vkPpqvb1VpMVJVUclgTCgN4QV6ZGR/3agxKnu0Sjhunv09XmKQwOO+req86QQSCCrAwVPEH/WQeBGRrY/hkZreafRtO9qdlCqJELUHutHL9J6r9OI+KfYnZa2uaqA1LirBgrWxNoBjgVYNPORqiXplTXtqKbKdHXC096DCY/wARPqNWugIIIkHkdI7vs6iLPwqf8xPyL1Hw1e3Z9LEUqXxlF4Z+HXQqVTegE0pz+IOP/TU1d3C/pX0Gs49kUWqv4AIWnhVUc6nw13a7SiDUSymzK2FZUuItQjlMSTnQhX7qgA1NhAh1AhQOMq2fiD/60e8pMwNohlFyNP58wPLkfgx1Tu9hTCqRTVDfTyihSJdQfEsHgeWu16aKrkvVFozFSpz4RnJ6DrA0IVT7tfwQqsYLMVVcrAZCCvLxt1jwtk6Lb0ahYsAEBUKEZRFoLRNpJDSSekEDjOltrRCiGFbvXBZiodZbFxhSJALAAE8/PXdzWUI0LXMSGLPXAXEkkBpODMDrxGhCCnWSqpvseoxtVA48ByGAxKwMl4JMSJFo0pu+zO58VwZbfxQRcUmQrLLAhZwTPIHy0drSVFF3fwRIYO5WABAApu1qxkT8c6o7ZpjuYV2LtBCrUqVLlJgEAtEcDdkY566aLmy4e7K0uR9i7e2kpJklQAcYQT3YEBcQZ4T4jrQ1xZgTE844f7a7rXxMEbA0cF5VUTOmkdI7clU7v3D8vqNTU3fuH5fUamuZN1JD2UdH3V8h9NcrbdXi5Q0GROc9ddo+6vkPpo9S2uEtcg3CV7PoPTZaakFXLQGNoUyWUCAYFpIjA8A5nNtCrBqJIuvclqfjjJE2kBjEWzaV8MToqqkjBgiCD0YEFT6gaUq75w3epTmKoa0NMFvC4n3SG8drSPF4SAYmirKQB9xoCNOvLx81tMKxRzoQx+pB1/qePhy5Jre76lCHvEgOh94cjnVrb9QQLakkSB3biRzIuAnjy6jW3RdKihxDBhIMcdc3e0WohVvkeankwPIjrqoWpWLtiS7tayghALhExfOPmNXVaKsIYAj4if8AbRU9rXMgqiQOJNwY54QZUfEic8DGa0e9eamYIBEqQfEvqI8tCEpvuz1FNmUG9QWUyxIIyOcnIm3gdd3F80vEHBeQqIQSArGZLERwPpzI0O57SuayiVZgSHJmEEdRgtJHh8+HJfc0ajIqMiMqiAUKlgYgELUWyOoJ5Dy0wymle3M1uiRlxCmif8N7wD747J+78bgf5a4jhczTPT3BrtFIrVMZhTPDJFpx5UxnWPtOyyyjvbwVNoW8QVE2YXB4njnj8Dq87BkyhAjMKDTLgTgsjATkwbekzmZzh82XMAkhjtIXlhJHfw+ourzdTqWU1U+GQW/wwSZXGSCRKrI4MJAC6Pa7VaYgfM8yep+3DONAiKrgi4iqoILEsZEmJMn3WwP6TpnVnh0UYjDxus7j1TM6oMLtGi1hz0397Kampqas1nlTu/cPy+o1NTd+4fl9Rqahk3TUPZR0fdXyH00elKW/W1cHgOQ6eei9vXofQffUgcLKExuvsmdL1Pw0q4BR/E68CCAPErcmEAgGRIHuyTrnt69D6D764+8QgggkHBBAM6imYyVuVyYppZaaTOzx7xyV+y3ZoObioW8rVhSACAYqcyAfDMzhlkiCdek14ep2kqVEEuS5gc8AZU55Ai1uOLTIiNLs7tlaTKkHu3aAAALGIJxmLTExiDJzOKOpgLgZOI7X5C2GH1rWObAey7Vh5C/ZPSxF16bWZ2lsnuaokeJIYEhYImHk4ODBkjCrnGmf+Jp0b0H30n2x2kvcVQLsow4DmIPPodVwFzZaFxsCVk9lUraFIRHgWfOBcfOdN6XO/XofQffXPb16H0H31sWkAALyd7XOcXW3TOppb29eh9B99V1+1URWYhoUEmAOXz19L2rkRuJsAoGtCUs3I62GOKQQeHRZU8M2nnp3WZsf4gpVQSocQYMgf/CdNe3r0PoPvpenZHGDkOhN09XSzTub8VtnNFj325pnU0t7evQ+g++p7evQ+g++mMwSPw3cke79w/L6jU0vut8th48uQ6j465qF7hdNQsdl2X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4" name="AutoShape 6" descr="data:image/jpg;base64,/9j/4AAQSkZJRgABAQAAAQABAAD/2wCEAAkGBhESERMTExMWFBUWFxkaGRQUFhoYHxgbHh4XGxYaJhkeJyYfHB4vHRokHzAgKCcqLjgsGx8xNTMtNTIrOCoBCQoKDgwOGA8PGi4iHiU0MDUtNDU1LTU1NC8vKi00NTUsLDUpLC01NTA1LC0qNSw1MCw1KTQpLykyMS0sNDQ0Lv/AABEIAE4AhwMBIgACEQEDEQH/xAAaAAACAwEBAAAAAAAAAAAAAAACBAADBQEG/8QAPBAAAgEDAgMFBgQEBAcAAAAAAQIRAxIhAAQxQVEFEyJxkRQyYYGx0SNCUlMGM2LSQ5Lw8RVjcoKTocH/xAAbAQACAwEBAQAAAAAAAAAAAAAABAMFBgIHAf/EADARAAEDAgQDBgUFAAAAAAAAAAEAAgMEEQUSITFBUXEyYYGxwfATI5Gh0QYiM3Ky/9oADAMBAAIRAxEAPwAaVd6Li3Fwucd3dT4GGP5kyIIB5AzAt1tbXtF3RXFKjDKGGTzE8bc+esrdAxThS0qysqxJQobuODkAx8I56fo7qmFCoGYAAAKjcPMgD5zpysjbHJlCqMJmfPAJHHu8Qdx19Ee57VdCoNKjnnJx46afp/5k/LTHtNT9qj6n+3SFSoGqKGRgrJUTxjBJsNuCfyox+Wi2dc/iJdc1MwLpBIIBUk88yLhxidJq3TvtNT9uj6n+3U9pqft0fU/26mujQhVbff1HUN3VETyk9SP06tG4qft0fU/26ztnuopABXnxQRTYiZOfjpgb3+ip/wCNtCEVDfVXWm/d0QCJKZkyBAutxHHhnhjjppe1KPB07s9CgaesFJBjnwIGSANI9mVAaeJi+oBIjg7jhy0tu6FSszBWAVCBYykhmGWnPCCAJBzkTjX1oBOpsuHkhpLRcp9u3KTMRQRKoUwzTas+EgBgpDYMyMY+OtDZV6VVQyhZxcsLKH9JHI/bGvLuHRg9RyrRFjfyzkYUrJu4RIJMGBBwO2/iE0azEp3gKhTaGUiCbTaQSc3iJu902gSS46OIx/LJLum/4VXHUVTJ/nhoYRzGmn1P0Xsu4X9K+g1O4X9K+g1n9nfxDRrEBblJJAuAEkZKyCcxmDB1p6TLS3Qq0Y9rxdpug7hf0r6DSfam6SigNis7EKiBZLMeUAEwBJPwGnydeafa1mrK9VytUITbSPhpBjCoCR4ibTcxGYUAAcQLo9yDtDZMKbVq70qU2jKAxnwrgwvM8X4nPSa1KTX7ZgxvhmU3QeFQ2z8bbT8wdTU4qZALA2SRw+BxLi25O5Nz6rKpoGamOVjE8sQo4jz+utLWWlOXpAMymxpKxw/D6g840PbN9OmGWrUm9Rmw4Mz+X4amr/5z4eSWwBmelY1u5J/0m6386nxPgfA5eKkJ9Dq2vtriGDMpAIlYyDBIyCOIB4cvPXlzvq0hu9eQCOCcDBP5f6R6a0ux6tSp3t9WobbYgJzDT+XPDSK00+HywMzvtb33J3abJCpLXMb6gku04dwOfQRq8dn0+h/zv99L0qr0lgozS7Q1yZvdisiRBznGr23FWDFEzyl0ifXQkEv2fvaa01UtESIz1Or17Rp86i8Tk+ERyEnGq9tuGpqi1FKgki65IBNzDnPLTXtifuL/AJh99CEns95/MtRnHeN4lsg8OrDUp1CtQeBlWo2b7MNbggqxObQII+MjgebffIKjqJIaHhVLwSWV/cmBKhvNzqbqr3iClDFn8MtSdQOZbMZAEjPEDQhTtSitTuhF1tQsMkCUB49fFA+Z1WNqTt1WlBNSxmZjzNrNU+JkAx5csaPednKO7s8DFrbgBIBR5+E4nzA1xts0sne2qtIQwRAVBvBhuWEGps4yNaN7n0SghcZnvdsQAPvfzC7s9pSdKm4qhltYe41t3dW45XHvAVBkHAE8ZYqfxBWqL+FSgNwcyYHAmCoUHnkkY4Nzyx2OqtRplybrgtoghQjk+LxEZIwCAZMgydag2dtq95UHIAWDgOAAXGBr7JJmNzqfH7armngMbQ1oygdCT10Pml+1GKWkPU4Pxq1MkLKg+IcYInrGlds7A1KdJshwXqHnKKpMEEs1yk56CSZyp2huXZ1VaZqupcXCzgHthrltUwOX6pxw012b2fWpuS7qykflW2TJjHAADhEccicmejpjK8Fw/ak8VxBtPE5rHgScPfldFv8AZggs81JIuVbUkAECBwBkjJMwImMGab3fuH5fUamraWjjvpcdFmKfFZw05gHG+5FygdTajKJZIYDrggr8JBI9NDuqR3VCVNssGSce6SMxODnInBBzzYo+6vkPpqvb1VpMVJVUclgTCgN4QV6ZGR/3agxKnu0Sjhunv09XmKQwOO+req86QQSCCrAwVPEH/WQeBGRrY/hkZreafRtO9qdlCqJELUHutHL9J6r9OI+KfYnZa2uaqA1LirBgrWxNoBjgVYNPORqiXplTXtqKbKdHXC096DCY/wARPqNWugIIIkHkdI7vs6iLPwqf8xPyL1Hw1e3Z9LEUqXxlF4Z+HXQqVTegE0pz+IOP/TU1d3C/pX0Gs49kUWqv4AIWnhVUc6nw13a7SiDUSymzK2FZUuItQjlMSTnQhX7qgA1NhAh1AhQOMq2fiD/60e8pMwNohlFyNP58wPLkfgx1Tu9hTCqRTVDfTyihSJdQfEsHgeWu16aKrkvVFozFSpz4RnJ6DrA0IVT7tfwQqsYLMVVcrAZCCvLxt1jwtk6Lb0ahYsAEBUKEZRFoLRNpJDSSekEDjOltrRCiGFbvXBZiodZbFxhSJALAAE8/PXdzWUI0LXMSGLPXAXEkkBpODMDrxGhCCnWSqpvseoxtVA48ByGAxKwMl4JMSJFo0pu+zO58VwZbfxQRcUmQrLLAhZwTPIHy0drSVFF3fwRIYO5WABAApu1qxkT8c6o7ZpjuYV2LtBCrUqVLlJgEAtEcDdkY566aLmy4e7K0uR9i7e2kpJklQAcYQT3YEBcQZ4T4jrQ1xZgTE844f7a7rXxMEbA0cF5VUTOmkdI7clU7v3D8vqNTU3fuH5fUamuZN1JD2UdH3V8h9NcrbdXi5Q0GROc9ddo+6vkPpo9S2uEtcg3CV7PoPTZaakFXLQGNoUyWUCAYFpIjA8A5nNtCrBqJIuvclqfjjJE2kBjEWzaV8MToqqkjBgiCD0YEFT6gaUq75w3epTmKoa0NMFvC4n3SG8drSPF4SAYmirKQB9xoCNOvLx81tMKxRzoQx+pB1/qePhy5Jre76lCHvEgOh94cjnVrb9QQLakkSB3biRzIuAnjy6jW3RdKihxDBhIMcdc3e0WohVvkeankwPIjrqoWpWLtiS7tayghALhExfOPmNXVaKsIYAj4if8AbRU9rXMgqiQOJNwY54QZUfEic8DGa0e9eamYIBEqQfEvqI8tCEpvuz1FNmUG9QWUyxIIyOcnIm3gdd3F80vEHBeQqIQSArGZLERwPpzI0O57SuayiVZgSHJmEEdRgtJHh8+HJfc0ajIqMiMqiAUKlgYgELUWyOoJ5Dy0wymle3M1uiRlxCmif8N7wD747J+78bgf5a4jhczTPT3BrtFIrVMZhTPDJFpx5UxnWPtOyyyjvbwVNoW8QVE2YXB4njnj8Dq87BkyhAjMKDTLgTgsjATkwbekzmZzh82XMAkhjtIXlhJHfw+ourzdTqWU1U+GQW/wwSZXGSCRKrI4MJAC6Pa7VaYgfM8yep+3DONAiKrgi4iqoILEsZEmJMn3WwP6TpnVnh0UYjDxus7j1TM6oMLtGi1hz0397Kampqas1nlTu/cPy+o1NTd+4fl9Rqahk3TUPZR0fdXyH00elKW/W1cHgOQ6eei9vXofQffUgcLKExuvsmdL1Pw0q4BR/E68CCAPErcmEAgGRIHuyTrnt69D6D764+8QgggkHBBAM6imYyVuVyYppZaaTOzx7xyV+y3ZoObioW8rVhSACAYqcyAfDMzhlkiCdek14ep2kqVEEuS5gc8AZU55Ai1uOLTIiNLs7tlaTKkHu3aAAALGIJxmLTExiDJzOKOpgLgZOI7X5C2GH1rWObAey7Vh5C/ZPSxF16bWZ2lsnuaokeJIYEhYImHk4ODBkjCrnGmf+Jp0b0H30n2x2kvcVQLsow4DmIPPodVwFzZaFxsCVk9lUraFIRHgWfOBcfOdN6XO/XofQffXPb16H0H31sWkAALyd7XOcXW3TOppb29eh9B99V1+1URWYhoUEmAOXz19L2rkRuJsAoGtCUs3I62GOKQQeHRZU8M2nnp3WZsf4gpVQSocQYMgf/CdNe3r0PoPvpenZHGDkOhN09XSzTub8VtnNFj325pnU0t7evQ+g++p7evQ+g++mMwSPw3cke79w/L6jU0vut8th48uQ6j465qF7hdNQsdl2X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056" name="AutoShape 8" descr="data:image/jpg;base64,/9j/4AAQSkZJRgABAQAAAQABAAD/2wCEAAkGBhESERMTExMWFBUWFxkaGRQUFhoYHxgbHh4XGxYaJhkeJyYfHB4vHRokHzAgKCcqLjgsGx8xNTMtNTIrOCoBCQoKDgwOGA8PGi4iHiU0MDUtNDU1LTU1NC8vKi00NTUsLDUpLC01NTA1LC0qNSw1MCw1KTQpLykyMS0sNDQ0Lv/AABEIAE4AhwMBIgACEQEDEQH/xAAaAAACAwEBAAAAAAAAAAAAAAACBAADBQEG/8QAPBAAAgEDAgMFBgQEBAcAAAAAAQIRAxIhAAQxQVEFEyJxkRQyYYGx0SNCUlMGM2LSQ5Lw8RVjcoKTocH/xAAbAQACAwEBAQAAAAAAAAAAAAAABAMFBgIHAf/EADARAAEDAgQDBgUFAAAAAAAAAAEAAgMEEQUSITFBUXEyYYGxwfATI5Gh0QYiM3Ky/9oADAMBAAIRAxEAPwAaVd6Li3Fwucd3dT4GGP5kyIIB5AzAt1tbXtF3RXFKjDKGGTzE8bc+esrdAxThS0qysqxJQobuODkAx8I56fo7qmFCoGYAAAKjcPMgD5zpysjbHJlCqMJmfPAJHHu8Qdx19Ee57VdCoNKjnnJx46afp/5k/LTHtNT9qj6n+3SFSoGqKGRgrJUTxjBJsNuCfyox+Wi2dc/iJdc1MwLpBIIBUk88yLhxidJq3TvtNT9uj6n+3U9pqft0fU/26mujQhVbff1HUN3VETyk9SP06tG4qft0fU/26ztnuopABXnxQRTYiZOfjpgb3+ip/wCNtCEVDfVXWm/d0QCJKZkyBAutxHHhnhjjppe1KPB07s9CgaesFJBjnwIGSANI9mVAaeJi+oBIjg7jhy0tu6FSszBWAVCBYykhmGWnPCCAJBzkTjX1oBOpsuHkhpLRcp9u3KTMRQRKoUwzTas+EgBgpDYMyMY+OtDZV6VVQyhZxcsLKH9JHI/bGvLuHRg9RyrRFjfyzkYUrJu4RIJMGBBwO2/iE0azEp3gKhTaGUiCbTaQSc3iJu902gSS46OIx/LJLum/4VXHUVTJ/nhoYRzGmn1P0Xsu4X9K+g1O4X9K+g1n9nfxDRrEBblJJAuAEkZKyCcxmDB1p6TLS3Qq0Y9rxdpug7hf0r6DSfam6SigNis7EKiBZLMeUAEwBJPwGnydeafa1mrK9VytUITbSPhpBjCoCR4ibTcxGYUAAcQLo9yDtDZMKbVq70qU2jKAxnwrgwvM8X4nPSa1KTX7ZgxvhmU3QeFQ2z8bbT8wdTU4qZALA2SRw+BxLi25O5Nz6rKpoGamOVjE8sQo4jz+utLWWlOXpAMymxpKxw/D6g840PbN9OmGWrUm9Rmw4Mz+X4amr/5z4eSWwBmelY1u5J/0m6386nxPgfA5eKkJ9Dq2vtriGDMpAIlYyDBIyCOIB4cvPXlzvq0hu9eQCOCcDBP5f6R6a0ux6tSp3t9WobbYgJzDT+XPDSK00+HywMzvtb33J3abJCpLXMb6gku04dwOfQRq8dn0+h/zv99L0qr0lgozS7Q1yZvdisiRBznGr23FWDFEzyl0ifXQkEv2fvaa01UtESIz1Or17Rp86i8Tk+ERyEnGq9tuGpqi1FKgki65IBNzDnPLTXtifuL/AJh99CEns95/MtRnHeN4lsg8OrDUp1CtQeBlWo2b7MNbggqxObQII+MjgebffIKjqJIaHhVLwSWV/cmBKhvNzqbqr3iClDFn8MtSdQOZbMZAEjPEDQhTtSitTuhF1tQsMkCUB49fFA+Z1WNqTt1WlBNSxmZjzNrNU+JkAx5csaPednKO7s8DFrbgBIBR5+E4nzA1xts0sne2qtIQwRAVBvBhuWEGps4yNaN7n0SghcZnvdsQAPvfzC7s9pSdKm4qhltYe41t3dW45XHvAVBkHAE8ZYqfxBWqL+FSgNwcyYHAmCoUHnkkY4Nzyx2OqtRplybrgtoghQjk+LxEZIwCAZMgydag2dtq95UHIAWDgOAAXGBr7JJmNzqfH7armngMbQ1oygdCT10Pml+1GKWkPU4Pxq1MkLKg+IcYInrGlds7A1KdJshwXqHnKKpMEEs1yk56CSZyp2huXZ1VaZqupcXCzgHthrltUwOX6pxw012b2fWpuS7qykflW2TJjHAADhEccicmejpjK8Fw/ak8VxBtPE5rHgScPfldFv8AZggs81JIuVbUkAECBwBkjJMwImMGab3fuH5fUamraWjjvpcdFmKfFZw05gHG+5FygdTajKJZIYDrggr8JBI9NDuqR3VCVNssGSce6SMxODnInBBzzYo+6vkPpqvb1VpMVJVUclgTCgN4QV6ZGR/3agxKnu0Sjhunv09XmKQwOO+req86QQSCCrAwVPEH/WQeBGRrY/hkZreafRtO9qdlCqJELUHutHL9J6r9OI+KfYnZa2uaqA1LirBgrWxNoBjgVYNPORqiXplTXtqKbKdHXC096DCY/wARPqNWugIIIkHkdI7vs6iLPwqf8xPyL1Hw1e3Z9LEUqXxlF4Z+HXQqVTegE0pz+IOP/TU1d3C/pX0Gs49kUWqv4AIWnhVUc6nw13a7SiDUSymzK2FZUuItQjlMSTnQhX7qgA1NhAh1AhQOMq2fiD/60e8pMwNohlFyNP58wPLkfgx1Tu9hTCqRTVDfTyihSJdQfEsHgeWu16aKrkvVFozFSpz4RnJ6DrA0IVT7tfwQqsYLMVVcrAZCCvLxt1jwtk6Lb0ahYsAEBUKEZRFoLRNpJDSSekEDjOltrRCiGFbvXBZiodZbFxhSJALAAE8/PXdzWUI0LXMSGLPXAXEkkBpODMDrxGhCCnWSqpvseoxtVA48ByGAxKwMl4JMSJFo0pu+zO58VwZbfxQRcUmQrLLAhZwTPIHy0drSVFF3fwRIYO5WABAApu1qxkT8c6o7ZpjuYV2LtBCrUqVLlJgEAtEcDdkY566aLmy4e7K0uR9i7e2kpJklQAcYQT3YEBcQZ4T4jrQ1xZgTE844f7a7rXxMEbA0cF5VUTOmkdI7clU7v3D8vqNTU3fuH5fUamuZN1JD2UdH3V8h9NcrbdXi5Q0GROc9ddo+6vkPpo9S2uEtcg3CV7PoPTZaakFXLQGNoUyWUCAYFpIjA8A5nNtCrBqJIuvclqfjjJE2kBjEWzaV8MToqqkjBgiCD0YEFT6gaUq75w3epTmKoa0NMFvC4n3SG8drSPF4SAYmirKQB9xoCNOvLx81tMKxRzoQx+pB1/qePhy5Jre76lCHvEgOh94cjnVrb9QQLakkSB3biRzIuAnjy6jW3RdKihxDBhIMcdc3e0WohVvkeankwPIjrqoWpWLtiS7tayghALhExfOPmNXVaKsIYAj4if8AbRU9rXMgqiQOJNwY54QZUfEic8DGa0e9eamYIBEqQfEvqI8tCEpvuz1FNmUG9QWUyxIIyOcnIm3gdd3F80vEHBeQqIQSArGZLERwPpzI0O57SuayiVZgSHJmEEdRgtJHh8+HJfc0ajIqMiMqiAUKlgYgELUWyOoJ5Dy0wymle3M1uiRlxCmif8N7wD747J+78bgf5a4jhczTPT3BrtFIrVMZhTPDJFpx5UxnWPtOyyyjvbwVNoW8QVE2YXB4njnj8Dq87BkyhAjMKDTLgTgsjATkwbekzmZzh82XMAkhjtIXlhJHfw+ourzdTqWU1U+GQW/wwSZXGSCRKrI4MJAC6Pa7VaYgfM8yep+3DONAiKrgi4iqoILEsZEmJMn3WwP6TpnVnh0UYjDxus7j1TM6oMLtGi1hz0397Kampqas1nlTu/cPy+o1NTd+4fl9Rqahk3TUPZR0fdXyH00elKW/W1cHgOQ6eei9vXofQffUgcLKExuvsmdL1Pw0q4BR/E68CCAPErcmEAgGRIHuyTrnt69D6D764+8QgggkHBBAM6imYyVuVyYppZaaTOzx7xyV+y3ZoObioW8rVhSACAYqcyAfDMzhlkiCdek14ep2kqVEEuS5gc8AZU55Ai1uOLTIiNLs7tlaTKkHu3aAAALGIJxmLTExiDJzOKOpgLgZOI7X5C2GH1rWObAey7Vh5C/ZPSxF16bWZ2lsnuaokeJIYEhYImHk4ODBkjCrnGmf+Jp0b0H30n2x2kvcVQLsow4DmIPPodVwFzZaFxsCVk9lUraFIRHgWfOBcfOdN6XO/XofQffXPb16H0H31sWkAALyd7XOcXW3TOppb29eh9B99V1+1URWYhoUEmAOXz19L2rkRuJsAoGtCUs3I62GOKQQeHRZU8M2nnp3WZsf4gpVQSocQYMgf/CdNe3r0PoPvpenZHGDkOhN09XSzTub8VtnNFj325pnU0t7evQ+g++p7evQ+g++mMwSPw3cke79w/L6jU0vut8th48uQ6j465qF7hdNQsdl2X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" name="8 Imagen" descr="Nevada Mapa"/>
          <p:cNvPicPr/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79912" y="5517232"/>
            <a:ext cx="1575048" cy="920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2843808" y="836712"/>
            <a:ext cx="57606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Información General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547664" y="3356992"/>
            <a:ext cx="64807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 smtClean="0">
                <a:solidFill>
                  <a:schemeClr val="bg1"/>
                </a:solidFill>
              </a:rPr>
              <a:t>La Universidad de Las Vegas </a:t>
            </a:r>
            <a:r>
              <a:rPr lang="es-ES" dirty="0" smtClean="0"/>
              <a:t>ofrece más de 200 diferentes programas (licenciaturas, </a:t>
            </a:r>
            <a:r>
              <a:rPr lang="es-ES" dirty="0" err="1" smtClean="0"/>
              <a:t>masters</a:t>
            </a:r>
            <a:r>
              <a:rPr lang="es-ES" dirty="0" smtClean="0"/>
              <a:t> y doctorados) que son impartidos por aproximadamente 850 profesores . Entre las diferentes facultades : la Escuela de Arquitectura, Escuela de Medicina Dental, Facultad de Educación, Colegio de Postgraduados, William F. </a:t>
            </a:r>
            <a:r>
              <a:rPr lang="es-ES" dirty="0" err="1" smtClean="0"/>
              <a:t>Harrah</a:t>
            </a:r>
            <a:r>
              <a:rPr lang="es-ES" dirty="0" smtClean="0"/>
              <a:t> facultad de Administración Hotelera, William S. </a:t>
            </a:r>
            <a:r>
              <a:rPr lang="es-ES" dirty="0" err="1" smtClean="0"/>
              <a:t>Boyd</a:t>
            </a:r>
            <a:r>
              <a:rPr lang="es-ES" dirty="0" smtClean="0"/>
              <a:t> Facultad de derecho y Howard R. Hughes Facultad de Ingeniería. </a:t>
            </a:r>
          </a:p>
          <a:p>
            <a:endParaRPr lang="es-ES" dirty="0"/>
          </a:p>
        </p:txBody>
      </p:sp>
      <p:pic>
        <p:nvPicPr>
          <p:cNvPr id="1027" name="Picture 3" descr="http://t1.gstatic.com/images?q=tbn:ANd9GcQhAeX5aYwS-B0qnvFD7Wa9foryciRpSmDA17fLN4x82RQauf-zG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436096" y="980728"/>
            <a:ext cx="2286000" cy="1714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55776" y="1628800"/>
          <a:ext cx="3957528" cy="6080028"/>
        </p:xfrm>
        <a:graphic>
          <a:graphicData uri="http://schemas.openxmlformats.org/drawingml/2006/table">
            <a:tbl>
              <a:tblPr/>
              <a:tblGrid>
                <a:gridCol w="1978764"/>
                <a:gridCol w="1978764"/>
              </a:tblGrid>
              <a:tr h="22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err="1" smtClean="0"/>
                        <a:t>Tier</a:t>
                      </a:r>
                      <a:r>
                        <a:rPr lang="es-ES" sz="1200" smtClean="0"/>
                        <a:t> 2</a:t>
                      </a:r>
                      <a:r>
                        <a:rPr lang="es-ES" sz="1200" dirty="0"/>
                        <a:t> 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1957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$48.006,00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29.086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$102,329.000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1280 (</a:t>
                      </a:r>
                      <a:r>
                        <a:rPr lang="es-ES" sz="1200" dirty="0" err="1" smtClean="0"/>
                        <a:t>Criticial</a:t>
                      </a:r>
                      <a:r>
                        <a:rPr lang="es-ES" sz="1200" dirty="0" smtClean="0"/>
                        <a:t> Reading 625, Matemáticas</a:t>
                      </a:r>
                      <a:r>
                        <a:rPr lang="es-ES" sz="1200" baseline="0" dirty="0" smtClean="0"/>
                        <a:t> 645)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83 internet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550 </a:t>
                      </a:r>
                      <a:r>
                        <a:rPr lang="es-ES" sz="1200" baseline="0" dirty="0" err="1" smtClean="0"/>
                        <a:t>paper</a:t>
                      </a:r>
                      <a:r>
                        <a:rPr lang="es-ES" sz="1200" baseline="0" dirty="0" smtClean="0"/>
                        <a:t> </a:t>
                      </a:r>
                      <a:r>
                        <a:rPr lang="es-ES" sz="1200" baseline="0" dirty="0" err="1" smtClean="0"/>
                        <a:t>based</a:t>
                      </a:r>
                      <a:r>
                        <a:rPr lang="es-ES" sz="1200" baseline="0" dirty="0" smtClean="0"/>
                        <a:t> test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8 de Julio para semestre de</a:t>
                      </a:r>
                      <a:r>
                        <a:rPr lang="es-ES" sz="1200" baseline="0" dirty="0" smtClean="0"/>
                        <a:t>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$75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1" dirty="0" smtClean="0"/>
                        <a:t>78%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3730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28575" marR="28575" marT="28575" marB="2857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5931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19050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9014"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 marL="0" marR="0" marT="0" marB="952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4 Rectángulo"/>
          <p:cNvSpPr/>
          <p:nvPr/>
        </p:nvSpPr>
        <p:spPr>
          <a:xfrm>
            <a:off x="2771800" y="332656"/>
            <a:ext cx="60486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INFORMACIÓN ACADÉMICA</a:t>
            </a:r>
            <a:endParaRPr lang="es-ES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2267744" y="260648"/>
            <a:ext cx="576064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Campo de UNLV – </a:t>
            </a:r>
            <a:r>
              <a:rPr lang="es-ES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Southern</a:t>
            </a:r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s-ES" sz="40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Higlands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42" name="Picture 2" descr="http://www.southernhighlands.com/img/main/golf_cour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3540545"/>
            <a:ext cx="4499992" cy="1400623"/>
          </a:xfrm>
          <a:prstGeom prst="rect">
            <a:avLst/>
          </a:prstGeom>
          <a:noFill/>
        </p:spPr>
      </p:pic>
      <p:pic>
        <p:nvPicPr>
          <p:cNvPr id="10244" name="Picture 4" descr="http://graphics.fansonly.com/photos/schools/unlv/nonsport/facilities/golf/Sh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5246" y="3501008"/>
            <a:ext cx="2381250" cy="1428750"/>
          </a:xfrm>
          <a:prstGeom prst="rect">
            <a:avLst/>
          </a:prstGeom>
          <a:noFill/>
        </p:spPr>
      </p:pic>
      <p:pic>
        <p:nvPicPr>
          <p:cNvPr id="10246" name="Picture 6" descr="http://graphics.fansonly.com/photos/schools/unlv/nonsport/facilities/golf/Sh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384626"/>
            <a:ext cx="2381250" cy="1428750"/>
          </a:xfrm>
          <a:prstGeom prst="rect">
            <a:avLst/>
          </a:prstGeom>
          <a:noFill/>
        </p:spPr>
      </p:pic>
      <p:pic>
        <p:nvPicPr>
          <p:cNvPr id="10248" name="Picture 8" descr="http://graphics.fansonly.com/photos/schools/unlv/nonsport/facilities/golf/Sh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5384626"/>
            <a:ext cx="2381250" cy="1428750"/>
          </a:xfrm>
          <a:prstGeom prst="rect">
            <a:avLst/>
          </a:prstGeom>
          <a:noFill/>
        </p:spPr>
      </p:pic>
      <p:pic>
        <p:nvPicPr>
          <p:cNvPr id="10250" name="Picture 10" descr="http://graphics.fansonly.com/photos/schools/unlv/nonsport/facilities/golf/Sh1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5246" y="5445224"/>
            <a:ext cx="2381250" cy="1428750"/>
          </a:xfrm>
          <a:prstGeom prst="rect">
            <a:avLst/>
          </a:prstGeom>
          <a:noFill/>
        </p:spPr>
      </p:pic>
      <p:pic>
        <p:nvPicPr>
          <p:cNvPr id="10252" name="Picture 12" descr="http://graphics.fansonly.com/photos/schools/unlv/nonsport/facilities/golf/Sh10.jpg"/>
          <p:cNvPicPr>
            <a:picLocks noChangeAspect="1" noChangeArrowheads="1"/>
          </p:cNvPicPr>
          <p:nvPr/>
        </p:nvPicPr>
        <p:blipFill>
          <a:blip r:embed="rId7" cstate="print"/>
          <a:srcRect l="15120"/>
          <a:stretch>
            <a:fillRect/>
          </a:stretch>
        </p:blipFill>
        <p:spPr bwMode="auto">
          <a:xfrm>
            <a:off x="4572000" y="3501008"/>
            <a:ext cx="2021210" cy="1428750"/>
          </a:xfrm>
          <a:prstGeom prst="rect">
            <a:avLst/>
          </a:prstGeom>
          <a:noFill/>
        </p:spPr>
      </p:pic>
      <p:sp>
        <p:nvSpPr>
          <p:cNvPr id="15" name="14 CuadroTexto"/>
          <p:cNvSpPr txBox="1"/>
          <p:nvPr/>
        </p:nvSpPr>
        <p:spPr>
          <a:xfrm>
            <a:off x="467544" y="2060848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Campo de UNLV, </a:t>
            </a:r>
            <a:r>
              <a:rPr lang="es-ES" dirty="0" err="1" smtClean="0"/>
              <a:t>Southern</a:t>
            </a:r>
            <a:r>
              <a:rPr lang="es-ES" dirty="0" smtClean="0"/>
              <a:t> </a:t>
            </a:r>
            <a:r>
              <a:rPr lang="es-ES" dirty="0" err="1" smtClean="0"/>
              <a:t>Highlands</a:t>
            </a:r>
            <a:r>
              <a:rPr lang="es-ES" dirty="0" smtClean="0"/>
              <a:t> se encuentra a 20 minutos del campus y está considerado el 6º mejor campo privado de Estados Unidos. 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38842" t="52297" r="30678" b="20630"/>
          <a:stretch>
            <a:fillRect/>
          </a:stretch>
        </p:blipFill>
        <p:spPr bwMode="auto">
          <a:xfrm>
            <a:off x="5940152" y="1988840"/>
            <a:ext cx="273630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2267744" y="260648"/>
            <a:ext cx="57606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Instalaciones UNLV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3 Imagen"/>
          <p:cNvPicPr/>
          <p:nvPr/>
        </p:nvPicPr>
        <p:blipFill>
          <a:blip r:embed="rId3" cstate="print"/>
          <a:srcRect l="66961" t="18913" r="4163" b="57189"/>
          <a:stretch>
            <a:fillRect/>
          </a:stretch>
        </p:blipFill>
        <p:spPr bwMode="auto">
          <a:xfrm>
            <a:off x="0" y="1844824"/>
            <a:ext cx="266429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5652120" y="4005064"/>
            <a:ext cx="3672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equipo de Golf viaja en avión privado a algunos torneos para poder maximizar su rendimiento académico.</a:t>
            </a:r>
            <a:endParaRPr lang="es-ES" dirty="0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4" cstate="print"/>
          <a:srcRect l="63322" t="34667" r="9772" b="39083"/>
          <a:stretch>
            <a:fillRect/>
          </a:stretch>
        </p:blipFill>
        <p:spPr bwMode="auto">
          <a:xfrm>
            <a:off x="1547664" y="4509120"/>
            <a:ext cx="295232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 l="41666" t="65291" r="32084" b="4084"/>
          <a:stretch>
            <a:fillRect/>
          </a:stretch>
        </p:blipFill>
        <p:spPr bwMode="auto">
          <a:xfrm>
            <a:off x="2699792" y="1556792"/>
            <a:ext cx="2448272" cy="214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2195736" y="378904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Gimnasio</a:t>
            </a: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2267744" y="260648"/>
            <a:ext cx="57606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Equipo Técnico</a:t>
            </a:r>
            <a:endParaRPr lang="es-ES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6 Imagen"/>
          <p:cNvPicPr/>
          <p:nvPr/>
        </p:nvPicPr>
        <p:blipFill>
          <a:blip r:embed="rId2" cstate="print"/>
          <a:srcRect l="15851" t="61102" r="69527" b="12913"/>
          <a:stretch>
            <a:fillRect/>
          </a:stretch>
        </p:blipFill>
        <p:spPr bwMode="auto">
          <a:xfrm>
            <a:off x="7271792" y="1124744"/>
            <a:ext cx="187220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/>
          <a:srcRect l="33135" t="17167" r="51771" b="52208"/>
          <a:stretch>
            <a:fillRect/>
          </a:stretch>
        </p:blipFill>
        <p:spPr bwMode="auto">
          <a:xfrm>
            <a:off x="5364088" y="1052736"/>
            <a:ext cx="165618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 descr="Dwaine Kn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1052736"/>
            <a:ext cx="1668598" cy="2304256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5220072" y="3718679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Keith </a:t>
            </a:r>
            <a:r>
              <a:rPr lang="es-ES" dirty="0" err="1" smtClean="0"/>
              <a:t>Kleven</a:t>
            </a:r>
            <a:r>
              <a:rPr lang="es-ES" dirty="0" smtClean="0"/>
              <a:t> – </a:t>
            </a:r>
            <a:r>
              <a:rPr lang="es-ES" dirty="0" err="1" smtClean="0"/>
              <a:t>Prepardor</a:t>
            </a:r>
            <a:r>
              <a:rPr lang="es-ES" dirty="0" smtClean="0"/>
              <a:t> Físico</a:t>
            </a:r>
          </a:p>
          <a:p>
            <a:r>
              <a:rPr lang="es-ES" dirty="0" smtClean="0"/>
              <a:t>Ha entrenado a jugadores como Tiger Wood y Mark </a:t>
            </a:r>
            <a:r>
              <a:rPr lang="es-ES" dirty="0" err="1" smtClean="0"/>
              <a:t>O´Meara</a:t>
            </a:r>
            <a:endParaRPr lang="es-ES" dirty="0"/>
          </a:p>
        </p:txBody>
      </p:sp>
      <p:sp>
        <p:nvSpPr>
          <p:cNvPr id="11" name="10 CuadroTexto"/>
          <p:cNvSpPr txBox="1"/>
          <p:nvPr/>
        </p:nvSpPr>
        <p:spPr>
          <a:xfrm>
            <a:off x="152400" y="3653408"/>
            <a:ext cx="36724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Dwaine</a:t>
            </a:r>
            <a:r>
              <a:rPr lang="es-ES" dirty="0" smtClean="0"/>
              <a:t> </a:t>
            </a:r>
            <a:r>
              <a:rPr lang="es-ES" dirty="0" err="1" smtClean="0"/>
              <a:t>Knight</a:t>
            </a:r>
            <a:r>
              <a:rPr lang="es-ES" dirty="0" smtClean="0"/>
              <a:t> – </a:t>
            </a:r>
            <a:r>
              <a:rPr lang="es-ES" dirty="0" err="1" smtClean="0"/>
              <a:t>Men´s</a:t>
            </a:r>
            <a:r>
              <a:rPr lang="es-ES" dirty="0" smtClean="0"/>
              <a:t> Head Coach</a:t>
            </a:r>
          </a:p>
          <a:p>
            <a:r>
              <a:rPr lang="es-ES" dirty="0" smtClean="0"/>
              <a:t>23 años de experiencia</a:t>
            </a:r>
          </a:p>
          <a:p>
            <a:r>
              <a:rPr lang="es-ES" dirty="0" smtClean="0"/>
              <a:t>5 años en el PGA Tour (1972-77)</a:t>
            </a:r>
          </a:p>
          <a:p>
            <a:r>
              <a:rPr lang="es-ES" dirty="0" smtClean="0"/>
              <a:t>1º victoria en el PGA TOUR (</a:t>
            </a:r>
            <a:r>
              <a:rPr lang="es-ES" dirty="0" err="1" smtClean="0"/>
              <a:t>Southwest</a:t>
            </a:r>
            <a:r>
              <a:rPr lang="es-ES" dirty="0" smtClean="0"/>
              <a:t> PGA </a:t>
            </a:r>
            <a:r>
              <a:rPr lang="es-ES" dirty="0" err="1" smtClean="0"/>
              <a:t>Championship</a:t>
            </a:r>
            <a:r>
              <a:rPr lang="es-ES" dirty="0" smtClean="0"/>
              <a:t> 1973)</a:t>
            </a:r>
          </a:p>
          <a:p>
            <a:r>
              <a:rPr lang="es-ES" dirty="0" smtClean="0"/>
              <a:t>Capitán de la Palmer Cup 1997</a:t>
            </a:r>
          </a:p>
          <a:p>
            <a:r>
              <a:rPr lang="es-ES" dirty="0" smtClean="0"/>
              <a:t>PGA Professional del Año de Nevada 2009</a:t>
            </a:r>
          </a:p>
          <a:p>
            <a:r>
              <a:rPr lang="es-ES" dirty="0" smtClean="0"/>
              <a:t>Ha entrenado a 38 </a:t>
            </a:r>
            <a:r>
              <a:rPr lang="es-ES" dirty="0" err="1" smtClean="0"/>
              <a:t>All-Americans</a:t>
            </a:r>
            <a:r>
              <a:rPr lang="es-ES" dirty="0" smtClean="0"/>
              <a:t> </a:t>
            </a:r>
            <a:r>
              <a:rPr lang="es-ES" dirty="0" smtClean="0"/>
              <a:t>y dos integrantes de la </a:t>
            </a:r>
            <a:r>
              <a:rPr lang="es-ES" dirty="0" err="1" smtClean="0"/>
              <a:t>Ryder</a:t>
            </a:r>
            <a:r>
              <a:rPr lang="es-ES" dirty="0" smtClean="0"/>
              <a:t> Cup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48194" t="9457" r="22831"/>
          <a:stretch>
            <a:fillRect/>
          </a:stretch>
        </p:blipFill>
        <p:spPr bwMode="auto">
          <a:xfrm>
            <a:off x="0" y="2455137"/>
            <a:ext cx="1877397" cy="440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 l="16503" t="12935" r="54305"/>
          <a:stretch>
            <a:fillRect/>
          </a:stretch>
        </p:blipFill>
        <p:spPr bwMode="auto">
          <a:xfrm>
            <a:off x="1907704" y="2408251"/>
            <a:ext cx="1944216" cy="4449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3 Imagen"/>
          <p:cNvPicPr/>
          <p:nvPr/>
        </p:nvPicPr>
        <p:blipFill>
          <a:blip r:embed="rId4" cstate="print"/>
          <a:srcRect l="48296" t="10109" r="23076"/>
          <a:stretch>
            <a:fillRect/>
          </a:stretch>
        </p:blipFill>
        <p:spPr bwMode="auto">
          <a:xfrm>
            <a:off x="4283968" y="3107538"/>
            <a:ext cx="1368152" cy="375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4 Imagen"/>
          <p:cNvPicPr/>
          <p:nvPr/>
        </p:nvPicPr>
        <p:blipFill>
          <a:blip r:embed="rId5" cstate="print"/>
          <a:srcRect l="16829" t="15761" r="55169"/>
          <a:stretch>
            <a:fillRect/>
          </a:stretch>
        </p:blipFill>
        <p:spPr bwMode="auto">
          <a:xfrm>
            <a:off x="6156176" y="2761699"/>
            <a:ext cx="1815035" cy="409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Imagen"/>
          <p:cNvPicPr/>
          <p:nvPr/>
        </p:nvPicPr>
        <p:blipFill>
          <a:blip r:embed="rId6" cstate="print"/>
          <a:srcRect l="47814" t="16304" r="23239"/>
          <a:stretch>
            <a:fillRect/>
          </a:stretch>
        </p:blipFill>
        <p:spPr bwMode="auto">
          <a:xfrm>
            <a:off x="7092280" y="0"/>
            <a:ext cx="1878462" cy="4069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6 Imagen"/>
          <p:cNvPicPr/>
          <p:nvPr/>
        </p:nvPicPr>
        <p:blipFill>
          <a:blip r:embed="rId7" cstate="print"/>
          <a:srcRect l="16748" t="48696" r="53735" b="25435"/>
          <a:stretch>
            <a:fillRect/>
          </a:stretch>
        </p:blipFill>
        <p:spPr bwMode="auto">
          <a:xfrm>
            <a:off x="2699792" y="0"/>
            <a:ext cx="360040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8" cstate="print"/>
          <a:srcRect l="16247" t="30761" r="54224" b="19674"/>
          <a:stretch>
            <a:fillRect/>
          </a:stretch>
        </p:blipFill>
        <p:spPr bwMode="auto">
          <a:xfrm>
            <a:off x="0" y="0"/>
            <a:ext cx="1917777" cy="2410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 rot="1424616">
            <a:off x="6660232" y="548680"/>
            <a:ext cx="2088232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Antiguos Alumnos</a:t>
            </a:r>
            <a:endParaRPr lang="es-E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-324544" y="8539857"/>
          <a:ext cx="8208912" cy="6714232"/>
        </p:xfrm>
        <a:graphic>
          <a:graphicData uri="http://schemas.openxmlformats.org/drawingml/2006/table">
            <a:tbl>
              <a:tblPr/>
              <a:tblGrid>
                <a:gridCol w="1368152"/>
                <a:gridCol w="1368152"/>
                <a:gridCol w="1368152"/>
                <a:gridCol w="1368152"/>
                <a:gridCol w="1368152"/>
                <a:gridCol w="1368152"/>
              </a:tblGrid>
              <a:tr h="107604">
                <a:tc>
                  <a:txBody>
                    <a:bodyPr/>
                    <a:lstStyle/>
                    <a:p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 marL="66126" marR="66126" marT="33063" marB="33063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 marL="66126" marR="66126" marT="33063" marB="33063"/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 marL="66126" marR="66126" marT="33063" marB="33063"/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 marL="66126" marR="66126" marT="33063" marB="33063"/>
                </a:tc>
                <a:tc>
                  <a:txBody>
                    <a:bodyPr/>
                    <a:lstStyle/>
                    <a:p>
                      <a:endParaRPr lang="es-ES" sz="1200"/>
                    </a:p>
                  </a:txBody>
                  <a:tcPr marL="66126" marR="66126" marT="33063" marB="33063"/>
                </a:tc>
              </a:tr>
              <a:tr h="463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Sun, Sep 19 -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Sep 21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Golfweek's Conference Challenge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Spirit Hollow Golf course (Burlington, IA)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12th </a:t>
                      </a: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/>
                      </a:r>
                      <a:br>
                        <a:rPr lang="es-ES" sz="1200"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STATS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63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Oct 04 -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Oct 05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Wolf Pack Classic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Edgewood Golf Course (Stateline, NV)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2nd </a:t>
                      </a:r>
                      <a:br>
                        <a:rPr lang="es-ES" sz="1200"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STATS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537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Oct 25 -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Oct 26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St. Mary's Invitational (St. Mary's)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Bayonet/ Blackhorse Golf Course (Monterey,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5th </a:t>
                      </a: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/>
                      </a:r>
                      <a:br>
                        <a:rPr lang="es-ES" sz="1200"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STATS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63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Nov 01 -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Nov 03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Pacific Invitational (Pacific)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Brookside Golf COurse (Stockton,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1200" b="1" u="sng">
                          <a:solidFill>
                            <a:srgbClr val="01045B"/>
                          </a:solidFill>
                          <a:latin typeface="Arial"/>
                          <a:ea typeface="Times New Roman"/>
                          <a:cs typeface="Arial"/>
                          <a:hlinkClick r:id=""/>
                        </a:rPr>
                        <a:t>11th 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53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Feb 16 -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Feb 18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Johns Burns Invitational (University of Hawaii)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Leilehua Golf Course (Honolulu, HI)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5319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07 -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08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Fresno Lexus Classic (Fresno State University)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Sunnyside Golf Course (Fresno, CA)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537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15 -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Mar 16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Taylor Made/ Lamkin Grips (University of San Diego)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San Diego Country Club (San Diego, CA)</a:t>
                      </a:r>
                      <a:endParaRPr lang="es-ES" sz="10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611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Thu, Mar 24 -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Mar 25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Barona Collegiate Cup (San Diego State University)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Barona Creek Golf Course (San Diego, CA)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575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Apr 04 -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Apr 05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Cowboy Classic (University of Wyoming)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Talking Stick Golf Course (Scottsdale, AZ)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63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Apr 15 -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Apr 16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Cougar Classic (Brigham Young University)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Riverside Country Club (Provo, UT)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0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632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May 02 - </a:t>
                      </a:r>
                      <a:b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May 04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0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WAC Championship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Rio Secco Golf Course (Henderson, NV)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Arial"/>
                        </a:rPr>
                        <a:t>  </a:t>
                      </a:r>
                      <a:r>
                        <a:rPr lang="es-ES" sz="10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All Day</a:t>
                      </a:r>
                      <a:endParaRPr lang="es-ES" sz="10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000" dirty="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Calibri"/>
                        <a:ea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323527" y="1772815"/>
          <a:ext cx="8424936" cy="4824537"/>
        </p:xfrm>
        <a:graphic>
          <a:graphicData uri="http://schemas.openxmlformats.org/drawingml/2006/table">
            <a:tbl>
              <a:tblPr/>
              <a:tblGrid>
                <a:gridCol w="2808312"/>
                <a:gridCol w="2808312"/>
                <a:gridCol w="2808312"/>
              </a:tblGrid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Sun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Sep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19 - </a:t>
                      </a:r>
                      <a:b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Tue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,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Sep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21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Golfweek's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Conference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Challenge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Spirit Hollow Golf course (Burlington, IA)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Oct 04 -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Oct 05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Wolf Pack Classic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Edgewood Golf Course (Stateline, NV)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Oct 25 -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Oct 26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St. Mary's Invitational (St. Mary's)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Bayonet/ Blackhorse Golf Course (Monterey, CA)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Nov 01 -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Nov 03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Pacific Invitational (Pacific)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Brookside Golf COurse (Stockton,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276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Feb 16 -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Feb 18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Johns Burns Invitational (University of Hawaii)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Leilehua Golf Course (Honolulu, HI)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276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07 -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08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Fresno Lexus Classic (Fresno State University)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Sunnyside Golf Course (Fresno,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15 -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Mar 16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Taylor Made/ Lamkin Grips (University of San Diego)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San Diego Country Club (San Diego,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Thu, Mar 24 -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Mar 25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Barona Collegiate Cup (San Diego State University)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Barona Creek Golf Course (San Diego, CA)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Apr 04 -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Apr 05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Cowboy Classic (University of Wyoming)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Talking Stick Golf Course (Scottsdale, AZ)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276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Apr 15 -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Apr 16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Cougar Classic (Brigham Young University)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Riverside Country Club (Provo, UT)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442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May 02 - </a:t>
                      </a:r>
                      <a:b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12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May 04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WAC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Championship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3776" marR="13776" marT="13776" marB="1377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Rio Secco Golf Course (Henderson, NV)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0664" marR="20664" marT="20664" marB="2066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2699792" y="476672"/>
            <a:ext cx="5832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u="sng" dirty="0" smtClean="0">
                <a:solidFill>
                  <a:schemeClr val="bg1"/>
                </a:solidFill>
              </a:rPr>
              <a:t>CALENDARIO 2010-2011 GOLF MASCULINO</a:t>
            </a:r>
            <a:endParaRPr lang="es-ES" sz="2000" u="sng" dirty="0">
              <a:solidFill>
                <a:schemeClr val="bg1"/>
              </a:solidFill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323528" y="126876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Fecha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203848" y="126876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Torneo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6084168" y="1268760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Campo</a:t>
            </a:r>
            <a:endParaRPr lang="es-E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755575" y="1294511"/>
          <a:ext cx="7488834" cy="5086816"/>
        </p:xfrm>
        <a:graphic>
          <a:graphicData uri="http://schemas.openxmlformats.org/drawingml/2006/table">
            <a:tbl>
              <a:tblPr/>
              <a:tblGrid>
                <a:gridCol w="2496278"/>
                <a:gridCol w="2496278"/>
                <a:gridCol w="2496278"/>
              </a:tblGrid>
              <a:tr h="415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Fecha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34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 dirty="0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Adversario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34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ES" sz="800" b="1">
                          <a:solidFill>
                            <a:srgbClr val="FFFFFF"/>
                          </a:solidFill>
                          <a:latin typeface="Arial"/>
                          <a:ea typeface="Times New Roman"/>
                          <a:cs typeface="Arial"/>
                        </a:rPr>
                        <a:t>Localidad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34C"/>
                    </a:solidFill>
                  </a:tcPr>
                </a:tc>
              </a:tr>
              <a:tr h="368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Sep 13 -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Sep 14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Circling Raven Collegiate Invitational (Gonzaga)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Circling Raven Golf Club (Worley, Idaho)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846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Sep 20 -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Wed, Sep 22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Cougar Invitational (Washington State University)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Palouse Ridge Golf Club (Pullman Wash.)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368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Oct 08 -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Oct 09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Heather Farr Memorial (University of Colorado)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Colorado National Golf Course (Erie, CO)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506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Oct 25 -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Oct 26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Santa Clara Invite (Santa Clara University)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Silver Creek Valley Golf Course (San Jose, CA)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359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07 -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07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Fresno Lexus Classic (Fresno State University)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Copper River Country Club (Fresno, CA)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4846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14 -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15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Donnis Thompson Invitational (University of Hawai'i)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Kaneohe Klipper Golf Course (Honolulu, HI)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506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Mar 28 -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Mar 29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Anteater Invitational (UC Irvine)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Dove Canyon Golf Course (Dove Canyon, CA)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359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Mon, Apr 04 -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Apr 05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Cowgirl Classic (University of Wyoming)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Ocotillo Golf Resort (Chandler, AZ)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3591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Thu, Apr 14 -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Sat, Apr 16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WAC Championships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Longbow Golf COurse (Mesa, AZ)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  <a:tr h="506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May 06 -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Sun, May 08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NCAA West Regional (University of Washington)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Washington National Golf Course (Seattle Wash.)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6C6C6"/>
                    </a:solidFill>
                  </a:tcPr>
                </a:tc>
              </a:tr>
              <a:tr h="368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Tue, May 17 - </a:t>
                      </a:r>
                      <a:b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</a:br>
                      <a:r>
                        <a:rPr lang="es-E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 Fri, May 20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>
                          <a:latin typeface="Arial"/>
                          <a:ea typeface="Times New Roman"/>
                          <a:cs typeface="Arial"/>
                        </a:rPr>
                        <a:t> 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NCAA Championships (Texas A&amp;M)</a:t>
                      </a:r>
                      <a:endParaRPr lang="es-ES" sz="13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7382" marR="17382" marT="17382" marB="1738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  <a:cs typeface="Arial"/>
                        </a:rPr>
                        <a:t>at Traditions Golf Club (College Station, TX)</a:t>
                      </a:r>
                      <a:endParaRPr lang="es-ES" sz="13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26074" marR="26074" marT="26074" marB="260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EEE"/>
                    </a:solidFill>
                  </a:tcPr>
                </a:tc>
              </a:tr>
            </a:tbl>
          </a:graphicData>
        </a:graphic>
      </p:graphicFrame>
      <p:sp>
        <p:nvSpPr>
          <p:cNvPr id="3" name="2 Rectángulo"/>
          <p:cNvSpPr/>
          <p:nvPr/>
        </p:nvSpPr>
        <p:spPr>
          <a:xfrm>
            <a:off x="2286000" y="404665"/>
            <a:ext cx="61744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u="sng" dirty="0" smtClean="0">
                <a:solidFill>
                  <a:schemeClr val="bg1"/>
                </a:solidFill>
              </a:rPr>
              <a:t>CALENDARIO 2010-2011 GOLF FEMENINO</a:t>
            </a:r>
            <a:endParaRPr lang="es-ES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ed Rock Country Club, Arroyo Course - #14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2204864"/>
            <a:ext cx="1904400" cy="1904400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251520" y="4343038"/>
            <a:ext cx="15841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bg1"/>
                </a:solidFill>
              </a:rPr>
              <a:t>Arroyo</a:t>
            </a:r>
            <a:r>
              <a:rPr lang="es-ES" sz="1200" dirty="0" smtClean="0">
                <a:solidFill>
                  <a:schemeClr val="bg1"/>
                </a:solidFill>
              </a:rPr>
              <a:t> at Red Rock</a:t>
            </a:r>
            <a:endParaRPr lang="es-ES" sz="1200" dirty="0">
              <a:solidFill>
                <a:schemeClr val="bg1"/>
              </a:solidFill>
            </a:endParaRPr>
          </a:p>
        </p:txBody>
      </p:sp>
      <p:pic>
        <p:nvPicPr>
          <p:cNvPr id="17412" name="Picture 4" descr="Bali Hai - The Clubhouse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419872" y="2204864"/>
            <a:ext cx="1904400" cy="1904400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3419872" y="4221088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solidFill>
                  <a:schemeClr val="bg1"/>
                </a:solidFill>
              </a:rPr>
              <a:t>Bali </a:t>
            </a:r>
            <a:r>
              <a:rPr lang="es-ES" sz="1400" dirty="0" err="1" smtClean="0">
                <a:solidFill>
                  <a:schemeClr val="bg1"/>
                </a:solidFill>
              </a:rPr>
              <a:t>Hai</a:t>
            </a:r>
            <a:r>
              <a:rPr lang="es-ES" sz="1400" dirty="0" smtClean="0">
                <a:solidFill>
                  <a:schemeClr val="bg1"/>
                </a:solidFill>
              </a:rPr>
              <a:t> Golf </a:t>
            </a:r>
            <a:r>
              <a:rPr lang="es-ES" sz="1400" dirty="0" err="1" smtClean="0">
                <a:solidFill>
                  <a:schemeClr val="bg1"/>
                </a:solidFill>
              </a:rPr>
              <a:t>Course</a:t>
            </a:r>
            <a:endParaRPr lang="es-ES" sz="1400" dirty="0">
              <a:solidFill>
                <a:schemeClr val="bg1"/>
              </a:solidFill>
            </a:endParaRPr>
          </a:p>
        </p:txBody>
      </p:sp>
      <p:pic>
        <p:nvPicPr>
          <p:cNvPr id="17414" name="Picture 6" descr="Desert Pines - #16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588224" y="2204864"/>
            <a:ext cx="1904400" cy="1904400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6372200" y="4149080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 err="1" smtClean="0">
                <a:solidFill>
                  <a:schemeClr val="bg1"/>
                </a:solidFill>
              </a:rPr>
              <a:t>Desert</a:t>
            </a:r>
            <a:r>
              <a:rPr lang="es-ES" sz="1200" dirty="0" smtClean="0">
                <a:solidFill>
                  <a:schemeClr val="bg1"/>
                </a:solidFill>
              </a:rPr>
              <a:t> Pine</a:t>
            </a:r>
            <a:endParaRPr lang="es-ES" sz="1200" dirty="0">
              <a:solidFill>
                <a:schemeClr val="bg1"/>
              </a:solidFill>
            </a:endParaRPr>
          </a:p>
        </p:txBody>
      </p:sp>
      <p:pic>
        <p:nvPicPr>
          <p:cNvPr id="17416" name="Picture 8" descr="Las Vegas GC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907704" y="4653136"/>
            <a:ext cx="1904400" cy="1904400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4283968" y="6093296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chemeClr val="bg1"/>
                </a:solidFill>
              </a:rPr>
              <a:t>Las Vegas Golf Club</a:t>
            </a:r>
            <a:endParaRPr lang="es-ES" sz="1200" dirty="0">
              <a:solidFill>
                <a:schemeClr val="bg1"/>
              </a:solidFill>
            </a:endParaRPr>
          </a:p>
        </p:txBody>
      </p:sp>
      <p:pic>
        <p:nvPicPr>
          <p:cNvPr id="17418" name="Picture 10" descr="UNLV.edu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164288" y="5517232"/>
            <a:ext cx="1600200" cy="1143001"/>
          </a:xfrm>
          <a:prstGeom prst="rect">
            <a:avLst/>
          </a:prstGeom>
          <a:noFill/>
        </p:spPr>
      </p:pic>
      <p:sp>
        <p:nvSpPr>
          <p:cNvPr id="13" name="12 Rectángulo"/>
          <p:cNvSpPr/>
          <p:nvPr/>
        </p:nvSpPr>
        <p:spPr>
          <a:xfrm>
            <a:off x="2771800" y="260648"/>
            <a:ext cx="61206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OTROS CAMPOS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://www.nmnathletics.com.edgesuite.net/pics8/200/JK/JKURZQAUUJRHJBM.200807142241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492896"/>
            <a:ext cx="1905000" cy="1428750"/>
          </a:xfrm>
          <a:prstGeom prst="rect">
            <a:avLst/>
          </a:prstGeom>
          <a:noFill/>
        </p:spPr>
      </p:pic>
      <p:pic>
        <p:nvPicPr>
          <p:cNvPr id="26628" name="Picture 4" descr="http://www.nmnathletics.com.edgesuite.net/pics5/200/TH/THTUWVBXKCQJCJA.200807142346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492896"/>
            <a:ext cx="1905000" cy="1428750"/>
          </a:xfrm>
          <a:prstGeom prst="rect">
            <a:avLst/>
          </a:prstGeom>
          <a:noFill/>
        </p:spPr>
      </p:pic>
      <p:pic>
        <p:nvPicPr>
          <p:cNvPr id="26630" name="Picture 6" descr="http://www.nmnathletics.com.edgesuite.net/pics27/200/BU/BUUSXWCKNIKHJEJ.200807142241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2708920"/>
            <a:ext cx="1905000" cy="1428750"/>
          </a:xfrm>
          <a:prstGeom prst="rect">
            <a:avLst/>
          </a:prstGeom>
          <a:noFill/>
        </p:spPr>
      </p:pic>
      <p:pic>
        <p:nvPicPr>
          <p:cNvPr id="26632" name="Picture 8" descr="http://www.nmnathletics.com.edgesuite.net/pics29/200/ON/ONDMAAJLNMLWUKX.2008071422411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7584" y="4581128"/>
            <a:ext cx="1905000" cy="1428750"/>
          </a:xfrm>
          <a:prstGeom prst="rect">
            <a:avLst/>
          </a:prstGeom>
          <a:noFill/>
        </p:spPr>
      </p:pic>
      <p:pic>
        <p:nvPicPr>
          <p:cNvPr id="26634" name="Picture 10" descr="http://www.nmnathletics.com.edgesuite.net/pics11/200/ZF/ZFTFPZULRZNIIKY.200807142241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4581128"/>
            <a:ext cx="1905000" cy="1428750"/>
          </a:xfrm>
          <a:prstGeom prst="rect">
            <a:avLst/>
          </a:prstGeom>
          <a:noFill/>
        </p:spPr>
      </p:pic>
      <p:pic>
        <p:nvPicPr>
          <p:cNvPr id="26636" name="Picture 12" descr="http://www.nmnathletics.com.edgesuite.net/pics16/200/RC/RCOMQRYUGPTUVLP.2006111418182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56176" y="4653136"/>
            <a:ext cx="1905000" cy="1428750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2267744" y="764704"/>
            <a:ext cx="574548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4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Instalaciones Deportivas</a:t>
            </a:r>
            <a:endParaRPr lang="es-ES" sz="4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t3.gstatic.com/images?q=tbn:ANd9GcRdGDzKAtxUyGTf1L2UCb564GOMkSAQNDxtH4AiDAJJ5Au4oqK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725144"/>
            <a:ext cx="2533650" cy="1809751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3126733" y="332656"/>
            <a:ext cx="346149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Deportes</a:t>
            </a:r>
            <a:endParaRPr lang="es-E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484" name="Picture 4" descr="http://t0.gstatic.com/images?q=tbn:ANd9GcQNR9OITTiVpk0wZhHqzC53maYeNqa8yPr4zfjRSJnMogLk5swbZ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348880"/>
            <a:ext cx="2647950" cy="1724025"/>
          </a:xfrm>
          <a:prstGeom prst="rect">
            <a:avLst/>
          </a:prstGeom>
          <a:noFill/>
        </p:spPr>
      </p:pic>
      <p:pic>
        <p:nvPicPr>
          <p:cNvPr id="20486" name="Picture 6" descr="http://t1.gstatic.com/images?q=tbn:ANd9GcTOF4hSFR9Y2UTs_pkhtkYwGItTIdNX_pHs6SV9YYITteVSGzpJ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2060848"/>
            <a:ext cx="2305050" cy="1981201"/>
          </a:xfrm>
          <a:prstGeom prst="rect">
            <a:avLst/>
          </a:prstGeom>
          <a:noFill/>
        </p:spPr>
      </p:pic>
      <p:pic>
        <p:nvPicPr>
          <p:cNvPr id="20488" name="Picture 8" descr="http://t2.gstatic.com/images?q=tbn:ANd9GcQ6aK-nOGH83gWIgTMIInpw7VErqWSPYxI9uxqfyQYJgpATJ7I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2204864"/>
            <a:ext cx="2466975" cy="1847851"/>
          </a:xfrm>
          <a:prstGeom prst="rect">
            <a:avLst/>
          </a:prstGeom>
          <a:noFill/>
        </p:spPr>
      </p:pic>
      <p:pic>
        <p:nvPicPr>
          <p:cNvPr id="20490" name="Picture 10" descr="http://t1.gstatic.com/images?q=tbn:ANd9GcTNoWDiJo6e8NcxsH2VKucCOqJoqaclVXQjA3bSVSyTci079yAjm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7584" y="4797152"/>
            <a:ext cx="942975" cy="1304926"/>
          </a:xfrm>
          <a:prstGeom prst="rect">
            <a:avLst/>
          </a:prstGeom>
          <a:noFill/>
        </p:spPr>
      </p:pic>
      <p:pic>
        <p:nvPicPr>
          <p:cNvPr id="20494" name="Picture 14" descr="http://t1.gstatic.com/images?q=tbn:ANd9GcQiljLmGp6--R_zdQqjImH_rfewC4h30vr7qCfMoMx2WE8y99o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4869160"/>
            <a:ext cx="2724150" cy="1676400"/>
          </a:xfrm>
          <a:prstGeom prst="rect">
            <a:avLst/>
          </a:prstGeom>
          <a:noFill/>
        </p:spPr>
      </p:pic>
      <p:pic>
        <p:nvPicPr>
          <p:cNvPr id="2050" name="Picture 2" descr="http://ktvn.images.worldnow.com/images/321782_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240" y="476672"/>
            <a:ext cx="1944216" cy="14666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lantilla nevad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57FA8D9-610E-409C-8CBA-4E8FC4BE440C}"/>
</file>

<file path=customXml/itemProps2.xml><?xml version="1.0" encoding="utf-8"?>
<ds:datastoreItem xmlns:ds="http://schemas.openxmlformats.org/officeDocument/2006/customXml" ds:itemID="{80D4C26D-DF6D-4236-94CD-EB1B26F7A21A}"/>
</file>

<file path=customXml/itemProps3.xml><?xml version="1.0" encoding="utf-8"?>
<ds:datastoreItem xmlns:ds="http://schemas.openxmlformats.org/officeDocument/2006/customXml" ds:itemID="{8B8AB36C-5ED1-4118-936B-C4B523CE61F7}"/>
</file>

<file path=docProps/app.xml><?xml version="1.0" encoding="utf-8"?>
<Properties xmlns="http://schemas.openxmlformats.org/officeDocument/2006/extended-properties" xmlns:vt="http://schemas.openxmlformats.org/officeDocument/2006/docPropsVTypes">
  <Template>plantilla nevada</Template>
  <TotalTime>294</TotalTime>
  <Words>640</Words>
  <Application>Microsoft Office PowerPoint</Application>
  <PresentationFormat>Presentación en pantalla (4:3)</PresentationFormat>
  <Paragraphs>189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plantilla nevada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43</cp:revision>
  <dcterms:created xsi:type="dcterms:W3CDTF">2010-12-25T14:32:00Z</dcterms:created>
  <dcterms:modified xsi:type="dcterms:W3CDTF">2011-01-08T12:56:11Z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