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3" r:id="rId4"/>
    <p:sldId id="258" r:id="rId5"/>
    <p:sldId id="260" r:id="rId6"/>
    <p:sldId id="273" r:id="rId7"/>
    <p:sldId id="272" r:id="rId8"/>
    <p:sldId id="269" r:id="rId9"/>
    <p:sldId id="268" r:id="rId10"/>
    <p:sldId id="264" r:id="rId11"/>
    <p:sldId id="265" r:id="rId12"/>
    <p:sldId id="266" r:id="rId13"/>
    <p:sldId id="267" r:id="rId14"/>
    <p:sldId id="271" r:id="rId15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32" autoAdjust="0"/>
    <p:restoredTop sz="94660"/>
  </p:normalViewPr>
  <p:slideViewPr>
    <p:cSldViewPr>
      <p:cViewPr varScale="1">
        <p:scale>
          <a:sx n="87" d="100"/>
          <a:sy n="87" d="100"/>
        </p:scale>
        <p:origin x="-180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C21B53-A495-49AC-88F1-4308BE6D3B18}" type="datetimeFigureOut">
              <a:rPr lang="es-ES"/>
              <a:pPr>
                <a:defRPr/>
              </a:pPr>
              <a:t>06/01/2011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D4135E-9B1D-4194-BAD6-5DDCF1DB436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3492D0-1ED0-4012-997F-1D000FACB8A6}" type="datetimeFigureOut">
              <a:rPr lang="es-ES"/>
              <a:pPr>
                <a:defRPr/>
              </a:pPr>
              <a:t>06/01/2011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36AB42-130A-46EB-A0FA-0405A0D25653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3D03EF-104B-4A56-94ED-E33EF26CA640}" type="datetimeFigureOut">
              <a:rPr lang="es-ES"/>
              <a:pPr>
                <a:defRPr/>
              </a:pPr>
              <a:t>06/01/2011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FE2D7B-C611-453B-9329-3C37AF3F6F2B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08E720-3F5F-407B-AD6F-512FA7BD81D4}" type="datetimeFigureOut">
              <a:rPr lang="es-ES"/>
              <a:pPr>
                <a:defRPr/>
              </a:pPr>
              <a:t>06/01/2011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A2D235-CFFE-4FFF-96F4-DC19113EFFB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64681C-9CB6-49B9-B7AC-D0251F8D987B}" type="datetimeFigureOut">
              <a:rPr lang="es-ES"/>
              <a:pPr>
                <a:defRPr/>
              </a:pPr>
              <a:t>06/01/2011</a:t>
            </a:fld>
            <a:endParaRPr lang="es-ES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7F49B1-A541-4D23-82AC-53103DDC15E2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869FFB-86E6-4022-B66C-BCEC9C0113F6}" type="datetimeFigureOut">
              <a:rPr lang="es-ES"/>
              <a:pPr>
                <a:defRPr/>
              </a:pPr>
              <a:t>06/01/2011</a:t>
            </a:fld>
            <a:endParaRPr lang="es-ES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D49617-219C-449E-9C0A-43FE4BB68B36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A1199B-E678-44D3-8D1D-69B5CE0A323A}" type="datetimeFigureOut">
              <a:rPr lang="es-ES"/>
              <a:pPr>
                <a:defRPr/>
              </a:pPr>
              <a:t>06/01/2011</a:t>
            </a:fld>
            <a:endParaRPr lang="es-ES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516B8C-5DE3-4E9C-9E09-4B0798247CE5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  <p:pic>
        <p:nvPicPr>
          <p:cNvPr id="5" name="Picture 2" descr="http://t3.gstatic.com/images?q=tbn:ANd9GcRVsvvEDDpFouMRITzz_6YfN9jgRVGeYN1zNmUHxDHq9J86nSDS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762250" cy="165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C05BDF-1DF8-433F-9B25-A0FEF7B7042A}" type="datetimeFigureOut">
              <a:rPr lang="es-ES"/>
              <a:pPr>
                <a:defRPr/>
              </a:pPr>
              <a:t>06/01/2011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D45426-EB69-4223-9B8B-B6C70AED556F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6B6C8D-CE03-4865-BAFC-7652CCF98477}" type="datetimeFigureOut">
              <a:rPr lang="es-ES"/>
              <a:pPr>
                <a:defRPr/>
              </a:pPr>
              <a:t>06/01/2011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D090D4-147B-4463-896C-2B3EB852D16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394CAE-A723-475F-A7A8-50FC7322E43A}" type="datetimeFigureOut">
              <a:rPr lang="es-ES"/>
              <a:pPr>
                <a:defRPr/>
              </a:pPr>
              <a:t>06/01/2011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FB4506-98CF-4B05-A930-D9DFBD8D76DF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ADEDFF-3D76-492F-B4BF-48F1433748D0}" type="datetimeFigureOut">
              <a:rPr lang="es-ES"/>
              <a:pPr>
                <a:defRPr/>
              </a:pPr>
              <a:t>06/01/2011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1234DF-3756-4577-9D0D-6A7CBF7E7B9D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6000">
              <a:schemeClr val="accent3">
                <a:lumMod val="60000"/>
                <a:lumOff val="40000"/>
                <a:alpha val="75000"/>
              </a:schemeClr>
            </a:gs>
            <a:gs pos="40000">
              <a:schemeClr val="bg1">
                <a:tint val="45000"/>
                <a:shade val="99000"/>
                <a:satMod val="350000"/>
              </a:schemeClr>
            </a:gs>
            <a:gs pos="100000">
              <a:schemeClr val="bg1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B3C0B97-FD13-46A9-84AF-187DE7FCF8C8}" type="datetimeFigureOut">
              <a:rPr lang="es-ES"/>
              <a:pPr>
                <a:defRPr/>
              </a:pPr>
              <a:t>06/01/2011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8745984-CBD7-448C-92B3-9A199B9AF421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://www.databasegolf.com/players/playerpage.htm?samid=KnighDwa01" TargetMode="External"/><Relationship Id="rId3" Type="http://schemas.openxmlformats.org/officeDocument/2006/relationships/hyperlink" Target="http://www.databasegolf.com/players/playerpage.htm?samid=BrigmD01" TargetMode="External"/><Relationship Id="rId7" Type="http://schemas.openxmlformats.org/officeDocument/2006/relationships/hyperlink" Target="http://www.databasegolf.com/players/playerpage.htm?samid=JonesKen01" TargetMode="External"/><Relationship Id="rId12" Type="http://schemas.openxmlformats.org/officeDocument/2006/relationships/hyperlink" Target="http://www.databasegolf.com/players/playerpage.htm?samid=WurtzMar01" TargetMode="External"/><Relationship Id="rId2" Type="http://schemas.openxmlformats.org/officeDocument/2006/relationships/hyperlink" Target="http://www.databasegolf.com/players/playerpage.htm?samid=ArmouTom01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databasegolf.com/players/playerpage.htm?samid=HerroTim01" TargetMode="External"/><Relationship Id="rId11" Type="http://schemas.openxmlformats.org/officeDocument/2006/relationships/hyperlink" Target="http://www.databasegolf.com/players/playerpage.htm?samid=PutnaMik01" TargetMode="External"/><Relationship Id="rId5" Type="http://schemas.openxmlformats.org/officeDocument/2006/relationships/hyperlink" Target="http://www.databasegolf.com/players/playerpage.htm?samid=ByrumCur01" TargetMode="External"/><Relationship Id="rId10" Type="http://schemas.openxmlformats.org/officeDocument/2006/relationships/hyperlink" Target="http://www.databasegolf.com/players/playerpage.htm?samid=NewquDav01" TargetMode="External"/><Relationship Id="rId4" Type="http://schemas.openxmlformats.org/officeDocument/2006/relationships/hyperlink" Target="http://www.databasegolf.com/players/playerpage.htm?samid=BryanBra01" TargetMode="External"/><Relationship Id="rId9" Type="http://schemas.openxmlformats.org/officeDocument/2006/relationships/hyperlink" Target="http://www.databasegolf.com/players/playerpage.htm?samid=MurphSea01" TargetMode="Externa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://www.golobos.com/sports/m-golf/mtt/erkenbeck_james00.html" TargetMode="External"/><Relationship Id="rId13" Type="http://schemas.openxmlformats.org/officeDocument/2006/relationships/hyperlink" Target="http://www.golobos.com/sports/m-golf/mtt/richardson_tom00.html" TargetMode="External"/><Relationship Id="rId3" Type="http://schemas.openxmlformats.org/officeDocument/2006/relationships/hyperlink" Target="http://www.golobos.com/sports/m-golf/mtt/bauch_benjamin00.html" TargetMode="External"/><Relationship Id="rId7" Type="http://schemas.openxmlformats.org/officeDocument/2006/relationships/hyperlink" Target="http://www.golobos.com/sports/m-golf/mtt/chavez_samuel00.html" TargetMode="External"/><Relationship Id="rId12" Type="http://schemas.openxmlformats.org/officeDocument/2006/relationships/hyperlink" Target="http://www.golobos.com/sports/m-golf/mtt/mcdonald_shane00.html" TargetMode="External"/><Relationship Id="rId2" Type="http://schemas.openxmlformats.org/officeDocument/2006/relationships/hyperlink" Target="http://www.golobos.com/sports/m-golf/mtt/barry_ryan00.html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golobos.com/sports/m-golf/mtt/catlin_john00.html" TargetMode="External"/><Relationship Id="rId11" Type="http://schemas.openxmlformats.org/officeDocument/2006/relationships/hyperlink" Target="http://www.golobos.com/sports/m-golf/mtt/gehrke_james00.html" TargetMode="External"/><Relationship Id="rId5" Type="http://schemas.openxmlformats.org/officeDocument/2006/relationships/hyperlink" Target="http://www.golobos.com/sports/m-golf/mtt/carlson_tom00.html" TargetMode="External"/><Relationship Id="rId15" Type="http://schemas.openxmlformats.org/officeDocument/2006/relationships/hyperlink" Target="http://www.golobos.com/sports/m-golf/mtt/saunders_sam00.html" TargetMode="External"/><Relationship Id="rId10" Type="http://schemas.openxmlformats.org/officeDocument/2006/relationships/hyperlink" Target="http://www.golobos.com/sports/m-golf/mtt/gay_ryan00.html" TargetMode="External"/><Relationship Id="rId4" Type="http://schemas.openxmlformats.org/officeDocument/2006/relationships/hyperlink" Target="http://www.golobos.com/sports/m-golf/mtt/blackney_kyle00.html" TargetMode="External"/><Relationship Id="rId9" Type="http://schemas.openxmlformats.org/officeDocument/2006/relationships/hyperlink" Target="http://www.golobos.com/sports/m-golf/mtt/estrada_alex00.html" TargetMode="External"/><Relationship Id="rId14" Type="http://schemas.openxmlformats.org/officeDocument/2006/relationships/hyperlink" Target="http://www.golobos.com/sports/m-golf/mtt/ross_travis00.html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golobos.com/sports/w-golf/mtt/salvo_sarah00.html" TargetMode="External"/><Relationship Id="rId3" Type="http://schemas.openxmlformats.org/officeDocument/2006/relationships/hyperlink" Target="http://www.golobos.com/sports/w-golf/mtt/deroey_manon00.html" TargetMode="External"/><Relationship Id="rId7" Type="http://schemas.openxmlformats.org/officeDocument/2006/relationships/hyperlink" Target="http://www.golobos.com/sports/w-golf/mtt/miller_erin00.html" TargetMode="External"/><Relationship Id="rId2" Type="http://schemas.openxmlformats.org/officeDocument/2006/relationships/hyperlink" Target="http://www.golobos.com/sports/w-golf/mtt/buchner_beth01.html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golobos.com/sports/w-golf/mtt/kennon_jordan00.html" TargetMode="External"/><Relationship Id="rId5" Type="http://schemas.openxmlformats.org/officeDocument/2006/relationships/hyperlink" Target="http://www.golobos.com/sports/w-golf/mtt/hoglund_sofia00.html" TargetMode="External"/><Relationship Id="rId4" Type="http://schemas.openxmlformats.org/officeDocument/2006/relationships/hyperlink" Target="http://www.golobos.com/sports/w-golf/mtt/hellbom_rebecca00.html" TargetMode="External"/><Relationship Id="rId9" Type="http://schemas.openxmlformats.org/officeDocument/2006/relationships/hyperlink" Target="http://www.golobos.com/sports/w-golf/mtt/stevens_sammi00.html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t3.gstatic.com/images?q=tbn:ANd9GcRVsvvEDDpFouMRITzz_6YfN9jgRVGeYN1zNmUHxDHq9J86nSD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762250" cy="165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4" descr="We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850" y="1916113"/>
            <a:ext cx="3619500" cy="209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6" descr="UNM Photo Banne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667375"/>
            <a:ext cx="91440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8" descr="Welcome to UNM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16463" y="1916113"/>
            <a:ext cx="3619500" cy="209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Rectángulo"/>
          <p:cNvSpPr/>
          <p:nvPr/>
        </p:nvSpPr>
        <p:spPr>
          <a:xfrm rot="10800000" flipV="1">
            <a:off x="323528" y="4472390"/>
            <a:ext cx="8064896" cy="1077218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3200" b="1" spc="50" dirty="0">
                <a:ln w="11430"/>
                <a:solidFill>
                  <a:schemeClr val="accent3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UNIVERSITY OF NEW MEXICO, ALBURQUERQUE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t3.gstatic.com/images?q=tbn:ANd9GcRVsvvEDDpFouMRITzz_6YfN9jgRVGeYN1zNmUHxDHq9J86nSD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762250" cy="165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3 CuadroTexto"/>
          <p:cNvSpPr txBox="1">
            <a:spLocks noChangeArrowheads="1"/>
          </p:cNvSpPr>
          <p:nvPr/>
        </p:nvSpPr>
        <p:spPr bwMode="auto">
          <a:xfrm>
            <a:off x="395288" y="1700213"/>
            <a:ext cx="8280400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buFont typeface="Arial" charset="0"/>
              <a:buChar char="•"/>
            </a:pPr>
            <a:r>
              <a:rPr lang="es-ES">
                <a:latin typeface="Calibri" pitchFamily="34" charset="0"/>
              </a:rPr>
              <a:t>    Fundada en 1889,  la Universidad de Nuevo México  ocupa 120 hectáreas en el corazón de Albuquerque. </a:t>
            </a:r>
          </a:p>
          <a:p>
            <a:pPr algn="just">
              <a:buFont typeface="Arial" charset="0"/>
              <a:buChar char="•"/>
            </a:pPr>
            <a:r>
              <a:rPr lang="es-ES">
                <a:latin typeface="Calibri" pitchFamily="34" charset="0"/>
              </a:rPr>
              <a:t>    Albuquerque es la ciudad más grande del estado de Nuevo México.  Está ubicada sobre el Río Grande, cerca del centro del estado. </a:t>
            </a:r>
          </a:p>
          <a:p>
            <a:pPr algn="just"/>
            <a:r>
              <a:rPr lang="es-ES">
                <a:latin typeface="Calibri" pitchFamily="34" charset="0"/>
              </a:rPr>
              <a:t>La ciudad se extiende por todo el ancho del valle poco profundo del Río Grande, a 1.524 m por encima del nivel del mar.  A una hora y media al norte está Santa Fé, la ciudad capital de Nuevo Méjico.</a:t>
            </a:r>
          </a:p>
          <a:p>
            <a:pPr algn="just">
              <a:buFont typeface="Arial" charset="0"/>
              <a:buChar char="•"/>
            </a:pPr>
            <a:r>
              <a:rPr lang="es-ES">
                <a:latin typeface="Calibri" pitchFamily="34" charset="0"/>
              </a:rPr>
              <a:t>    El clima de Albuquerque es sorprendentemente templado durante todo el año. </a:t>
            </a:r>
          </a:p>
          <a:p>
            <a:pPr algn="just">
              <a:buFont typeface="Arial" charset="0"/>
              <a:buChar char="•"/>
            </a:pPr>
            <a:r>
              <a:rPr lang="es-ES">
                <a:latin typeface="Calibri" pitchFamily="34" charset="0"/>
              </a:rPr>
              <a:t>    El Aeropuerto Internacional Sunport Albuquerque está a unas pocas millas al sur del centro de la ciudad, sobre la ruta 25. Hay ómnibus, transportes privados y taxis.  El servicio nacional de trenes para pasajeros, opera su Línea Principal Sudoeste desde Los Ángeles hasta Chicago con un parada en Albuquerque.</a:t>
            </a:r>
          </a:p>
        </p:txBody>
      </p:sp>
      <p:pic>
        <p:nvPicPr>
          <p:cNvPr id="3076" name="Picture 4" descr="http://enciclopedia.us.es/images/e/e7/Mapa_de_Nuevo_M%C3%A9jico_en_EEUU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84888" y="4941888"/>
            <a:ext cx="2667000" cy="174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Rectángulo"/>
          <p:cNvSpPr/>
          <p:nvPr/>
        </p:nvSpPr>
        <p:spPr>
          <a:xfrm>
            <a:off x="3131840" y="260649"/>
            <a:ext cx="5400600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3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Información General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2 Rectángulo"/>
          <p:cNvSpPr>
            <a:spLocks noChangeArrowheads="1"/>
          </p:cNvSpPr>
          <p:nvPr/>
        </p:nvSpPr>
        <p:spPr bwMode="auto">
          <a:xfrm>
            <a:off x="468313" y="2276475"/>
            <a:ext cx="7848600" cy="314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>
                <a:latin typeface="Calibri" pitchFamily="34" charset="0"/>
              </a:rPr>
              <a:t>Los programas de la UNM, los cuales abarcan desde certificados hasta títulos profesionales de licenciatura a doctorado, califican consistentemente entre los mejores de la nación. U.S. News &amp; World Report clasifica al programa de medicina rural como el segundo en el país, al de fotografía en el tercer lugar, al de ley clínica en el octavo, y al de medicina familiar en el noveno lugar. La revista clasifica al programa de estudios de atención médica primaria de la Escuela de Medicina como el duodécimo en la nación y al de arte e historia del arte en el decimonoveno lugar. La Escuela de Ingeniería califica entre las 50 escuelas superiores a través de la nación. A su vez, los programas de antropología, biología, baile flamenco e historia latinoamericana y occidental de la UNM cuentan con una reputación nacional de prestigiado nivel.</a:t>
            </a:r>
          </a:p>
        </p:txBody>
      </p:sp>
      <p:sp>
        <p:nvSpPr>
          <p:cNvPr id="4" name="3 Rectángulo"/>
          <p:cNvSpPr/>
          <p:nvPr/>
        </p:nvSpPr>
        <p:spPr>
          <a:xfrm>
            <a:off x="3499494" y="476672"/>
            <a:ext cx="4888929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4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La Universidad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1331913" y="1582738"/>
          <a:ext cx="7344816" cy="4827658"/>
        </p:xfrm>
        <a:graphic>
          <a:graphicData uri="http://schemas.openxmlformats.org/drawingml/2006/table">
            <a:tbl>
              <a:tblPr/>
              <a:tblGrid>
                <a:gridCol w="3675666"/>
                <a:gridCol w="3669150"/>
              </a:tblGrid>
              <a:tr h="22392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/>
                        <a:t>US News</a:t>
                      </a:r>
                      <a:r>
                        <a:rPr lang="es-ES" sz="1200" baseline="0" dirty="0" smtClean="0"/>
                        <a:t> Ranking</a:t>
                      </a:r>
                      <a:endParaRPr lang="es-ES" sz="1200" dirty="0" smtClean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No tiene</a:t>
                      </a:r>
                      <a:r>
                        <a:rPr lang="es-ES" sz="1200" dirty="0"/>
                        <a:t> </a:t>
                      </a:r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392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Tipo de institución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Pública</a:t>
                      </a:r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392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Año de fundación: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1889</a:t>
                      </a:r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2648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Matrícula anual,</a:t>
                      </a:r>
                      <a:r>
                        <a:rPr lang="es-ES" sz="1200" baseline="0" dirty="0" smtClean="0"/>
                        <a:t> alojamiento y comida</a:t>
                      </a:r>
                      <a:endParaRPr lang="es-ES" sz="1200" dirty="0" smtClean="0"/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" sz="1200" dirty="0" smtClean="0"/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Calendario Académico: 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$47,793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" sz="1200" dirty="0" smtClean="0"/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" sz="1200" dirty="0" smtClean="0"/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Semestral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392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Número total</a:t>
                      </a:r>
                      <a:r>
                        <a:rPr lang="es-ES" sz="1200" baseline="0" dirty="0" smtClean="0"/>
                        <a:t> de estudiantes 2010-2011: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21.332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392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Situación: 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Urbana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392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Dotación Presupuestaria 2009: 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$2,049,900,000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392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SAT</a:t>
                      </a:r>
                      <a:r>
                        <a:rPr lang="es-ES" sz="1200" baseline="0" dirty="0" smtClean="0"/>
                        <a:t> (Matemáticas y Verbal)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n/a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392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TOEFL mínimo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392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Fecha límite solicitud de admisión: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15 de enero para</a:t>
                      </a:r>
                      <a:r>
                        <a:rPr lang="es-ES" sz="1200" baseline="0" dirty="0" smtClean="0"/>
                        <a:t> semestre de otoño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392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Cuota solicitud</a:t>
                      </a:r>
                      <a:r>
                        <a:rPr lang="es-ES" sz="1200" baseline="0" dirty="0" smtClean="0"/>
                        <a:t> de admisión: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$20 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392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2009 porcentaje</a:t>
                      </a:r>
                      <a:r>
                        <a:rPr lang="es-ES" sz="1200" baseline="0" dirty="0" smtClean="0"/>
                        <a:t> de admisión: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i="1" dirty="0" smtClean="0"/>
                        <a:t>62%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392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Selectividad </a:t>
                      </a:r>
                      <a:r>
                        <a:rPr lang="es-ES" sz="1200" baseline="0" dirty="0" smtClean="0"/>
                        <a:t>de admisión: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baseline="0" dirty="0" smtClean="0"/>
                        <a:t>Selectiva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35042"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 marL="28575" marR="28575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35042"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 marL="19050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38532"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 marL="0" marR="0" marT="0" marB="952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3" name="2 Rectángulo"/>
          <p:cNvSpPr/>
          <p:nvPr/>
        </p:nvSpPr>
        <p:spPr>
          <a:xfrm>
            <a:off x="3176714" y="188640"/>
            <a:ext cx="4419622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3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Información Académica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www.unmgolf.com/rotator/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1989138"/>
            <a:ext cx="4141787" cy="223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7" name="Picture 2" descr="http://t3.gstatic.com/images?q=tbn:ANd9GcRVsvvEDDpFouMRITzz_6YfN9jgRVGeYN1zNmUHxDHq9J86nSD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762250" cy="165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8" name="5 CuadroTexto"/>
          <p:cNvSpPr txBox="1">
            <a:spLocks noChangeArrowheads="1"/>
          </p:cNvSpPr>
          <p:nvPr/>
        </p:nvSpPr>
        <p:spPr bwMode="auto">
          <a:xfrm>
            <a:off x="4932040" y="1268760"/>
            <a:ext cx="3816350" cy="27699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s-ES" dirty="0">
                <a:latin typeface="Calibri" pitchFamily="34" charset="0"/>
              </a:rPr>
              <a:t>Desde que fue inaugurado oficialmente en 1967, </a:t>
            </a:r>
            <a:r>
              <a:rPr lang="es-ES" dirty="0" err="1">
                <a:latin typeface="Calibri" pitchFamily="34" charset="0"/>
              </a:rPr>
              <a:t>The</a:t>
            </a:r>
            <a:r>
              <a:rPr lang="es-ES" dirty="0">
                <a:latin typeface="Calibri" pitchFamily="34" charset="0"/>
              </a:rPr>
              <a:t> </a:t>
            </a:r>
            <a:r>
              <a:rPr lang="es-ES" dirty="0" err="1">
                <a:latin typeface="Calibri" pitchFamily="34" charset="0"/>
              </a:rPr>
              <a:t>Championship</a:t>
            </a:r>
            <a:r>
              <a:rPr lang="es-ES" dirty="0">
                <a:latin typeface="Calibri" pitchFamily="34" charset="0"/>
              </a:rPr>
              <a:t> de la </a:t>
            </a:r>
            <a:r>
              <a:rPr lang="es-ES" dirty="0" err="1">
                <a:latin typeface="Calibri" pitchFamily="34" charset="0"/>
              </a:rPr>
              <a:t>University</a:t>
            </a:r>
            <a:r>
              <a:rPr lang="es-ES" dirty="0">
                <a:latin typeface="Calibri" pitchFamily="34" charset="0"/>
              </a:rPr>
              <a:t> of New </a:t>
            </a:r>
            <a:r>
              <a:rPr lang="es-ES" dirty="0" err="1">
                <a:latin typeface="Calibri" pitchFamily="34" charset="0"/>
              </a:rPr>
              <a:t>Mexico</a:t>
            </a:r>
            <a:r>
              <a:rPr lang="es-ES" dirty="0">
                <a:latin typeface="Calibri" pitchFamily="34" charset="0"/>
              </a:rPr>
              <a:t>, ha sido una de las mejores instalaciones de su genero en todo el país. Ha sido reconocida a nivel nacional por el Golf </a:t>
            </a:r>
            <a:r>
              <a:rPr lang="es-ES" dirty="0" err="1">
                <a:latin typeface="Calibri" pitchFamily="34" charset="0"/>
              </a:rPr>
              <a:t>Digest</a:t>
            </a:r>
            <a:r>
              <a:rPr lang="es-ES" dirty="0">
                <a:latin typeface="Calibri" pitchFamily="34" charset="0"/>
              </a:rPr>
              <a:t> Magazine como uno de los mejores 25 campos de golf públicos de USA</a:t>
            </a:r>
            <a:r>
              <a:rPr lang="es-ES" dirty="0" smtClean="0">
                <a:latin typeface="Calibri" pitchFamily="34" charset="0"/>
              </a:rPr>
              <a:t>. </a:t>
            </a:r>
            <a:endParaRPr lang="es-ES" dirty="0">
              <a:latin typeface="Calibri" pitchFamily="34" charset="0"/>
            </a:endParaRPr>
          </a:p>
          <a:p>
            <a:endParaRPr lang="es-ES" sz="1200" dirty="0">
              <a:latin typeface="Calibri" pitchFamily="34" charset="0"/>
            </a:endParaRPr>
          </a:p>
        </p:txBody>
      </p:sp>
      <p:pic>
        <p:nvPicPr>
          <p:cNvPr id="11269" name="Picture 6" descr="http://graphics.ocsn.com/photos/schools/nm/genrel/facilities/southgolf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568" y="4509120"/>
            <a:ext cx="2857500" cy="207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7 Rectángulo"/>
          <p:cNvSpPr/>
          <p:nvPr/>
        </p:nvSpPr>
        <p:spPr>
          <a:xfrm>
            <a:off x="3176714" y="188640"/>
            <a:ext cx="549974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3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Instalaciones – </a:t>
            </a:r>
            <a:r>
              <a:rPr lang="es-ES" sz="32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The</a:t>
            </a:r>
            <a:r>
              <a:rPr lang="es-ES" sz="3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 </a:t>
            </a:r>
            <a:r>
              <a:rPr lang="es-ES" sz="32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Championship</a:t>
            </a:r>
            <a:r>
              <a:rPr lang="es-ES" sz="3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 </a:t>
            </a:r>
            <a:r>
              <a:rPr lang="es-ES" sz="32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Course</a:t>
            </a:r>
            <a:r>
              <a:rPr lang="es-ES" sz="3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 </a:t>
            </a:r>
            <a:r>
              <a:rPr lang="es-ES" sz="3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de UNM</a:t>
            </a:r>
            <a:endParaRPr lang="es-ES" sz="3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3">
                  <a:lumMod val="75000"/>
                </a:schemeClr>
              </a:solidFill>
              <a:effectLst>
                <a:outerShdw blurRad="50800" algn="tl" rotWithShape="0">
                  <a:srgbClr val="000000"/>
                </a:outerShdw>
              </a:effectLst>
              <a:latin typeface="+mn-lt"/>
            </a:endParaRPr>
          </a:p>
        </p:txBody>
      </p:sp>
      <p:pic>
        <p:nvPicPr>
          <p:cNvPr id="11" name="10 Imagen"/>
          <p:cNvPicPr/>
          <p:nvPr/>
        </p:nvPicPr>
        <p:blipFill>
          <a:blip r:embed="rId5" cstate="print"/>
          <a:srcRect l="11117" t="32065" r="22179" b="5869"/>
          <a:stretch>
            <a:fillRect/>
          </a:stretch>
        </p:blipFill>
        <p:spPr bwMode="auto">
          <a:xfrm>
            <a:off x="4499992" y="3839951"/>
            <a:ext cx="4325671" cy="30180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3176714" y="467961"/>
            <a:ext cx="549974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3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Instalaciones – Otros campos</a:t>
            </a:r>
            <a:endParaRPr lang="es-ES" sz="3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3">
                  <a:lumMod val="75000"/>
                </a:schemeClr>
              </a:solidFill>
              <a:effectLst>
                <a:outerShdw blurRad="50800" algn="tl" rotWithShape="0">
                  <a:srgbClr val="000000"/>
                </a:outerShdw>
              </a:effectLst>
              <a:latin typeface="+mn-lt"/>
            </a:endParaRPr>
          </a:p>
        </p:txBody>
      </p:sp>
      <p:pic>
        <p:nvPicPr>
          <p:cNvPr id="3" name="2 Imagen"/>
          <p:cNvPicPr/>
          <p:nvPr/>
        </p:nvPicPr>
        <p:blipFill>
          <a:blip r:embed="rId2" cstate="print"/>
          <a:srcRect l="14954" t="16413" r="21690" b="12500"/>
          <a:stretch>
            <a:fillRect/>
          </a:stretch>
        </p:blipFill>
        <p:spPr bwMode="auto">
          <a:xfrm>
            <a:off x="0" y="2204864"/>
            <a:ext cx="4106629" cy="3456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3 Imagen"/>
          <p:cNvPicPr/>
          <p:nvPr/>
        </p:nvPicPr>
        <p:blipFill>
          <a:blip r:embed="rId3" cstate="print"/>
          <a:srcRect l="14777" t="11416" r="21334" b="17043"/>
          <a:stretch>
            <a:fillRect/>
          </a:stretch>
        </p:blipFill>
        <p:spPr bwMode="auto">
          <a:xfrm>
            <a:off x="4860032" y="2132856"/>
            <a:ext cx="4144263" cy="3477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/>
          <p:nvPr/>
        </p:nvPicPr>
        <p:blipFill>
          <a:blip r:embed="rId2" cstate="print"/>
          <a:srcRect l="15025" t="19281" r="22260" b="46413"/>
          <a:stretch>
            <a:fillRect/>
          </a:stretch>
        </p:blipFill>
        <p:spPr bwMode="auto">
          <a:xfrm>
            <a:off x="3635896" y="1124744"/>
            <a:ext cx="5508104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2 Imagen"/>
          <p:cNvPicPr/>
          <p:nvPr/>
        </p:nvPicPr>
        <p:blipFill>
          <a:blip r:embed="rId3" cstate="print"/>
          <a:srcRect l="15199" t="43804" r="22016" b="8261"/>
          <a:stretch>
            <a:fillRect/>
          </a:stretch>
        </p:blipFill>
        <p:spPr bwMode="auto">
          <a:xfrm>
            <a:off x="3707904" y="3617640"/>
            <a:ext cx="5436096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Rectángulo"/>
          <p:cNvSpPr/>
          <p:nvPr/>
        </p:nvSpPr>
        <p:spPr>
          <a:xfrm>
            <a:off x="3347864" y="332656"/>
            <a:ext cx="4888929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Instalaciones de Golf</a:t>
            </a:r>
            <a:endParaRPr lang="es-ES" sz="4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3">
                  <a:lumMod val="75000"/>
                </a:schemeClr>
              </a:solidFill>
              <a:effectLst>
                <a:outerShdw blurRad="50800" algn="tl" rotWithShape="0">
                  <a:srgbClr val="000000"/>
                </a:outerShdw>
              </a:effectLst>
              <a:latin typeface="+mn-lt"/>
            </a:endParaRPr>
          </a:p>
        </p:txBody>
      </p:sp>
      <p:sp>
        <p:nvSpPr>
          <p:cNvPr id="6" name="5 CuadroTexto"/>
          <p:cNvSpPr txBox="1">
            <a:spLocks noChangeArrowheads="1"/>
          </p:cNvSpPr>
          <p:nvPr/>
        </p:nvSpPr>
        <p:spPr bwMode="auto">
          <a:xfrm>
            <a:off x="0" y="1700808"/>
            <a:ext cx="3635896" cy="27699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es-ES" dirty="0" smtClean="0">
                <a:latin typeface="Calibri" pitchFamily="34" charset="0"/>
              </a:rPr>
              <a:t>El Centro de práctica exclusivo para los equipos de Golf de UNM cuentan con sistema de vídeo en 3 salas, </a:t>
            </a:r>
            <a:r>
              <a:rPr lang="es-ES" dirty="0" err="1" smtClean="0">
                <a:latin typeface="Calibri" pitchFamily="34" charset="0"/>
              </a:rPr>
              <a:t>Trackman</a:t>
            </a:r>
            <a:r>
              <a:rPr lang="es-ES" dirty="0" smtClean="0">
                <a:latin typeface="Calibri" pitchFamily="34" charset="0"/>
              </a:rPr>
              <a:t>, K-</a:t>
            </a:r>
            <a:r>
              <a:rPr lang="es-ES" dirty="0" err="1" smtClean="0">
                <a:latin typeface="Calibri" pitchFamily="34" charset="0"/>
              </a:rPr>
              <a:t>Vest</a:t>
            </a:r>
            <a:r>
              <a:rPr lang="es-ES" dirty="0" smtClean="0">
                <a:latin typeface="Calibri" pitchFamily="34" charset="0"/>
              </a:rPr>
              <a:t> y zona de club-</a:t>
            </a:r>
            <a:r>
              <a:rPr lang="es-ES" dirty="0" err="1" smtClean="0">
                <a:latin typeface="Calibri" pitchFamily="34" charset="0"/>
              </a:rPr>
              <a:t>fitting</a:t>
            </a:r>
            <a:r>
              <a:rPr lang="es-ES" dirty="0" smtClean="0">
                <a:latin typeface="Calibri" pitchFamily="34" charset="0"/>
              </a:rPr>
              <a:t> y reparación de palos y una de las mejores zonas de juego corto del país.</a:t>
            </a:r>
          </a:p>
          <a:p>
            <a:pPr algn="just"/>
            <a:endParaRPr lang="es-ES" dirty="0" smtClean="0">
              <a:latin typeface="Calibri" pitchFamily="34" charset="0"/>
            </a:endParaRPr>
          </a:p>
          <a:p>
            <a:pPr algn="just"/>
            <a:endParaRPr lang="es-ES" dirty="0">
              <a:latin typeface="Calibri" pitchFamily="34" charset="0"/>
            </a:endParaRPr>
          </a:p>
          <a:p>
            <a:endParaRPr lang="es-ES" sz="1200" dirty="0">
              <a:latin typeface="Calibri" pitchFamily="34" charset="0"/>
            </a:endParaRPr>
          </a:p>
        </p:txBody>
      </p:sp>
      <p:pic>
        <p:nvPicPr>
          <p:cNvPr id="7" name="6 Imagen"/>
          <p:cNvPicPr/>
          <p:nvPr/>
        </p:nvPicPr>
        <p:blipFill>
          <a:blip r:embed="rId4" cstate="print"/>
          <a:srcRect l="11122" t="26630" r="18510" b="14457"/>
          <a:stretch>
            <a:fillRect/>
          </a:stretch>
        </p:blipFill>
        <p:spPr bwMode="auto">
          <a:xfrm>
            <a:off x="179512" y="3789040"/>
            <a:ext cx="3275856" cy="2348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0" y="4869160"/>
            <a:ext cx="39239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hangingPunct="0">
              <a:buFontTx/>
              <a:buChar char="•"/>
            </a:pPr>
            <a:r>
              <a:rPr kumimoji="0" lang="es-ES" b="0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Cuatro títulos Conferencia en calidad de entrenador</a:t>
            </a:r>
          </a:p>
          <a:p>
            <a:pPr lvl="0" algn="just" eaLnBrk="0" hangingPunct="0">
              <a:buFontTx/>
              <a:buChar char="•"/>
            </a:pPr>
            <a:r>
              <a:rPr kumimoji="0" lang="es-ES" b="0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Cinco Apariciones Campeonato NCAA como </a:t>
            </a:r>
            <a:r>
              <a:rPr kumimoji="0" lang="es-ES" b="0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entrenador</a:t>
            </a:r>
            <a:endParaRPr kumimoji="0" lang="es-ES" b="0" i="0" u="none" strike="noStrike" cap="none" normalizeH="0" baseline="0" dirty="0" smtClean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7891" name="Picture 3" descr="Glen Millica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2564904"/>
            <a:ext cx="1459862" cy="2016000"/>
          </a:xfrm>
          <a:prstGeom prst="rect">
            <a:avLst/>
          </a:prstGeom>
          <a:noFill/>
        </p:spPr>
      </p:pic>
      <p:sp>
        <p:nvSpPr>
          <p:cNvPr id="6" name="5 CuadroTexto"/>
          <p:cNvSpPr txBox="1"/>
          <p:nvPr/>
        </p:nvSpPr>
        <p:spPr>
          <a:xfrm>
            <a:off x="0" y="4509120"/>
            <a:ext cx="4067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3">
                    <a:lumMod val="50000"/>
                  </a:schemeClr>
                </a:solidFill>
              </a:rPr>
              <a:t>Glen </a:t>
            </a:r>
            <a:r>
              <a:rPr lang="es-ES" b="1" dirty="0" err="1" smtClean="0">
                <a:solidFill>
                  <a:schemeClr val="accent3">
                    <a:lumMod val="50000"/>
                  </a:schemeClr>
                </a:solidFill>
              </a:rPr>
              <a:t>Millican</a:t>
            </a:r>
            <a:r>
              <a:rPr lang="es-ES" b="1" dirty="0" smtClean="0">
                <a:solidFill>
                  <a:schemeClr val="accent3">
                    <a:lumMod val="50000"/>
                  </a:schemeClr>
                </a:solidFill>
              </a:rPr>
              <a:t> – </a:t>
            </a:r>
            <a:r>
              <a:rPr lang="es-ES" b="1" dirty="0" err="1" smtClean="0">
                <a:solidFill>
                  <a:schemeClr val="accent3">
                    <a:lumMod val="50000"/>
                  </a:schemeClr>
                </a:solidFill>
              </a:rPr>
              <a:t>Men´s</a:t>
            </a:r>
            <a:r>
              <a:rPr lang="es-ES" b="1" dirty="0" smtClean="0">
                <a:solidFill>
                  <a:schemeClr val="accent3">
                    <a:lumMod val="50000"/>
                  </a:schemeClr>
                </a:solidFill>
              </a:rPr>
              <a:t> Head Coach </a:t>
            </a:r>
            <a:endParaRPr lang="es-ES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7" name="Picture 2" descr="Jill Trujill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84168" y="2564904"/>
            <a:ext cx="1459862" cy="2016000"/>
          </a:xfrm>
          <a:prstGeom prst="rect">
            <a:avLst/>
          </a:prstGeom>
          <a:noFill/>
        </p:spPr>
      </p:pic>
      <p:sp>
        <p:nvSpPr>
          <p:cNvPr id="8" name="7 Rectángulo"/>
          <p:cNvSpPr/>
          <p:nvPr/>
        </p:nvSpPr>
        <p:spPr>
          <a:xfrm>
            <a:off x="4572000" y="4869160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t"/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- 20 </a:t>
            </a:r>
            <a:r>
              <a:rPr lang="en-US" dirty="0" err="1" smtClean="0">
                <a:solidFill>
                  <a:schemeClr val="accent3">
                    <a:lumMod val="50000"/>
                  </a:schemeClr>
                </a:solidFill>
              </a:rPr>
              <a:t>años</a:t>
            </a:r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 de </a:t>
            </a:r>
            <a:r>
              <a:rPr lang="en-US" dirty="0" err="1" smtClean="0">
                <a:solidFill>
                  <a:schemeClr val="accent3">
                    <a:lumMod val="50000"/>
                  </a:schemeClr>
                </a:solidFill>
              </a:rPr>
              <a:t>experiencia</a:t>
            </a:r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3">
                    <a:lumMod val="50000"/>
                  </a:schemeClr>
                </a:solidFill>
              </a:rPr>
              <a:t>como</a:t>
            </a:r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3">
                    <a:lumMod val="50000"/>
                  </a:schemeClr>
                </a:solidFill>
              </a:rPr>
              <a:t>profesional</a:t>
            </a:r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 de golf y </a:t>
            </a:r>
            <a:r>
              <a:rPr lang="en-US" dirty="0" err="1" smtClean="0">
                <a:solidFill>
                  <a:schemeClr val="accent3">
                    <a:lumMod val="50000"/>
                  </a:schemeClr>
                </a:solidFill>
              </a:rPr>
              <a:t>es</a:t>
            </a:r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 un </a:t>
            </a:r>
            <a:r>
              <a:rPr lang="en-US" dirty="0" err="1" smtClean="0">
                <a:solidFill>
                  <a:schemeClr val="accent3">
                    <a:lumMod val="50000"/>
                  </a:schemeClr>
                </a:solidFill>
              </a:rPr>
              <a:t>miembro</a:t>
            </a:r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 A de la PGA de America y de LPGA .</a:t>
            </a:r>
            <a:r>
              <a:rPr lang="es-ES" dirty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es-ES" dirty="0">
                <a:solidFill>
                  <a:schemeClr val="accent3">
                    <a:lumMod val="50000"/>
                  </a:schemeClr>
                </a:solidFill>
              </a:rPr>
            </a:br>
            <a:endParaRPr lang="es-ES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5076056" y="4581128"/>
            <a:ext cx="4067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err="1" smtClean="0">
                <a:solidFill>
                  <a:schemeClr val="accent3">
                    <a:lumMod val="50000"/>
                  </a:schemeClr>
                </a:solidFill>
              </a:rPr>
              <a:t>Jil</a:t>
            </a:r>
            <a:r>
              <a:rPr lang="es-ES" b="1" dirty="0" smtClean="0">
                <a:solidFill>
                  <a:schemeClr val="accent3">
                    <a:lumMod val="50000"/>
                  </a:schemeClr>
                </a:solidFill>
              </a:rPr>
              <a:t> Trujillo– </a:t>
            </a:r>
            <a:r>
              <a:rPr lang="es-ES" b="1" dirty="0" err="1" smtClean="0">
                <a:solidFill>
                  <a:schemeClr val="accent3">
                    <a:lumMod val="50000"/>
                  </a:schemeClr>
                </a:solidFill>
              </a:rPr>
              <a:t>Women´s</a:t>
            </a:r>
            <a:r>
              <a:rPr lang="es-ES" b="1" dirty="0" smtClean="0">
                <a:solidFill>
                  <a:schemeClr val="accent3">
                    <a:lumMod val="50000"/>
                  </a:schemeClr>
                </a:solidFill>
              </a:rPr>
              <a:t> Head Coach </a:t>
            </a:r>
            <a:endParaRPr lang="es-ES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0" name="9 Rectángulo"/>
          <p:cNvSpPr/>
          <p:nvPr/>
        </p:nvSpPr>
        <p:spPr>
          <a:xfrm>
            <a:off x="3176714" y="188640"/>
            <a:ext cx="4419622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3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Equipo Técnico</a:t>
            </a:r>
            <a:endParaRPr lang="es-ES" sz="3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3">
                  <a:lumMod val="75000"/>
                </a:schemeClr>
              </a:solidFill>
              <a:effectLst>
                <a:outerShdw blurRad="50800" algn="tl" rotWithShape="0">
                  <a:srgbClr val="000000"/>
                </a:outerShdw>
              </a:effectLst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755576" y="1700808"/>
          <a:ext cx="7920880" cy="4984332"/>
        </p:xfrm>
        <a:graphic>
          <a:graphicData uri="http://schemas.openxmlformats.org/drawingml/2006/table">
            <a:tbl>
              <a:tblPr/>
              <a:tblGrid>
                <a:gridCol w="4752525"/>
                <a:gridCol w="3168355"/>
              </a:tblGrid>
              <a:tr h="415361">
                <a:tc>
                  <a:txBody>
                    <a:bodyPr/>
                    <a:lstStyle/>
                    <a:p>
                      <a:r>
                        <a:rPr lang="es-ES" sz="20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Jugador</a:t>
                      </a:r>
                      <a:endParaRPr lang="es-ES" sz="2000" dirty="0">
                        <a:solidFill>
                          <a:schemeClr val="accent3">
                            <a:lumMod val="50000"/>
                          </a:schemeClr>
                        </a:solidFill>
                      </a:endParaRPr>
                    </a:p>
                  </a:txBody>
                  <a:tcPr marL="10996" marR="10996" marT="10996" marB="1099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Años en PGA</a:t>
                      </a:r>
                      <a:endParaRPr lang="es-ES" sz="2000" dirty="0">
                        <a:solidFill>
                          <a:schemeClr val="accent3">
                            <a:lumMod val="50000"/>
                          </a:schemeClr>
                        </a:solidFill>
                      </a:endParaRPr>
                    </a:p>
                  </a:txBody>
                  <a:tcPr marL="10996" marR="10996" marT="10996" marB="1099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</a:tr>
              <a:tr h="415361">
                <a:tc>
                  <a:txBody>
                    <a:bodyPr/>
                    <a:lstStyle/>
                    <a:p>
                      <a:r>
                        <a:rPr lang="es-ES" sz="1200">
                          <a:solidFill>
                            <a:srgbClr val="000000"/>
                          </a:solidFill>
                          <a:hlinkClick r:id="rId2"/>
                        </a:rPr>
                        <a:t>Armour, Tommy</a:t>
                      </a:r>
                      <a:endParaRPr lang="es-ES" sz="1200">
                        <a:solidFill>
                          <a:srgbClr val="000000"/>
                        </a:solidFill>
                      </a:endParaRPr>
                    </a:p>
                  </a:txBody>
                  <a:tcPr marL="10996" marR="10996" marT="10996" marB="1099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>
                          <a:solidFill>
                            <a:srgbClr val="000000"/>
                          </a:solidFill>
                        </a:rPr>
                        <a:t>1982 - 2008</a:t>
                      </a:r>
                    </a:p>
                  </a:txBody>
                  <a:tcPr marL="10996" marR="10996" marT="10996" marB="1099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15361">
                <a:tc>
                  <a:txBody>
                    <a:bodyPr/>
                    <a:lstStyle/>
                    <a:p>
                      <a:r>
                        <a:rPr lang="es-ES" sz="1200">
                          <a:solidFill>
                            <a:srgbClr val="000000"/>
                          </a:solidFill>
                          <a:hlinkClick r:id="rId3"/>
                        </a:rPr>
                        <a:t>Brigman, D.</a:t>
                      </a:r>
                      <a:endParaRPr lang="es-ES" sz="1200">
                        <a:solidFill>
                          <a:srgbClr val="000000"/>
                        </a:solidFill>
                      </a:endParaRPr>
                    </a:p>
                  </a:txBody>
                  <a:tcPr marL="10996" marR="10996" marT="10996" marB="1099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>
                          <a:solidFill>
                            <a:srgbClr val="000000"/>
                          </a:solidFill>
                        </a:rPr>
                        <a:t>2004 - 2007</a:t>
                      </a:r>
                    </a:p>
                  </a:txBody>
                  <a:tcPr marL="10996" marR="10996" marT="10996" marB="1099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15361">
                <a:tc>
                  <a:txBody>
                    <a:bodyPr/>
                    <a:lstStyle/>
                    <a:p>
                      <a:r>
                        <a:rPr lang="es-ES" sz="1200">
                          <a:solidFill>
                            <a:srgbClr val="000000"/>
                          </a:solidFill>
                          <a:hlinkClick r:id="rId4"/>
                        </a:rPr>
                        <a:t>Bryant, Brad</a:t>
                      </a:r>
                      <a:endParaRPr lang="es-ES" sz="1200">
                        <a:solidFill>
                          <a:srgbClr val="000000"/>
                        </a:solidFill>
                      </a:endParaRPr>
                    </a:p>
                  </a:txBody>
                  <a:tcPr marL="10996" marR="10996" marT="10996" marB="1099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>
                          <a:solidFill>
                            <a:srgbClr val="000000"/>
                          </a:solidFill>
                        </a:rPr>
                        <a:t>1978 - 2005</a:t>
                      </a:r>
                    </a:p>
                  </a:txBody>
                  <a:tcPr marL="10996" marR="10996" marT="10996" marB="1099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15361">
                <a:tc>
                  <a:txBody>
                    <a:bodyPr/>
                    <a:lstStyle/>
                    <a:p>
                      <a:r>
                        <a:rPr lang="es-ES" sz="1200">
                          <a:solidFill>
                            <a:srgbClr val="000000"/>
                          </a:solidFill>
                          <a:hlinkClick r:id="rId5"/>
                        </a:rPr>
                        <a:t>Byrum, Curt</a:t>
                      </a:r>
                      <a:endParaRPr lang="es-ES" sz="1200">
                        <a:solidFill>
                          <a:srgbClr val="000000"/>
                        </a:solidFill>
                      </a:endParaRPr>
                    </a:p>
                  </a:txBody>
                  <a:tcPr marL="10996" marR="10996" marT="10996" marB="1099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>
                          <a:solidFill>
                            <a:srgbClr val="000000"/>
                          </a:solidFill>
                        </a:rPr>
                        <a:t>1982 - 2002</a:t>
                      </a:r>
                    </a:p>
                  </a:txBody>
                  <a:tcPr marL="10996" marR="10996" marT="10996" marB="1099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15361">
                <a:tc>
                  <a:txBody>
                    <a:bodyPr/>
                    <a:lstStyle/>
                    <a:p>
                      <a:r>
                        <a:rPr lang="es-ES" sz="1200">
                          <a:solidFill>
                            <a:srgbClr val="000000"/>
                          </a:solidFill>
                          <a:hlinkClick r:id="rId6"/>
                        </a:rPr>
                        <a:t>Herron, Tim</a:t>
                      </a:r>
                      <a:endParaRPr lang="es-ES" sz="1200">
                        <a:solidFill>
                          <a:srgbClr val="000000"/>
                        </a:solidFill>
                      </a:endParaRPr>
                    </a:p>
                  </a:txBody>
                  <a:tcPr marL="10996" marR="10996" marT="10996" marB="1099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>
                          <a:solidFill>
                            <a:srgbClr val="000000"/>
                          </a:solidFill>
                        </a:rPr>
                        <a:t>1995 - 2008</a:t>
                      </a:r>
                    </a:p>
                  </a:txBody>
                  <a:tcPr marL="10996" marR="10996" marT="10996" marB="1099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15361">
                <a:tc>
                  <a:txBody>
                    <a:bodyPr/>
                    <a:lstStyle/>
                    <a:p>
                      <a:r>
                        <a:rPr lang="es-ES" sz="1200">
                          <a:solidFill>
                            <a:srgbClr val="000000"/>
                          </a:solidFill>
                          <a:hlinkClick r:id="rId7"/>
                        </a:rPr>
                        <a:t>Jones, Kent</a:t>
                      </a:r>
                      <a:endParaRPr lang="es-ES" sz="1200">
                        <a:solidFill>
                          <a:srgbClr val="000000"/>
                        </a:solidFill>
                      </a:endParaRPr>
                    </a:p>
                  </a:txBody>
                  <a:tcPr marL="10996" marR="10996" marT="10996" marB="1099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>
                          <a:solidFill>
                            <a:srgbClr val="000000"/>
                          </a:solidFill>
                        </a:rPr>
                        <a:t>1996 - 2008</a:t>
                      </a:r>
                    </a:p>
                  </a:txBody>
                  <a:tcPr marL="10996" marR="10996" marT="10996" marB="1099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</a:tr>
              <a:tr h="415361">
                <a:tc>
                  <a:txBody>
                    <a:bodyPr/>
                    <a:lstStyle/>
                    <a:p>
                      <a:r>
                        <a:rPr lang="es-ES" sz="1200">
                          <a:solidFill>
                            <a:srgbClr val="000000"/>
                          </a:solidFill>
                          <a:hlinkClick r:id="rId8"/>
                        </a:rPr>
                        <a:t>Knight, Dwaine</a:t>
                      </a:r>
                      <a:endParaRPr lang="es-ES" sz="1200">
                        <a:solidFill>
                          <a:srgbClr val="000000"/>
                        </a:solidFill>
                      </a:endParaRPr>
                    </a:p>
                  </a:txBody>
                  <a:tcPr marL="10996" marR="10996" marT="10996" marB="1099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>
                          <a:solidFill>
                            <a:srgbClr val="000000"/>
                          </a:solidFill>
                        </a:rPr>
                        <a:t>1972 - 1976</a:t>
                      </a:r>
                    </a:p>
                  </a:txBody>
                  <a:tcPr marL="10996" marR="10996" marT="10996" marB="1099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15361">
                <a:tc>
                  <a:txBody>
                    <a:bodyPr/>
                    <a:lstStyle/>
                    <a:p>
                      <a:r>
                        <a:rPr lang="es-ES" sz="1200">
                          <a:solidFill>
                            <a:srgbClr val="000000"/>
                          </a:solidFill>
                          <a:hlinkClick r:id="rId9"/>
                        </a:rPr>
                        <a:t>Murphy, Sean</a:t>
                      </a:r>
                      <a:endParaRPr lang="es-ES" sz="1200">
                        <a:solidFill>
                          <a:srgbClr val="000000"/>
                        </a:solidFill>
                      </a:endParaRPr>
                    </a:p>
                  </a:txBody>
                  <a:tcPr marL="10996" marR="10996" marT="10996" marB="1099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>
                          <a:solidFill>
                            <a:srgbClr val="000000"/>
                          </a:solidFill>
                        </a:rPr>
                        <a:t>1990 - 2006</a:t>
                      </a:r>
                    </a:p>
                  </a:txBody>
                  <a:tcPr marL="10996" marR="10996" marT="10996" marB="1099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15361">
                <a:tc>
                  <a:txBody>
                    <a:bodyPr/>
                    <a:lstStyle/>
                    <a:p>
                      <a:r>
                        <a:rPr lang="es-ES" sz="1200">
                          <a:solidFill>
                            <a:srgbClr val="000000"/>
                          </a:solidFill>
                          <a:hlinkClick r:id="rId10"/>
                        </a:rPr>
                        <a:t>Newquist, Dave</a:t>
                      </a:r>
                      <a:endParaRPr lang="es-ES" sz="1200">
                        <a:solidFill>
                          <a:srgbClr val="000000"/>
                        </a:solidFill>
                      </a:endParaRPr>
                    </a:p>
                  </a:txBody>
                  <a:tcPr marL="10996" marR="10996" marT="10996" marB="1099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>
                          <a:solidFill>
                            <a:srgbClr val="000000"/>
                          </a:solidFill>
                        </a:rPr>
                        <a:t>1975 - 1978</a:t>
                      </a:r>
                    </a:p>
                  </a:txBody>
                  <a:tcPr marL="10996" marR="10996" marT="10996" marB="1099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15361">
                <a:tc>
                  <a:txBody>
                    <a:bodyPr/>
                    <a:lstStyle/>
                    <a:p>
                      <a:r>
                        <a:rPr lang="es-ES" sz="1200">
                          <a:solidFill>
                            <a:srgbClr val="000000"/>
                          </a:solidFill>
                          <a:hlinkClick r:id="rId11"/>
                        </a:rPr>
                        <a:t>Putnam, Mike</a:t>
                      </a:r>
                      <a:endParaRPr lang="es-ES" sz="1200">
                        <a:solidFill>
                          <a:srgbClr val="000000"/>
                        </a:solidFill>
                      </a:endParaRPr>
                    </a:p>
                  </a:txBody>
                  <a:tcPr marL="10996" marR="10996" marT="10996" marB="1099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>
                          <a:solidFill>
                            <a:srgbClr val="000000"/>
                          </a:solidFill>
                        </a:rPr>
                        <a:t>1983 - 2005</a:t>
                      </a:r>
                    </a:p>
                  </a:txBody>
                  <a:tcPr marL="10996" marR="10996" marT="10996" marB="1099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15361">
                <a:tc>
                  <a:txBody>
                    <a:bodyPr/>
                    <a:lstStyle/>
                    <a:p>
                      <a:r>
                        <a:rPr lang="es-ES" sz="1200">
                          <a:solidFill>
                            <a:srgbClr val="000000"/>
                          </a:solidFill>
                          <a:hlinkClick r:id="rId12"/>
                        </a:rPr>
                        <a:t>Wurtz, Mark</a:t>
                      </a:r>
                      <a:endParaRPr lang="es-ES" sz="1200">
                        <a:solidFill>
                          <a:srgbClr val="000000"/>
                        </a:solidFill>
                      </a:endParaRPr>
                    </a:p>
                  </a:txBody>
                  <a:tcPr marL="10996" marR="10996" marT="10996" marB="1099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>
                          <a:solidFill>
                            <a:srgbClr val="000000"/>
                          </a:solidFill>
                        </a:rPr>
                        <a:t>1994 - 2003</a:t>
                      </a:r>
                    </a:p>
                  </a:txBody>
                  <a:tcPr marL="10996" marR="10996" marT="10996" marB="1099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 rot="1966699">
            <a:off x="6478191" y="766329"/>
            <a:ext cx="2063469" cy="36933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accent3">
                    <a:lumMod val="50000"/>
                  </a:schemeClr>
                </a:solidFill>
              </a:rPr>
              <a:t>Antiguos Alumnos</a:t>
            </a:r>
            <a:endParaRPr lang="es-ES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2915816" y="692696"/>
            <a:ext cx="367240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6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Jugadores PGA</a:t>
            </a:r>
            <a:endParaRPr lang="es-ES" sz="36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827584" y="1844824"/>
          <a:ext cx="7632851" cy="4876876"/>
        </p:xfrm>
        <a:graphic>
          <a:graphicData uri="http://schemas.openxmlformats.org/drawingml/2006/table">
            <a:tbl>
              <a:tblPr/>
              <a:tblGrid>
                <a:gridCol w="1908213"/>
                <a:gridCol w="945190"/>
                <a:gridCol w="2871235"/>
                <a:gridCol w="1908213"/>
              </a:tblGrid>
              <a:tr h="73667">
                <a:tc>
                  <a:txBody>
                    <a:bodyPr/>
                    <a:lstStyle/>
                    <a:p>
                      <a:pPr algn="l"/>
                      <a:r>
                        <a:rPr lang="es-ES" sz="1100" b="1" u="sng" dirty="0" smtClean="0">
                          <a:solidFill>
                            <a:srgbClr val="FFFFFF"/>
                          </a:solidFill>
                          <a:latin typeface="Verdana"/>
                        </a:rPr>
                        <a:t>NOMBRE</a:t>
                      </a:r>
                      <a:endParaRPr lang="es-ES" sz="1100" b="1" u="sng" dirty="0">
                        <a:solidFill>
                          <a:srgbClr val="FFFFFF"/>
                        </a:solidFill>
                        <a:latin typeface="Verdana"/>
                      </a:endParaRPr>
                    </a:p>
                  </a:txBody>
                  <a:tcPr marL="15187" marR="15187" marT="15187" marB="1518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000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1" u="sng" dirty="0" smtClean="0">
                          <a:solidFill>
                            <a:srgbClr val="FFFFFF"/>
                          </a:solidFill>
                          <a:latin typeface="Verdana"/>
                        </a:rPr>
                        <a:t>CLASE</a:t>
                      </a:r>
                      <a:endParaRPr lang="es-ES" sz="1100" b="1" u="sng" dirty="0">
                        <a:solidFill>
                          <a:srgbClr val="FFFFFF"/>
                        </a:solidFill>
                        <a:latin typeface="Verdana"/>
                      </a:endParaRPr>
                    </a:p>
                  </a:txBody>
                  <a:tcPr marL="15187" marR="15187" marT="15187" marB="1518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000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1" dirty="0" smtClean="0">
                          <a:solidFill>
                            <a:srgbClr val="FFFFFF"/>
                          </a:solidFill>
                          <a:latin typeface="Verdana"/>
                        </a:rPr>
                        <a:t>LUGAR NACIMIENTO</a:t>
                      </a:r>
                      <a:endParaRPr lang="es-ES" sz="1100" b="1" dirty="0">
                        <a:solidFill>
                          <a:srgbClr val="FFFFFF"/>
                        </a:solidFill>
                        <a:latin typeface="Verdana"/>
                      </a:endParaRPr>
                    </a:p>
                  </a:txBody>
                  <a:tcPr marL="15187" marR="15187" marT="15187" marB="1518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000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1" dirty="0" smtClean="0">
                          <a:solidFill>
                            <a:srgbClr val="FFFFFF"/>
                          </a:solidFill>
                          <a:latin typeface="Verdana"/>
                        </a:rPr>
                        <a:t>ULTIMO COLEGIO</a:t>
                      </a:r>
                      <a:endParaRPr lang="es-ES" sz="1100" b="1" dirty="0">
                        <a:solidFill>
                          <a:srgbClr val="FFFFFF"/>
                        </a:solidFill>
                        <a:latin typeface="Verdana"/>
                      </a:endParaRPr>
                    </a:p>
                  </a:txBody>
                  <a:tcPr marL="15187" marR="15187" marT="15187" marB="1518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0000"/>
                    </a:solidFill>
                  </a:tcPr>
                </a:tc>
              </a:tr>
              <a:tr h="305467">
                <a:tc>
                  <a:txBody>
                    <a:bodyPr/>
                    <a:lstStyle/>
                    <a:p>
                      <a:pPr algn="l"/>
                      <a:r>
                        <a:rPr lang="es-ES" sz="1100" b="0" i="0" u="sng">
                          <a:solidFill>
                            <a:srgbClr val="444444"/>
                          </a:solidFill>
                          <a:latin typeface="Arial"/>
                          <a:hlinkClick r:id="rId2"/>
                        </a:rPr>
                        <a:t>Barry, Ryan</a:t>
                      </a:r>
                      <a:endParaRPr lang="es-ES" sz="1100" b="0" i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5187" marR="15187" marT="15187" marB="1518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JR</a:t>
                      </a:r>
                    </a:p>
                  </a:txBody>
                  <a:tcPr marL="15187" marR="15187" marT="15187" marB="1518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Del Mar, Calif.</a:t>
                      </a:r>
                    </a:p>
                  </a:txBody>
                  <a:tcPr marL="15187" marR="15187" marT="15187" marB="1518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Trinity University</a:t>
                      </a:r>
                    </a:p>
                  </a:txBody>
                  <a:tcPr marL="15187" marR="15187" marT="15187" marB="1518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9575">
                <a:tc>
                  <a:txBody>
                    <a:bodyPr/>
                    <a:lstStyle/>
                    <a:p>
                      <a:pPr algn="l"/>
                      <a:r>
                        <a:rPr lang="es-ES" sz="1100" b="0" i="0" u="sng">
                          <a:solidFill>
                            <a:srgbClr val="444444"/>
                          </a:solidFill>
                          <a:latin typeface="Arial"/>
                          <a:hlinkClick r:id="rId3"/>
                        </a:rPr>
                        <a:t>Bauch, Benjamin</a:t>
                      </a:r>
                      <a:endParaRPr lang="es-ES" sz="1100" b="0" i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5187" marR="15187" marT="15187" marB="1518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SO</a:t>
                      </a:r>
                    </a:p>
                  </a:txBody>
                  <a:tcPr marL="15187" marR="15187" marT="15187" marB="1518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Trabuco Canyon, Calif.</a:t>
                      </a:r>
                    </a:p>
                  </a:txBody>
                  <a:tcPr marL="15187" marR="15187" marT="15187" marB="1518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Pacific</a:t>
                      </a:r>
                    </a:p>
                  </a:txBody>
                  <a:tcPr marL="15187" marR="15187" marT="15187" marB="1518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5467">
                <a:tc>
                  <a:txBody>
                    <a:bodyPr/>
                    <a:lstStyle/>
                    <a:p>
                      <a:pPr algn="l"/>
                      <a:r>
                        <a:rPr lang="es-ES" sz="1100" b="0" i="0" u="sng">
                          <a:solidFill>
                            <a:srgbClr val="444444"/>
                          </a:solidFill>
                          <a:latin typeface="Arial"/>
                          <a:hlinkClick r:id="rId4"/>
                        </a:rPr>
                        <a:t>Blackney, Kyle</a:t>
                      </a:r>
                      <a:endParaRPr lang="es-ES" sz="1100" b="0" i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5187" marR="15187" marT="15187" marB="1518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JR</a:t>
                      </a:r>
                    </a:p>
                  </a:txBody>
                  <a:tcPr marL="15187" marR="15187" marT="15187" marB="1518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Flint, Mich.</a:t>
                      </a:r>
                    </a:p>
                  </a:txBody>
                  <a:tcPr marL="15187" marR="15187" marT="15187" marB="1518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Midland College</a:t>
                      </a:r>
                    </a:p>
                  </a:txBody>
                  <a:tcPr marL="15187" marR="15187" marT="15187" marB="1518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5467">
                <a:tc>
                  <a:txBody>
                    <a:bodyPr/>
                    <a:lstStyle/>
                    <a:p>
                      <a:pPr algn="l"/>
                      <a:r>
                        <a:rPr lang="es-ES" sz="1100" b="0" i="0" u="sng">
                          <a:solidFill>
                            <a:srgbClr val="444444"/>
                          </a:solidFill>
                          <a:latin typeface="Arial"/>
                          <a:hlinkClick r:id="rId5"/>
                        </a:rPr>
                        <a:t>Carlson, Tom</a:t>
                      </a:r>
                      <a:endParaRPr lang="es-ES" sz="1100" b="0" i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5187" marR="15187" marT="15187" marB="1518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SR/3L</a:t>
                      </a:r>
                    </a:p>
                  </a:txBody>
                  <a:tcPr marL="15187" marR="15187" marT="15187" marB="1518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Sioux Falls, S.D.</a:t>
                      </a:r>
                    </a:p>
                  </a:txBody>
                  <a:tcPr marL="15187" marR="15187" marT="15187" marB="1518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O'Gorman HS</a:t>
                      </a:r>
                    </a:p>
                  </a:txBody>
                  <a:tcPr marL="15187" marR="15187" marT="15187" marB="1518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5467">
                <a:tc>
                  <a:txBody>
                    <a:bodyPr/>
                    <a:lstStyle/>
                    <a:p>
                      <a:pPr algn="l"/>
                      <a:r>
                        <a:rPr lang="es-ES" sz="1100" b="0" i="0" u="sng" dirty="0" err="1">
                          <a:solidFill>
                            <a:srgbClr val="444444"/>
                          </a:solidFill>
                          <a:latin typeface="Arial"/>
                          <a:hlinkClick r:id="rId6"/>
                        </a:rPr>
                        <a:t>Catlin</a:t>
                      </a:r>
                      <a:r>
                        <a:rPr lang="es-ES" sz="1100" b="0" i="0" u="sng" dirty="0">
                          <a:solidFill>
                            <a:srgbClr val="444444"/>
                          </a:solidFill>
                          <a:latin typeface="Arial"/>
                          <a:hlinkClick r:id="rId6"/>
                        </a:rPr>
                        <a:t>, John</a:t>
                      </a:r>
                      <a:endParaRPr lang="es-ES" sz="1100" b="0" i="0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5187" marR="15187" marT="15187" marB="1518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SO</a:t>
                      </a:r>
                      <a:endParaRPr lang="es-ES" sz="1100" b="0" i="0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5187" marR="15187" marT="15187" marB="1518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Carmichael, Calif.</a:t>
                      </a:r>
                    </a:p>
                  </a:txBody>
                  <a:tcPr marL="15187" marR="15187" marT="15187" marB="1518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Jesuit HS</a:t>
                      </a:r>
                    </a:p>
                  </a:txBody>
                  <a:tcPr marL="15187" marR="15187" marT="15187" marB="1518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9575">
                <a:tc>
                  <a:txBody>
                    <a:bodyPr/>
                    <a:lstStyle/>
                    <a:p>
                      <a:pPr algn="l"/>
                      <a:r>
                        <a:rPr lang="es-ES" sz="1100" b="0" i="0" u="sng">
                          <a:solidFill>
                            <a:srgbClr val="444444"/>
                          </a:solidFill>
                          <a:latin typeface="Arial"/>
                          <a:hlinkClick r:id="rId7"/>
                        </a:rPr>
                        <a:t>Chavez, Samuel</a:t>
                      </a:r>
                      <a:endParaRPr lang="es-ES" sz="1100" b="0" i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5187" marR="15187" marT="15187" marB="1518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SR/TR</a:t>
                      </a:r>
                    </a:p>
                  </a:txBody>
                  <a:tcPr marL="15187" marR="15187" marT="15187" marB="1518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Hillsborough, Calif.</a:t>
                      </a:r>
                    </a:p>
                  </a:txBody>
                  <a:tcPr marL="15187" marR="15187" marT="15187" marB="1518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University of Arkansas</a:t>
                      </a:r>
                    </a:p>
                  </a:txBody>
                  <a:tcPr marL="15187" marR="15187" marT="15187" marB="1518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5467">
                <a:tc>
                  <a:txBody>
                    <a:bodyPr/>
                    <a:lstStyle/>
                    <a:p>
                      <a:pPr algn="l"/>
                      <a:r>
                        <a:rPr lang="es-ES" sz="1100" b="0" i="0" u="sng">
                          <a:solidFill>
                            <a:srgbClr val="444444"/>
                          </a:solidFill>
                          <a:latin typeface="Arial"/>
                          <a:hlinkClick r:id="rId8"/>
                        </a:rPr>
                        <a:t>Erkenbeck, James</a:t>
                      </a:r>
                      <a:endParaRPr lang="es-ES" sz="1100" b="0" i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5187" marR="15187" marT="15187" marB="1518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JR/2L</a:t>
                      </a:r>
                    </a:p>
                  </a:txBody>
                  <a:tcPr marL="15187" marR="15187" marT="15187" marB="1518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San Diego, Calif.</a:t>
                      </a:r>
                    </a:p>
                  </a:txBody>
                  <a:tcPr marL="15187" marR="15187" marT="15187" marB="1518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Torrey Pines HS</a:t>
                      </a:r>
                    </a:p>
                  </a:txBody>
                  <a:tcPr marL="15187" marR="15187" marT="15187" marB="1518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9575">
                <a:tc>
                  <a:txBody>
                    <a:bodyPr/>
                    <a:lstStyle/>
                    <a:p>
                      <a:pPr algn="l"/>
                      <a:r>
                        <a:rPr lang="es-ES" sz="1100" b="0" i="0" u="sng">
                          <a:solidFill>
                            <a:srgbClr val="444444"/>
                          </a:solidFill>
                          <a:latin typeface="Arial"/>
                          <a:hlinkClick r:id="rId9"/>
                        </a:rPr>
                        <a:t>Estrada, Alex</a:t>
                      </a:r>
                      <a:endParaRPr lang="es-ES" sz="1100" b="0" i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5187" marR="15187" marT="15187" marB="1518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JR</a:t>
                      </a:r>
                    </a:p>
                  </a:txBody>
                  <a:tcPr marL="15187" marR="15187" marT="15187" marB="1518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Belen, N.M.</a:t>
                      </a:r>
                    </a:p>
                  </a:txBody>
                  <a:tcPr marL="15187" marR="15187" marT="15187" marB="1518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University of the Southwest</a:t>
                      </a:r>
                    </a:p>
                  </a:txBody>
                  <a:tcPr marL="15187" marR="15187" marT="15187" marB="1518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5467">
                <a:tc>
                  <a:txBody>
                    <a:bodyPr/>
                    <a:lstStyle/>
                    <a:p>
                      <a:pPr algn="l"/>
                      <a:r>
                        <a:rPr lang="es-ES" sz="1100" b="0" i="0" u="sng">
                          <a:solidFill>
                            <a:srgbClr val="444444"/>
                          </a:solidFill>
                          <a:latin typeface="Arial"/>
                          <a:hlinkClick r:id="rId10"/>
                        </a:rPr>
                        <a:t>Gay, Ryan</a:t>
                      </a:r>
                      <a:endParaRPr lang="es-ES" sz="1100" b="0" i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5187" marR="15187" marT="15187" marB="1518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SO</a:t>
                      </a:r>
                    </a:p>
                  </a:txBody>
                  <a:tcPr marL="15187" marR="15187" marT="15187" marB="1518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Pittston, Maine</a:t>
                      </a:r>
                    </a:p>
                  </a:txBody>
                  <a:tcPr marL="15187" marR="15187" marT="15187" marB="1518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Gardiner HS</a:t>
                      </a:r>
                    </a:p>
                  </a:txBody>
                  <a:tcPr marL="15187" marR="15187" marT="15187" marB="1518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5467">
                <a:tc>
                  <a:txBody>
                    <a:bodyPr/>
                    <a:lstStyle/>
                    <a:p>
                      <a:pPr algn="l"/>
                      <a:r>
                        <a:rPr lang="es-ES" sz="1100" b="0" i="0" u="sng">
                          <a:solidFill>
                            <a:srgbClr val="444444"/>
                          </a:solidFill>
                          <a:latin typeface="Arial"/>
                          <a:hlinkClick r:id="rId11"/>
                        </a:rPr>
                        <a:t>Gehrke, James</a:t>
                      </a:r>
                      <a:endParaRPr lang="es-ES" sz="1100" b="0" i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5187" marR="15187" marT="15187" marB="1518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JR/RS</a:t>
                      </a:r>
                    </a:p>
                  </a:txBody>
                  <a:tcPr marL="15187" marR="15187" marT="15187" marB="1518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Albuquerque, N.M.</a:t>
                      </a:r>
                    </a:p>
                  </a:txBody>
                  <a:tcPr marL="15187" marR="15187" marT="15187" marB="1518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La Cueva HS</a:t>
                      </a:r>
                    </a:p>
                  </a:txBody>
                  <a:tcPr marL="15187" marR="15187" marT="15187" marB="1518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5467">
                <a:tc>
                  <a:txBody>
                    <a:bodyPr/>
                    <a:lstStyle/>
                    <a:p>
                      <a:pPr algn="l"/>
                      <a:r>
                        <a:rPr lang="es-ES" sz="1100" b="0" i="0" u="sng">
                          <a:solidFill>
                            <a:srgbClr val="444444"/>
                          </a:solidFill>
                          <a:latin typeface="Arial"/>
                          <a:hlinkClick r:id="rId12"/>
                        </a:rPr>
                        <a:t>McDonald, Shane</a:t>
                      </a:r>
                      <a:endParaRPr lang="es-ES" sz="1100" b="0" i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5187" marR="15187" marT="15187" marB="1518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JR</a:t>
                      </a:r>
                    </a:p>
                  </a:txBody>
                  <a:tcPr marL="15187" marR="15187" marT="15187" marB="1518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Mansfield, Texas</a:t>
                      </a:r>
                    </a:p>
                  </a:txBody>
                  <a:tcPr marL="15187" marR="15187" marT="15187" marB="1518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Mansfield HS</a:t>
                      </a:r>
                    </a:p>
                  </a:txBody>
                  <a:tcPr marL="15187" marR="15187" marT="15187" marB="1518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5467">
                <a:tc>
                  <a:txBody>
                    <a:bodyPr/>
                    <a:lstStyle/>
                    <a:p>
                      <a:pPr algn="l"/>
                      <a:r>
                        <a:rPr lang="es-ES" sz="1100" b="0" i="0" u="sng">
                          <a:solidFill>
                            <a:srgbClr val="444444"/>
                          </a:solidFill>
                          <a:latin typeface="Arial"/>
                          <a:hlinkClick r:id="rId13"/>
                        </a:rPr>
                        <a:t>Richardson, Tom</a:t>
                      </a:r>
                      <a:endParaRPr lang="es-ES" sz="1100" b="0" i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5187" marR="15187" marT="15187" marB="1518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JR</a:t>
                      </a:r>
                    </a:p>
                  </a:txBody>
                  <a:tcPr marL="15187" marR="15187" marT="15187" marB="1518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Guildford, England</a:t>
                      </a:r>
                    </a:p>
                  </a:txBody>
                  <a:tcPr marL="15187" marR="15187" marT="15187" marB="1518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Fresno City C.C.</a:t>
                      </a:r>
                    </a:p>
                  </a:txBody>
                  <a:tcPr marL="15187" marR="15187" marT="15187" marB="1518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5467">
                <a:tc>
                  <a:txBody>
                    <a:bodyPr/>
                    <a:lstStyle/>
                    <a:p>
                      <a:pPr algn="l"/>
                      <a:r>
                        <a:rPr lang="es-ES" sz="1100" b="0" i="0" u="sng">
                          <a:solidFill>
                            <a:srgbClr val="444444"/>
                          </a:solidFill>
                          <a:latin typeface="Arial"/>
                          <a:hlinkClick r:id="rId14"/>
                        </a:rPr>
                        <a:t>Ross, Travis</a:t>
                      </a:r>
                      <a:endParaRPr lang="es-ES" sz="1100" b="0" i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5187" marR="15187" marT="15187" marB="1518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SR/TR</a:t>
                      </a:r>
                    </a:p>
                  </a:txBody>
                  <a:tcPr marL="15187" marR="15187" marT="15187" marB="1518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Crookston, Minn.</a:t>
                      </a:r>
                    </a:p>
                  </a:txBody>
                  <a:tcPr marL="15187" marR="15187" marT="15187" marB="1518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St. Cloud State</a:t>
                      </a:r>
                    </a:p>
                  </a:txBody>
                  <a:tcPr marL="15187" marR="15187" marT="15187" marB="1518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5467">
                <a:tc>
                  <a:txBody>
                    <a:bodyPr/>
                    <a:lstStyle/>
                    <a:p>
                      <a:pPr algn="l"/>
                      <a:r>
                        <a:rPr lang="es-ES" sz="1100" b="0" i="0" u="sng">
                          <a:solidFill>
                            <a:srgbClr val="444444"/>
                          </a:solidFill>
                          <a:latin typeface="Arial"/>
                          <a:hlinkClick r:id="rId15"/>
                        </a:rPr>
                        <a:t>Saunders, Sam</a:t>
                      </a:r>
                      <a:endParaRPr lang="es-ES" sz="1100" b="0" i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5187" marR="15187" marT="15187" marB="1518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FR</a:t>
                      </a:r>
                    </a:p>
                  </a:txBody>
                  <a:tcPr marL="15187" marR="15187" marT="15187" marB="1518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Albuquerque, N.M.</a:t>
                      </a:r>
                    </a:p>
                  </a:txBody>
                  <a:tcPr marL="15187" marR="15187" marT="15187" marB="1518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 dirty="0">
                          <a:solidFill>
                            <a:srgbClr val="000000"/>
                          </a:solidFill>
                          <a:latin typeface="Arial"/>
                        </a:rPr>
                        <a:t>La Cueva HS</a:t>
                      </a:r>
                    </a:p>
                  </a:txBody>
                  <a:tcPr marL="15187" marR="15187" marT="15187" marB="15187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252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">
              <a:latin typeface="Calibri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2339752" y="404664"/>
            <a:ext cx="6264696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Equipo de Golf masculino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2010-2011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467544" y="1879851"/>
          <a:ext cx="8280921" cy="4978149"/>
        </p:xfrm>
        <a:graphic>
          <a:graphicData uri="http://schemas.openxmlformats.org/drawingml/2006/table">
            <a:tbl>
              <a:tblPr/>
              <a:tblGrid>
                <a:gridCol w="2760307"/>
                <a:gridCol w="2760307"/>
                <a:gridCol w="2760307"/>
              </a:tblGrid>
              <a:tr h="275925">
                <a:tc>
                  <a:txBody>
                    <a:bodyPr/>
                    <a:lstStyle/>
                    <a:p>
                      <a:r>
                        <a:rPr lang="es-ES" dirty="0" smtClean="0">
                          <a:solidFill>
                            <a:schemeClr val="bg1"/>
                          </a:solidFill>
                        </a:rPr>
                        <a:t>Fecha                                               </a:t>
                      </a:r>
                      <a:r>
                        <a:rPr lang="es-ES" baseline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endParaRPr lang="es-ES" dirty="0">
                        <a:solidFill>
                          <a:schemeClr val="bg1"/>
                        </a:solidFill>
                      </a:endParaRPr>
                    </a:p>
                  </a:txBody>
                  <a:tcPr marL="5601" marR="5601" marT="5601" marB="560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7777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dirty="0" smtClean="0">
                          <a:solidFill>
                            <a:schemeClr val="bg1"/>
                          </a:solidFill>
                        </a:rPr>
                        <a:t>Torneo</a:t>
                      </a:r>
                      <a:endParaRPr lang="es-ES" dirty="0">
                        <a:solidFill>
                          <a:schemeClr val="bg1"/>
                        </a:solidFill>
                      </a:endParaRPr>
                    </a:p>
                  </a:txBody>
                  <a:tcPr marL="5601" marR="5601" marT="5601" marB="560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7777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500" b="0" i="0" dirty="0" smtClean="0">
                          <a:solidFill>
                            <a:srgbClr val="FFFFFF"/>
                          </a:solidFill>
                          <a:latin typeface="verdana"/>
                        </a:rPr>
                        <a:t>  </a:t>
                      </a:r>
                      <a:r>
                        <a:rPr lang="es-ES" sz="1800" b="0" i="0" dirty="0" smtClean="0">
                          <a:solidFill>
                            <a:srgbClr val="FFFFFF"/>
                          </a:solidFill>
                          <a:latin typeface="verdana"/>
                        </a:rPr>
                        <a:t>Localidad</a:t>
                      </a:r>
                      <a:endParaRPr lang="es-ES" sz="500" b="0" i="0" dirty="0">
                        <a:solidFill>
                          <a:srgbClr val="FFFFFF"/>
                        </a:solidFill>
                        <a:latin typeface="verdana"/>
                      </a:endParaRPr>
                    </a:p>
                  </a:txBody>
                  <a:tcPr marL="5601" marR="5601" marT="5601" marB="560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77777"/>
                    </a:solidFill>
                  </a:tcPr>
                </a:tc>
              </a:tr>
              <a:tr h="521403">
                <a:tc>
                  <a:txBody>
                    <a:bodyPr/>
                    <a:lstStyle/>
                    <a:p>
                      <a:r>
                        <a:rPr lang="es-ES" sz="1200" b="0" i="0" dirty="0">
                          <a:solidFill>
                            <a:srgbClr val="000000"/>
                          </a:solidFill>
                          <a:latin typeface="verdana"/>
                        </a:rPr>
                        <a:t>02/16/11</a:t>
                      </a:r>
                    </a:p>
                  </a:txBody>
                  <a:tcPr marL="5601" marR="5601" marT="5601" marB="560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200" b="0" i="0">
                          <a:solidFill>
                            <a:srgbClr val="000000"/>
                          </a:solidFill>
                          <a:latin typeface="verdana"/>
                        </a:rPr>
                        <a:t>vs. John A.Burns Intercollegiate</a:t>
                      </a:r>
                    </a:p>
                  </a:txBody>
                  <a:tcPr marL="5601" marR="5601" marT="5601" marB="560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i="0">
                          <a:solidFill>
                            <a:srgbClr val="000000"/>
                          </a:solidFill>
                          <a:latin typeface="verdana"/>
                        </a:rPr>
                        <a:t>Leilehua Golf Course - Schofield Barracks, Hawaii</a:t>
                      </a:r>
                    </a:p>
                  </a:txBody>
                  <a:tcPr marL="5601" marR="5601" marT="5601" marB="560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521403">
                <a:tc>
                  <a:txBody>
                    <a:bodyPr/>
                    <a:lstStyle/>
                    <a:p>
                      <a:r>
                        <a:rPr lang="es-ES" sz="1200" b="0" i="0">
                          <a:solidFill>
                            <a:srgbClr val="000000"/>
                          </a:solidFill>
                          <a:latin typeface="verdana"/>
                        </a:rPr>
                        <a:t>02/17/11</a:t>
                      </a:r>
                    </a:p>
                  </a:txBody>
                  <a:tcPr marL="5601" marR="5601" marT="5601" marB="560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200" b="0" i="0">
                          <a:solidFill>
                            <a:srgbClr val="000000"/>
                          </a:solidFill>
                          <a:latin typeface="verdana"/>
                        </a:rPr>
                        <a:t>John A.Burns Intercollegiate</a:t>
                      </a:r>
                    </a:p>
                  </a:txBody>
                  <a:tcPr marL="5601" marR="5601" marT="5601" marB="560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i="0">
                          <a:solidFill>
                            <a:srgbClr val="000000"/>
                          </a:solidFill>
                          <a:latin typeface="verdana"/>
                        </a:rPr>
                        <a:t>Leilehua Golf Course - Schofield Barracks, Hawaii</a:t>
                      </a:r>
                    </a:p>
                  </a:txBody>
                  <a:tcPr marL="5601" marR="5601" marT="5601" marB="560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521403">
                <a:tc>
                  <a:txBody>
                    <a:bodyPr/>
                    <a:lstStyle/>
                    <a:p>
                      <a:r>
                        <a:rPr lang="es-ES" sz="1200" b="0" i="0">
                          <a:solidFill>
                            <a:srgbClr val="000000"/>
                          </a:solidFill>
                          <a:latin typeface="verdana"/>
                        </a:rPr>
                        <a:t>02/18/11</a:t>
                      </a:r>
                    </a:p>
                  </a:txBody>
                  <a:tcPr marL="5601" marR="5601" marT="5601" marB="560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200" b="0" i="0" dirty="0">
                          <a:solidFill>
                            <a:srgbClr val="000000"/>
                          </a:solidFill>
                          <a:latin typeface="verdana"/>
                        </a:rPr>
                        <a:t>John </a:t>
                      </a:r>
                      <a:r>
                        <a:rPr lang="es-ES" sz="1200" b="0" i="0" dirty="0" err="1">
                          <a:solidFill>
                            <a:srgbClr val="000000"/>
                          </a:solidFill>
                          <a:latin typeface="verdana"/>
                        </a:rPr>
                        <a:t>A.Burns</a:t>
                      </a:r>
                      <a:r>
                        <a:rPr lang="es-ES" sz="1200" b="0" i="0" dirty="0">
                          <a:solidFill>
                            <a:srgbClr val="000000"/>
                          </a:solidFill>
                          <a:latin typeface="verdana"/>
                        </a:rPr>
                        <a:t> </a:t>
                      </a:r>
                      <a:r>
                        <a:rPr lang="es-ES" sz="1200" b="0" i="0" dirty="0" err="1">
                          <a:solidFill>
                            <a:srgbClr val="000000"/>
                          </a:solidFill>
                          <a:latin typeface="verdana"/>
                        </a:rPr>
                        <a:t>Intercollegiate</a:t>
                      </a:r>
                      <a:endParaRPr lang="es-ES" sz="1200" b="0" i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5601" marR="5601" marT="5601" marB="560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i="0">
                          <a:solidFill>
                            <a:srgbClr val="000000"/>
                          </a:solidFill>
                          <a:latin typeface="verdana"/>
                        </a:rPr>
                        <a:t>Leilehua Golf Course - Schofield Barracks, Hawaii</a:t>
                      </a:r>
                    </a:p>
                  </a:txBody>
                  <a:tcPr marL="5601" marR="5601" marT="5601" marB="560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521403">
                <a:tc>
                  <a:txBody>
                    <a:bodyPr/>
                    <a:lstStyle/>
                    <a:p>
                      <a:r>
                        <a:rPr lang="es-ES" sz="1200" b="0" i="0">
                          <a:solidFill>
                            <a:srgbClr val="000000"/>
                          </a:solidFill>
                          <a:latin typeface="verdana"/>
                        </a:rPr>
                        <a:t>03/07/11</a:t>
                      </a:r>
                    </a:p>
                  </a:txBody>
                  <a:tcPr marL="5601" marR="5601" marT="5601" marB="560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200" b="0" i="0">
                          <a:solidFill>
                            <a:srgbClr val="000000"/>
                          </a:solidFill>
                          <a:latin typeface="verdana"/>
                        </a:rPr>
                        <a:t>Fresno State Lexus Classic</a:t>
                      </a:r>
                    </a:p>
                  </a:txBody>
                  <a:tcPr marL="5601" marR="5601" marT="5601" marB="560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i="0">
                          <a:solidFill>
                            <a:srgbClr val="000000"/>
                          </a:solidFill>
                          <a:latin typeface="verdana"/>
                        </a:rPr>
                        <a:t>Sunnyside Country Club - Fresno, Calif.</a:t>
                      </a:r>
                    </a:p>
                  </a:txBody>
                  <a:tcPr marL="5601" marR="5601" marT="5601" marB="560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521403">
                <a:tc>
                  <a:txBody>
                    <a:bodyPr/>
                    <a:lstStyle/>
                    <a:p>
                      <a:r>
                        <a:rPr lang="es-ES" sz="1200" b="0" i="0" dirty="0">
                          <a:solidFill>
                            <a:srgbClr val="000000"/>
                          </a:solidFill>
                          <a:latin typeface="verdana"/>
                        </a:rPr>
                        <a:t>03/08/11</a:t>
                      </a:r>
                    </a:p>
                  </a:txBody>
                  <a:tcPr marL="5601" marR="5601" marT="5601" marB="560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200" b="0" i="0">
                          <a:solidFill>
                            <a:srgbClr val="000000"/>
                          </a:solidFill>
                          <a:latin typeface="verdana"/>
                        </a:rPr>
                        <a:t>Fresno State Lexus Classic</a:t>
                      </a:r>
                    </a:p>
                  </a:txBody>
                  <a:tcPr marL="5601" marR="5601" marT="5601" marB="560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i="0">
                          <a:solidFill>
                            <a:srgbClr val="000000"/>
                          </a:solidFill>
                          <a:latin typeface="verdana"/>
                        </a:rPr>
                        <a:t>Sunnyside Country Club - Fresno, Calif.</a:t>
                      </a:r>
                    </a:p>
                  </a:txBody>
                  <a:tcPr marL="5601" marR="5601" marT="5601" marB="560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521403">
                <a:tc>
                  <a:txBody>
                    <a:bodyPr/>
                    <a:lstStyle/>
                    <a:p>
                      <a:r>
                        <a:rPr lang="es-ES" sz="1200" b="0" i="0">
                          <a:solidFill>
                            <a:srgbClr val="000000"/>
                          </a:solidFill>
                          <a:latin typeface="verdana"/>
                        </a:rPr>
                        <a:t>03/21/11</a:t>
                      </a:r>
                    </a:p>
                  </a:txBody>
                  <a:tcPr marL="5601" marR="5601" marT="5601" marB="560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200" b="0" i="0">
                          <a:solidFill>
                            <a:srgbClr val="000000"/>
                          </a:solidFill>
                          <a:latin typeface="verdana"/>
                        </a:rPr>
                        <a:t>National Invitational Tournament</a:t>
                      </a:r>
                    </a:p>
                  </a:txBody>
                  <a:tcPr marL="5601" marR="5601" marT="5601" marB="560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i="0">
                          <a:solidFill>
                            <a:srgbClr val="000000"/>
                          </a:solidFill>
                          <a:latin typeface="verdana"/>
                        </a:rPr>
                        <a:t>OMNI Tucson National Golf Club - Tucson, Ariz.</a:t>
                      </a:r>
                    </a:p>
                  </a:txBody>
                  <a:tcPr marL="5601" marR="5601" marT="5601" marB="560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521403">
                <a:tc>
                  <a:txBody>
                    <a:bodyPr/>
                    <a:lstStyle/>
                    <a:p>
                      <a:r>
                        <a:rPr lang="es-ES" sz="1200" b="0" i="0">
                          <a:solidFill>
                            <a:srgbClr val="000000"/>
                          </a:solidFill>
                          <a:latin typeface="verdana"/>
                        </a:rPr>
                        <a:t>03/22/11</a:t>
                      </a:r>
                    </a:p>
                  </a:txBody>
                  <a:tcPr marL="5601" marR="5601" marT="5601" marB="560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200" b="0" i="0">
                          <a:solidFill>
                            <a:srgbClr val="000000"/>
                          </a:solidFill>
                          <a:latin typeface="verdana"/>
                        </a:rPr>
                        <a:t>National Invitational Tournament</a:t>
                      </a:r>
                    </a:p>
                  </a:txBody>
                  <a:tcPr marL="5601" marR="5601" marT="5601" marB="560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i="0">
                          <a:solidFill>
                            <a:srgbClr val="000000"/>
                          </a:solidFill>
                          <a:latin typeface="verdana"/>
                        </a:rPr>
                        <a:t>OMNI Tucson National Golf Club - Tucson, Ariz.</a:t>
                      </a:r>
                    </a:p>
                  </a:txBody>
                  <a:tcPr marL="5601" marR="5601" marT="5601" marB="560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521403">
                <a:tc>
                  <a:txBody>
                    <a:bodyPr/>
                    <a:lstStyle/>
                    <a:p>
                      <a:r>
                        <a:rPr lang="es-ES" sz="1200" b="0" i="0">
                          <a:solidFill>
                            <a:srgbClr val="000000"/>
                          </a:solidFill>
                          <a:latin typeface="verdana"/>
                        </a:rPr>
                        <a:t>03/24/11</a:t>
                      </a:r>
                    </a:p>
                  </a:txBody>
                  <a:tcPr marL="5601" marR="5601" marT="5601" marB="560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200" b="0" i="0">
                          <a:solidFill>
                            <a:srgbClr val="000000"/>
                          </a:solidFill>
                          <a:latin typeface="verdana"/>
                        </a:rPr>
                        <a:t>vs. Barona Collegiate Cup</a:t>
                      </a:r>
                    </a:p>
                  </a:txBody>
                  <a:tcPr marL="5601" marR="5601" marT="5601" marB="560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i="0">
                          <a:solidFill>
                            <a:srgbClr val="000000"/>
                          </a:solidFill>
                          <a:latin typeface="verdana"/>
                        </a:rPr>
                        <a:t>Barona Valley Ranch Resort - Lakeside, Calif.</a:t>
                      </a:r>
                    </a:p>
                  </a:txBody>
                  <a:tcPr marL="5601" marR="5601" marT="5601" marB="560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521403">
                <a:tc>
                  <a:txBody>
                    <a:bodyPr/>
                    <a:lstStyle/>
                    <a:p>
                      <a:r>
                        <a:rPr lang="es-ES" sz="1200" b="0" i="0">
                          <a:solidFill>
                            <a:srgbClr val="000000"/>
                          </a:solidFill>
                          <a:latin typeface="verdana"/>
                        </a:rPr>
                        <a:t>03/25/11</a:t>
                      </a:r>
                    </a:p>
                  </a:txBody>
                  <a:tcPr marL="5601" marR="5601" marT="5601" marB="560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200" b="0" i="0">
                          <a:solidFill>
                            <a:srgbClr val="000000"/>
                          </a:solidFill>
                          <a:latin typeface="verdana"/>
                        </a:rPr>
                        <a:t>Barona Collegiate Cup</a:t>
                      </a:r>
                    </a:p>
                  </a:txBody>
                  <a:tcPr marL="5601" marR="5601" marT="5601" marB="560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i="0" dirty="0">
                          <a:solidFill>
                            <a:srgbClr val="000000"/>
                          </a:solidFill>
                          <a:latin typeface="verdana"/>
                        </a:rPr>
                        <a:t>Barona Valley Ranch Resort - Lakeside, Calif.</a:t>
                      </a:r>
                    </a:p>
                  </a:txBody>
                  <a:tcPr marL="5601" marR="5601" marT="5601" marB="560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</a:tbl>
          </a:graphicData>
        </a:graphic>
      </p:graphicFrame>
      <p:sp>
        <p:nvSpPr>
          <p:cNvPr id="8225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">
              <a:latin typeface="Calibri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2286000" y="404665"/>
            <a:ext cx="6390456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Torneos  de Golf masculino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Primer Trimestre 2011</a:t>
            </a:r>
            <a:endParaRPr lang="es-E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323528" y="1721392"/>
          <a:ext cx="8280918" cy="5136608"/>
        </p:xfrm>
        <a:graphic>
          <a:graphicData uri="http://schemas.openxmlformats.org/drawingml/2006/table">
            <a:tbl>
              <a:tblPr/>
              <a:tblGrid>
                <a:gridCol w="2760306"/>
                <a:gridCol w="624069"/>
                <a:gridCol w="4896543"/>
              </a:tblGrid>
              <a:tr h="435114">
                <a:tc>
                  <a:txBody>
                    <a:bodyPr/>
                    <a:lstStyle/>
                    <a:p>
                      <a:pPr algn="l"/>
                      <a:r>
                        <a:rPr lang="es-ES" sz="1100" b="1" u="sng" dirty="0" smtClean="0">
                          <a:latin typeface="Verdana"/>
                        </a:rPr>
                        <a:t>NOMBRE</a:t>
                      </a:r>
                      <a:endParaRPr lang="es-ES" sz="1100" b="1" u="sng" dirty="0">
                        <a:latin typeface="Verdana"/>
                      </a:endParaRPr>
                    </a:p>
                  </a:txBody>
                  <a:tcPr marL="11177" marR="11177" marT="11177" marB="1117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1" u="sng" dirty="0" smtClean="0">
                          <a:latin typeface="Verdana"/>
                        </a:rPr>
                        <a:t>CLASE</a:t>
                      </a:r>
                      <a:endParaRPr lang="es-ES" sz="1100" b="1" u="sng" dirty="0">
                        <a:latin typeface="Verdana"/>
                      </a:endParaRPr>
                    </a:p>
                  </a:txBody>
                  <a:tcPr marL="11177" marR="11177" marT="11177" marB="1117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1" dirty="0" smtClean="0">
                          <a:latin typeface="Verdana"/>
                        </a:rPr>
                        <a:t>LUGAR</a:t>
                      </a:r>
                      <a:r>
                        <a:rPr lang="es-ES" sz="1100" b="1" baseline="0" dirty="0" smtClean="0">
                          <a:latin typeface="Verdana"/>
                        </a:rPr>
                        <a:t> DE NACIMIENTO/ULTIMO COLEGIO</a:t>
                      </a:r>
                      <a:endParaRPr lang="es-ES" sz="1100" b="1" dirty="0">
                        <a:latin typeface="Verdana"/>
                      </a:endParaRPr>
                    </a:p>
                  </a:txBody>
                  <a:tcPr marL="11177" marR="11177" marT="11177" marB="1117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35114">
                <a:tc>
                  <a:txBody>
                    <a:bodyPr/>
                    <a:lstStyle/>
                    <a:p>
                      <a:pPr algn="l"/>
                      <a:r>
                        <a:rPr lang="es-ES" sz="1100" b="0" i="0" u="sng">
                          <a:solidFill>
                            <a:srgbClr val="666666"/>
                          </a:solidFill>
                          <a:latin typeface="Arial"/>
                          <a:hlinkClick r:id="rId2"/>
                        </a:rPr>
                        <a:t>Buchner, Beth</a:t>
                      </a:r>
                      <a:endParaRPr lang="es-ES" sz="1100" b="0" i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1177" marR="11177" marT="11177" marB="1117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SO/1L</a:t>
                      </a:r>
                    </a:p>
                  </a:txBody>
                  <a:tcPr marL="11177" marR="11177" marT="11177" marB="1117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Loveland, Colo. (Loveland HS)</a:t>
                      </a:r>
                    </a:p>
                  </a:txBody>
                  <a:tcPr marL="11177" marR="11177" marT="11177" marB="1117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638545">
                <a:tc>
                  <a:txBody>
                    <a:bodyPr/>
                    <a:lstStyle/>
                    <a:p>
                      <a:pPr algn="l"/>
                      <a:r>
                        <a:rPr lang="es-ES" sz="1100" b="0" i="0" u="sng">
                          <a:solidFill>
                            <a:srgbClr val="444444"/>
                          </a:solidFill>
                          <a:latin typeface="Arial"/>
                          <a:hlinkClick r:id="rId3"/>
                        </a:rPr>
                        <a:t>de Roey, Manon</a:t>
                      </a:r>
                      <a:endParaRPr lang="es-ES" sz="1100" b="0" i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1177" marR="11177" marT="11177" marB="1117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FR/HS</a:t>
                      </a:r>
                    </a:p>
                  </a:txBody>
                  <a:tcPr marL="11177" marR="11177" marT="11177" marB="1117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Schilde, Belgium (SportHumanitora Hasselt)</a:t>
                      </a:r>
                    </a:p>
                  </a:txBody>
                  <a:tcPr marL="11177" marR="11177" marT="11177" marB="1117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638545">
                <a:tc>
                  <a:txBody>
                    <a:bodyPr/>
                    <a:lstStyle/>
                    <a:p>
                      <a:pPr algn="l"/>
                      <a:r>
                        <a:rPr lang="es-ES" sz="1100" b="0" i="0" u="sng">
                          <a:solidFill>
                            <a:srgbClr val="444444"/>
                          </a:solidFill>
                          <a:latin typeface="Arial"/>
                          <a:hlinkClick r:id="rId4"/>
                        </a:rPr>
                        <a:t>Hellbom, Rebecca</a:t>
                      </a:r>
                      <a:endParaRPr lang="es-ES" sz="1100" b="0" i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1177" marR="11177" marT="11177" marB="1117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JR/2L</a:t>
                      </a:r>
                    </a:p>
                  </a:txBody>
                  <a:tcPr marL="11177" marR="11177" marT="11177" marB="1117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 dirty="0" err="1">
                          <a:solidFill>
                            <a:srgbClr val="000000"/>
                          </a:solidFill>
                          <a:latin typeface="Arial"/>
                        </a:rPr>
                        <a:t>Vasteras</a:t>
                      </a:r>
                      <a:r>
                        <a:rPr lang="es-ES" sz="1100" b="0" i="0" dirty="0">
                          <a:solidFill>
                            <a:srgbClr val="000000"/>
                          </a:solidFill>
                          <a:latin typeface="Arial"/>
                        </a:rPr>
                        <a:t>, </a:t>
                      </a:r>
                      <a:r>
                        <a:rPr lang="es-ES" sz="1100" b="0" i="0" dirty="0" err="1">
                          <a:solidFill>
                            <a:srgbClr val="000000"/>
                          </a:solidFill>
                          <a:latin typeface="Arial"/>
                        </a:rPr>
                        <a:t>Sweden</a:t>
                      </a:r>
                      <a:r>
                        <a:rPr lang="es-ES" sz="1100" b="0" i="0" dirty="0">
                          <a:solidFill>
                            <a:srgbClr val="000000"/>
                          </a:solidFill>
                          <a:latin typeface="Arial"/>
                        </a:rPr>
                        <a:t> (</a:t>
                      </a:r>
                      <a:r>
                        <a:rPr lang="es-ES" sz="1100" b="0" i="0" dirty="0" err="1">
                          <a:solidFill>
                            <a:srgbClr val="000000"/>
                          </a:solidFill>
                          <a:latin typeface="Arial"/>
                        </a:rPr>
                        <a:t>Klippans</a:t>
                      </a:r>
                      <a:r>
                        <a:rPr lang="es-ES" sz="1100" b="0" i="0" dirty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es-ES" sz="1100" b="0" i="0" dirty="0" err="1">
                          <a:solidFill>
                            <a:srgbClr val="000000"/>
                          </a:solidFill>
                          <a:latin typeface="Arial"/>
                        </a:rPr>
                        <a:t>Gymnasieskola</a:t>
                      </a:r>
                      <a:r>
                        <a:rPr lang="es-ES" sz="1100" b="0" i="0" dirty="0">
                          <a:solidFill>
                            <a:srgbClr val="000000"/>
                          </a:solidFill>
                          <a:latin typeface="Arial"/>
                        </a:rPr>
                        <a:t>)</a:t>
                      </a:r>
                    </a:p>
                  </a:txBody>
                  <a:tcPr marL="11177" marR="11177" marT="11177" marB="1117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841974">
                <a:tc>
                  <a:txBody>
                    <a:bodyPr/>
                    <a:lstStyle/>
                    <a:p>
                      <a:pPr algn="l"/>
                      <a:r>
                        <a:rPr lang="es-ES" sz="1100" b="0" i="0" u="sng">
                          <a:solidFill>
                            <a:srgbClr val="444444"/>
                          </a:solidFill>
                          <a:latin typeface="Arial"/>
                          <a:hlinkClick r:id="rId5"/>
                        </a:rPr>
                        <a:t>Hoglund, Sofia</a:t>
                      </a:r>
                      <a:endParaRPr lang="es-ES" sz="1100" b="0" i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1177" marR="11177" marT="11177" marB="1117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FR/HS</a:t>
                      </a:r>
                    </a:p>
                  </a:txBody>
                  <a:tcPr marL="11177" marR="11177" marT="11177" marB="1117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Kokkola, Finland (Baylor School (Chattanooga, Tenn.))</a:t>
                      </a:r>
                    </a:p>
                  </a:txBody>
                  <a:tcPr marL="11177" marR="11177" marT="11177" marB="1117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35114">
                <a:tc>
                  <a:txBody>
                    <a:bodyPr/>
                    <a:lstStyle/>
                    <a:p>
                      <a:pPr algn="l"/>
                      <a:r>
                        <a:rPr lang="es-ES" sz="1100" b="0" i="0" u="sng">
                          <a:solidFill>
                            <a:srgbClr val="444444"/>
                          </a:solidFill>
                          <a:latin typeface="Arial"/>
                          <a:hlinkClick r:id="rId6"/>
                        </a:rPr>
                        <a:t>Kennon, Jordan</a:t>
                      </a:r>
                      <a:endParaRPr lang="es-ES" sz="1100" b="0" i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1177" marR="11177" marT="11177" marB="1117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SR/Tr</a:t>
                      </a:r>
                    </a:p>
                  </a:txBody>
                  <a:tcPr marL="11177" marR="11177" marT="11177" marB="1117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Deming, N.M. (Belmont Abbey)</a:t>
                      </a:r>
                    </a:p>
                  </a:txBody>
                  <a:tcPr marL="11177" marR="11177" marT="11177" marB="1117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35114">
                <a:tc>
                  <a:txBody>
                    <a:bodyPr/>
                    <a:lstStyle/>
                    <a:p>
                      <a:pPr algn="l"/>
                      <a:r>
                        <a:rPr lang="es-ES" sz="1100" b="0" i="0" u="sng">
                          <a:solidFill>
                            <a:srgbClr val="444444"/>
                          </a:solidFill>
                          <a:latin typeface="Arial"/>
                          <a:hlinkClick r:id="rId7"/>
                        </a:rPr>
                        <a:t>Miller, Erin</a:t>
                      </a:r>
                      <a:endParaRPr lang="es-ES" sz="1100" b="0" i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1177" marR="11177" marT="11177" marB="1117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JR/2L</a:t>
                      </a:r>
                    </a:p>
                  </a:txBody>
                  <a:tcPr marL="11177" marR="11177" marT="11177" marB="1117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El Paso, Texas (Coronado HS)</a:t>
                      </a:r>
                    </a:p>
                  </a:txBody>
                  <a:tcPr marL="11177" marR="11177" marT="11177" marB="1117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35114">
                <a:tc>
                  <a:txBody>
                    <a:bodyPr/>
                    <a:lstStyle/>
                    <a:p>
                      <a:pPr algn="l"/>
                      <a:r>
                        <a:rPr lang="es-ES" sz="1100" b="0" i="0" u="sng">
                          <a:solidFill>
                            <a:srgbClr val="444444"/>
                          </a:solidFill>
                          <a:latin typeface="Arial"/>
                          <a:hlinkClick r:id="rId8"/>
                        </a:rPr>
                        <a:t>Salvo, Sarah</a:t>
                      </a:r>
                      <a:endParaRPr lang="es-ES" sz="1100" b="0" i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1177" marR="11177" marT="11177" marB="1117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JR/2L</a:t>
                      </a:r>
                    </a:p>
                  </a:txBody>
                  <a:tcPr marL="11177" marR="11177" marT="11177" marB="1117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100" b="0" i="0">
                          <a:solidFill>
                            <a:srgbClr val="000000"/>
                          </a:solidFill>
                          <a:latin typeface="Arial"/>
                        </a:rPr>
                        <a:t>Glendale, Calif. (Notre Dame HS)</a:t>
                      </a:r>
                    </a:p>
                  </a:txBody>
                  <a:tcPr marL="11177" marR="11177" marT="11177" marB="1117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841974">
                <a:tc>
                  <a:txBody>
                    <a:bodyPr/>
                    <a:lstStyle/>
                    <a:p>
                      <a:pPr algn="l"/>
                      <a:r>
                        <a:rPr lang="es-ES" sz="1100" b="0" i="0" u="sng">
                          <a:solidFill>
                            <a:srgbClr val="444444"/>
                          </a:solidFill>
                          <a:latin typeface="Arial"/>
                          <a:hlinkClick r:id="rId9"/>
                        </a:rPr>
                        <a:t>Stevens, Sammi</a:t>
                      </a:r>
                      <a:endParaRPr lang="es-ES" sz="1100" b="0" i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11177" marR="11177" marT="11177" marB="1117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000000"/>
                          </a:solidFill>
                          <a:latin typeface="Arial"/>
                        </a:rPr>
                        <a:t>FR/HS</a:t>
                      </a:r>
                    </a:p>
                  </a:txBody>
                  <a:tcPr marL="11177" marR="11177" marT="11177" marB="1117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00" b="0" i="0" dirty="0">
                          <a:solidFill>
                            <a:srgbClr val="000000"/>
                          </a:solidFill>
                          <a:latin typeface="Arial"/>
                        </a:rPr>
                        <a:t>Hereford, Texas (The Pendleton School (Bradenton, Fla.))</a:t>
                      </a:r>
                    </a:p>
                  </a:txBody>
                  <a:tcPr marL="11177" marR="11177" marT="11177" marB="1117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246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s-ES">
                <a:latin typeface="Calibri" pitchFamily="34" charset="0"/>
              </a:rPr>
              <a:t/>
            </a:r>
            <a:br>
              <a:rPr lang="es-ES">
                <a:latin typeface="Calibri" pitchFamily="34" charset="0"/>
              </a:rPr>
            </a:br>
            <a:endParaRPr lang="es-ES">
              <a:latin typeface="Calibri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2286000" y="260649"/>
            <a:ext cx="6102424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Equipo de Golf femenino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2010-2011</a:t>
            </a:r>
            <a:endParaRPr lang="es-E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539750" y="1844675"/>
          <a:ext cx="8352930" cy="4680520"/>
        </p:xfrm>
        <a:graphic>
          <a:graphicData uri="http://schemas.openxmlformats.org/drawingml/2006/table">
            <a:tbl>
              <a:tblPr/>
              <a:tblGrid>
                <a:gridCol w="2784310"/>
                <a:gridCol w="2784310"/>
                <a:gridCol w="2784310"/>
              </a:tblGrid>
              <a:tr h="544695">
                <a:tc>
                  <a:txBody>
                    <a:bodyPr/>
                    <a:lstStyle/>
                    <a:p>
                      <a:r>
                        <a:rPr lang="es-ES" sz="1000" b="0" i="0" dirty="0">
                          <a:solidFill>
                            <a:srgbClr val="000000"/>
                          </a:solidFill>
                          <a:latin typeface="verdana"/>
                        </a:rPr>
                        <a:t>02/07/11</a:t>
                      </a:r>
                    </a:p>
                  </a:txBody>
                  <a:tcPr marL="10463" marR="10463" marT="10463" marB="1046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000" b="0" i="0">
                          <a:solidFill>
                            <a:srgbClr val="000000"/>
                          </a:solidFill>
                          <a:latin typeface="verdana"/>
                        </a:rPr>
                        <a:t>Arizona Invitational</a:t>
                      </a:r>
                    </a:p>
                  </a:txBody>
                  <a:tcPr marL="10463" marR="10463" marT="10463" marB="1046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000" b="0" i="0">
                          <a:solidFill>
                            <a:srgbClr val="000000"/>
                          </a:solidFill>
                          <a:latin typeface="verdana"/>
                        </a:rPr>
                        <a:t>Arizona National GC, Tucson</a:t>
                      </a:r>
                    </a:p>
                  </a:txBody>
                  <a:tcPr marL="10463" marR="10463" marT="10463" marB="1046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544695">
                <a:tc>
                  <a:txBody>
                    <a:bodyPr/>
                    <a:lstStyle/>
                    <a:p>
                      <a:r>
                        <a:rPr lang="es-ES" sz="1000" b="0" i="0" dirty="0">
                          <a:solidFill>
                            <a:srgbClr val="000000"/>
                          </a:solidFill>
                          <a:latin typeface="verdana"/>
                        </a:rPr>
                        <a:t>02/08/11</a:t>
                      </a:r>
                    </a:p>
                  </a:txBody>
                  <a:tcPr marL="10463" marR="10463" marT="10463" marB="1046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000" b="0" i="0">
                          <a:solidFill>
                            <a:srgbClr val="000000"/>
                          </a:solidFill>
                          <a:latin typeface="verdana"/>
                        </a:rPr>
                        <a:t>Arizona Invitational</a:t>
                      </a:r>
                    </a:p>
                  </a:txBody>
                  <a:tcPr marL="10463" marR="10463" marT="10463" marB="1046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000" b="0" i="0" dirty="0">
                          <a:solidFill>
                            <a:srgbClr val="000000"/>
                          </a:solidFill>
                          <a:latin typeface="verdana"/>
                        </a:rPr>
                        <a:t>Arizona </a:t>
                      </a:r>
                      <a:r>
                        <a:rPr lang="es-ES" sz="1000" b="0" i="0" dirty="0" err="1">
                          <a:solidFill>
                            <a:srgbClr val="000000"/>
                          </a:solidFill>
                          <a:latin typeface="verdana"/>
                        </a:rPr>
                        <a:t>National</a:t>
                      </a:r>
                      <a:r>
                        <a:rPr lang="es-ES" sz="1000" b="0" i="0" dirty="0">
                          <a:solidFill>
                            <a:srgbClr val="000000"/>
                          </a:solidFill>
                          <a:latin typeface="verdana"/>
                        </a:rPr>
                        <a:t> GC, Tucson</a:t>
                      </a:r>
                    </a:p>
                  </a:txBody>
                  <a:tcPr marL="10463" marR="10463" marT="10463" marB="1046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718226">
                <a:tc>
                  <a:txBody>
                    <a:bodyPr/>
                    <a:lstStyle/>
                    <a:p>
                      <a:r>
                        <a:rPr lang="es-ES" sz="1000" b="0" i="0">
                          <a:solidFill>
                            <a:srgbClr val="000000"/>
                          </a:solidFill>
                          <a:latin typeface="verdana"/>
                        </a:rPr>
                        <a:t>02/28/11</a:t>
                      </a:r>
                    </a:p>
                  </a:txBody>
                  <a:tcPr marL="10463" marR="10463" marT="10463" marB="1046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000" b="0" i="0">
                          <a:solidFill>
                            <a:srgbClr val="000000"/>
                          </a:solidFill>
                          <a:latin typeface="verdana"/>
                        </a:rPr>
                        <a:t>Bruin Wave Invitational</a:t>
                      </a:r>
                    </a:p>
                  </a:txBody>
                  <a:tcPr marL="10463" marR="10463" marT="10463" marB="1046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000" b="0" i="0">
                          <a:solidFill>
                            <a:srgbClr val="000000"/>
                          </a:solidFill>
                          <a:latin typeface="verdana"/>
                        </a:rPr>
                        <a:t>Robinson Ranch GC, Santa Clarita, Calif.</a:t>
                      </a:r>
                    </a:p>
                  </a:txBody>
                  <a:tcPr marL="10463" marR="10463" marT="10463" marB="1046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718226">
                <a:tc>
                  <a:txBody>
                    <a:bodyPr/>
                    <a:lstStyle/>
                    <a:p>
                      <a:r>
                        <a:rPr lang="es-ES" sz="1000" b="0" i="0">
                          <a:solidFill>
                            <a:srgbClr val="000000"/>
                          </a:solidFill>
                          <a:latin typeface="verdana"/>
                        </a:rPr>
                        <a:t>03/01/11</a:t>
                      </a:r>
                    </a:p>
                  </a:txBody>
                  <a:tcPr marL="10463" marR="10463" marT="10463" marB="1046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000" b="0" i="0">
                          <a:solidFill>
                            <a:srgbClr val="000000"/>
                          </a:solidFill>
                          <a:latin typeface="verdana"/>
                        </a:rPr>
                        <a:t>Bruin Wave Invitational</a:t>
                      </a:r>
                    </a:p>
                  </a:txBody>
                  <a:tcPr marL="10463" marR="10463" marT="10463" marB="1046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000" b="0" i="0">
                          <a:solidFill>
                            <a:srgbClr val="000000"/>
                          </a:solidFill>
                          <a:latin typeface="verdana"/>
                        </a:rPr>
                        <a:t>Robinson Ranch GC, Santa Clarita, Calif.</a:t>
                      </a:r>
                    </a:p>
                  </a:txBody>
                  <a:tcPr marL="10463" marR="10463" marT="10463" marB="1046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718226">
                <a:tc>
                  <a:txBody>
                    <a:bodyPr/>
                    <a:lstStyle/>
                    <a:p>
                      <a:r>
                        <a:rPr lang="es-ES" sz="1000" b="0" i="0">
                          <a:solidFill>
                            <a:srgbClr val="000000"/>
                          </a:solidFill>
                          <a:latin typeface="verdana"/>
                        </a:rPr>
                        <a:t>03/02/11</a:t>
                      </a:r>
                    </a:p>
                  </a:txBody>
                  <a:tcPr marL="10463" marR="10463" marT="10463" marB="1046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000" b="0" i="0">
                          <a:solidFill>
                            <a:srgbClr val="000000"/>
                          </a:solidFill>
                          <a:latin typeface="verdana"/>
                        </a:rPr>
                        <a:t>Bruin Wave Invitational</a:t>
                      </a:r>
                    </a:p>
                  </a:txBody>
                  <a:tcPr marL="10463" marR="10463" marT="10463" marB="1046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000" b="0" i="0">
                          <a:solidFill>
                            <a:srgbClr val="000000"/>
                          </a:solidFill>
                          <a:latin typeface="verdana"/>
                        </a:rPr>
                        <a:t>Robinson Ranch GC, Santa Clarita, Calif.</a:t>
                      </a:r>
                    </a:p>
                  </a:txBody>
                  <a:tcPr marL="10463" marR="10463" marT="10463" marB="1046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718226">
                <a:tc>
                  <a:txBody>
                    <a:bodyPr/>
                    <a:lstStyle/>
                    <a:p>
                      <a:r>
                        <a:rPr lang="es-ES" sz="1000" b="0" i="0">
                          <a:solidFill>
                            <a:srgbClr val="000000"/>
                          </a:solidFill>
                          <a:latin typeface="verdana"/>
                        </a:rPr>
                        <a:t>03/20/11</a:t>
                      </a:r>
                    </a:p>
                  </a:txBody>
                  <a:tcPr marL="10463" marR="10463" marT="10463" marB="1046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b="0" i="0">
                          <a:solidFill>
                            <a:srgbClr val="000000"/>
                          </a:solidFill>
                          <a:latin typeface="verdana"/>
                        </a:rPr>
                        <a:t>The Battle at Rancho Bernardo Inn</a:t>
                      </a:r>
                    </a:p>
                  </a:txBody>
                  <a:tcPr marL="10463" marR="10463" marT="10463" marB="1046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000" b="0" i="0">
                          <a:solidFill>
                            <a:srgbClr val="000000"/>
                          </a:solidFill>
                          <a:latin typeface="verdana"/>
                        </a:rPr>
                        <a:t>Rancho Bernardo GC, San Diego</a:t>
                      </a:r>
                    </a:p>
                  </a:txBody>
                  <a:tcPr marL="10463" marR="10463" marT="10463" marB="1046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718226">
                <a:tc>
                  <a:txBody>
                    <a:bodyPr/>
                    <a:lstStyle/>
                    <a:p>
                      <a:r>
                        <a:rPr lang="es-ES" sz="1000" b="0" i="0">
                          <a:solidFill>
                            <a:srgbClr val="000000"/>
                          </a:solidFill>
                          <a:latin typeface="verdana"/>
                        </a:rPr>
                        <a:t>03/21/11</a:t>
                      </a:r>
                    </a:p>
                  </a:txBody>
                  <a:tcPr marL="10463" marR="10463" marT="10463" marB="1046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b="0" i="0">
                          <a:solidFill>
                            <a:srgbClr val="000000"/>
                          </a:solidFill>
                          <a:latin typeface="verdana"/>
                        </a:rPr>
                        <a:t>The Battle at Rancho Bernardo Inn</a:t>
                      </a:r>
                    </a:p>
                  </a:txBody>
                  <a:tcPr marL="10463" marR="10463" marT="10463" marB="1046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000" b="0" i="0" dirty="0">
                          <a:solidFill>
                            <a:srgbClr val="000000"/>
                          </a:solidFill>
                          <a:latin typeface="verdana"/>
                        </a:rPr>
                        <a:t>Rancho Bernardo GC, San Diego</a:t>
                      </a:r>
                    </a:p>
                  </a:txBody>
                  <a:tcPr marL="10463" marR="10463" marT="10463" marB="1046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</a:tbl>
          </a:graphicData>
        </a:graphic>
      </p:graphicFrame>
      <p:sp>
        <p:nvSpPr>
          <p:cNvPr id="10264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">
              <a:latin typeface="Calibri" pitchFamily="34" charset="0"/>
            </a:endParaRPr>
          </a:p>
        </p:txBody>
      </p:sp>
      <p:pic>
        <p:nvPicPr>
          <p:cNvPr id="10265" name="Picture 2" descr="http://t3.gstatic.com/images?q=tbn:ANd9GcRVsvvEDDpFouMRITzz_6YfN9jgRVGeYN1zNmUHxDHq9J86nSD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114550" cy="1268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Rectángulo"/>
          <p:cNvSpPr/>
          <p:nvPr/>
        </p:nvSpPr>
        <p:spPr>
          <a:xfrm>
            <a:off x="2286000" y="476673"/>
            <a:ext cx="6318448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Torneos  de Golf femenino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Primer Trimestre 2011</a:t>
            </a:r>
            <a:endParaRPr lang="es-ES" sz="2800" dirty="0"/>
          </a:p>
        </p:txBody>
      </p:sp>
      <p:sp>
        <p:nvSpPr>
          <p:cNvPr id="6" name="5 CuadroTexto"/>
          <p:cNvSpPr txBox="1"/>
          <p:nvPr/>
        </p:nvSpPr>
        <p:spPr>
          <a:xfrm>
            <a:off x="539750" y="1484313"/>
            <a:ext cx="8353425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ES" dirty="0">
                <a:solidFill>
                  <a:schemeClr val="accent3">
                    <a:lumMod val="75000"/>
                  </a:schemeClr>
                </a:solidFill>
              </a:rPr>
              <a:t>Fecha                                  Torneo                                  Localidad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UNM Photo Bann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4149080"/>
            <a:ext cx="8711952" cy="2450237"/>
          </a:xfrm>
          <a:prstGeom prst="rect">
            <a:avLst/>
          </a:prstGeom>
          <a:noFill/>
        </p:spPr>
      </p:pic>
      <p:pic>
        <p:nvPicPr>
          <p:cNvPr id="39940" name="Picture 4" descr="UNM Photo Banne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628800"/>
            <a:ext cx="8496944" cy="2389766"/>
          </a:xfrm>
          <a:prstGeom prst="rect">
            <a:avLst/>
          </a:prstGeom>
          <a:noFill/>
        </p:spPr>
      </p:pic>
      <p:sp>
        <p:nvSpPr>
          <p:cNvPr id="5" name="4 Rectángulo"/>
          <p:cNvSpPr/>
          <p:nvPr/>
        </p:nvSpPr>
        <p:spPr>
          <a:xfrm>
            <a:off x="2390130" y="476672"/>
            <a:ext cx="557075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36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Instalaciones deportivas</a:t>
            </a:r>
            <a:endParaRPr lang="es-ES" sz="36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B146521249509242A23F7019C85CBDCF" ma:contentTypeVersion="0" ma:contentTypeDescription="Crear nuevo documento." ma:contentTypeScope="" ma:versionID="85f262c925dd4784b1620a352c69f87d">
  <xsd:schema xmlns:xsd="http://www.w3.org/2001/XMLSchema" xmlns:p="http://schemas.microsoft.com/office/2006/metadata/properties" targetNamespace="http://schemas.microsoft.com/office/2006/metadata/properties" ma:root="true" ma:fieldsID="b004d877ca112f136821ba8115f64728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 ma:readOnly="true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B7486346-D3DF-41FD-908D-E899384AA8C8}"/>
</file>

<file path=customXml/itemProps2.xml><?xml version="1.0" encoding="utf-8"?>
<ds:datastoreItem xmlns:ds="http://schemas.openxmlformats.org/officeDocument/2006/customXml" ds:itemID="{E35164AE-42D1-4F33-8D9E-EA385BEE71EE}"/>
</file>

<file path=customXml/itemProps3.xml><?xml version="1.0" encoding="utf-8"?>
<ds:datastoreItem xmlns:ds="http://schemas.openxmlformats.org/officeDocument/2006/customXml" ds:itemID="{A4425D04-9845-47F6-8614-3EF0623BB286}"/>
</file>

<file path=docProps/app.xml><?xml version="1.0" encoding="utf-8"?>
<Properties xmlns="http://schemas.openxmlformats.org/officeDocument/2006/extended-properties" xmlns:vt="http://schemas.openxmlformats.org/officeDocument/2006/docPropsVTypes">
  <TotalTime>253</TotalTime>
  <Words>923</Words>
  <Application>Microsoft Office PowerPoint</Application>
  <PresentationFormat>Presentación en pantalla (4:3)</PresentationFormat>
  <Paragraphs>227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5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</vt:vector>
  </TitlesOfParts>
  <Company>Equipo Patricia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Patricia</dc:creator>
  <cp:lastModifiedBy>Patricia</cp:lastModifiedBy>
  <cp:revision>35</cp:revision>
  <dcterms:created xsi:type="dcterms:W3CDTF">2010-12-26T12:38:15Z</dcterms:created>
  <dcterms:modified xsi:type="dcterms:W3CDTF">2011-01-06T21:31:35Z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0x010100B146521249509242A23F7019C85CBDCF</vt:lpwstr>
  </property>
</Properties>
</file>