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9" r:id="rId2"/>
    <p:sldId id="258" r:id="rId3"/>
    <p:sldId id="257" r:id="rId4"/>
    <p:sldId id="262" r:id="rId5"/>
    <p:sldId id="260" r:id="rId6"/>
    <p:sldId id="269" r:id="rId7"/>
    <p:sldId id="270" r:id="rId8"/>
    <p:sldId id="271" r:id="rId9"/>
    <p:sldId id="267" r:id="rId10"/>
    <p:sldId id="264" r:id="rId11"/>
    <p:sldId id="263" r:id="rId12"/>
    <p:sldId id="265" r:id="rId13"/>
    <p:sldId id="266" r:id="rId14"/>
    <p:sldId id="268" r:id="rId15"/>
    <p:sldId id="256" r:id="rId1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8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7F8D89-7F85-4813-BF38-2FF8FB14D8DD}" type="datetimeFigureOut">
              <a:rPr lang="es-ES" smtClean="0"/>
              <a:pPr/>
              <a:t>07/01/2011</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C1EAA4-3BC0-43A8-98CB-F98E67BDC287}"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9</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10</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11</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12</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13</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14</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15</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7C05471A-BA78-4BF4-A147-864463DC68EC}"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8592B16-24A6-4EFF-AB8A-64F2A3C64C87}"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7C67EAF2-473F-4256-9C00-F5A20EC0D065}"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D1B534FA-902B-4D79-88EA-BFF31D49513F}"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E9A20F62-B958-4362-85EA-A4A94B98D26F}"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EAF9A64-DD1A-4B9E-AB48-E5CA89A7266D}"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B2358D86-5A1D-4033-A748-1E1C2F47A991}"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DE39658-D2E4-4803-BA68-6964B5F3BA18}"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7AB88051-F8E4-48B0-9A1E-23FAEDB08473}"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9FC0E676-5EBA-47D2-9920-BB66DB1B9255}"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D34CF5A8-87B9-44D8-8621-B16E2287B0A3}"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62556C89-DCBA-40E8-AC2D-793B4B9BAAA8}"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396088C6-CA40-49B6-8D4B-AA65F13989A8}"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74FBBCF7-8156-4816-8559-618A3C59E052}"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D76F0A41-7F54-4862-901F-CCA2F3765665}"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1BBE5537-A630-4B8B-BA0C-07CBAFD01352}"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86E507B2-7A01-47FD-A3C3-5EFF83F7222B}"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42DE9523-1016-4A00-AD4B-22879C6EE960}"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9A37DDDE-F174-4BA3-A886-54E943346581}"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8A6F4C7-D106-468F-8B36-A1A07C7C840D}"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B7448430-A5DC-40BB-825A-B5A619AC6CAB}"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5B4596E-F69E-4A30-9281-D39F88C53242}"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chemeClr val="accent1">
                <a:lumMod val="60000"/>
                <a:lumOff val="4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42645968-0211-47A3-92FC-4DCFD491EEB6}"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7BCB11BA-552F-4E77-9439-90700971954F}"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www.databasegolf.com/players/playerpage.htm?samid=LoveDav01" TargetMode="External"/><Relationship Id="rId3" Type="http://schemas.openxmlformats.org/officeDocument/2006/relationships/image" Target="../media/image2.png"/><Relationship Id="rId7" Type="http://schemas.openxmlformats.org/officeDocument/2006/relationships/hyperlink" Target="http://www.databasegolf.com/players/playerpage.htm?samid=InmanJoh01"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www.databasegolf.com/players/playerpage.htm?samid=FuhreFra01" TargetMode="External"/><Relationship Id="rId11" Type="http://schemas.openxmlformats.org/officeDocument/2006/relationships/hyperlink" Target="http://www.databasegolf.com/players/playerpage.htm?samid=WilsoMar01" TargetMode="External"/><Relationship Id="rId5" Type="http://schemas.openxmlformats.org/officeDocument/2006/relationships/hyperlink" Target="http://www.databasegolf.com/players/playerpage.htm?samid=FloydRay01" TargetMode="External"/><Relationship Id="rId10" Type="http://schemas.openxmlformats.org/officeDocument/2006/relationships/hyperlink" Target="http://www.databasegolf.com/players/playerpage.htm?samid=ScherTom01" TargetMode="External"/><Relationship Id="rId4" Type="http://schemas.openxmlformats.org/officeDocument/2006/relationships/hyperlink" Target="http://www.databasegolf.com/players/playerpage.htm?samid=FerreJim01" TargetMode="External"/><Relationship Id="rId9" Type="http://schemas.openxmlformats.org/officeDocument/2006/relationships/hyperlink" Target="http://www.databasegolf.com/players/playerpage.htm?samid=MoorePat0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tarheelblue.cstv.com/sports/m-golf/mtt/mcgowan_michael00.html" TargetMode="External"/><Relationship Id="rId13" Type="http://schemas.openxmlformats.org/officeDocument/2006/relationships/image" Target="../media/image2.png"/><Relationship Id="rId3" Type="http://schemas.openxmlformats.org/officeDocument/2006/relationships/hyperlink" Target="http://tarheelblue.cstv.com/sports/m-golf/mtt/barrett_patrick00.html" TargetMode="External"/><Relationship Id="rId7" Type="http://schemas.openxmlformats.org/officeDocument/2006/relationships/hyperlink" Target="http://tarheelblue.cstv.com/sports/m-golf/mtt/jacklin_sean00.html" TargetMode="External"/><Relationship Id="rId12" Type="http://schemas.openxmlformats.org/officeDocument/2006/relationships/hyperlink" Target="http://tarheelblue.cstv.com/sports/m-golf/mtt/zaytouniii_henry00.html"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tarheelblue.cstv.com/sports/m-golf/mtt/fields_jack00.html" TargetMode="External"/><Relationship Id="rId11" Type="http://schemas.openxmlformats.org/officeDocument/2006/relationships/hyperlink" Target="http://tarheelblue.cstv.com/sports/m-golf/mtt/raudenbush_matt00.html" TargetMode="External"/><Relationship Id="rId5" Type="http://schemas.openxmlformats.org/officeDocument/2006/relationships/hyperlink" Target="http://tarheelblue.cstv.com/sports/m-golf/mtt/ellis_james00.html" TargetMode="External"/><Relationship Id="rId10" Type="http://schemas.openxmlformats.org/officeDocument/2006/relationships/hyperlink" Target="http://tarheelblue.cstv.com/sports/m-golf/mtt/palmer_clark00.html" TargetMode="External"/><Relationship Id="rId4" Type="http://schemas.openxmlformats.org/officeDocument/2006/relationships/hyperlink" Target="http://tarheelblue.cstv.com/sports/m-golf/mtt/chauncey_philip00.html" TargetMode="External"/><Relationship Id="rId9" Type="http://schemas.openxmlformats.org/officeDocument/2006/relationships/hyperlink" Target="http://tarheelblue.cstv.com/sports/m-golf/mtt/oconnell_kevin00.html"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tarheelblue.cstv.com/sports/w-golf/mtt/odonnell_catherine00.html" TargetMode="External"/><Relationship Id="rId13" Type="http://schemas.openxmlformats.org/officeDocument/2006/relationships/image" Target="../media/image20.gif"/><Relationship Id="rId3" Type="http://schemas.openxmlformats.org/officeDocument/2006/relationships/hyperlink" Target="http://tarheelblue.cstv.com/sports/w-golf/mtt/ahn_michelle00.html" TargetMode="External"/><Relationship Id="rId7" Type="http://schemas.openxmlformats.org/officeDocument/2006/relationships/hyperlink" Target="http://tarheelblue.cstv.com/sports/w-golf/mtt/gunter_courtney00.html" TargetMode="External"/><Relationship Id="rId12" Type="http://schemas.openxmlformats.org/officeDocument/2006/relationships/hyperlink" Target="http://tarheelblue.cstv.com/sports/w-golf/mtt/white_allie01.html"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tarheelblue.cstv.com/sports/w-golf/mtt/grice_casey00.html" TargetMode="External"/><Relationship Id="rId11" Type="http://schemas.openxmlformats.org/officeDocument/2006/relationships/hyperlink" Target="http://tarheelblue.cstv.com/sports/w-golf/mtt/thead_sarah00.html" TargetMode="External"/><Relationship Id="rId5" Type="http://schemas.openxmlformats.org/officeDocument/2006/relationships/hyperlink" Target="http://tarheelblue.cstv.com/sports/w-golf/mtt/chang_jackie00.html" TargetMode="External"/><Relationship Id="rId10" Type="http://schemas.openxmlformats.org/officeDocument/2006/relationships/hyperlink" Target="http://tarheelblue.cstv.com/sports/w-golf/mtt/perry_katherine00.html" TargetMode="External"/><Relationship Id="rId4" Type="http://schemas.openxmlformats.org/officeDocument/2006/relationships/hyperlink" Target="http://tarheelblue.cstv.com/sports/w-golf/mtt/allyne_jordan00.html" TargetMode="External"/><Relationship Id="rId9" Type="http://schemas.openxmlformats.org/officeDocument/2006/relationships/hyperlink" Target="http://tarheelblue.cstv.com/sports/w-golf/mtt/pentrack_margaret00.html" TargetMode="External"/><Relationship Id="rId1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eg"/><Relationship Id="rId7"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28.jpeg"/><Relationship Id="rId5" Type="http://schemas.openxmlformats.org/officeDocument/2006/relationships/image" Target="../media/image23.jpeg"/><Relationship Id="rId10" Type="http://schemas.openxmlformats.org/officeDocument/2006/relationships/image" Target="../media/image27.jpeg"/><Relationship Id="rId4" Type="http://schemas.openxmlformats.org/officeDocument/2006/relationships/image" Target="../media/image22.jpeg"/><Relationship Id="rId9" Type="http://schemas.openxmlformats.org/officeDocument/2006/relationships/image" Target="../media/image26.jpeg"/></Relationships>
</file>

<file path=ppt/slides/_rels/slide1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9.jpe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ld Well"/>
          <p:cNvPicPr>
            <a:picLocks noChangeAspect="1" noChangeArrowheads="1"/>
          </p:cNvPicPr>
          <p:nvPr/>
        </p:nvPicPr>
        <p:blipFill>
          <a:blip r:embed="rId3" cstate="print"/>
          <a:srcRect/>
          <a:stretch>
            <a:fillRect/>
          </a:stretch>
        </p:blipFill>
        <p:spPr bwMode="auto">
          <a:xfrm>
            <a:off x="2268538" y="1268413"/>
            <a:ext cx="4248150" cy="3370262"/>
          </a:xfrm>
          <a:prstGeom prst="rect">
            <a:avLst/>
          </a:prstGeom>
          <a:noFill/>
          <a:ln w="9525">
            <a:noFill/>
            <a:miter lim="800000"/>
            <a:headEnd/>
            <a:tailEnd/>
          </a:ln>
        </p:spPr>
      </p:pic>
      <p:pic>
        <p:nvPicPr>
          <p:cNvPr id="2051" name="Picture 6" descr="http://online.northcarolina.edu/images/colleges/uncch_logo_tn.gif"/>
          <p:cNvPicPr>
            <a:picLocks noChangeAspect="1" noChangeArrowheads="1"/>
          </p:cNvPicPr>
          <p:nvPr/>
        </p:nvPicPr>
        <p:blipFill>
          <a:blip r:embed="rId4" cstate="print"/>
          <a:srcRect/>
          <a:stretch>
            <a:fillRect/>
          </a:stretch>
        </p:blipFill>
        <p:spPr bwMode="auto">
          <a:xfrm>
            <a:off x="0" y="0"/>
            <a:ext cx="1587500" cy="1295400"/>
          </a:xfrm>
          <a:prstGeom prst="rect">
            <a:avLst/>
          </a:prstGeom>
          <a:noFill/>
          <a:ln w="9525">
            <a:noFill/>
            <a:miter lim="800000"/>
            <a:headEnd/>
            <a:tailEnd/>
          </a:ln>
        </p:spPr>
      </p:pic>
      <p:sp>
        <p:nvSpPr>
          <p:cNvPr id="4" name="3 Rectángulo"/>
          <p:cNvSpPr/>
          <p:nvPr/>
        </p:nvSpPr>
        <p:spPr>
          <a:xfrm rot="10800000" flipV="1">
            <a:off x="460592" y="4721659"/>
            <a:ext cx="8222827" cy="1754326"/>
          </a:xfrm>
          <a:prstGeom prst="rect">
            <a:avLst/>
          </a:prstGeom>
          <a:noFill/>
        </p:spPr>
        <p:txBody>
          <a:bodyPr>
            <a:spAutoFit/>
          </a:bodyPr>
          <a:lstStyle/>
          <a:p>
            <a:pPr algn="ctr" fontAlgn="auto">
              <a:spcBef>
                <a:spcPts val="0"/>
              </a:spcBef>
              <a:spcAft>
                <a:spcPts val="0"/>
              </a:spcAft>
              <a:defRPr/>
            </a:pPr>
            <a:r>
              <a:rPr lang="es-ES" sz="54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University</a:t>
            </a: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 of North Carolina</a:t>
            </a:r>
          </a:p>
          <a:p>
            <a:pPr algn="ctr" fontAlgn="auto">
              <a:spcBef>
                <a:spcPts val="0"/>
              </a:spcBef>
              <a:spcAft>
                <a:spcPts val="0"/>
              </a:spcAft>
              <a:defRPr/>
            </a:pPr>
            <a:r>
              <a:rPr lang="es-ES" sz="54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Chapel</a:t>
            </a: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 Hill, NC</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288" y="2060575"/>
            <a:ext cx="8353425" cy="2954338"/>
          </a:xfrm>
          <a:prstGeom prst="rect">
            <a:avLst/>
          </a:prstGeom>
        </p:spPr>
        <p:txBody>
          <a:bodyPr>
            <a:spAutoFit/>
          </a:bodyPr>
          <a:lstStyle/>
          <a:p>
            <a:pPr fontAlgn="t">
              <a:spcBef>
                <a:spcPts val="0"/>
              </a:spcBef>
              <a:spcAft>
                <a:spcPts val="0"/>
              </a:spcAft>
              <a:defRPr/>
            </a:pPr>
            <a:endParaRPr lang="es-ES" dirty="0">
              <a:latin typeface="+mn-lt"/>
            </a:endParaRPr>
          </a:p>
          <a:p>
            <a:pPr fontAlgn="t">
              <a:spcBef>
                <a:spcPts val="0"/>
              </a:spcBef>
              <a:spcAft>
                <a:spcPts val="0"/>
              </a:spcAft>
              <a:defRPr/>
            </a:pPr>
            <a:r>
              <a:rPr lang="es-ES" sz="2400" b="1" dirty="0" err="1">
                <a:solidFill>
                  <a:schemeClr val="tx2">
                    <a:lumMod val="75000"/>
                  </a:schemeClr>
                </a:solidFill>
                <a:latin typeface="+mn-lt"/>
              </a:rPr>
              <a:t>Chapel</a:t>
            </a:r>
            <a:r>
              <a:rPr lang="es-ES" sz="2400" b="1" dirty="0">
                <a:solidFill>
                  <a:schemeClr val="tx2">
                    <a:lumMod val="75000"/>
                  </a:schemeClr>
                </a:solidFill>
                <a:latin typeface="+mn-lt"/>
              </a:rPr>
              <a:t> Hill</a:t>
            </a:r>
            <a:r>
              <a:rPr lang="es-ES" dirty="0">
                <a:latin typeface="+mn-lt"/>
              </a:rPr>
              <a:t> es una ciudad en Carolina de Norte y sede  de la Universidad de Carolina del Norte en </a:t>
            </a:r>
            <a:r>
              <a:rPr lang="es-ES" dirty="0" err="1">
                <a:latin typeface="+mn-lt"/>
              </a:rPr>
              <a:t>Chapel</a:t>
            </a:r>
            <a:r>
              <a:rPr lang="es-ES" dirty="0">
                <a:latin typeface="+mn-lt"/>
              </a:rPr>
              <a:t> Hill (UNC), la universidad estatal más antigua de los EEUU. con una población aproximada de 55.000 habitantes. </a:t>
            </a:r>
          </a:p>
          <a:p>
            <a:pPr fontAlgn="t">
              <a:spcBef>
                <a:spcPts val="0"/>
              </a:spcBef>
              <a:spcAft>
                <a:spcPts val="0"/>
              </a:spcAft>
              <a:defRPr/>
            </a:pPr>
            <a:r>
              <a:rPr lang="es-ES" dirty="0">
                <a:latin typeface="+mn-lt"/>
              </a:rPr>
              <a:t>El aeropuerto internacional más cercano a </a:t>
            </a:r>
            <a:r>
              <a:rPr lang="es-ES" dirty="0" err="1">
                <a:latin typeface="+mn-lt"/>
              </a:rPr>
              <a:t>Chapel</a:t>
            </a:r>
            <a:r>
              <a:rPr lang="es-ES" dirty="0">
                <a:latin typeface="+mn-lt"/>
              </a:rPr>
              <a:t> Hill, es el Aeropuerto Internacional de Raleigh-Durham (RDU / KRDU).  Este</a:t>
            </a:r>
            <a:br>
              <a:rPr lang="es-ES" dirty="0">
                <a:latin typeface="+mn-lt"/>
              </a:rPr>
            </a:br>
            <a:r>
              <a:rPr lang="es-ES" dirty="0">
                <a:latin typeface="+mn-lt"/>
              </a:rPr>
              <a:t>aeropuerto está en </a:t>
            </a:r>
            <a:r>
              <a:rPr lang="es-ES" dirty="0" err="1">
                <a:latin typeface="+mn-lt"/>
              </a:rPr>
              <a:t>Morrisville</a:t>
            </a:r>
            <a:r>
              <a:rPr lang="es-ES" dirty="0">
                <a:latin typeface="+mn-lt"/>
              </a:rPr>
              <a:t>, a unos 15 kilómetros del centro de </a:t>
            </a:r>
            <a:r>
              <a:rPr lang="es-ES" dirty="0" err="1">
                <a:latin typeface="+mn-lt"/>
              </a:rPr>
              <a:t>Chapel</a:t>
            </a:r>
            <a:r>
              <a:rPr lang="es-ES" dirty="0">
                <a:latin typeface="+mn-lt"/>
              </a:rPr>
              <a:t> Hill.</a:t>
            </a:r>
          </a:p>
          <a:p>
            <a:pPr fontAlgn="t">
              <a:spcBef>
                <a:spcPts val="0"/>
              </a:spcBef>
              <a:spcAft>
                <a:spcPts val="0"/>
              </a:spcAft>
              <a:defRPr/>
            </a:pPr>
            <a:r>
              <a:rPr lang="es-ES" dirty="0">
                <a:latin typeface="+mn-lt"/>
              </a:rPr>
              <a:t>La temperatura media anual es de 21º (Invierno 11º; Primavera 21º; Verano 30º; Otoño 22º).</a:t>
            </a:r>
            <a:br>
              <a:rPr lang="es-ES" dirty="0">
                <a:latin typeface="+mn-lt"/>
              </a:rPr>
            </a:br>
            <a:endParaRPr lang="es-ES" dirty="0">
              <a:latin typeface="+mn-lt"/>
            </a:endParaRPr>
          </a:p>
        </p:txBody>
      </p:sp>
      <p:pic>
        <p:nvPicPr>
          <p:cNvPr id="3075"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pic>
        <p:nvPicPr>
          <p:cNvPr id="3076" name="Picture 2" descr="Localización en Carolina del Norte"/>
          <p:cNvPicPr>
            <a:picLocks noChangeAspect="1" noChangeArrowheads="1"/>
          </p:cNvPicPr>
          <p:nvPr/>
        </p:nvPicPr>
        <p:blipFill>
          <a:blip r:embed="rId4" cstate="print"/>
          <a:srcRect/>
          <a:stretch>
            <a:fillRect/>
          </a:stretch>
        </p:blipFill>
        <p:spPr bwMode="auto">
          <a:xfrm>
            <a:off x="5724525" y="5300663"/>
            <a:ext cx="2381250" cy="933450"/>
          </a:xfrm>
          <a:prstGeom prst="rect">
            <a:avLst/>
          </a:prstGeom>
          <a:noFill/>
          <a:ln w="9525">
            <a:noFill/>
            <a:miter lim="800000"/>
            <a:headEnd/>
            <a:tailEnd/>
          </a:ln>
        </p:spPr>
      </p:pic>
      <p:sp>
        <p:nvSpPr>
          <p:cNvPr id="3077" name="4 CuadroTexto"/>
          <p:cNvSpPr txBox="1">
            <a:spLocks noChangeArrowheads="1"/>
          </p:cNvSpPr>
          <p:nvPr/>
        </p:nvSpPr>
        <p:spPr bwMode="auto">
          <a:xfrm>
            <a:off x="5724525" y="6021388"/>
            <a:ext cx="2376488" cy="646112"/>
          </a:xfrm>
          <a:prstGeom prst="rect">
            <a:avLst/>
          </a:prstGeom>
          <a:noFill/>
          <a:ln w="9525">
            <a:noFill/>
            <a:miter lim="800000"/>
            <a:headEnd/>
            <a:tailEnd/>
          </a:ln>
        </p:spPr>
        <p:txBody>
          <a:bodyPr>
            <a:spAutoFit/>
          </a:bodyPr>
          <a:lstStyle/>
          <a:p>
            <a:pPr algn="ctr"/>
            <a:r>
              <a:rPr lang="es-ES" sz="3600">
                <a:solidFill>
                  <a:srgbClr val="FF0000"/>
                </a:solidFill>
                <a:latin typeface="Calibri" pitchFamily="34" charset="0"/>
              </a:rPr>
              <a:t>.</a:t>
            </a:r>
            <a:r>
              <a:rPr lang="es-ES" sz="1600">
                <a:solidFill>
                  <a:srgbClr val="FF0000"/>
                </a:solidFill>
                <a:latin typeface="Calibri" pitchFamily="34" charset="0"/>
              </a:rPr>
              <a:t>Chapel Hill</a:t>
            </a:r>
            <a:endParaRPr lang="es-ES" sz="3600">
              <a:solidFill>
                <a:srgbClr val="FF0000"/>
              </a:solidFill>
              <a:latin typeface="Calibri" pitchFamily="34" charset="0"/>
            </a:endParaRPr>
          </a:p>
        </p:txBody>
      </p:sp>
      <p:pic>
        <p:nvPicPr>
          <p:cNvPr id="3078" name="Picture 4" descr="Ubicación de Carolina del Norte"/>
          <p:cNvPicPr>
            <a:picLocks noChangeAspect="1" noChangeArrowheads="1"/>
          </p:cNvPicPr>
          <p:nvPr/>
        </p:nvPicPr>
        <p:blipFill>
          <a:blip r:embed="rId5" cstate="print"/>
          <a:srcRect/>
          <a:stretch>
            <a:fillRect/>
          </a:stretch>
        </p:blipFill>
        <p:spPr bwMode="auto">
          <a:xfrm>
            <a:off x="611188" y="5013325"/>
            <a:ext cx="2286000" cy="1485900"/>
          </a:xfrm>
          <a:prstGeom prst="rect">
            <a:avLst/>
          </a:prstGeom>
          <a:noFill/>
          <a:ln w="9525">
            <a:noFill/>
            <a:miter lim="800000"/>
            <a:headEnd/>
            <a:tailEnd/>
          </a:ln>
        </p:spPr>
      </p:pic>
      <p:sp>
        <p:nvSpPr>
          <p:cNvPr id="7" name="6 Rectángulo"/>
          <p:cNvSpPr/>
          <p:nvPr/>
        </p:nvSpPr>
        <p:spPr>
          <a:xfrm>
            <a:off x="1979712" y="620688"/>
            <a:ext cx="6624736"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Información General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0825" y="2997200"/>
            <a:ext cx="8497888" cy="3508375"/>
          </a:xfrm>
          <a:prstGeom prst="rect">
            <a:avLst/>
          </a:prstGeom>
        </p:spPr>
        <p:txBody>
          <a:bodyPr>
            <a:spAutoFit/>
          </a:bodyPr>
          <a:lstStyle/>
          <a:p>
            <a:pPr fontAlgn="auto">
              <a:spcBef>
                <a:spcPts val="0"/>
              </a:spcBef>
              <a:spcAft>
                <a:spcPts val="0"/>
              </a:spcAft>
              <a:defRPr/>
            </a:pPr>
            <a:r>
              <a:rPr lang="es-ES" dirty="0">
                <a:solidFill>
                  <a:schemeClr val="tx2">
                    <a:lumMod val="75000"/>
                  </a:schemeClr>
                </a:solidFill>
                <a:latin typeface="+mn-lt"/>
              </a:rPr>
              <a:t>La </a:t>
            </a:r>
            <a:r>
              <a:rPr lang="es-ES" sz="2400" b="1" dirty="0">
                <a:solidFill>
                  <a:schemeClr val="tx2">
                    <a:lumMod val="75000"/>
                  </a:schemeClr>
                </a:solidFill>
                <a:latin typeface="+mn-lt"/>
              </a:rPr>
              <a:t>Universidad de Carolina del Norte en </a:t>
            </a:r>
            <a:r>
              <a:rPr lang="es-ES" sz="2400" b="1" dirty="0" err="1">
                <a:solidFill>
                  <a:schemeClr val="tx2">
                    <a:lumMod val="75000"/>
                  </a:schemeClr>
                </a:solidFill>
                <a:latin typeface="+mn-lt"/>
              </a:rPr>
              <a:t>Chapel</a:t>
            </a:r>
            <a:r>
              <a:rPr lang="es-ES" sz="2400" b="1" dirty="0">
                <a:solidFill>
                  <a:schemeClr val="tx2">
                    <a:lumMod val="75000"/>
                  </a:schemeClr>
                </a:solidFill>
                <a:latin typeface="+mn-lt"/>
              </a:rPr>
              <a:t> Hill</a:t>
            </a:r>
            <a:r>
              <a:rPr lang="es-ES" dirty="0">
                <a:solidFill>
                  <a:schemeClr val="tx2">
                    <a:lumMod val="75000"/>
                  </a:schemeClr>
                </a:solidFill>
                <a:latin typeface="+mn-lt"/>
              </a:rPr>
              <a:t> es una universidad pública ubicada en </a:t>
            </a:r>
            <a:r>
              <a:rPr lang="es-ES" dirty="0" err="1">
                <a:solidFill>
                  <a:schemeClr val="tx2">
                    <a:lumMod val="75000"/>
                  </a:schemeClr>
                </a:solidFill>
                <a:latin typeface="+mn-lt"/>
              </a:rPr>
              <a:t>Chapel</a:t>
            </a:r>
            <a:r>
              <a:rPr lang="es-ES" dirty="0">
                <a:solidFill>
                  <a:schemeClr val="tx2">
                    <a:lumMod val="75000"/>
                  </a:schemeClr>
                </a:solidFill>
                <a:latin typeface="+mn-lt"/>
              </a:rPr>
              <a:t> Hill, Carolina del Norte.  También es conocida sencillamente como la Universidad de Carolina del Norte, ya que la universidad es la más antigua en el sistema universitario del estado. La universidad fue la primera universidad pública en abrir sus puertas a estudiantes en 1793.   Académicamente, la universidad es considerada como una de las mejores universidades públicas en Estados Unidos.</a:t>
            </a:r>
          </a:p>
          <a:p>
            <a:pPr fontAlgn="auto">
              <a:spcBef>
                <a:spcPts val="0"/>
              </a:spcBef>
              <a:spcAft>
                <a:spcPts val="0"/>
              </a:spcAft>
              <a:defRPr/>
            </a:pPr>
            <a:r>
              <a:rPr lang="es-ES" dirty="0">
                <a:solidFill>
                  <a:schemeClr val="tx2">
                    <a:lumMod val="75000"/>
                  </a:schemeClr>
                </a:solidFill>
                <a:latin typeface="+mn-lt"/>
              </a:rPr>
              <a:t>UNC (por sus símbolos en inglés) ofrece 71 programas de licenciatura, 110 programas de maestrías y 77 programas de doctorado.  La universidad tiene aproximadamente 26.000 estudiantes.  De acuerdo a una ley estatal, 82% de los estudiantes son del estado de Carolina del Norte Entre los programas de la universidad, la Facultad de Medicina, la Facultad de Derecho, la Facultad  de Salud Pública, la Facultad de Periodismo, la Facultad de Educación y la Facultad de Administración de Empresas.</a:t>
            </a:r>
          </a:p>
        </p:txBody>
      </p:sp>
      <p:pic>
        <p:nvPicPr>
          <p:cNvPr id="4099"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pic>
        <p:nvPicPr>
          <p:cNvPr id="4100" name="Picture 2" descr="Old Well and McCorkle Place 2005.jpg"/>
          <p:cNvPicPr>
            <a:picLocks noChangeAspect="1" noChangeArrowheads="1"/>
          </p:cNvPicPr>
          <p:nvPr/>
        </p:nvPicPr>
        <p:blipFill>
          <a:blip r:embed="rId4" cstate="print"/>
          <a:srcRect/>
          <a:stretch>
            <a:fillRect/>
          </a:stretch>
        </p:blipFill>
        <p:spPr bwMode="auto">
          <a:xfrm>
            <a:off x="6659563" y="1484313"/>
            <a:ext cx="1905000" cy="1428750"/>
          </a:xfrm>
          <a:prstGeom prst="rect">
            <a:avLst/>
          </a:prstGeom>
          <a:noFill/>
          <a:ln w="9525">
            <a:noFill/>
            <a:miter lim="800000"/>
            <a:headEnd/>
            <a:tailEnd/>
          </a:ln>
        </p:spPr>
      </p:pic>
      <p:sp>
        <p:nvSpPr>
          <p:cNvPr id="5" name="4 Rectángulo"/>
          <p:cNvSpPr/>
          <p:nvPr/>
        </p:nvSpPr>
        <p:spPr>
          <a:xfrm>
            <a:off x="2627784" y="692696"/>
            <a:ext cx="4921762"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La Universidad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395288" y="1397000"/>
          <a:ext cx="8208912" cy="5091218"/>
        </p:xfrm>
        <a:graphic>
          <a:graphicData uri="http://schemas.openxmlformats.org/drawingml/2006/table">
            <a:tbl>
              <a:tblPr/>
              <a:tblGrid>
                <a:gridCol w="4104456"/>
                <a:gridCol w="4104456"/>
              </a:tblGrid>
              <a:tr h="2760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30</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287367">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1793</a:t>
                      </a:r>
                    </a:p>
                  </a:txBody>
                  <a:tcPr marL="61576" marR="61576" marT="30788" marB="30788" anchor="ctr">
                    <a:lnL>
                      <a:noFill/>
                    </a:lnL>
                    <a:lnR>
                      <a:noFill/>
                    </a:lnR>
                    <a:lnT>
                      <a:noFill/>
                    </a:lnT>
                    <a:lnB>
                      <a:noFill/>
                    </a:lnB>
                  </a:tcPr>
                </a:tc>
              </a:tr>
              <a:tr h="911669">
                <a:tc>
                  <a:txBody>
                    <a:bodyPr/>
                    <a:lstStyle/>
                    <a:p>
                      <a:pPr marL="0" marR="0" algn="ctr">
                        <a:spcBef>
                          <a:spcPts val="0"/>
                        </a:spcBef>
                        <a:spcAft>
                          <a:spcPts val="0"/>
                        </a:spcAft>
                      </a:pPr>
                      <a:r>
                        <a:rPr lang="es-ES" sz="1200" dirty="0" smtClean="0"/>
                        <a:t>Matrícula anual</a:t>
                      </a:r>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smtClean="0"/>
                    </a:p>
                    <a:p>
                      <a:pPr marL="0" marR="0" algn="ctr">
                        <a:spcBef>
                          <a:spcPts val="0"/>
                        </a:spcBef>
                        <a:spcAft>
                          <a:spcPts val="0"/>
                        </a:spcAft>
                      </a:pPr>
                      <a:r>
                        <a:rPr lang="es-ES" sz="1200" dirty="0" smtClean="0"/>
                        <a:t>$41.660</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Semestre</a:t>
                      </a: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17.981</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smtClean="0"/>
                        <a:t>Suburbana</a:t>
                      </a: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Dotación Presupuestaria 2009: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n-US" sz="1200" b="0" i="0" kern="1200" dirty="0" smtClean="0">
                          <a:solidFill>
                            <a:schemeClr val="tx1"/>
                          </a:solidFill>
                          <a:latin typeface="+mn-lt"/>
                          <a:ea typeface="+mn-ea"/>
                          <a:cs typeface="+mn-cs"/>
                        </a:rPr>
                        <a:t>1310</a:t>
                      </a:r>
                      <a:endParaRPr lang="es-ES" sz="1200" dirty="0"/>
                    </a:p>
                  </a:txBody>
                  <a:tcPr marL="61576" marR="61576" marT="30788" marB="30788" anchor="ctr">
                    <a:lnL>
                      <a:noFill/>
                    </a:lnL>
                    <a:lnR>
                      <a:noFill/>
                    </a:lnR>
                    <a:lnT>
                      <a:noFill/>
                    </a:lnT>
                    <a:lnB>
                      <a:noFill/>
                    </a:lnB>
                  </a:tcPr>
                </a:tc>
              </a:tr>
              <a:tr h="701446">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100 (internet  </a:t>
                      </a:r>
                      <a:r>
                        <a:rPr lang="es-ES" sz="1200" baseline="0" dirty="0" err="1" smtClean="0"/>
                        <a:t>based</a:t>
                      </a:r>
                      <a:r>
                        <a:rPr lang="es-ES" sz="1200" baseline="0" dirty="0" smtClean="0"/>
                        <a:t>)</a:t>
                      </a:r>
                    </a:p>
                    <a:p>
                      <a:pPr marL="0" marR="0" algn="ctr">
                        <a:spcBef>
                          <a:spcPts val="0"/>
                        </a:spcBef>
                        <a:spcAft>
                          <a:spcPts val="0"/>
                        </a:spcAft>
                      </a:pPr>
                      <a:r>
                        <a:rPr lang="es-ES" sz="1200" baseline="0" dirty="0" smtClean="0"/>
                        <a:t>600 (</a:t>
                      </a:r>
                      <a:r>
                        <a:rPr lang="es-ES" sz="1200" baseline="0" dirty="0" err="1" smtClean="0"/>
                        <a:t>paper</a:t>
                      </a:r>
                      <a:r>
                        <a:rPr lang="es-ES" sz="1200" baseline="0" dirty="0" smtClean="0"/>
                        <a:t> </a:t>
                      </a:r>
                      <a:r>
                        <a:rPr lang="es-ES" sz="1200" baseline="0" dirty="0" err="1" smtClean="0"/>
                        <a:t>based</a:t>
                      </a:r>
                      <a:r>
                        <a:rPr lang="es-ES" sz="1200" baseline="0" dirty="0" smtClean="0"/>
                        <a:t>)</a:t>
                      </a:r>
                      <a:endParaRPr lang="es-ES" sz="1200" dirty="0"/>
                    </a:p>
                  </a:txBody>
                  <a:tcPr marL="61576" marR="61576" marT="30788" marB="30788" anchor="ctr">
                    <a:lnL>
                      <a:noFill/>
                    </a:lnL>
                    <a:lnR>
                      <a:noFill/>
                    </a:lnR>
                    <a:lnT>
                      <a:noFill/>
                    </a:lnT>
                    <a:lnB>
                      <a:noFill/>
                    </a:lnB>
                  </a:tcPr>
                </a:tc>
              </a:tr>
              <a:tr h="367118">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15 de enero para semestre de Otoño</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$70</a:t>
                      </a:r>
                      <a:endParaRPr lang="es-ES" sz="1200" dirty="0"/>
                    </a:p>
                  </a:txBody>
                  <a:tcPr marL="61576" marR="61576" marT="30788" marB="30788" anchor="ctr">
                    <a:lnL>
                      <a:noFill/>
                    </a:lnL>
                    <a:lnR>
                      <a:noFill/>
                    </a:lnR>
                    <a:lnT>
                      <a:noFill/>
                    </a:lnT>
                    <a:lnB>
                      <a:noFill/>
                    </a:lnB>
                  </a:tcPr>
                </a:tc>
              </a:tr>
              <a:tr h="421134">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32%</a:t>
                      </a:r>
                      <a:endParaRPr lang="es-ES" sz="1200" i="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pic>
        <p:nvPicPr>
          <p:cNvPr id="5149"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sp>
        <p:nvSpPr>
          <p:cNvPr id="4" name="3 Rectángulo"/>
          <p:cNvSpPr/>
          <p:nvPr/>
        </p:nvSpPr>
        <p:spPr>
          <a:xfrm>
            <a:off x="1970424" y="260648"/>
            <a:ext cx="6273983" cy="707886"/>
          </a:xfrm>
          <a:prstGeom prst="rect">
            <a:avLst/>
          </a:prstGeom>
          <a:noFill/>
        </p:spPr>
        <p:txBody>
          <a:bodyPr>
            <a:spAutoFit/>
          </a:bodyPr>
          <a:lstStyle/>
          <a:p>
            <a:pPr algn="ctr" fontAlgn="auto">
              <a:spcBef>
                <a:spcPts val="0"/>
              </a:spcBef>
              <a:spcAft>
                <a:spcPts val="0"/>
              </a:spcAft>
              <a:defRPr/>
            </a:pPr>
            <a:r>
              <a:rPr lang="es-E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4" descr="John Inman"/>
          <p:cNvPicPr>
            <a:picLocks noChangeAspect="1" noChangeArrowheads="1"/>
          </p:cNvPicPr>
          <p:nvPr/>
        </p:nvPicPr>
        <p:blipFill>
          <a:blip r:embed="rId3" cstate="print"/>
          <a:srcRect/>
          <a:stretch>
            <a:fillRect/>
          </a:stretch>
        </p:blipFill>
        <p:spPr bwMode="auto">
          <a:xfrm>
            <a:off x="395536" y="1916832"/>
            <a:ext cx="1329518" cy="1836000"/>
          </a:xfrm>
          <a:prstGeom prst="rect">
            <a:avLst/>
          </a:prstGeom>
          <a:noFill/>
          <a:ln w="9525">
            <a:noFill/>
            <a:miter lim="800000"/>
            <a:headEnd/>
            <a:tailEnd/>
          </a:ln>
        </p:spPr>
      </p:pic>
      <p:sp>
        <p:nvSpPr>
          <p:cNvPr id="4" name="3 Rectángulo"/>
          <p:cNvSpPr/>
          <p:nvPr/>
        </p:nvSpPr>
        <p:spPr>
          <a:xfrm>
            <a:off x="1835696" y="1700808"/>
            <a:ext cx="2232025" cy="2400657"/>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fontAlgn="auto">
              <a:spcBef>
                <a:spcPts val="0"/>
              </a:spcBef>
              <a:spcAft>
                <a:spcPts val="0"/>
              </a:spcAft>
              <a:defRPr/>
            </a:pPr>
            <a:r>
              <a:rPr lang="es-ES" b="1" dirty="0">
                <a:solidFill>
                  <a:schemeClr val="bg1"/>
                </a:solidFill>
                <a:latin typeface="+mn-lt"/>
              </a:rPr>
              <a:t>Después de pasar 12 años jugando  en el PGA Tour, </a:t>
            </a:r>
            <a:r>
              <a:rPr lang="es-ES" sz="2400" b="1" u="sng" dirty="0">
                <a:solidFill>
                  <a:schemeClr val="bg1"/>
                </a:solidFill>
                <a:latin typeface="+mn-lt"/>
              </a:rPr>
              <a:t>John </a:t>
            </a:r>
            <a:r>
              <a:rPr lang="es-ES" sz="2400" b="1" u="sng" dirty="0" err="1" smtClean="0">
                <a:solidFill>
                  <a:schemeClr val="bg1"/>
                </a:solidFill>
                <a:latin typeface="+mn-lt"/>
              </a:rPr>
              <a:t>Inman</a:t>
            </a:r>
            <a:r>
              <a:rPr lang="es-ES" sz="2400" b="1" u="sng" dirty="0" smtClean="0">
                <a:solidFill>
                  <a:schemeClr val="bg1"/>
                </a:solidFill>
                <a:latin typeface="+mn-lt"/>
              </a:rPr>
              <a:t> </a:t>
            </a:r>
            <a:r>
              <a:rPr lang="es-ES" b="1" dirty="0" smtClean="0">
                <a:solidFill>
                  <a:schemeClr val="bg1"/>
                </a:solidFill>
                <a:latin typeface="+mn-lt"/>
              </a:rPr>
              <a:t>entrena al equipo masculino de golf de UNC</a:t>
            </a:r>
            <a:r>
              <a:rPr lang="es-ES" b="1" dirty="0">
                <a:solidFill>
                  <a:schemeClr val="bg1"/>
                </a:solidFill>
                <a:latin typeface="+mn-lt"/>
              </a:rPr>
              <a:t/>
            </a:r>
            <a:br>
              <a:rPr lang="es-ES" b="1" dirty="0">
                <a:solidFill>
                  <a:schemeClr val="bg1"/>
                </a:solidFill>
                <a:latin typeface="+mn-lt"/>
              </a:rPr>
            </a:br>
            <a:endParaRPr lang="es-ES" b="1" dirty="0">
              <a:solidFill>
                <a:schemeClr val="bg1"/>
              </a:solidFill>
              <a:latin typeface="+mn-lt"/>
            </a:endParaRPr>
          </a:p>
        </p:txBody>
      </p:sp>
      <p:pic>
        <p:nvPicPr>
          <p:cNvPr id="6150" name="Picture 6" descr="http://online.northcarolina.edu/images/colleges/uncch_logo_tn.gif"/>
          <p:cNvPicPr>
            <a:picLocks noChangeAspect="1" noChangeArrowheads="1"/>
          </p:cNvPicPr>
          <p:nvPr/>
        </p:nvPicPr>
        <p:blipFill>
          <a:blip r:embed="rId4" cstate="print"/>
          <a:srcRect/>
          <a:stretch>
            <a:fillRect/>
          </a:stretch>
        </p:blipFill>
        <p:spPr bwMode="auto">
          <a:xfrm>
            <a:off x="0" y="0"/>
            <a:ext cx="1587500" cy="1295400"/>
          </a:xfrm>
          <a:prstGeom prst="rect">
            <a:avLst/>
          </a:prstGeom>
          <a:noFill/>
          <a:ln w="9525">
            <a:noFill/>
            <a:miter lim="800000"/>
            <a:headEnd/>
            <a:tailEnd/>
          </a:ln>
        </p:spPr>
      </p:pic>
      <p:sp>
        <p:nvSpPr>
          <p:cNvPr id="6154" name="AutoShape 10" descr="data:image/jpg;base64,/9j/4AAQSkZJRgABAQAAAQABAAD/2wCEAAkGBhQSEBQSEhQWFRQVFBQXGRYYFxQVFRcUFRQVFBQYFxcYGyYeFxwlGhQUHy8gIycpLCwsFR8xNTAqNSYrLCoBCQoKDgwOGg8PGjUkHx8wLSwsKSk1KiosLSwqKiopLCkqKSk1KSksKTUqKSwsLyopLCkpLCosKSwqLCkpKTUsKf/AABEIAGYBGgMBIgACEQEDEQH/xAAcAAABBAMBAAAAAAAAAAAAAAAAAwQFCAECBgf/xABGEAACAQIDAggKCAYBAwUAAAABAgMAEQQSIQUxEyJBUVJxkdEGBxUXMlNhgaPTI0JyobGywcMIFDM14fDxQ2KDJTSCkpP/xAAaAQACAwEBAAAAAAAAAAAAAAAAAQIDBAUG/8QAMREAAgACCAMGBwEBAAAAAAAAAAECEQMTFCFRUqHRBJHBBRIxQXGBFTIzNGFysfBC/9oADAMBAAIRAxEAPwDzDwf2A+Lk4KLVyQFUWudGPKQNy11HmZ2h6lvh/MrHia/ukP2/25aswBXX4zjKejp4oIIpJS8lgvwY4YXG3fKXpgis/mZ2h6lvh/Mo8zOP9S3w/mVZimOMxhsRHbNuzNfKPcNT1Vlt/E59FsWVLzPTYrqfE1tD1LfD+ZTaXxXYtQSygAKWOsR4q+kbLITYVYVsDnIZ3diGDC5yqGC5dFXcLE6G9KxYYKLAKo5gABz7hTt3E59IdgqXmemxWRfA5yoYOuU6g3Tdz2z3A0OpHJUlhvFTi5EDouZGFwwMdiPZeQVYxYraCwB/3XnrDQg7wD16/jRbuJz6Q7BUvM9Nivvma2h6lvh/MrHmZx/qW+H8yrCRxlSSCRfkOo7O61OcHiiws4Ab2G6nqP6Gi38Tn0WwVLzPTYrl5mdoepb4fzKPMztD1LfD+ZVmLUWpfEOJz6LYKl5npsVn8zO0PUt8P5lHmZ2h6lvh/MqzFqLUfEOJz6LYKl5npsVn8zO0PUt8P5lHma2h6lvh/MqyM2JA6/w66ZsC3pNy7tw7O+nb+Jz6LYKl5npsV3fxRY4b4z2xfgJL0j5rMZmK8E9x/wBgt7jmsfdVjhF1f77KyE93VpRbuIz6LYKl5npsVxw3iqxkl8kbGxsbhVIP/wAnF/dTjzM4/wBS3w/mVYYxjluaAhsbFh1f50+6i3cTn0WwVLzPTYr15mdoepb4fzKPMxtD1LfD+ZVjYcRyN22t13/xTq1K38Tn0WwVLzPTYrP5mdoepb4fzKPMztD1LfD+ZVmLUWo+IcTn0WwVLzPTYrP5mdoepb4fzKPMxj/Ut8P5lWYtSc0wXf2DU0fEOJz6LYKl5npsVr8zO0PUt8P5lJy+KLGr6UeXedTENBv3y1YSV5JCbsUW4sE9LQ34znn3WA99Jw7NVLWW5BYgsSzDOczWY6i5J06uanb+Jz6LYKl5npsVwxPgFNG4jchXK5gDkHE3Zs2e1vfWcF4vp5nyR8Z7E5RkvYcur7qsqYRzC/8AvPWxjvv17aLdxOfSHYKl5npsV4Hicx53RMbc3BH9ytvMztD1LfD+ZVgjhgdwK+1dD2jWlVxLqRuZdb7w45jbcw59x66LfxOfSHYKl5npsV48zOP9S3w/mVnzM7Q9S3w/mVZVGBFxW1qXxDic+i2CpeZ6bFUPCPwFxGBQNiFKZvRBC62IB1DG3pCuaJr3X+IT+lh+qT80deE12uzqaOlo3FG5ucvLBYEIZptNzk+iO98TX9zh+3+3LVmKrP4mv7nD9v8AblqyU78lcXj/ALmP2/iJ0PjF69EJzSFtAbD8aTC276VyW7qGF99YzQJsnLek6VIsa1emI0rcKKBQo1oAyq3oZbUpu0rZRz0pgEEp3H3U4psyXpaJrikM3pCabkG+lXewpAKaAEgnso0pYGtRTmIStRWQKKYGbVlY9KwTyUpbSgDCoazE2Xq/Cs5dKyVpDFxRSURtpSjNYXpAaTS2HtpnkN7nWlstyT/vVWRpTASC3rQ0sU5a0vpQI0tQorYUGmAaVtwfPrWVXlrcXNACaMQdKdo1xekjRHodeWkM8m/iD/pYfqk/PFXhVe6/xCf0sP1SfnirwqvQdk/Si/bojJ/1F69Ed54mv7pD9v8AblqyO835/wAKrd4mv7nD9r9uWrJIPwrl9ofcx+38ROh8YvXojOWtSda2NRO3NptHljisZpSVS+5QBdnYcyj76xpNuSL25EUNq4nENLFGY4DG+Vr3klF9QQDxbEWIOtYilxkAaMBcTc3WSRxGyg+krAA3sd1uS1OdmbLTDBmLF5W1klc8ZiOcnQDXQaWp0FrRNeCV3+9ym8jP5zH7+Cw3/wCkv4/4pLF4fF4h0EhOGSMFrwyXLybl1I0UC5sd96bbU8JJo8UuHTDZ84JjbhkQSWF2VbrbMOiTUpsTa5xGHSYKVDgnKxBI4xW1xod1OUr5IU/KZjCbQxMc8cDlJw4LZrcHIir9ZwBlbmHOa6UGuZ2gkToZHbIUBKzIRmW3MR6Wv1eW9SuwMTJJh0aYWc+4kfVYr9UkWNqqpF5lkLJOhdD10LyUPVRYZc60AULv7aDQBiofb+NkjjUoyLeRVZmBbKG3FVuMxvyVJYvEiNWdvRUEnqHN7e+uL222KDxTKmdmfjAKH4FCLoiIdONuZ94q2jh7zIRRSQvtB3ww4f8AmiXVsrCYng2B1y8HGOIRYEEc3tpk3hbKHymaAfR8JpBMy5eDMujMwucgJ3Vz+J2Y8ks+HhcBZCJZDmDojAh7A73YZspOgtz2sNPB7ZX8zlVv6UcSAuqyJI7shXgy2chlC31UDMLAaVplAlOIqnF4I6vG7WkmQQmWBVljjdmHDROIHdQSL3UX9HVhYtUg+KbDNCiTFlklWMJKc173JKy6NoAdDfkFedkKMTkjM0kWULIARIwgiYsLFtQA9jlJ1HMQK6PYGETEShFlSXDrEc0QBU5icymSJhmVyxZsw9gBtScMMtRpuZ6ODW9QWwcYWeWIEvHEQokO8P8AWjzf9QLpxvcd1TinWskSlcXJzBtPdWZTuH+2oNaDX3CojMqKCdK2JpN2sLnkoAiPCLbDYdYyqqQ7hSzMVRGb0c1hexOlRs+GxubhuHVipuIAoSJl3MpY8Ym24nlrBg/nWE0pIwyseDiBIV7f9STlO7QVKyODYLyD/jTkrQpQqXmUtzZGttHGtqsECjkzSsx9+UAVj+fx4B+ggJsbFZGFjbQkMLEDf7qW2tjXhhZ44zKyi+QNlYqN9jY36qidh+FjzSRK0BRZo3kjcSpIrCOwYEAAg8YCxqSU1NQr/e4pvEdYTAYnDxlhiixCl3EwzR5vSbKRqg7an9iY55YUkkTg2YXy3J05DqLi41sabSSi+VgpDA8U24w5dOUUx2Y5ixYhgJaEqWkQ+jCT6OVuc9Dm1qMS7y/JKFyZ1AoI0rAFbclZy08j/iAP0OH6pPzxV4ZXuX8QH9KD/wAn5oq8Nr0XZP0ov26IyL5ovXoju/E3/c4ft/ty1ZNToOqq2eJsf+pxfb/blqyKtpblrk9ofcx+38ROh8YvXojZjrXO46QLtFM3LhnydYku/wBxWugc2HtqI27sszKroQssbZ42O4NbVW/7WGn31lgcmXRKaOU8YURKpwjMsJ4UuRcAyCO8Ae31S1/fapjFbUVMPw73yrErtbU2ygkgcp1JrRdqx4nNE6hXAtJC+8e76y6CxFbbb2XwmFkgQhS8ZQX1A0ABsNbaVonckyiV5rjcImJhAJzK1mR1OoO9XQ8hG8e8VjwbwzYeCOJyGK5gW57uWB9m+ojwa2TisPIyuYeAbUIhf6N+UoGHok3ut9CdK6MvYjSnE5XTuBYnGeCXALPEkkjhWLNwR1g/mzJJlBPIxQZsu6+u+vUoxrXHbciwiQcHIAEkJsij6RpCbgxgal7635Oeug2Osogj4Y3e2vPYbsx3FrWvblqFK53lkGBKqK1nBKMAbEggH262/Stq1y7qzlhvHuH39lZesDeRRbWgZCeGEuTCFj6KyQl/sCVcx6rGoXw92hLDhbwnjO5Um2pUqSVU8hPP7K63ExB1ZHF1YFSOcEWI++uI25LJHGMFKqkMVWKd9I2UHQMbcWVV0F9GtprpV9HfJFUa8zjcLjkUDEZS0JVFmjXkylcyty5HVVud11ZSdak/CnGtHI5iUoHgiyZWOQjg1EakKwTTj8Y6LkG/NYJYjG4eBZFnwigBgofIEkZnzElk0yjiFrA2tbSmu09pSR4FMPJGFDRxiOW3FdFJdiSBmTRk+jIGl9961KG9FUxTwfxVsBPIxAk4TgrXIKqgBAHNq7tbQakaWFNfB14wUctwQNkZhmBRCxZ5HcDexLhRe2VRe53SezsZg4EjDQhp1ZYXOTOBKSTcu4HMTu9lPsVtcuYsSkcaqlo5s9vo8sjqyl2Ug6XICDMd3LQ1Jt4gm5I9F2fh0jRREAIwoy23ZTqD7b778t6eqeWuZ8DLrEyAMsIa8CyaSCNtcuXeqAni31sbW0roopBurBEpM0oVJpHDtv627AbVvwmlFstuoVEZuajtvBjhZsvpcFJa32TT8Um5vcWoQiEwkqthozFbLwaFeb0dPv8AwrlPAh8rTqWZpWSNps3pCfM6uOqwFvYRU48wwBKP/wC2diUffwLMblJOZSdze21OsLhoyxkAXM4F3H1gNRqN9alFJP8AJQ0IYfaSNO8Ib6SMIxU9FwCCvOOfmuKjhsHJjVxMZspWXMnJncLx1HITlF+qo3bvgziHxTYjDvErfRZWbOHXg1KsARdWVgSCDXT4ZnyLwgUPbUKSVvy2JF7ddSmlen4kTn/DRg0kDFmRkScxul8wmHB8GAPrXOluY11HgmYWwqNCxa987N/UMt7ScJzMCCCOSklijcqXUZkuVJ5LixI5t1MfB3I2LkkwpvG2k5H9JpV0Xg+eTpEaaa1CK+GWBOG5nYcgpQikYAda3A+6sxeeRfxAA5YTfQhrD2547/pXiFe4+P3+jh//ACfmirw6vRdk/Si/bojIvmi9eiO88TP9zh+3+3LVjnFjY7t9Vx8TX9zh+3+3LVksRDcabxurlcf9zH7fxE6Hxi9eiG4JPtFIyzBhatXn5BpSTyBdTy1jLjmcTsmaKZ8SVGKYrlQKRG8cYuSqI3FPXe5pPA4nFYh2Ma8CqWFsRG2Z3OpAytdVXTjC9yTXQWub1pJIb6Vb33Ih3EQbSY+1smF6+EmA7Mt6Rl2jioWH8xCsqOCF/lldmSQC4DBzqGH1twIqfaW3JWwkBXXQ0+/+Bdwh8PsKWaYYqQpCRDJEqDjyWcHjO97Ag6gL1XNSHgp4PyYeN87qczXCqWKi1ySb8utupRy09hsVNjS0C8U61FxtqRJQpD1Qcu/dTjDrrffb8aYxjQC977hUpDFlFqrJic62IPPSdyATTmRLixqOkNri9j+NAGyyG1yKgtt7OlmaJlZPonz8G6sUdh6JYqb6XNtDqal55TlAFISzELe1ShcrxO85XHwYjFusL4dIwMxaR+DnQqAQFTcbknW9iB10jtjwVnnCJKcM6xgheLiEsCAu5ZOYc9dUstteWkhOb61YqRrwIdxHLx+B8ozuf5dyWEjR8FI3CMp55JCFNrgEDedaffyOIxH0ZjGGhzKcztmmBQgq0aJxUNwNSx5am3J3g0qGDCxOtFYx9xDF/BWMYhcQJCLScIVAFmOdX42vIV++ukaYcmt6jopNLWOlLiS4FhVbm/Ekh6pzG3J+lK4hdLjkrGGitqd5+6l6gSGLvzaGtXmy773rE65D7DuptmLb9aYiL8I9lSYiMpHKIwb5wbguvRzjVAdb2F9eSoPFbSmhAhTCSKbBIymV4CSbC7qeKBvNxyGuomlDaCkybDTfVkMUlIg4ZkNNDjo7WOGl5yeFiN+oZhSDnaBByrhFO+2aZySPq7gBfnNTgc7zWqzi9iNKffeAu6iAixUuMjaJMOYs6FJGn4qLcFXVQONLbkIsPbS7+BsmbDKkykQoiZiCpGXNxlVdNbg8mq66VNqy5t/LS4TjCm435AoUPlUhuv20pltfX/mmqjjb/wDinmCivxt45O+qSw8r/iAW0OHHsk/PFXhle6/xB/0sP1SfnirwqvQdk/Si/bojKvmi9eiO88TX9zh+3+3LVmBVZ/E2bbTh+1+3LVlRMvSHaK5fH/cx+38ROh8YvXohrjMJvZRc8o5+r21DNIWNjca7joRXR8MvOO0U0x2EjkGpAPSBF+41jmXkDPN9W3vpB5QotrenGI2Q8eqZX6mVT/8AVjbsNRUruusgZetR+lOZEdiUgaa9dbLPpxvuqKONBOub7u+nMPCPoi5hz2P46D76cwJCOZbE3tS0BBsq3YnkH68wrOF2I7W4RkQcwIZu4ffU/hYY4xZbD23Fz1mlMaMYLBBBrq3P+gp3SfDL0h2ijhl6Q7RUR3ClN8Vh8w9vJSnDL0h2ijhl6Q7RQFxAyXDcYWI5v9191N3nzHRriugxMUcgs1j77EdR5KhsVsgqLxMr+xiAe3l99STENJpCNBWpkNtTTOZGTWRSPbe47aaNj1O/8w/CmBKpJbUm4pSKUE3GlueoyHEM2kYzdQLfppUnh9kyPbMEQcpZrn3KD+JomAskxt6Q13f456mMFgjoz8m4fqfbWMFs+KPUEFukSL+7mp7wy9IdoqLY7hSik+GXpDtFHDL0h2ikEwmhDCxqFxwaPSxt0huPXzVNcMvSHaK1kdSLEqfeKYXHOF7DNa/VTbPc5jcVJY7YQJLRuPsk6e5hr23qHxkEy6ZGtzqVcdo3dlOYjbhrm4JoExvqNKj3xoGhJ9ulvxrEWI14tyeY3/DlpzESgmUtSwdc2/dTfB7Pmfeqgc7HL9289gqcwGyETV2V29wUdQv+NKYzXZ2CznMQcvt0zfrappVtpWglXnHaKzwy9IdoqI7jyL+IP+lh+qT88VeFV7p/EE4MWHsQdJN32oq8Lr0PZP0ov26Iyr5ovXohxhsa8d8hte3NyX76W8tzdM9g7qKK6UXD0Ub70UKb/KQnBC72g8tTdM9g7qPLU3TPYO6iioWWgyLkgqoMEHlqbpnsXuo8tzdM9g7qzRTslBkXJBVwYIwdsS9P7l7qPLc3rD2DurNFKyUGRckKrgwRjyzN0z2Duo8tTdM9g7qKKLLQZFyQ6qDBB5am6Z7B3UeWpumewd1FFFloMi5IKqDBB5am6Z7B3UeWpumewd1FFFloMi5IKqDBB5am6Z7B3UeWZumewd1FFFloMi5IKqDBGRtub1h7B3VjyzN0/uXuoooslBkXJCq4MEZ8tzesPYO6seWZumewd1FFFkoMi5IdXBgg8tTdM9g7qPLU3TPYO6iiiy0GRckFVBgg8tTdM9g7qPLU3TPYO6iiiy0GRckFVBgg8tTdM9g7qPLU3TPYO6iiiy0GRckFVBgg8tTdM9g7qPLc3TPYO6iiiyUGRckFXBgg8szdM9i91A21NyOewd1FFFloMi5IVXBgg8tTdM9i91HlqbpnsHdRRRZKDIuSHVwYIPLU3TPYO6jyzN0z2DuooostBkXJBVQYI0m2lI6lWa46hya83spoaKKuo6OCBSgUvS4koVD4I//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sp>
        <p:nvSpPr>
          <p:cNvPr id="12" name="11 Rectángulo"/>
          <p:cNvSpPr/>
          <p:nvPr/>
        </p:nvSpPr>
        <p:spPr>
          <a:xfrm>
            <a:off x="3878540" y="260648"/>
            <a:ext cx="2997716" cy="923330"/>
          </a:xfrm>
          <a:prstGeom prst="rect">
            <a:avLst/>
          </a:prstGeom>
          <a:noFill/>
        </p:spPr>
        <p:txBody>
          <a:bodyPr>
            <a:spAutoFit/>
          </a:bodyPr>
          <a:lstStyle/>
          <a:p>
            <a:pPr algn="ctr" fontAlgn="auto">
              <a:spcBef>
                <a:spcPts val="0"/>
              </a:spcBef>
              <a:spcAft>
                <a:spcPts val="0"/>
              </a:spcAft>
              <a:defRPr/>
            </a:pPr>
            <a:r>
              <a:rPr lang="es-ES"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Técnicos</a:t>
            </a:r>
            <a:endPar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pic>
        <p:nvPicPr>
          <p:cNvPr id="20484" name="Picture 4" descr="Jan Mann"/>
          <p:cNvPicPr>
            <a:picLocks noChangeAspect="1" noChangeArrowheads="1"/>
          </p:cNvPicPr>
          <p:nvPr/>
        </p:nvPicPr>
        <p:blipFill>
          <a:blip r:embed="rId5" cstate="print"/>
          <a:srcRect/>
          <a:stretch>
            <a:fillRect/>
          </a:stretch>
        </p:blipFill>
        <p:spPr bwMode="auto">
          <a:xfrm>
            <a:off x="4932040" y="1772816"/>
            <a:ext cx="1348274" cy="2016000"/>
          </a:xfrm>
          <a:prstGeom prst="rect">
            <a:avLst/>
          </a:prstGeom>
          <a:noFill/>
        </p:spPr>
      </p:pic>
      <p:sp>
        <p:nvSpPr>
          <p:cNvPr id="16" name="15 Rectángulo"/>
          <p:cNvSpPr/>
          <p:nvPr/>
        </p:nvSpPr>
        <p:spPr>
          <a:xfrm>
            <a:off x="6444208" y="1556792"/>
            <a:ext cx="2448272" cy="2585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endParaRPr lang="es-ES" b="1" dirty="0" smtClean="0"/>
          </a:p>
          <a:p>
            <a:pPr algn="just"/>
            <a:r>
              <a:rPr lang="es-ES" b="1" dirty="0" err="1" smtClean="0"/>
              <a:t>Jan</a:t>
            </a:r>
            <a:r>
              <a:rPr lang="es-ES" b="1" dirty="0" smtClean="0"/>
              <a:t> </a:t>
            </a:r>
            <a:r>
              <a:rPr lang="es-ES" b="1" dirty="0" smtClean="0"/>
              <a:t>Mann fue elegida en </a:t>
            </a:r>
            <a:r>
              <a:rPr lang="en-US" b="1" dirty="0" smtClean="0"/>
              <a:t>2000  Y 2001 Golf </a:t>
            </a:r>
            <a:r>
              <a:rPr lang="en-US" b="1" dirty="0" smtClean="0"/>
              <a:t>Digest’s Top </a:t>
            </a:r>
            <a:r>
              <a:rPr lang="en-US" b="1" dirty="0" smtClean="0"/>
              <a:t> Teachers en Carolina del Norte </a:t>
            </a:r>
          </a:p>
          <a:p>
            <a:pPr algn="just"/>
            <a:r>
              <a:rPr lang="pt-BR" b="1" dirty="0" smtClean="0"/>
              <a:t>Ha formado parte  </a:t>
            </a:r>
            <a:r>
              <a:rPr lang="pt-BR" b="1" dirty="0" err="1" smtClean="0"/>
              <a:t>del</a:t>
            </a:r>
            <a:r>
              <a:rPr lang="pt-BR" b="1" dirty="0" smtClean="0"/>
              <a:t>   LPGA </a:t>
            </a:r>
            <a:r>
              <a:rPr lang="pt-BR" b="1" dirty="0" err="1" smtClean="0"/>
              <a:t>Coaches</a:t>
            </a:r>
            <a:r>
              <a:rPr lang="pt-BR" b="1" dirty="0" smtClean="0"/>
              <a:t> </a:t>
            </a:r>
            <a:r>
              <a:rPr lang="pt-BR" b="1" dirty="0" err="1" smtClean="0"/>
              <a:t>Advisory</a:t>
            </a:r>
            <a:r>
              <a:rPr lang="pt-BR" b="1" dirty="0" smtClean="0"/>
              <a:t> </a:t>
            </a:r>
            <a:r>
              <a:rPr lang="pt-BR" b="1" dirty="0" err="1" smtClean="0"/>
              <a:t>Committee</a:t>
            </a:r>
            <a:r>
              <a:rPr lang="pt-BR" b="1" dirty="0" smtClean="0"/>
              <a:t> entre 2003-07</a:t>
            </a:r>
            <a:endParaRPr lang="es-E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graphics.fansonly.com/photos/schools/unc/sports/finley/finley-main.jpg"/>
          <p:cNvPicPr>
            <a:picLocks noChangeAspect="1" noChangeArrowheads="1"/>
          </p:cNvPicPr>
          <p:nvPr/>
        </p:nvPicPr>
        <p:blipFill>
          <a:blip r:embed="rId3" cstate="print"/>
          <a:srcRect/>
          <a:stretch>
            <a:fillRect/>
          </a:stretch>
        </p:blipFill>
        <p:spPr bwMode="auto">
          <a:xfrm>
            <a:off x="0" y="1484784"/>
            <a:ext cx="4286250" cy="3333750"/>
          </a:xfrm>
          <a:prstGeom prst="rect">
            <a:avLst/>
          </a:prstGeom>
          <a:noFill/>
        </p:spPr>
      </p:pic>
      <p:pic>
        <p:nvPicPr>
          <p:cNvPr id="4" name="Picture 6" descr="http://online.northcarolina.edu/images/colleges/uncch_logo_tn.gif"/>
          <p:cNvPicPr>
            <a:picLocks noChangeAspect="1" noChangeArrowheads="1"/>
          </p:cNvPicPr>
          <p:nvPr/>
        </p:nvPicPr>
        <p:blipFill>
          <a:blip r:embed="rId4" cstate="print"/>
          <a:srcRect/>
          <a:stretch>
            <a:fillRect/>
          </a:stretch>
        </p:blipFill>
        <p:spPr bwMode="auto">
          <a:xfrm>
            <a:off x="0" y="0"/>
            <a:ext cx="1587500" cy="1295400"/>
          </a:xfrm>
          <a:prstGeom prst="rect">
            <a:avLst/>
          </a:prstGeom>
          <a:noFill/>
          <a:ln w="9525">
            <a:noFill/>
            <a:miter lim="800000"/>
            <a:headEnd/>
            <a:tailEnd/>
          </a:ln>
        </p:spPr>
      </p:pic>
      <p:sp>
        <p:nvSpPr>
          <p:cNvPr id="5" name="4 Rectángulo"/>
          <p:cNvSpPr/>
          <p:nvPr/>
        </p:nvSpPr>
        <p:spPr>
          <a:xfrm>
            <a:off x="2123728" y="188640"/>
            <a:ext cx="6374026" cy="584775"/>
          </a:xfrm>
          <a:prstGeom prst="rect">
            <a:avLst/>
          </a:prstGeom>
          <a:noFill/>
        </p:spPr>
        <p:txBody>
          <a:bodyPr wrap="square" lIns="91440" tIns="45720" rIns="91440" bIns="45720">
            <a:spAutoFit/>
          </a:bodyPr>
          <a:lstStyle/>
          <a:p>
            <a:pPr algn="ctr"/>
            <a:r>
              <a:rPr lang="es-ES" sz="32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Campo de Golf de </a:t>
            </a:r>
            <a:r>
              <a:rPr lang="es-ES" sz="32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UNC - Finley</a:t>
            </a:r>
            <a:endParaRPr lang="es-ES" sz="3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17412" name="Picture 4" descr="http://pictures.replayphotos.com/images/UNC/md/University-of-North-Carol-Stadiums-Finley-Golf-Course-6th-Hole-at-Finley-UNC-S-FGC-00002md.jpg"/>
          <p:cNvPicPr>
            <a:picLocks noChangeAspect="1" noChangeArrowheads="1"/>
          </p:cNvPicPr>
          <p:nvPr/>
        </p:nvPicPr>
        <p:blipFill>
          <a:blip r:embed="rId5" cstate="print"/>
          <a:srcRect/>
          <a:stretch>
            <a:fillRect/>
          </a:stretch>
        </p:blipFill>
        <p:spPr bwMode="auto">
          <a:xfrm>
            <a:off x="5508104" y="1628800"/>
            <a:ext cx="2333625" cy="1752600"/>
          </a:xfrm>
          <a:prstGeom prst="rect">
            <a:avLst/>
          </a:prstGeom>
          <a:noFill/>
        </p:spPr>
      </p:pic>
      <p:sp>
        <p:nvSpPr>
          <p:cNvPr id="9" name="8 Rectángulo"/>
          <p:cNvSpPr/>
          <p:nvPr/>
        </p:nvSpPr>
        <p:spPr>
          <a:xfrm>
            <a:off x="827584" y="4869160"/>
            <a:ext cx="1762021" cy="369332"/>
          </a:xfrm>
          <a:prstGeom prst="rect">
            <a:avLst/>
          </a:prstGeom>
        </p:spPr>
        <p:txBody>
          <a:bodyPr wrap="none">
            <a:spAutoFit/>
          </a:bodyPr>
          <a:lstStyle/>
          <a:p>
            <a:r>
              <a:rPr lang="en-US" b="1" u="sng" dirty="0" err="1" smtClean="0"/>
              <a:t>Hoyos</a:t>
            </a:r>
            <a:r>
              <a:rPr lang="en-US" b="1" u="sng" dirty="0" smtClean="0"/>
              <a:t> 13 </a:t>
            </a:r>
            <a:r>
              <a:rPr lang="en-US" b="1" u="sng" dirty="0" smtClean="0"/>
              <a:t>&amp; </a:t>
            </a:r>
            <a:r>
              <a:rPr lang="en-US" b="1" u="sng" dirty="0" smtClean="0"/>
              <a:t>15</a:t>
            </a:r>
            <a:endParaRPr lang="en-US" b="1" dirty="0"/>
          </a:p>
        </p:txBody>
      </p:sp>
      <p:sp>
        <p:nvSpPr>
          <p:cNvPr id="10" name="9 Rectángulo"/>
          <p:cNvSpPr/>
          <p:nvPr/>
        </p:nvSpPr>
        <p:spPr>
          <a:xfrm>
            <a:off x="6156176" y="3501008"/>
            <a:ext cx="954107" cy="369332"/>
          </a:xfrm>
          <a:prstGeom prst="rect">
            <a:avLst/>
          </a:prstGeom>
        </p:spPr>
        <p:txBody>
          <a:bodyPr wrap="none">
            <a:spAutoFit/>
          </a:bodyPr>
          <a:lstStyle/>
          <a:p>
            <a:r>
              <a:rPr lang="es-ES" b="1" u="sng" dirty="0" smtClean="0"/>
              <a:t>Hoyo 6</a:t>
            </a:r>
            <a:endParaRPr lang="es-ES" b="1" dirty="0"/>
          </a:p>
        </p:txBody>
      </p:sp>
      <p:sp>
        <p:nvSpPr>
          <p:cNvPr id="11" name="10 Rectángulo"/>
          <p:cNvSpPr/>
          <p:nvPr/>
        </p:nvSpPr>
        <p:spPr>
          <a:xfrm>
            <a:off x="5148064" y="3861048"/>
            <a:ext cx="3275856" cy="2031325"/>
          </a:xfrm>
          <a:prstGeom prst="rect">
            <a:avLst/>
          </a:prstGeom>
        </p:spPr>
        <p:txBody>
          <a:bodyPr wrap="square">
            <a:spAutoFit/>
          </a:bodyPr>
          <a:lstStyle/>
          <a:p>
            <a:pPr algn="just"/>
            <a:r>
              <a:rPr lang="en-US" dirty="0" smtClean="0"/>
              <a:t>El campo de </a:t>
            </a:r>
            <a:r>
              <a:rPr lang="en-US" dirty="0" err="1" smtClean="0"/>
              <a:t>de</a:t>
            </a:r>
            <a:r>
              <a:rPr lang="en-US" dirty="0" smtClean="0"/>
              <a:t> Golf de UNC </a:t>
            </a:r>
            <a:r>
              <a:rPr lang="en-US" dirty="0" err="1" smtClean="0"/>
              <a:t>está</a:t>
            </a:r>
            <a:r>
              <a:rPr lang="en-US" dirty="0" smtClean="0"/>
              <a:t> </a:t>
            </a:r>
            <a:r>
              <a:rPr lang="en-US" dirty="0" err="1" smtClean="0"/>
              <a:t>considerado</a:t>
            </a:r>
            <a:r>
              <a:rPr lang="en-US" dirty="0" smtClean="0"/>
              <a:t> </a:t>
            </a:r>
            <a:r>
              <a:rPr lang="en-US" dirty="0" err="1" smtClean="0"/>
              <a:t>como</a:t>
            </a:r>
            <a:r>
              <a:rPr lang="en-US" dirty="0" smtClean="0"/>
              <a:t> el 7º </a:t>
            </a:r>
            <a:r>
              <a:rPr lang="en-US" dirty="0" err="1" smtClean="0"/>
              <a:t>mejor</a:t>
            </a:r>
            <a:r>
              <a:rPr lang="en-US" dirty="0" smtClean="0"/>
              <a:t> campo </a:t>
            </a:r>
            <a:r>
              <a:rPr lang="en-US" dirty="0" err="1" smtClean="0"/>
              <a:t>universitario</a:t>
            </a:r>
            <a:r>
              <a:rPr lang="en-US" dirty="0" smtClean="0"/>
              <a:t> de USA </a:t>
            </a:r>
            <a:r>
              <a:rPr lang="en-US" dirty="0" err="1" smtClean="0"/>
              <a:t>por</a:t>
            </a:r>
            <a:r>
              <a:rPr lang="en-US" dirty="0" smtClean="0"/>
              <a:t> </a:t>
            </a:r>
            <a:r>
              <a:rPr lang="en-US" dirty="0" err="1" smtClean="0"/>
              <a:t>GolfChannel</a:t>
            </a:r>
            <a:r>
              <a:rPr lang="en-US" dirty="0" smtClean="0"/>
              <a:t>.  </a:t>
            </a:r>
            <a:r>
              <a:rPr lang="en-US" dirty="0" err="1" smtClean="0"/>
              <a:t>Diseño</a:t>
            </a:r>
            <a:r>
              <a:rPr lang="en-US" dirty="0" smtClean="0"/>
              <a:t> de Fazio y con </a:t>
            </a:r>
            <a:r>
              <a:rPr lang="en-US" dirty="0" err="1" smtClean="0"/>
              <a:t>una</a:t>
            </a:r>
            <a:r>
              <a:rPr lang="en-US" dirty="0" smtClean="0"/>
              <a:t> </a:t>
            </a:r>
            <a:r>
              <a:rPr lang="en-US" dirty="0" err="1" smtClean="0"/>
              <a:t>longitud</a:t>
            </a:r>
            <a:r>
              <a:rPr lang="en-US" dirty="0" smtClean="0"/>
              <a:t> de 7187 </a:t>
            </a:r>
            <a:r>
              <a:rPr lang="en-US" dirty="0" err="1" smtClean="0"/>
              <a:t>desde</a:t>
            </a:r>
            <a:r>
              <a:rPr lang="en-US" dirty="0" smtClean="0"/>
              <a:t> los Championship Tees.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online.northcarolina.edu/images/colleges/uncch_logo_tn.gif"/>
          <p:cNvPicPr>
            <a:picLocks noChangeAspect="1" noChangeArrowheads="1"/>
          </p:cNvPicPr>
          <p:nvPr/>
        </p:nvPicPr>
        <p:blipFill>
          <a:blip r:embed="rId2" cstate="print"/>
          <a:srcRect/>
          <a:stretch>
            <a:fillRect/>
          </a:stretch>
        </p:blipFill>
        <p:spPr bwMode="auto">
          <a:xfrm>
            <a:off x="0" y="0"/>
            <a:ext cx="1587500" cy="1295400"/>
          </a:xfrm>
          <a:prstGeom prst="rect">
            <a:avLst/>
          </a:prstGeom>
          <a:noFill/>
          <a:ln w="9525">
            <a:noFill/>
            <a:miter lim="800000"/>
            <a:headEnd/>
            <a:tailEnd/>
          </a:ln>
        </p:spPr>
      </p:pic>
      <p:pic>
        <p:nvPicPr>
          <p:cNvPr id="1026" name="Picture 2" descr="http://grfx.cstv.com/photos/schools/unc/galleries/chapman-inside/2-entry-hall.jpg"/>
          <p:cNvPicPr>
            <a:picLocks noChangeAspect="1" noChangeArrowheads="1"/>
          </p:cNvPicPr>
          <p:nvPr/>
        </p:nvPicPr>
        <p:blipFill>
          <a:blip r:embed="rId3" cstate="print"/>
          <a:srcRect/>
          <a:stretch>
            <a:fillRect/>
          </a:stretch>
        </p:blipFill>
        <p:spPr bwMode="auto">
          <a:xfrm>
            <a:off x="1475656" y="1988840"/>
            <a:ext cx="1428750" cy="2143125"/>
          </a:xfrm>
          <a:prstGeom prst="rect">
            <a:avLst/>
          </a:prstGeom>
          <a:noFill/>
        </p:spPr>
      </p:pic>
      <p:pic>
        <p:nvPicPr>
          <p:cNvPr id="1028" name="Picture 4" descr="http://grfx.cstv.com/photos/schools/unc/galleries/chapman-inside/1-chapman-center-door.jpg"/>
          <p:cNvPicPr>
            <a:picLocks noChangeAspect="1" noChangeArrowheads="1"/>
          </p:cNvPicPr>
          <p:nvPr/>
        </p:nvPicPr>
        <p:blipFill>
          <a:blip r:embed="rId4" cstate="print"/>
          <a:srcRect/>
          <a:stretch>
            <a:fillRect/>
          </a:stretch>
        </p:blipFill>
        <p:spPr bwMode="auto">
          <a:xfrm>
            <a:off x="0" y="1988840"/>
            <a:ext cx="1428750" cy="2171701"/>
          </a:xfrm>
          <a:prstGeom prst="rect">
            <a:avLst/>
          </a:prstGeom>
          <a:noFill/>
        </p:spPr>
      </p:pic>
      <p:pic>
        <p:nvPicPr>
          <p:cNvPr id="1030" name="Picture 6" descr="http://grfx.cstv.com/photos/schools/unc/galleries/chapman-inside/3-locker-room.jpg"/>
          <p:cNvPicPr>
            <a:picLocks noChangeAspect="1" noChangeArrowheads="1"/>
          </p:cNvPicPr>
          <p:nvPr/>
        </p:nvPicPr>
        <p:blipFill>
          <a:blip r:embed="rId5" cstate="print"/>
          <a:srcRect/>
          <a:stretch>
            <a:fillRect/>
          </a:stretch>
        </p:blipFill>
        <p:spPr bwMode="auto">
          <a:xfrm>
            <a:off x="2987824" y="2276872"/>
            <a:ext cx="2724894" cy="1816596"/>
          </a:xfrm>
          <a:prstGeom prst="rect">
            <a:avLst/>
          </a:prstGeom>
          <a:noFill/>
        </p:spPr>
      </p:pic>
      <p:pic>
        <p:nvPicPr>
          <p:cNvPr id="1034" name="Picture 10" descr="http://grfx.cstv.com/photos/schools/unc/galleries/chapman-hitting/1-practice-facility-outside.jpg"/>
          <p:cNvPicPr>
            <a:picLocks noChangeAspect="1" noChangeArrowheads="1"/>
          </p:cNvPicPr>
          <p:nvPr/>
        </p:nvPicPr>
        <p:blipFill>
          <a:blip r:embed="rId6" cstate="print"/>
          <a:srcRect/>
          <a:stretch>
            <a:fillRect/>
          </a:stretch>
        </p:blipFill>
        <p:spPr bwMode="auto">
          <a:xfrm>
            <a:off x="0" y="5838824"/>
            <a:ext cx="1428750" cy="1019176"/>
          </a:xfrm>
          <a:prstGeom prst="rect">
            <a:avLst/>
          </a:prstGeom>
          <a:noFill/>
        </p:spPr>
      </p:pic>
      <p:pic>
        <p:nvPicPr>
          <p:cNvPr id="1038" name="Picture 14" descr="http://grfx.cstv.com/photos/schools/unc/galleries/chapman-williamson/4-chapman-ctr-practice.jpg"/>
          <p:cNvPicPr>
            <a:picLocks noChangeAspect="1" noChangeArrowheads="1"/>
          </p:cNvPicPr>
          <p:nvPr/>
        </p:nvPicPr>
        <p:blipFill>
          <a:blip r:embed="rId7" cstate="print"/>
          <a:srcRect/>
          <a:stretch>
            <a:fillRect/>
          </a:stretch>
        </p:blipFill>
        <p:spPr bwMode="auto">
          <a:xfrm>
            <a:off x="1979712" y="4725144"/>
            <a:ext cx="1428750" cy="771525"/>
          </a:xfrm>
          <a:prstGeom prst="rect">
            <a:avLst/>
          </a:prstGeom>
          <a:noFill/>
        </p:spPr>
      </p:pic>
      <p:pic>
        <p:nvPicPr>
          <p:cNvPr id="1040" name="Picture 16" descr="http://grfx.cstv.com/photos/schools/unc/galleries/chapman-williamson/5-chapman-ctr-practice.jpg"/>
          <p:cNvPicPr>
            <a:picLocks noChangeAspect="1" noChangeArrowheads="1"/>
          </p:cNvPicPr>
          <p:nvPr/>
        </p:nvPicPr>
        <p:blipFill>
          <a:blip r:embed="rId8" cstate="print"/>
          <a:srcRect/>
          <a:stretch>
            <a:fillRect/>
          </a:stretch>
        </p:blipFill>
        <p:spPr bwMode="auto">
          <a:xfrm>
            <a:off x="0" y="4653136"/>
            <a:ext cx="1428750" cy="828676"/>
          </a:xfrm>
          <a:prstGeom prst="rect">
            <a:avLst/>
          </a:prstGeom>
          <a:noFill/>
        </p:spPr>
      </p:pic>
      <p:pic>
        <p:nvPicPr>
          <p:cNvPr id="1042" name="Picture 18" descr="http://grfx.cstv.com/photos/schools/unc/galleries/chapman-williamson/6-chapman-ctr-practice.jpg"/>
          <p:cNvPicPr>
            <a:picLocks noChangeAspect="1" noChangeArrowheads="1"/>
          </p:cNvPicPr>
          <p:nvPr/>
        </p:nvPicPr>
        <p:blipFill>
          <a:blip r:embed="rId9" cstate="print"/>
          <a:srcRect/>
          <a:stretch>
            <a:fillRect/>
          </a:stretch>
        </p:blipFill>
        <p:spPr bwMode="auto">
          <a:xfrm>
            <a:off x="4139952" y="5972175"/>
            <a:ext cx="1428750" cy="885825"/>
          </a:xfrm>
          <a:prstGeom prst="rect">
            <a:avLst/>
          </a:prstGeom>
          <a:noFill/>
        </p:spPr>
      </p:pic>
      <p:pic>
        <p:nvPicPr>
          <p:cNvPr id="1046" name="Picture 22" descr="http://grfx.cstv.com/photos/schools/unc/galleries/chapman-williamson/8-golf-ball-finley.jpg"/>
          <p:cNvPicPr>
            <a:picLocks noChangeAspect="1" noChangeArrowheads="1"/>
          </p:cNvPicPr>
          <p:nvPr/>
        </p:nvPicPr>
        <p:blipFill>
          <a:blip r:embed="rId10" cstate="print"/>
          <a:srcRect/>
          <a:stretch>
            <a:fillRect/>
          </a:stretch>
        </p:blipFill>
        <p:spPr bwMode="auto">
          <a:xfrm>
            <a:off x="4067944" y="4509120"/>
            <a:ext cx="1428750" cy="981076"/>
          </a:xfrm>
          <a:prstGeom prst="rect">
            <a:avLst/>
          </a:prstGeom>
          <a:noFill/>
        </p:spPr>
      </p:pic>
      <p:pic>
        <p:nvPicPr>
          <p:cNvPr id="1052" name="Picture 28" descr="http://grfx.cstv.com/photos/schools/unc/galleries/chapman-hitting/2-practice-facility-inside.jpg"/>
          <p:cNvPicPr>
            <a:picLocks noChangeAspect="1" noChangeArrowheads="1"/>
          </p:cNvPicPr>
          <p:nvPr/>
        </p:nvPicPr>
        <p:blipFill>
          <a:blip r:embed="rId11" cstate="print"/>
          <a:srcRect/>
          <a:stretch>
            <a:fillRect/>
          </a:stretch>
        </p:blipFill>
        <p:spPr bwMode="auto">
          <a:xfrm>
            <a:off x="2123728" y="5791199"/>
            <a:ext cx="1428750" cy="1066801"/>
          </a:xfrm>
          <a:prstGeom prst="rect">
            <a:avLst/>
          </a:prstGeom>
          <a:noFill/>
        </p:spPr>
      </p:pic>
      <p:sp>
        <p:nvSpPr>
          <p:cNvPr id="17" name="16 Rectángulo"/>
          <p:cNvSpPr/>
          <p:nvPr/>
        </p:nvSpPr>
        <p:spPr>
          <a:xfrm>
            <a:off x="1800200" y="260648"/>
            <a:ext cx="7236296" cy="1446550"/>
          </a:xfrm>
          <a:prstGeom prst="rect">
            <a:avLst/>
          </a:prstGeom>
          <a:noFill/>
        </p:spPr>
        <p:txBody>
          <a:bodyPr wrap="square">
            <a:spAutoFit/>
          </a:bodyPr>
          <a:lstStyle/>
          <a:p>
            <a:pPr algn="ctr" fontAlgn="auto">
              <a:spcBef>
                <a:spcPts val="0"/>
              </a:spcBef>
              <a:spcAft>
                <a:spcPts val="0"/>
              </a:spcAft>
              <a:defRPr/>
            </a:pP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Centro de Entrenamiento – </a:t>
            </a:r>
            <a:r>
              <a:rPr lang="es-E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Chapman</a:t>
            </a: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 Center </a:t>
            </a:r>
            <a:endParaRPr lang="es-ES" sz="4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sp>
        <p:nvSpPr>
          <p:cNvPr id="18" name="17 Rectángulo"/>
          <p:cNvSpPr/>
          <p:nvPr/>
        </p:nvSpPr>
        <p:spPr>
          <a:xfrm>
            <a:off x="5868144" y="2636912"/>
            <a:ext cx="3275856" cy="3139321"/>
          </a:xfrm>
          <a:prstGeom prst="rect">
            <a:avLst/>
          </a:prstGeom>
        </p:spPr>
        <p:txBody>
          <a:bodyPr wrap="square">
            <a:spAutoFit/>
          </a:bodyPr>
          <a:lstStyle/>
          <a:p>
            <a:pPr algn="just"/>
            <a:r>
              <a:rPr lang="en-US" dirty="0" smtClean="0"/>
              <a:t>El Chapman </a:t>
            </a:r>
            <a:r>
              <a:rPr lang="en-US" dirty="0" smtClean="0"/>
              <a:t>Golf </a:t>
            </a:r>
            <a:r>
              <a:rPr lang="en-US" dirty="0" smtClean="0"/>
              <a:t>Center en el campo de Finley </a:t>
            </a:r>
            <a:r>
              <a:rPr lang="en-US" dirty="0" err="1" smtClean="0"/>
              <a:t>es</a:t>
            </a:r>
            <a:r>
              <a:rPr lang="en-US" dirty="0" smtClean="0"/>
              <a:t> el </a:t>
            </a:r>
            <a:r>
              <a:rPr lang="en-US" dirty="0" err="1" smtClean="0"/>
              <a:t>centro</a:t>
            </a:r>
            <a:r>
              <a:rPr lang="en-US" dirty="0" smtClean="0"/>
              <a:t> de </a:t>
            </a:r>
            <a:r>
              <a:rPr lang="en-US" dirty="0" err="1" smtClean="0"/>
              <a:t>entrenamiento</a:t>
            </a:r>
            <a:r>
              <a:rPr lang="en-US" dirty="0" smtClean="0"/>
              <a:t> </a:t>
            </a:r>
            <a:r>
              <a:rPr lang="en-US" dirty="0" err="1" smtClean="0"/>
              <a:t>exclusivo</a:t>
            </a:r>
            <a:r>
              <a:rPr lang="en-US" dirty="0" smtClean="0"/>
              <a:t> </a:t>
            </a:r>
            <a:r>
              <a:rPr lang="en-US" dirty="0" err="1" smtClean="0"/>
              <a:t>para</a:t>
            </a:r>
            <a:r>
              <a:rPr lang="en-US" dirty="0" smtClean="0"/>
              <a:t> los </a:t>
            </a:r>
            <a:r>
              <a:rPr lang="en-US" dirty="0" err="1" smtClean="0"/>
              <a:t>equipos</a:t>
            </a:r>
            <a:r>
              <a:rPr lang="en-US" dirty="0" smtClean="0"/>
              <a:t> de Golf de UNC.  </a:t>
            </a:r>
            <a:r>
              <a:rPr lang="en-US" dirty="0" err="1" smtClean="0"/>
              <a:t>Cuenta</a:t>
            </a:r>
            <a:r>
              <a:rPr lang="en-US" dirty="0" smtClean="0"/>
              <a:t> con dos </a:t>
            </a:r>
            <a:r>
              <a:rPr lang="en-US" dirty="0" err="1" smtClean="0"/>
              <a:t>salas</a:t>
            </a:r>
            <a:r>
              <a:rPr lang="en-US" dirty="0" smtClean="0"/>
              <a:t> de </a:t>
            </a:r>
            <a:r>
              <a:rPr lang="en-US" dirty="0" err="1" smtClean="0"/>
              <a:t>vídeo</a:t>
            </a:r>
            <a:r>
              <a:rPr lang="en-US" dirty="0" smtClean="0"/>
              <a:t> </a:t>
            </a:r>
            <a:r>
              <a:rPr lang="en-US" dirty="0" err="1" smtClean="0"/>
              <a:t>climatizadas</a:t>
            </a:r>
            <a:r>
              <a:rPr lang="en-US" dirty="0" smtClean="0"/>
              <a:t>, </a:t>
            </a:r>
            <a:r>
              <a:rPr lang="en-US" dirty="0" err="1" smtClean="0"/>
              <a:t>vestuarios</a:t>
            </a:r>
            <a:r>
              <a:rPr lang="en-US" dirty="0" smtClean="0"/>
              <a:t>, player´s lounge, </a:t>
            </a:r>
            <a:r>
              <a:rPr lang="en-US" dirty="0" err="1" smtClean="0"/>
              <a:t>zona</a:t>
            </a:r>
            <a:r>
              <a:rPr lang="en-US" dirty="0" smtClean="0"/>
              <a:t> de </a:t>
            </a:r>
            <a:r>
              <a:rPr lang="en-US" dirty="0" err="1" smtClean="0"/>
              <a:t>práctica</a:t>
            </a:r>
            <a:r>
              <a:rPr lang="en-US" dirty="0" smtClean="0"/>
              <a:t> de </a:t>
            </a:r>
            <a:r>
              <a:rPr lang="en-US" dirty="0" err="1" smtClean="0"/>
              <a:t>juego</a:t>
            </a:r>
            <a:r>
              <a:rPr lang="en-US" dirty="0" smtClean="0"/>
              <a:t> largo y </a:t>
            </a:r>
            <a:r>
              <a:rPr lang="en-US" dirty="0" err="1" smtClean="0"/>
              <a:t>una</a:t>
            </a:r>
            <a:r>
              <a:rPr lang="en-US" dirty="0" smtClean="0"/>
              <a:t> </a:t>
            </a:r>
            <a:r>
              <a:rPr lang="en-US" dirty="0" err="1" smtClean="0"/>
              <a:t>completa</a:t>
            </a:r>
            <a:r>
              <a:rPr lang="en-US" dirty="0" smtClean="0"/>
              <a:t> </a:t>
            </a:r>
            <a:r>
              <a:rPr lang="en-US" dirty="0" err="1" smtClean="0"/>
              <a:t>zona</a:t>
            </a:r>
            <a:r>
              <a:rPr lang="en-US" dirty="0" smtClean="0"/>
              <a:t> de </a:t>
            </a:r>
            <a:r>
              <a:rPr lang="en-US" dirty="0" err="1" smtClean="0"/>
              <a:t>juego</a:t>
            </a:r>
            <a:r>
              <a:rPr lang="en-US" dirty="0" smtClean="0"/>
              <a:t> </a:t>
            </a:r>
            <a:r>
              <a:rPr lang="en-US" dirty="0" err="1" smtClean="0"/>
              <a:t>corto</a:t>
            </a:r>
            <a:r>
              <a:rPr lang="en-US" dirty="0" smtClean="0"/>
              <a:t>.  </a:t>
            </a:r>
            <a:r>
              <a:rPr lang="en-US" dirty="0" err="1" smtClean="0"/>
              <a:t>Está</a:t>
            </a:r>
            <a:r>
              <a:rPr lang="en-US" dirty="0" smtClean="0"/>
              <a:t> </a:t>
            </a:r>
            <a:r>
              <a:rPr lang="en-US" dirty="0" err="1" smtClean="0"/>
              <a:t>situado</a:t>
            </a:r>
            <a:r>
              <a:rPr lang="en-US" dirty="0" smtClean="0"/>
              <a:t> a 5mn del Campus.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p:nvPr/>
        </p:nvPicPr>
        <p:blipFill>
          <a:blip r:embed="rId2" cstate="print"/>
          <a:srcRect l="10216" t="10109" r="16960" b="11413"/>
          <a:stretch>
            <a:fillRect/>
          </a:stretch>
        </p:blipFill>
        <p:spPr bwMode="auto">
          <a:xfrm>
            <a:off x="1763688" y="1169368"/>
            <a:ext cx="6624736" cy="5688632"/>
          </a:xfrm>
          <a:prstGeom prst="rect">
            <a:avLst/>
          </a:prstGeom>
          <a:noFill/>
          <a:ln w="9525">
            <a:noFill/>
            <a:miter lim="800000"/>
            <a:headEnd/>
            <a:tailEnd/>
          </a:ln>
        </p:spPr>
      </p:pic>
      <p:sp>
        <p:nvSpPr>
          <p:cNvPr id="4" name="3 Rectángulo"/>
          <p:cNvSpPr/>
          <p:nvPr/>
        </p:nvSpPr>
        <p:spPr>
          <a:xfrm>
            <a:off x="1547664" y="0"/>
            <a:ext cx="7236296" cy="1446550"/>
          </a:xfrm>
          <a:prstGeom prst="rect">
            <a:avLst/>
          </a:prstGeom>
          <a:noFill/>
        </p:spPr>
        <p:txBody>
          <a:bodyPr wrap="square">
            <a:spAutoFit/>
          </a:bodyPr>
          <a:lstStyle/>
          <a:p>
            <a:pPr algn="ctr" fontAlgn="auto">
              <a:spcBef>
                <a:spcPts val="0"/>
              </a:spcBef>
              <a:spcAft>
                <a:spcPts val="0"/>
              </a:spcAft>
              <a:defRPr/>
            </a:pP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Centro de Entrenamiento – </a:t>
            </a:r>
            <a:r>
              <a:rPr lang="es-E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Chapman</a:t>
            </a: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 Center </a:t>
            </a:r>
            <a:endParaRPr lang="es-ES" sz="4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pic>
        <p:nvPicPr>
          <p:cNvPr id="6"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rot="10800000" flipV="1">
            <a:off x="395536" y="4918455"/>
            <a:ext cx="8208912" cy="646331"/>
          </a:xfrm>
          <a:prstGeom prst="rect">
            <a:avLst/>
          </a:prstGeom>
        </p:spPr>
        <p:txBody>
          <a:bodyPr wrap="square">
            <a:spAutoFit/>
          </a:bodyPr>
          <a:lstStyle/>
          <a:p>
            <a:pPr algn="ctr"/>
            <a:r>
              <a:rPr lang="es-ES" dirty="0" err="1" smtClean="0"/>
              <a:t>Meaghan</a:t>
            </a:r>
            <a:r>
              <a:rPr lang="es-ES" dirty="0" smtClean="0"/>
              <a:t> </a:t>
            </a:r>
            <a:r>
              <a:rPr lang="es-ES" dirty="0" err="1" smtClean="0"/>
              <a:t>Francella</a:t>
            </a:r>
            <a:r>
              <a:rPr lang="es-ES" dirty="0" smtClean="0"/>
              <a:t> (</a:t>
            </a:r>
            <a:r>
              <a:rPr lang="es-ES" dirty="0" smtClean="0"/>
              <a:t>2005)</a:t>
            </a:r>
            <a:endParaRPr lang="es-ES" dirty="0" smtClean="0"/>
          </a:p>
          <a:p>
            <a:pPr algn="ctr"/>
            <a:r>
              <a:rPr lang="es-ES" dirty="0" err="1" smtClean="0"/>
              <a:t>Marcy</a:t>
            </a:r>
            <a:r>
              <a:rPr lang="es-ES" dirty="0" smtClean="0"/>
              <a:t> </a:t>
            </a:r>
            <a:r>
              <a:rPr lang="es-ES" dirty="0" err="1" smtClean="0"/>
              <a:t>Hart</a:t>
            </a:r>
            <a:r>
              <a:rPr lang="es-ES" dirty="0" smtClean="0"/>
              <a:t> (</a:t>
            </a:r>
            <a:r>
              <a:rPr lang="es-ES" dirty="0" smtClean="0"/>
              <a:t>2000)  </a:t>
            </a:r>
            <a:endParaRPr lang="es-ES" dirty="0" smtClean="0"/>
          </a:p>
        </p:txBody>
      </p:sp>
      <p:sp>
        <p:nvSpPr>
          <p:cNvPr id="3" name="2 Rectángulo"/>
          <p:cNvSpPr/>
          <p:nvPr/>
        </p:nvSpPr>
        <p:spPr>
          <a:xfrm rot="10800000" flipV="1">
            <a:off x="683568" y="4365104"/>
            <a:ext cx="7891840" cy="523220"/>
          </a:xfrm>
          <a:prstGeom prst="rect">
            <a:avLst/>
          </a:prstGeom>
          <a:noFill/>
        </p:spPr>
        <p:txBody>
          <a:bodyPr wrap="square" lIns="91440" tIns="45720" rIns="91440" bIns="45720">
            <a:spAutoFit/>
          </a:bodyPr>
          <a:lstStyle/>
          <a:p>
            <a:pPr algn="ctr"/>
            <a:r>
              <a:rPr lang="es-ES" sz="28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Jugadoras LPGA 2010</a:t>
            </a:r>
            <a:endParaRPr lang="es-ES" sz="28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4"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graphicFrame>
        <p:nvGraphicFramePr>
          <p:cNvPr id="5" name="4 Tabla"/>
          <p:cNvGraphicFramePr>
            <a:graphicFrameLocks noGrp="1"/>
          </p:cNvGraphicFramePr>
          <p:nvPr/>
        </p:nvGraphicFramePr>
        <p:xfrm>
          <a:off x="755576" y="1772815"/>
          <a:ext cx="7560840" cy="2184138"/>
        </p:xfrm>
        <a:graphic>
          <a:graphicData uri="http://schemas.openxmlformats.org/drawingml/2006/table">
            <a:tbl>
              <a:tblPr/>
              <a:tblGrid>
                <a:gridCol w="4536504"/>
                <a:gridCol w="3024336"/>
              </a:tblGrid>
              <a:tr h="232026">
                <a:tc>
                  <a:txBody>
                    <a:bodyPr/>
                    <a:lstStyle/>
                    <a:p>
                      <a:r>
                        <a:rPr lang="es-ES" sz="1400" dirty="0" smtClean="0">
                          <a:solidFill>
                            <a:srgbClr val="000000"/>
                          </a:solidFill>
                        </a:rPr>
                        <a:t>JUGADOR</a:t>
                      </a:r>
                      <a:endParaRPr lang="es-ES" sz="1400" dirty="0">
                        <a:solidFill>
                          <a:srgbClr val="000000"/>
                        </a:solidFill>
                      </a:endParaRPr>
                    </a:p>
                  </a:txBody>
                  <a:tcPr marL="14661" marR="14661" marT="14661" marB="14661" anchor="ctr">
                    <a:lnL>
                      <a:noFill/>
                    </a:lnL>
                    <a:lnR>
                      <a:noFill/>
                    </a:lnR>
                    <a:lnT>
                      <a:noFill/>
                    </a:lnT>
                    <a:lnB>
                      <a:noFill/>
                    </a:lnB>
                    <a:solidFill>
                      <a:srgbClr val="EAEAEA"/>
                    </a:solidFill>
                  </a:tcPr>
                </a:tc>
                <a:tc>
                  <a:txBody>
                    <a:bodyPr/>
                    <a:lstStyle/>
                    <a:p>
                      <a:pPr algn="ctr"/>
                      <a:r>
                        <a:rPr lang="es-ES" sz="1400" dirty="0" smtClean="0">
                          <a:solidFill>
                            <a:srgbClr val="000000"/>
                          </a:solidFill>
                        </a:rPr>
                        <a:t>AÑOS EN PGA</a:t>
                      </a:r>
                      <a:endParaRPr lang="es-ES" sz="1400" dirty="0">
                        <a:solidFill>
                          <a:srgbClr val="000000"/>
                        </a:solidFill>
                      </a:endParaRPr>
                    </a:p>
                  </a:txBody>
                  <a:tcPr marL="14661" marR="14661" marT="14661" marB="14661" anchor="ctr">
                    <a:lnL>
                      <a:noFill/>
                    </a:lnL>
                    <a:lnR>
                      <a:noFill/>
                    </a:lnR>
                    <a:lnT>
                      <a:noFill/>
                    </a:lnT>
                    <a:lnB>
                      <a:noFill/>
                    </a:lnB>
                    <a:solidFill>
                      <a:srgbClr val="EAEAEA"/>
                    </a:solidFill>
                  </a:tcPr>
                </a:tc>
              </a:tr>
              <a:tr h="232026">
                <a:tc>
                  <a:txBody>
                    <a:bodyPr/>
                    <a:lstStyle/>
                    <a:p>
                      <a:r>
                        <a:rPr lang="es-ES" sz="1400">
                          <a:solidFill>
                            <a:srgbClr val="000000"/>
                          </a:solidFill>
                          <a:hlinkClick r:id="rId4"/>
                        </a:rPr>
                        <a:t>Ferree, Jim</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1971 - 1979</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5"/>
                        </a:rPr>
                        <a:t>Floyd, Ray</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1970 - 2005</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6"/>
                        </a:rPr>
                        <a:t>Fuhrer, Frank</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1982 - 1986</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7"/>
                        </a:rPr>
                        <a:t>Inman, John</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1984 - 2002</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8"/>
                        </a:rPr>
                        <a:t>Love, Davis</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1985 - 2008</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9"/>
                        </a:rPr>
                        <a:t>Moore, Patrick</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2002 - 2004</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10"/>
                        </a:rPr>
                        <a:t>Scherrer, Tom</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1992 - 2008</a:t>
                      </a:r>
                    </a:p>
                  </a:txBody>
                  <a:tcPr marL="14661" marR="14661" marT="14661" marB="14661" anchor="ctr">
                    <a:lnL>
                      <a:noFill/>
                    </a:lnL>
                    <a:lnR>
                      <a:noFill/>
                    </a:lnR>
                    <a:lnT>
                      <a:noFill/>
                    </a:lnT>
                    <a:lnB>
                      <a:noFill/>
                    </a:lnB>
                    <a:solidFill>
                      <a:srgbClr val="FFFFFF"/>
                    </a:solidFill>
                  </a:tcPr>
                </a:tc>
              </a:tr>
              <a:tr h="232026">
                <a:tc>
                  <a:txBody>
                    <a:bodyPr/>
                    <a:lstStyle/>
                    <a:p>
                      <a:r>
                        <a:rPr lang="es-ES" sz="1400" dirty="0">
                          <a:solidFill>
                            <a:srgbClr val="000000"/>
                          </a:solidFill>
                          <a:hlinkClick r:id="rId11"/>
                        </a:rPr>
                        <a:t>Wilson, Mark</a:t>
                      </a:r>
                      <a:endParaRPr lang="es-ES" sz="1400" dirty="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dirty="0">
                          <a:solidFill>
                            <a:srgbClr val="000000"/>
                          </a:solidFill>
                        </a:rPr>
                        <a:t>1996 - 2008</a:t>
                      </a:r>
                    </a:p>
                  </a:txBody>
                  <a:tcPr marL="14661" marR="14661" marT="14661" marB="14661" anchor="ctr">
                    <a:lnL>
                      <a:noFill/>
                    </a:lnL>
                    <a:lnR>
                      <a:noFill/>
                    </a:lnR>
                    <a:lnT>
                      <a:noFill/>
                    </a:lnT>
                    <a:lnB>
                      <a:noFill/>
                    </a:lnB>
                    <a:solidFill>
                      <a:srgbClr val="FFFFFF"/>
                    </a:solidFill>
                  </a:tcPr>
                </a:tc>
              </a:tr>
            </a:tbl>
          </a:graphicData>
        </a:graphic>
      </p:graphicFrame>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sp>
        <p:nvSpPr>
          <p:cNvPr id="7" name="6 Rectángulo"/>
          <p:cNvSpPr/>
          <p:nvPr/>
        </p:nvSpPr>
        <p:spPr>
          <a:xfrm>
            <a:off x="1691680" y="620688"/>
            <a:ext cx="6264696" cy="584775"/>
          </a:xfrm>
          <a:prstGeom prst="rect">
            <a:avLst/>
          </a:prstGeom>
        </p:spPr>
        <p:txBody>
          <a:bodyPr wrap="square">
            <a:spAutoFit/>
          </a:bodyPr>
          <a:lstStyle/>
          <a:p>
            <a:pPr algn="ctr"/>
            <a:r>
              <a:rPr lang="es-ES" sz="32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Jugadores PGA</a:t>
            </a:r>
            <a:endParaRPr lang="es-ES" sz="32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8" name="5 CuadroTexto"/>
          <p:cNvSpPr txBox="1"/>
          <p:nvPr/>
        </p:nvSpPr>
        <p:spPr>
          <a:xfrm rot="1664813">
            <a:off x="6847412" y="443648"/>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es-ES" dirty="0" smtClean="0"/>
              <a:t>Antiguos Alumnos</a:t>
            </a: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755576" y="1397000"/>
          <a:ext cx="7920879" cy="5056340"/>
        </p:xfrm>
        <a:graphic>
          <a:graphicData uri="http://schemas.openxmlformats.org/drawingml/2006/table">
            <a:tbl>
              <a:tblPr/>
              <a:tblGrid>
                <a:gridCol w="1440160"/>
                <a:gridCol w="3840426"/>
                <a:gridCol w="2640293"/>
              </a:tblGrid>
              <a:tr h="505634">
                <a:tc>
                  <a:txBody>
                    <a:bodyPr/>
                    <a:lstStyle/>
                    <a:p>
                      <a:r>
                        <a:rPr lang="es-ES" sz="800" b="0" i="0" dirty="0">
                          <a:solidFill>
                            <a:srgbClr val="000000"/>
                          </a:solidFill>
                          <a:latin typeface="verdana"/>
                        </a:rPr>
                        <a:t>02/27/11</a:t>
                      </a:r>
                    </a:p>
                  </a:txBody>
                  <a:tcPr marL="8991" marR="8991" marT="8991" marB="8991">
                    <a:lnL>
                      <a:noFill/>
                    </a:lnL>
                    <a:lnR>
                      <a:noFill/>
                    </a:lnR>
                    <a:lnT>
                      <a:noFill/>
                    </a:lnT>
                    <a:lnB>
                      <a:noFill/>
                    </a:lnB>
                    <a:solidFill>
                      <a:srgbClr val="F1F1F1"/>
                    </a:solidFill>
                  </a:tcPr>
                </a:tc>
                <a:tc>
                  <a:txBody>
                    <a:bodyPr/>
                    <a:lstStyle/>
                    <a:p>
                      <a:pPr algn="ctr"/>
                      <a:r>
                        <a:rPr lang="es-ES" sz="800" b="0" i="0" dirty="0" smtClean="0">
                          <a:solidFill>
                            <a:srgbClr val="000000"/>
                          </a:solidFill>
                          <a:latin typeface="verdana"/>
                        </a:rPr>
                        <a:t>vs. </a:t>
                      </a:r>
                      <a:r>
                        <a:rPr lang="es-ES" sz="800" b="0" i="0" dirty="0" err="1" smtClean="0">
                          <a:solidFill>
                            <a:srgbClr val="000000"/>
                          </a:solidFill>
                          <a:latin typeface="verdana"/>
                        </a:rPr>
                        <a:t>Seahawk</a:t>
                      </a:r>
                      <a:r>
                        <a:rPr lang="es-ES" sz="800" b="0" i="0" dirty="0" smtClean="0">
                          <a:solidFill>
                            <a:srgbClr val="000000"/>
                          </a:solidFill>
                          <a:latin typeface="verdana"/>
                        </a:rPr>
                        <a:t> </a:t>
                      </a:r>
                      <a:r>
                        <a:rPr lang="es-ES" sz="800" b="0" i="0" dirty="0" err="1" smtClean="0">
                          <a:solidFill>
                            <a:srgbClr val="000000"/>
                          </a:solidFill>
                          <a:latin typeface="verdana"/>
                        </a:rPr>
                        <a:t>Intercollegiate</a:t>
                      </a:r>
                      <a:endParaRPr lang="es-ES" sz="800" b="0" i="0" dirty="0">
                        <a:solidFill>
                          <a:srgbClr val="000000"/>
                        </a:solidFill>
                        <a:latin typeface="verdana"/>
                      </a:endParaRP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Wilmington, N.C.</a:t>
                      </a:r>
                    </a:p>
                  </a:txBody>
                  <a:tcPr marL="8991" marR="8991" marT="8991" marB="8991">
                    <a:lnL>
                      <a:noFill/>
                    </a:lnL>
                    <a:lnR>
                      <a:noFill/>
                    </a:lnR>
                    <a:lnT>
                      <a:noFill/>
                    </a:lnT>
                    <a:lnB>
                      <a:noFill/>
                    </a:lnB>
                    <a:solidFill>
                      <a:srgbClr val="F1F1F1"/>
                    </a:solidFill>
                  </a:tcPr>
                </a:tc>
              </a:tr>
              <a:tr h="505634">
                <a:tc>
                  <a:txBody>
                    <a:bodyPr/>
                    <a:lstStyle/>
                    <a:p>
                      <a:r>
                        <a:rPr lang="es-ES" sz="800" b="0" i="0">
                          <a:solidFill>
                            <a:srgbClr val="000000"/>
                          </a:solidFill>
                          <a:latin typeface="verdana"/>
                        </a:rPr>
                        <a:t>02/28/11</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vs. Seahawk Intercollegiate</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Wilmington, N.C.</a:t>
                      </a:r>
                    </a:p>
                  </a:txBody>
                  <a:tcPr marL="8991" marR="8991" marT="8991" marB="8991">
                    <a:lnL>
                      <a:noFill/>
                    </a:lnL>
                    <a:lnR>
                      <a:noFill/>
                    </a:lnR>
                    <a:lnT>
                      <a:noFill/>
                    </a:lnT>
                    <a:lnB>
                      <a:noFill/>
                    </a:lnB>
                    <a:solidFill>
                      <a:srgbClr val="D1D1D1"/>
                    </a:solidFill>
                  </a:tcPr>
                </a:tc>
              </a:tr>
              <a:tr h="505634">
                <a:tc>
                  <a:txBody>
                    <a:bodyPr/>
                    <a:lstStyle/>
                    <a:p>
                      <a:r>
                        <a:rPr lang="es-ES" sz="800" b="0" i="0">
                          <a:solidFill>
                            <a:srgbClr val="000000"/>
                          </a:solidFill>
                          <a:latin typeface="verdana"/>
                        </a:rPr>
                        <a:t>03/11/11</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vs. Seminole Intercollegiate</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Tallahassee, Fla.</a:t>
                      </a:r>
                    </a:p>
                  </a:txBody>
                  <a:tcPr marL="8991" marR="8991" marT="8991" marB="8991">
                    <a:lnL>
                      <a:noFill/>
                    </a:lnL>
                    <a:lnR>
                      <a:noFill/>
                    </a:lnR>
                    <a:lnT>
                      <a:noFill/>
                    </a:lnT>
                    <a:lnB>
                      <a:noFill/>
                    </a:lnB>
                    <a:solidFill>
                      <a:srgbClr val="F1F1F1"/>
                    </a:solidFill>
                  </a:tcPr>
                </a:tc>
              </a:tr>
              <a:tr h="505634">
                <a:tc>
                  <a:txBody>
                    <a:bodyPr/>
                    <a:lstStyle/>
                    <a:p>
                      <a:r>
                        <a:rPr lang="es-ES" sz="800" b="0" i="0">
                          <a:solidFill>
                            <a:srgbClr val="000000"/>
                          </a:solidFill>
                          <a:latin typeface="verdana"/>
                        </a:rPr>
                        <a:t>03/12/11</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vs. Seminole Intercollegiate</a:t>
                      </a:r>
                    </a:p>
                  </a:txBody>
                  <a:tcPr marL="8991" marR="8991" marT="8991" marB="8991">
                    <a:lnL>
                      <a:noFill/>
                    </a:lnL>
                    <a:lnR>
                      <a:noFill/>
                    </a:lnR>
                    <a:lnT>
                      <a:noFill/>
                    </a:lnT>
                    <a:lnB>
                      <a:noFill/>
                    </a:lnB>
                    <a:solidFill>
                      <a:srgbClr val="D1D1D1"/>
                    </a:solidFill>
                  </a:tcPr>
                </a:tc>
                <a:tc>
                  <a:txBody>
                    <a:bodyPr/>
                    <a:lstStyle/>
                    <a:p>
                      <a:pPr algn="ctr"/>
                      <a:r>
                        <a:rPr lang="es-ES" sz="800" b="0" i="0" dirty="0">
                          <a:solidFill>
                            <a:srgbClr val="000000"/>
                          </a:solidFill>
                          <a:latin typeface="verdana"/>
                        </a:rPr>
                        <a:t>Tallahassee, </a:t>
                      </a:r>
                      <a:r>
                        <a:rPr lang="es-ES" sz="800" b="0" i="0" dirty="0" err="1">
                          <a:solidFill>
                            <a:srgbClr val="000000"/>
                          </a:solidFill>
                          <a:latin typeface="verdana"/>
                        </a:rPr>
                        <a:t>Fla</a:t>
                      </a:r>
                      <a:r>
                        <a:rPr lang="es-ES" sz="800" b="0" i="0" dirty="0">
                          <a:solidFill>
                            <a:srgbClr val="000000"/>
                          </a:solidFill>
                          <a:latin typeface="verdana"/>
                        </a:rPr>
                        <a:t>.</a:t>
                      </a:r>
                    </a:p>
                  </a:txBody>
                  <a:tcPr marL="8991" marR="8991" marT="8991" marB="8991">
                    <a:lnL>
                      <a:noFill/>
                    </a:lnL>
                    <a:lnR>
                      <a:noFill/>
                    </a:lnR>
                    <a:lnT>
                      <a:noFill/>
                    </a:lnT>
                    <a:lnB>
                      <a:noFill/>
                    </a:lnB>
                    <a:solidFill>
                      <a:srgbClr val="D1D1D1"/>
                    </a:solidFill>
                  </a:tcPr>
                </a:tc>
              </a:tr>
              <a:tr h="505634">
                <a:tc>
                  <a:txBody>
                    <a:bodyPr/>
                    <a:lstStyle/>
                    <a:p>
                      <a:r>
                        <a:rPr lang="es-ES" sz="800" b="0" i="0">
                          <a:solidFill>
                            <a:srgbClr val="000000"/>
                          </a:solidFill>
                          <a:latin typeface="verdana"/>
                        </a:rPr>
                        <a:t>03/13/11</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vs. Seminole Intercollegiate</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Tallahasse, Fla.</a:t>
                      </a:r>
                    </a:p>
                  </a:txBody>
                  <a:tcPr marL="8991" marR="8991" marT="8991" marB="8991">
                    <a:lnL>
                      <a:noFill/>
                    </a:lnL>
                    <a:lnR>
                      <a:noFill/>
                    </a:lnR>
                    <a:lnT>
                      <a:noFill/>
                    </a:lnT>
                    <a:lnB>
                      <a:noFill/>
                    </a:lnB>
                    <a:solidFill>
                      <a:srgbClr val="F1F1F1"/>
                    </a:solidFill>
                  </a:tcPr>
                </a:tc>
              </a:tr>
              <a:tr h="505634">
                <a:tc>
                  <a:txBody>
                    <a:bodyPr/>
                    <a:lstStyle/>
                    <a:p>
                      <a:r>
                        <a:rPr lang="es-ES" sz="800" b="0" i="0">
                          <a:solidFill>
                            <a:srgbClr val="000000"/>
                          </a:solidFill>
                          <a:latin typeface="verdana"/>
                        </a:rPr>
                        <a:t>03/18/11</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vs. Schenkel E-Z-Go Invitational</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Statesboro, Ga.</a:t>
                      </a:r>
                    </a:p>
                  </a:txBody>
                  <a:tcPr marL="8991" marR="8991" marT="8991" marB="8991">
                    <a:lnL>
                      <a:noFill/>
                    </a:lnL>
                    <a:lnR>
                      <a:noFill/>
                    </a:lnR>
                    <a:lnT>
                      <a:noFill/>
                    </a:lnT>
                    <a:lnB>
                      <a:noFill/>
                    </a:lnB>
                    <a:solidFill>
                      <a:srgbClr val="D1D1D1"/>
                    </a:solidFill>
                  </a:tcPr>
                </a:tc>
              </a:tr>
              <a:tr h="505634">
                <a:tc>
                  <a:txBody>
                    <a:bodyPr/>
                    <a:lstStyle/>
                    <a:p>
                      <a:r>
                        <a:rPr lang="es-ES" sz="800" b="0" i="0">
                          <a:solidFill>
                            <a:srgbClr val="000000"/>
                          </a:solidFill>
                          <a:latin typeface="verdana"/>
                        </a:rPr>
                        <a:t>03/19/11</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vs. Schenkel E-Z-Go Invitational</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Statesboro, Ga.</a:t>
                      </a:r>
                    </a:p>
                  </a:txBody>
                  <a:tcPr marL="8991" marR="8991" marT="8991" marB="8991">
                    <a:lnL>
                      <a:noFill/>
                    </a:lnL>
                    <a:lnR>
                      <a:noFill/>
                    </a:lnR>
                    <a:lnT>
                      <a:noFill/>
                    </a:lnT>
                    <a:lnB>
                      <a:noFill/>
                    </a:lnB>
                    <a:solidFill>
                      <a:srgbClr val="F1F1F1"/>
                    </a:solidFill>
                  </a:tcPr>
                </a:tc>
              </a:tr>
              <a:tr h="505634">
                <a:tc>
                  <a:txBody>
                    <a:bodyPr/>
                    <a:lstStyle/>
                    <a:p>
                      <a:r>
                        <a:rPr lang="es-ES" sz="800" b="0" i="0">
                          <a:solidFill>
                            <a:srgbClr val="000000"/>
                          </a:solidFill>
                          <a:latin typeface="verdana"/>
                        </a:rPr>
                        <a:t>03/20/11</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vs. Schenkel E-Z-Go Invitational</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Statesboro, Ga.</a:t>
                      </a:r>
                    </a:p>
                  </a:txBody>
                  <a:tcPr marL="8991" marR="8991" marT="8991" marB="8991">
                    <a:lnL>
                      <a:noFill/>
                    </a:lnL>
                    <a:lnR>
                      <a:noFill/>
                    </a:lnR>
                    <a:lnT>
                      <a:noFill/>
                    </a:lnT>
                    <a:lnB>
                      <a:noFill/>
                    </a:lnB>
                    <a:solidFill>
                      <a:srgbClr val="D1D1D1"/>
                    </a:solidFill>
                  </a:tcPr>
                </a:tc>
              </a:tr>
              <a:tr h="505634">
                <a:tc>
                  <a:txBody>
                    <a:bodyPr/>
                    <a:lstStyle/>
                    <a:p>
                      <a:r>
                        <a:rPr lang="es-ES" sz="800" b="0" i="0">
                          <a:solidFill>
                            <a:srgbClr val="000000"/>
                          </a:solidFill>
                          <a:latin typeface="verdana"/>
                        </a:rPr>
                        <a:t>03/28/11</a:t>
                      </a:r>
                    </a:p>
                  </a:txBody>
                  <a:tcPr marL="8991" marR="8991" marT="8991" marB="8991">
                    <a:lnL>
                      <a:noFill/>
                    </a:lnL>
                    <a:lnR>
                      <a:noFill/>
                    </a:lnR>
                    <a:lnT>
                      <a:noFill/>
                    </a:lnT>
                    <a:lnB>
                      <a:noFill/>
                    </a:lnB>
                    <a:solidFill>
                      <a:srgbClr val="F1F1F1"/>
                    </a:solidFill>
                  </a:tcPr>
                </a:tc>
                <a:tc>
                  <a:txBody>
                    <a:bodyPr/>
                    <a:lstStyle/>
                    <a:p>
                      <a:pPr algn="ctr"/>
                      <a:r>
                        <a:rPr lang="en-US" sz="800" b="0" i="0">
                          <a:solidFill>
                            <a:srgbClr val="000000"/>
                          </a:solidFill>
                          <a:latin typeface="verdana"/>
                        </a:rPr>
                        <a:t>vs. Hootie at Bulls Bay Collegiate</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Awendaw, S.C.</a:t>
                      </a:r>
                    </a:p>
                  </a:txBody>
                  <a:tcPr marL="8991" marR="8991" marT="8991" marB="8991">
                    <a:lnL>
                      <a:noFill/>
                    </a:lnL>
                    <a:lnR>
                      <a:noFill/>
                    </a:lnR>
                    <a:lnT>
                      <a:noFill/>
                    </a:lnT>
                    <a:lnB>
                      <a:noFill/>
                    </a:lnB>
                    <a:solidFill>
                      <a:srgbClr val="F1F1F1"/>
                    </a:solidFill>
                  </a:tcPr>
                </a:tc>
              </a:tr>
              <a:tr h="505634">
                <a:tc>
                  <a:txBody>
                    <a:bodyPr/>
                    <a:lstStyle/>
                    <a:p>
                      <a:r>
                        <a:rPr lang="es-ES" sz="800" b="0" i="0">
                          <a:solidFill>
                            <a:srgbClr val="000000"/>
                          </a:solidFill>
                          <a:latin typeface="verdana"/>
                        </a:rPr>
                        <a:t>03/29/11</a:t>
                      </a:r>
                    </a:p>
                  </a:txBody>
                  <a:tcPr marL="8991" marR="8991" marT="8991" marB="8991">
                    <a:lnL>
                      <a:noFill/>
                    </a:lnL>
                    <a:lnR>
                      <a:noFill/>
                    </a:lnR>
                    <a:lnT>
                      <a:noFill/>
                    </a:lnT>
                    <a:lnB>
                      <a:noFill/>
                    </a:lnB>
                    <a:solidFill>
                      <a:srgbClr val="D1D1D1"/>
                    </a:solidFill>
                  </a:tcPr>
                </a:tc>
                <a:tc>
                  <a:txBody>
                    <a:bodyPr/>
                    <a:lstStyle/>
                    <a:p>
                      <a:pPr algn="ctr"/>
                      <a:r>
                        <a:rPr lang="en-US" sz="800" b="0" i="0" dirty="0">
                          <a:solidFill>
                            <a:srgbClr val="000000"/>
                          </a:solidFill>
                          <a:latin typeface="verdana"/>
                        </a:rPr>
                        <a:t>vs. </a:t>
                      </a:r>
                      <a:r>
                        <a:rPr lang="en-US" sz="800" b="0" i="0" dirty="0" err="1">
                          <a:solidFill>
                            <a:srgbClr val="000000"/>
                          </a:solidFill>
                          <a:latin typeface="verdana"/>
                        </a:rPr>
                        <a:t>Hootie</a:t>
                      </a:r>
                      <a:r>
                        <a:rPr lang="en-US" sz="800" b="0" i="0" dirty="0">
                          <a:solidFill>
                            <a:srgbClr val="000000"/>
                          </a:solidFill>
                          <a:latin typeface="verdana"/>
                        </a:rPr>
                        <a:t> at Bulls Bay Collegiate</a:t>
                      </a:r>
                    </a:p>
                  </a:txBody>
                  <a:tcPr marL="8991" marR="8991" marT="8991" marB="8991">
                    <a:lnL>
                      <a:noFill/>
                    </a:lnL>
                    <a:lnR>
                      <a:noFill/>
                    </a:lnR>
                    <a:lnT>
                      <a:noFill/>
                    </a:lnT>
                    <a:lnB>
                      <a:noFill/>
                    </a:lnB>
                    <a:solidFill>
                      <a:srgbClr val="D1D1D1"/>
                    </a:solidFill>
                  </a:tcPr>
                </a:tc>
                <a:tc>
                  <a:txBody>
                    <a:bodyPr/>
                    <a:lstStyle/>
                    <a:p>
                      <a:pPr algn="ctr"/>
                      <a:r>
                        <a:rPr lang="es-ES" sz="800" b="0" i="0" dirty="0" err="1">
                          <a:solidFill>
                            <a:srgbClr val="000000"/>
                          </a:solidFill>
                          <a:latin typeface="verdana"/>
                        </a:rPr>
                        <a:t>Awendaw</a:t>
                      </a:r>
                      <a:r>
                        <a:rPr lang="es-ES" sz="800" b="0" i="0" dirty="0">
                          <a:solidFill>
                            <a:srgbClr val="000000"/>
                          </a:solidFill>
                          <a:latin typeface="verdana"/>
                        </a:rPr>
                        <a:t>, S.C.</a:t>
                      </a:r>
                    </a:p>
                  </a:txBody>
                  <a:tcPr marL="8991" marR="8991" marT="8991" marB="8991">
                    <a:lnL>
                      <a:noFill/>
                    </a:lnL>
                    <a:lnR>
                      <a:noFill/>
                    </a:lnR>
                    <a:lnT>
                      <a:noFill/>
                    </a:lnT>
                    <a:lnB>
                      <a:noFill/>
                    </a:lnB>
                    <a:solidFill>
                      <a:srgbClr val="D1D1D1"/>
                    </a:solidFill>
                  </a:tcPr>
                </a:tc>
              </a:tr>
            </a:tbl>
          </a:graphicData>
        </a:graphic>
      </p:graphicFrame>
      <p:sp>
        <p:nvSpPr>
          <p:cNvPr id="3276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Calibri" pitchFamily="34" charset="0"/>
            </a:endParaRPr>
          </a:p>
        </p:txBody>
      </p:sp>
      <p:sp>
        <p:nvSpPr>
          <p:cNvPr id="4" name="3 CuadroTexto"/>
          <p:cNvSpPr txBox="1"/>
          <p:nvPr/>
        </p:nvSpPr>
        <p:spPr>
          <a:xfrm>
            <a:off x="827584" y="980728"/>
            <a:ext cx="7848872" cy="369332"/>
          </a:xfrm>
          <a:prstGeom prst="rect">
            <a:avLst/>
          </a:prstGeom>
          <a:noFill/>
        </p:spPr>
        <p:txBody>
          <a:bodyPr wrap="square" rtlCol="0">
            <a:spAutoFit/>
          </a:bodyPr>
          <a:lstStyle/>
          <a:p>
            <a:r>
              <a:rPr lang="es-ES" dirty="0" smtClean="0">
                <a:solidFill>
                  <a:schemeClr val="bg1"/>
                </a:solidFill>
              </a:rPr>
              <a:t>Fecha                              Torneo                                          Localidad</a:t>
            </a:r>
            <a:endParaRPr lang="es-ES" dirty="0">
              <a:solidFill>
                <a:schemeClr val="bg1"/>
              </a:solidFill>
            </a:endParaRPr>
          </a:p>
        </p:txBody>
      </p:sp>
      <p:pic>
        <p:nvPicPr>
          <p:cNvPr id="5"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259632" cy="1027860"/>
          </a:xfrm>
          <a:prstGeom prst="rect">
            <a:avLst/>
          </a:prstGeom>
          <a:noFill/>
          <a:ln w="9525">
            <a:noFill/>
            <a:miter lim="800000"/>
            <a:headEnd/>
            <a:tailEnd/>
          </a:ln>
        </p:spPr>
      </p:pic>
      <p:sp>
        <p:nvSpPr>
          <p:cNvPr id="6" name="5 Rectángulo"/>
          <p:cNvSpPr/>
          <p:nvPr/>
        </p:nvSpPr>
        <p:spPr>
          <a:xfrm>
            <a:off x="1403648" y="260649"/>
            <a:ext cx="7416824" cy="954107"/>
          </a:xfrm>
          <a:prstGeom prst="rect">
            <a:avLst/>
          </a:prstGeom>
          <a:noFill/>
        </p:spPr>
        <p:txBody>
          <a:bodyPr wrap="square" lIns="91440" tIns="45720" rIns="91440" bIns="45720">
            <a:spAutoFit/>
          </a:bodyPr>
          <a:lstStyle/>
          <a:p>
            <a:pPr algn="ctr"/>
            <a:r>
              <a:rPr lang="es-ES" sz="28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Torneos Equipo Golf masculino</a:t>
            </a:r>
          </a:p>
          <a:p>
            <a:pPr algn="ctr"/>
            <a:r>
              <a:rPr lang="es-ES" sz="2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1t 2011</a:t>
            </a:r>
            <a:endParaRPr lang="es-ES" sz="28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11562" y="1396994"/>
          <a:ext cx="8280920" cy="5200357"/>
        </p:xfrm>
        <a:graphic>
          <a:graphicData uri="http://schemas.openxmlformats.org/drawingml/2006/table">
            <a:tbl>
              <a:tblPr/>
              <a:tblGrid>
                <a:gridCol w="2070230"/>
                <a:gridCol w="738080"/>
                <a:gridCol w="2232248"/>
                <a:gridCol w="3240362"/>
              </a:tblGrid>
              <a:tr h="328467">
                <a:tc>
                  <a:txBody>
                    <a:bodyPr/>
                    <a:lstStyle/>
                    <a:p>
                      <a:r>
                        <a:rPr lang="es-ES" sz="1200" b="1" i="0" dirty="0" smtClean="0">
                          <a:solidFill>
                            <a:schemeClr val="tx2">
                              <a:lumMod val="75000"/>
                            </a:schemeClr>
                          </a:solidFill>
                          <a:latin typeface="Arial"/>
                        </a:rPr>
                        <a:t>Nombre</a:t>
                      </a:r>
                      <a:endParaRPr lang="es-ES" sz="1200" b="0" i="0" dirty="0">
                        <a:solidFill>
                          <a:schemeClr val="tx2">
                            <a:lumMod val="75000"/>
                          </a:schemeClr>
                        </a:solidFill>
                        <a:latin typeface="Arial"/>
                      </a:endParaRPr>
                    </a:p>
                  </a:txBody>
                  <a:tcPr marL="4307" marR="4307" marT="4307" marB="4307" anchor="ctr">
                    <a:lnL>
                      <a:noFill/>
                    </a:lnL>
                    <a:lnR>
                      <a:noFill/>
                    </a:lnR>
                    <a:lnT>
                      <a:noFill/>
                    </a:lnT>
                    <a:lnB>
                      <a:noFill/>
                    </a:lnB>
                    <a:solidFill>
                      <a:srgbClr val="ADC3E4"/>
                    </a:solidFill>
                  </a:tcPr>
                </a:tc>
                <a:tc>
                  <a:txBody>
                    <a:bodyPr/>
                    <a:lstStyle/>
                    <a:p>
                      <a:r>
                        <a:rPr lang="es-ES" sz="1200" b="1" i="0" dirty="0" smtClean="0">
                          <a:solidFill>
                            <a:schemeClr val="tx2">
                              <a:lumMod val="75000"/>
                            </a:schemeClr>
                          </a:solidFill>
                          <a:latin typeface="Arial"/>
                        </a:rPr>
                        <a:t>Clase</a:t>
                      </a:r>
                      <a:endParaRPr lang="es-ES" sz="1200" b="0" i="0" dirty="0">
                        <a:solidFill>
                          <a:schemeClr val="tx2">
                            <a:lumMod val="75000"/>
                          </a:schemeClr>
                        </a:solidFill>
                        <a:latin typeface="Arial"/>
                      </a:endParaRPr>
                    </a:p>
                  </a:txBody>
                  <a:tcPr marL="4307" marR="4307" marT="4307" marB="4307" anchor="ctr">
                    <a:lnL>
                      <a:noFill/>
                    </a:lnL>
                    <a:lnR>
                      <a:noFill/>
                    </a:lnR>
                    <a:lnT>
                      <a:noFill/>
                    </a:lnT>
                    <a:lnB>
                      <a:noFill/>
                    </a:lnB>
                    <a:solidFill>
                      <a:srgbClr val="ADC3E4"/>
                    </a:solidFill>
                  </a:tcPr>
                </a:tc>
                <a:tc>
                  <a:txBody>
                    <a:bodyPr/>
                    <a:lstStyle/>
                    <a:p>
                      <a:r>
                        <a:rPr lang="es-ES" sz="1200" b="1" i="0" dirty="0" smtClean="0">
                          <a:solidFill>
                            <a:schemeClr val="tx2">
                              <a:lumMod val="75000"/>
                            </a:schemeClr>
                          </a:solidFill>
                          <a:latin typeface="Arial"/>
                        </a:rPr>
                        <a:t>Lugar de Nacimiento</a:t>
                      </a:r>
                      <a:endParaRPr lang="es-ES" sz="1200" b="0" i="0" dirty="0">
                        <a:solidFill>
                          <a:schemeClr val="tx2">
                            <a:lumMod val="75000"/>
                          </a:schemeClr>
                        </a:solidFill>
                        <a:latin typeface="Arial"/>
                      </a:endParaRPr>
                    </a:p>
                  </a:txBody>
                  <a:tcPr marL="4307" marR="4307" marT="4307" marB="4307" anchor="ctr">
                    <a:lnL>
                      <a:noFill/>
                    </a:lnL>
                    <a:lnR>
                      <a:noFill/>
                    </a:lnR>
                    <a:lnT>
                      <a:noFill/>
                    </a:lnT>
                    <a:lnB>
                      <a:noFill/>
                    </a:lnB>
                    <a:solidFill>
                      <a:srgbClr val="ADC3E4"/>
                    </a:solidFill>
                  </a:tcPr>
                </a:tc>
                <a:tc>
                  <a:txBody>
                    <a:bodyPr/>
                    <a:lstStyle/>
                    <a:p>
                      <a:r>
                        <a:rPr lang="es-ES" sz="1200" b="1" i="0" dirty="0" smtClean="0">
                          <a:solidFill>
                            <a:schemeClr val="tx2">
                              <a:lumMod val="75000"/>
                            </a:schemeClr>
                          </a:solidFill>
                          <a:latin typeface="Arial"/>
                        </a:rPr>
                        <a:t>Último Colegio</a:t>
                      </a:r>
                      <a:endParaRPr lang="es-ES" sz="1200" b="0" i="0" dirty="0">
                        <a:solidFill>
                          <a:schemeClr val="tx2">
                            <a:lumMod val="75000"/>
                          </a:schemeClr>
                        </a:solidFill>
                        <a:latin typeface="Arial"/>
                      </a:endParaRPr>
                    </a:p>
                  </a:txBody>
                  <a:tcPr marL="4307" marR="4307" marT="4307" marB="4307" anchor="ctr">
                    <a:lnL>
                      <a:noFill/>
                    </a:lnL>
                    <a:lnR>
                      <a:noFill/>
                    </a:lnR>
                    <a:lnT>
                      <a:noFill/>
                    </a:lnT>
                    <a:lnB>
                      <a:noFill/>
                    </a:lnB>
                    <a:solidFill>
                      <a:srgbClr val="ADC3E4"/>
                    </a:solidFill>
                  </a:tcPr>
                </a:tc>
              </a:tr>
              <a:tr h="328467">
                <a:tc>
                  <a:txBody>
                    <a:bodyPr/>
                    <a:lstStyle/>
                    <a:p>
                      <a:pPr algn="l"/>
                      <a:r>
                        <a:rPr lang="es-ES" sz="1200" b="0" i="0" u="none" strike="noStrike">
                          <a:solidFill>
                            <a:srgbClr val="131E48"/>
                          </a:solidFill>
                          <a:latin typeface="Arial"/>
                          <a:hlinkClick r:id="rId3"/>
                        </a:rPr>
                        <a:t>Patrick Barrett</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JR</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Pinehurst, N.C.</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Pinecrest</a:t>
                      </a:r>
                    </a:p>
                  </a:txBody>
                  <a:tcPr marL="4307" marR="4307" marT="4307" marB="4307" anchor="ctr">
                    <a:lnL>
                      <a:noFill/>
                    </a:lnL>
                    <a:lnR>
                      <a:noFill/>
                    </a:lnR>
                    <a:lnT>
                      <a:noFill/>
                    </a:lnT>
                    <a:lnB>
                      <a:noFill/>
                    </a:lnB>
                    <a:solidFill>
                      <a:srgbClr val="FFFFFF"/>
                    </a:solidFill>
                  </a:tcPr>
                </a:tc>
              </a:tr>
              <a:tr h="645911">
                <a:tc>
                  <a:txBody>
                    <a:bodyPr/>
                    <a:lstStyle/>
                    <a:p>
                      <a:pPr algn="l"/>
                      <a:r>
                        <a:rPr lang="es-ES" sz="1200" b="0" i="0" u="none" strike="noStrike">
                          <a:solidFill>
                            <a:srgbClr val="131E48"/>
                          </a:solidFill>
                          <a:latin typeface="Arial"/>
                          <a:hlinkClick r:id="rId4"/>
                        </a:rPr>
                        <a:t>Philip Chauncey</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SR</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Durham, N.C.</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North Raleigh Christian Academy</a:t>
                      </a:r>
                    </a:p>
                  </a:txBody>
                  <a:tcPr marL="4307" marR="4307" marT="4307" marB="4307" anchor="ctr">
                    <a:lnL>
                      <a:noFill/>
                    </a:lnL>
                    <a:lnR>
                      <a:noFill/>
                    </a:lnR>
                    <a:lnT>
                      <a:noFill/>
                    </a:lnT>
                    <a:lnB>
                      <a:noFill/>
                    </a:lnB>
                    <a:solidFill>
                      <a:srgbClr val="FFFFFF"/>
                    </a:solidFill>
                  </a:tcPr>
                </a:tc>
              </a:tr>
              <a:tr h="487189">
                <a:tc>
                  <a:txBody>
                    <a:bodyPr/>
                    <a:lstStyle/>
                    <a:p>
                      <a:pPr algn="l"/>
                      <a:r>
                        <a:rPr lang="es-ES" sz="1200" b="0" i="0" u="none" strike="noStrike">
                          <a:solidFill>
                            <a:srgbClr val="131E48"/>
                          </a:solidFill>
                          <a:latin typeface="Arial"/>
                          <a:hlinkClick r:id="rId5"/>
                        </a:rPr>
                        <a:t>James Ellis</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FR</a:t>
                      </a:r>
                    </a:p>
                  </a:txBody>
                  <a:tcPr marL="4307" marR="4307" marT="4307" marB="4307" anchor="ctr">
                    <a:lnL>
                      <a:noFill/>
                    </a:lnL>
                    <a:lnR>
                      <a:noFill/>
                    </a:lnR>
                    <a:lnT>
                      <a:noFill/>
                    </a:lnT>
                    <a:lnB>
                      <a:noFill/>
                    </a:lnB>
                    <a:solidFill>
                      <a:srgbClr val="FFFFFF"/>
                    </a:solidFill>
                  </a:tcPr>
                </a:tc>
                <a:tc>
                  <a:txBody>
                    <a:bodyPr/>
                    <a:lstStyle/>
                    <a:p>
                      <a:pPr algn="l"/>
                      <a:r>
                        <a:rPr lang="es-ES" sz="1200" b="0" i="0" dirty="0">
                          <a:solidFill>
                            <a:srgbClr val="222222"/>
                          </a:solidFill>
                          <a:latin typeface="Arial"/>
                        </a:rPr>
                        <a:t>Greenville, NC</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Arendell Parrott Academy</a:t>
                      </a:r>
                    </a:p>
                  </a:txBody>
                  <a:tcPr marL="4307" marR="4307" marT="4307" marB="4307" anchor="ctr">
                    <a:lnL>
                      <a:noFill/>
                    </a:lnL>
                    <a:lnR>
                      <a:noFill/>
                    </a:lnR>
                    <a:lnT>
                      <a:noFill/>
                    </a:lnT>
                    <a:lnB>
                      <a:noFill/>
                    </a:lnB>
                    <a:solidFill>
                      <a:srgbClr val="FFFFFF"/>
                    </a:solidFill>
                  </a:tcPr>
                </a:tc>
              </a:tr>
              <a:tr h="487189">
                <a:tc>
                  <a:txBody>
                    <a:bodyPr/>
                    <a:lstStyle/>
                    <a:p>
                      <a:pPr algn="l"/>
                      <a:r>
                        <a:rPr lang="es-ES" sz="1200" b="0" i="0" u="none" strike="noStrike">
                          <a:solidFill>
                            <a:srgbClr val="131E48"/>
                          </a:solidFill>
                          <a:latin typeface="Arial"/>
                          <a:hlinkClick r:id="rId6"/>
                        </a:rPr>
                        <a:t>Jack Fields</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JR</a:t>
                      </a:r>
                    </a:p>
                  </a:txBody>
                  <a:tcPr marL="4307" marR="4307" marT="4307" marB="4307" anchor="ctr">
                    <a:lnL>
                      <a:noFill/>
                    </a:lnL>
                    <a:lnR>
                      <a:noFill/>
                    </a:lnR>
                    <a:lnT>
                      <a:noFill/>
                    </a:lnT>
                    <a:lnB>
                      <a:noFill/>
                    </a:lnB>
                    <a:solidFill>
                      <a:srgbClr val="FFFFFF"/>
                    </a:solidFill>
                  </a:tcPr>
                </a:tc>
                <a:tc>
                  <a:txBody>
                    <a:bodyPr/>
                    <a:lstStyle/>
                    <a:p>
                      <a:pPr algn="l"/>
                      <a:r>
                        <a:rPr lang="es-ES" sz="1200" b="0" i="0" dirty="0" err="1" smtClean="0">
                          <a:solidFill>
                            <a:srgbClr val="222222"/>
                          </a:solidFill>
                          <a:latin typeface="Arial"/>
                        </a:rPr>
                        <a:t>Southern</a:t>
                      </a:r>
                      <a:r>
                        <a:rPr lang="es-ES" sz="1200" b="0" i="0" dirty="0" smtClean="0">
                          <a:solidFill>
                            <a:srgbClr val="222222"/>
                          </a:solidFill>
                          <a:latin typeface="Arial"/>
                        </a:rPr>
                        <a:t> Pines (N.C.)</a:t>
                      </a:r>
                      <a:endParaRPr lang="es-ES" sz="1200" b="0" i="0" dirty="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Pinecrest</a:t>
                      </a:r>
                    </a:p>
                  </a:txBody>
                  <a:tcPr marL="4307" marR="4307" marT="4307" marB="4307" anchor="ctr">
                    <a:lnL>
                      <a:noFill/>
                    </a:lnL>
                    <a:lnR>
                      <a:noFill/>
                    </a:lnR>
                    <a:lnT>
                      <a:noFill/>
                    </a:lnT>
                    <a:lnB>
                      <a:noFill/>
                    </a:lnB>
                    <a:solidFill>
                      <a:srgbClr val="FFFFFF"/>
                    </a:solidFill>
                  </a:tcPr>
                </a:tc>
              </a:tr>
              <a:tr h="328467">
                <a:tc>
                  <a:txBody>
                    <a:bodyPr/>
                    <a:lstStyle/>
                    <a:p>
                      <a:pPr algn="l"/>
                      <a:r>
                        <a:rPr lang="es-ES" sz="1200" b="0" i="0" u="none" strike="noStrike">
                          <a:solidFill>
                            <a:srgbClr val="131E48"/>
                          </a:solidFill>
                          <a:latin typeface="Arial"/>
                          <a:hlinkClick r:id="rId7"/>
                        </a:rPr>
                        <a:t>Sean Jacklin</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FR</a:t>
                      </a:r>
                    </a:p>
                  </a:txBody>
                  <a:tcPr marL="4307" marR="4307" marT="4307" marB="4307" anchor="ctr">
                    <a:lnL>
                      <a:noFill/>
                    </a:lnL>
                    <a:lnR>
                      <a:noFill/>
                    </a:lnR>
                    <a:lnT>
                      <a:noFill/>
                    </a:lnT>
                    <a:lnB>
                      <a:noFill/>
                    </a:lnB>
                    <a:solidFill>
                      <a:srgbClr val="FFFFFF"/>
                    </a:solidFill>
                  </a:tcPr>
                </a:tc>
                <a:tc>
                  <a:txBody>
                    <a:bodyPr/>
                    <a:lstStyle/>
                    <a:p>
                      <a:pPr algn="l"/>
                      <a:r>
                        <a:rPr lang="es-ES" sz="1200" b="0" i="0" dirty="0" smtClean="0">
                          <a:solidFill>
                            <a:srgbClr val="222222"/>
                          </a:solidFill>
                          <a:latin typeface="Arial"/>
                        </a:rPr>
                        <a:t>Bradenton, </a:t>
                      </a:r>
                      <a:r>
                        <a:rPr lang="es-ES" sz="1200" b="0" i="0" dirty="0" err="1" smtClean="0">
                          <a:solidFill>
                            <a:srgbClr val="222222"/>
                          </a:solidFill>
                          <a:latin typeface="Arial"/>
                        </a:rPr>
                        <a:t>Fla</a:t>
                      </a:r>
                      <a:r>
                        <a:rPr lang="es-ES" sz="1200" b="0" i="0" dirty="0" smtClean="0">
                          <a:solidFill>
                            <a:srgbClr val="222222"/>
                          </a:solidFill>
                          <a:latin typeface="Arial"/>
                        </a:rPr>
                        <a:t>.</a:t>
                      </a:r>
                      <a:endParaRPr lang="es-ES" sz="1200" b="0" i="0" dirty="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Manatee</a:t>
                      </a:r>
                    </a:p>
                  </a:txBody>
                  <a:tcPr marL="4307" marR="4307" marT="4307" marB="4307" anchor="ctr">
                    <a:lnL>
                      <a:noFill/>
                    </a:lnL>
                    <a:lnR>
                      <a:noFill/>
                    </a:lnR>
                    <a:lnT>
                      <a:noFill/>
                    </a:lnT>
                    <a:lnB>
                      <a:noFill/>
                    </a:lnB>
                    <a:solidFill>
                      <a:srgbClr val="FFFFFF"/>
                    </a:solidFill>
                  </a:tcPr>
                </a:tc>
              </a:tr>
              <a:tr h="487189">
                <a:tc>
                  <a:txBody>
                    <a:bodyPr/>
                    <a:lstStyle/>
                    <a:p>
                      <a:pPr algn="l"/>
                      <a:r>
                        <a:rPr lang="es-ES" sz="1200" b="0" i="0" u="none" strike="noStrike">
                          <a:solidFill>
                            <a:srgbClr val="131E48"/>
                          </a:solidFill>
                          <a:latin typeface="Arial"/>
                          <a:hlinkClick r:id="rId8"/>
                        </a:rPr>
                        <a:t>Michael McGowan</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SO</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Southern Pines, N.C.</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O'Neal</a:t>
                      </a:r>
                    </a:p>
                  </a:txBody>
                  <a:tcPr marL="4307" marR="4307" marT="4307" marB="4307" anchor="ctr">
                    <a:lnL>
                      <a:noFill/>
                    </a:lnL>
                    <a:lnR>
                      <a:noFill/>
                    </a:lnR>
                    <a:lnT>
                      <a:noFill/>
                    </a:lnT>
                    <a:lnB>
                      <a:noFill/>
                    </a:lnB>
                    <a:solidFill>
                      <a:srgbClr val="FFFFFF"/>
                    </a:solidFill>
                  </a:tcPr>
                </a:tc>
              </a:tr>
              <a:tr h="328467">
                <a:tc>
                  <a:txBody>
                    <a:bodyPr/>
                    <a:lstStyle/>
                    <a:p>
                      <a:pPr algn="l"/>
                      <a:r>
                        <a:rPr lang="es-ES" sz="1200" b="0" i="0" u="none" strike="noStrike">
                          <a:solidFill>
                            <a:srgbClr val="131E48"/>
                          </a:solidFill>
                          <a:latin typeface="Arial"/>
                          <a:hlinkClick r:id="rId9"/>
                        </a:rPr>
                        <a:t>Kevin O'Connell</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SR</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Cary, N.C.</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Green Hope</a:t>
                      </a:r>
                    </a:p>
                  </a:txBody>
                  <a:tcPr marL="4307" marR="4307" marT="4307" marB="4307" anchor="ctr">
                    <a:lnL>
                      <a:noFill/>
                    </a:lnL>
                    <a:lnR>
                      <a:noFill/>
                    </a:lnR>
                    <a:lnT>
                      <a:noFill/>
                    </a:lnT>
                    <a:lnB>
                      <a:noFill/>
                    </a:lnB>
                    <a:solidFill>
                      <a:srgbClr val="FFFFFF"/>
                    </a:solidFill>
                  </a:tcPr>
                </a:tc>
              </a:tr>
              <a:tr h="645911">
                <a:tc>
                  <a:txBody>
                    <a:bodyPr/>
                    <a:lstStyle/>
                    <a:p>
                      <a:pPr algn="l"/>
                      <a:r>
                        <a:rPr lang="es-ES" sz="1200" b="0" i="0" u="none" strike="noStrike">
                          <a:solidFill>
                            <a:srgbClr val="131E48"/>
                          </a:solidFill>
                          <a:latin typeface="Arial"/>
                          <a:hlinkClick r:id="rId10"/>
                        </a:rPr>
                        <a:t>Clark Palmer</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SO</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Augusta, Ga.</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Academy of Richmond Co.</a:t>
                      </a:r>
                    </a:p>
                  </a:txBody>
                  <a:tcPr marL="4307" marR="4307" marT="4307" marB="4307" anchor="ctr">
                    <a:lnL>
                      <a:noFill/>
                    </a:lnL>
                    <a:lnR>
                      <a:noFill/>
                    </a:lnR>
                    <a:lnT>
                      <a:noFill/>
                    </a:lnT>
                    <a:lnB>
                      <a:noFill/>
                    </a:lnB>
                    <a:solidFill>
                      <a:srgbClr val="FFFFFF"/>
                    </a:solidFill>
                  </a:tcPr>
                </a:tc>
              </a:tr>
              <a:tr h="804633">
                <a:tc>
                  <a:txBody>
                    <a:bodyPr/>
                    <a:lstStyle/>
                    <a:p>
                      <a:pPr algn="l"/>
                      <a:r>
                        <a:rPr lang="es-ES" sz="1200" b="0" i="0" u="none" strike="noStrike">
                          <a:solidFill>
                            <a:srgbClr val="131E48"/>
                          </a:solidFill>
                          <a:latin typeface="Arial"/>
                          <a:hlinkClick r:id="rId11"/>
                        </a:rPr>
                        <a:t>Matt Raudenbush</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JR</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Pine Valley, N.J.</a:t>
                      </a:r>
                    </a:p>
                  </a:txBody>
                  <a:tcPr marL="4307" marR="4307" marT="4307" marB="4307" anchor="ctr">
                    <a:lnL>
                      <a:noFill/>
                    </a:lnL>
                    <a:lnR>
                      <a:noFill/>
                    </a:lnR>
                    <a:lnT>
                      <a:noFill/>
                    </a:lnT>
                    <a:lnB>
                      <a:noFill/>
                    </a:lnB>
                    <a:solidFill>
                      <a:srgbClr val="FFFFFF"/>
                    </a:solidFill>
                  </a:tcPr>
                </a:tc>
                <a:tc>
                  <a:txBody>
                    <a:bodyPr/>
                    <a:lstStyle/>
                    <a:p>
                      <a:pPr algn="l"/>
                      <a:r>
                        <a:rPr lang="es-ES" sz="1200" b="0" i="0" dirty="0" err="1">
                          <a:solidFill>
                            <a:srgbClr val="222222"/>
                          </a:solidFill>
                          <a:latin typeface="Arial"/>
                        </a:rPr>
                        <a:t>Bishop</a:t>
                      </a:r>
                      <a:r>
                        <a:rPr lang="es-ES" sz="1200" b="0" i="0" dirty="0">
                          <a:solidFill>
                            <a:srgbClr val="222222"/>
                          </a:solidFill>
                          <a:latin typeface="Arial"/>
                        </a:rPr>
                        <a:t> </a:t>
                      </a:r>
                      <a:r>
                        <a:rPr lang="es-ES" sz="1200" b="0" i="0" dirty="0" err="1">
                          <a:solidFill>
                            <a:srgbClr val="222222"/>
                          </a:solidFill>
                          <a:latin typeface="Arial"/>
                        </a:rPr>
                        <a:t>Eustace</a:t>
                      </a:r>
                      <a:r>
                        <a:rPr lang="es-ES" sz="1200" b="0" i="0" dirty="0">
                          <a:solidFill>
                            <a:srgbClr val="222222"/>
                          </a:solidFill>
                          <a:latin typeface="Arial"/>
                        </a:rPr>
                        <a:t> </a:t>
                      </a:r>
                      <a:r>
                        <a:rPr lang="es-ES" sz="1200" b="0" i="0" dirty="0" err="1">
                          <a:solidFill>
                            <a:srgbClr val="222222"/>
                          </a:solidFill>
                          <a:latin typeface="Arial"/>
                        </a:rPr>
                        <a:t>Prep</a:t>
                      </a:r>
                      <a:r>
                        <a:rPr lang="es-ES" sz="1200" b="0" i="0" dirty="0">
                          <a:solidFill>
                            <a:srgbClr val="222222"/>
                          </a:solidFill>
                          <a:latin typeface="Arial"/>
                        </a:rPr>
                        <a:t>, </a:t>
                      </a:r>
                      <a:r>
                        <a:rPr lang="es-ES" sz="1200" b="0" i="0" dirty="0" err="1">
                          <a:solidFill>
                            <a:srgbClr val="222222"/>
                          </a:solidFill>
                          <a:latin typeface="Arial"/>
                        </a:rPr>
                        <a:t>Pennsauken</a:t>
                      </a:r>
                      <a:r>
                        <a:rPr lang="es-ES" sz="1200" b="0" i="0" dirty="0">
                          <a:solidFill>
                            <a:srgbClr val="222222"/>
                          </a:solidFill>
                          <a:latin typeface="Arial"/>
                        </a:rPr>
                        <a:t>, N.J.</a:t>
                      </a:r>
                    </a:p>
                  </a:txBody>
                  <a:tcPr marL="4307" marR="4307" marT="4307" marB="4307" anchor="ctr">
                    <a:lnL>
                      <a:noFill/>
                    </a:lnL>
                    <a:lnR>
                      <a:noFill/>
                    </a:lnR>
                    <a:lnT>
                      <a:noFill/>
                    </a:lnT>
                    <a:lnB>
                      <a:noFill/>
                    </a:lnB>
                    <a:solidFill>
                      <a:srgbClr val="FFFFFF"/>
                    </a:solidFill>
                  </a:tcPr>
                </a:tc>
              </a:tr>
              <a:tr h="328467">
                <a:tc>
                  <a:txBody>
                    <a:bodyPr/>
                    <a:lstStyle/>
                    <a:p>
                      <a:pPr algn="l"/>
                      <a:r>
                        <a:rPr lang="es-ES" sz="1200" b="0" i="0" u="none" strike="noStrike">
                          <a:solidFill>
                            <a:srgbClr val="131E48"/>
                          </a:solidFill>
                          <a:latin typeface="Arial"/>
                          <a:hlinkClick r:id="rId12"/>
                        </a:rPr>
                        <a:t>Henry Zaytoun III</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SR</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Raleigh, N.C.</a:t>
                      </a:r>
                    </a:p>
                  </a:txBody>
                  <a:tcPr marL="4307" marR="4307" marT="4307" marB="4307" anchor="ctr">
                    <a:lnL>
                      <a:noFill/>
                    </a:lnL>
                    <a:lnR>
                      <a:noFill/>
                    </a:lnR>
                    <a:lnT>
                      <a:noFill/>
                    </a:lnT>
                    <a:lnB>
                      <a:noFill/>
                    </a:lnB>
                    <a:solidFill>
                      <a:srgbClr val="FFFFFF"/>
                    </a:solidFill>
                  </a:tcPr>
                </a:tc>
                <a:tc>
                  <a:txBody>
                    <a:bodyPr/>
                    <a:lstStyle/>
                    <a:p>
                      <a:pPr algn="l"/>
                      <a:r>
                        <a:rPr lang="es-ES" sz="1200" b="0" i="0" dirty="0" err="1">
                          <a:solidFill>
                            <a:srgbClr val="222222"/>
                          </a:solidFill>
                          <a:latin typeface="Arial"/>
                        </a:rPr>
                        <a:t>Ravenscroft</a:t>
                      </a:r>
                      <a:r>
                        <a:rPr lang="es-ES" sz="1200" b="0" i="0" dirty="0">
                          <a:solidFill>
                            <a:srgbClr val="222222"/>
                          </a:solidFill>
                          <a:latin typeface="Arial"/>
                        </a:rPr>
                        <a:t> </a:t>
                      </a:r>
                      <a:r>
                        <a:rPr lang="es-ES" sz="1200" b="0" i="0" dirty="0" err="1">
                          <a:solidFill>
                            <a:srgbClr val="222222"/>
                          </a:solidFill>
                          <a:latin typeface="Arial"/>
                        </a:rPr>
                        <a:t>School</a:t>
                      </a:r>
                      <a:endParaRPr lang="es-ES" sz="1200" b="0" i="0" dirty="0">
                        <a:solidFill>
                          <a:srgbClr val="222222"/>
                        </a:solidFill>
                        <a:latin typeface="Arial"/>
                      </a:endParaRPr>
                    </a:p>
                  </a:txBody>
                  <a:tcPr marL="4307" marR="4307" marT="4307" marB="4307" anchor="ctr">
                    <a:lnL>
                      <a:noFill/>
                    </a:lnL>
                    <a:lnR>
                      <a:noFill/>
                    </a:lnR>
                    <a:lnT>
                      <a:noFill/>
                    </a:lnT>
                    <a:lnB>
                      <a:noFill/>
                    </a:lnB>
                    <a:solidFill>
                      <a:srgbClr val="FFFFFF"/>
                    </a:solidFill>
                  </a:tcPr>
                </a:tc>
              </a:tr>
            </a:tbl>
          </a:graphicData>
        </a:graphic>
      </p:graphicFrame>
      <p:sp>
        <p:nvSpPr>
          <p:cNvPr id="20481"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Calibri" pitchFamily="34" charset="0"/>
            </a:endParaRPr>
          </a:p>
        </p:txBody>
      </p:sp>
      <p:sp>
        <p:nvSpPr>
          <p:cNvPr id="5" name="4 Rectángulo"/>
          <p:cNvSpPr/>
          <p:nvPr/>
        </p:nvSpPr>
        <p:spPr>
          <a:xfrm>
            <a:off x="2748424" y="404664"/>
            <a:ext cx="5712008" cy="954107"/>
          </a:xfrm>
          <a:prstGeom prst="rect">
            <a:avLst/>
          </a:prstGeom>
          <a:noFill/>
        </p:spPr>
        <p:txBody>
          <a:bodyPr wrap="square" lIns="91440" tIns="45720" rIns="91440" bIns="45720">
            <a:spAutoFit/>
          </a:bodyPr>
          <a:lstStyle/>
          <a:p>
            <a:pPr algn="ctr"/>
            <a:r>
              <a:rPr lang="es-ES" sz="2800" b="1" i="0"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Equipo masculino de Golf</a:t>
            </a:r>
          </a:p>
          <a:p>
            <a:pPr algn="ctr"/>
            <a:r>
              <a:rPr lang="es-ES" sz="2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2010-2011</a:t>
            </a:r>
            <a:endParaRPr lang="es-ES" sz="28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6" name="Picture 6" descr="http://online.northcarolina.edu/images/colleges/uncch_logo_tn.gif"/>
          <p:cNvPicPr>
            <a:picLocks noChangeAspect="1" noChangeArrowheads="1"/>
          </p:cNvPicPr>
          <p:nvPr/>
        </p:nvPicPr>
        <p:blipFill>
          <a:blip r:embed="rId13" cstate="print"/>
          <a:srcRect/>
          <a:stretch>
            <a:fillRect/>
          </a:stretch>
        </p:blipFill>
        <p:spPr bwMode="auto">
          <a:xfrm>
            <a:off x="0" y="0"/>
            <a:ext cx="15875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539550" y="1189792"/>
          <a:ext cx="8352930" cy="5407559"/>
        </p:xfrm>
        <a:graphic>
          <a:graphicData uri="http://schemas.openxmlformats.org/drawingml/2006/table">
            <a:tbl>
              <a:tblPr/>
              <a:tblGrid>
                <a:gridCol w="2784310"/>
                <a:gridCol w="600068"/>
                <a:gridCol w="4968552"/>
              </a:tblGrid>
              <a:tr h="477455">
                <a:tc>
                  <a:txBody>
                    <a:bodyPr/>
                    <a:lstStyle/>
                    <a:p>
                      <a:pPr algn="l"/>
                      <a:r>
                        <a:rPr lang="es-ES" sz="1200" b="1" u="sng" dirty="0" smtClean="0">
                          <a:solidFill>
                            <a:srgbClr val="ADC3E4"/>
                          </a:solidFill>
                          <a:latin typeface="Verdana"/>
                        </a:rPr>
                        <a:t>NOMBRE</a:t>
                      </a:r>
                      <a:endParaRPr lang="es-ES" sz="1200" b="1" u="sng" dirty="0">
                        <a:solidFill>
                          <a:srgbClr val="ADC3E4"/>
                        </a:solidFill>
                        <a:latin typeface="Verdana"/>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EEEEE"/>
                    </a:solidFill>
                  </a:tcPr>
                </a:tc>
                <a:tc>
                  <a:txBody>
                    <a:bodyPr/>
                    <a:lstStyle/>
                    <a:p>
                      <a:pPr algn="l"/>
                      <a:r>
                        <a:rPr lang="es-ES" sz="1200" b="1" u="sng" dirty="0" smtClean="0">
                          <a:solidFill>
                            <a:srgbClr val="ADC3E4"/>
                          </a:solidFill>
                          <a:latin typeface="Verdana"/>
                        </a:rPr>
                        <a:t>Clase</a:t>
                      </a:r>
                      <a:endParaRPr lang="es-ES" sz="1200" b="1" u="sng" dirty="0">
                        <a:solidFill>
                          <a:srgbClr val="ADC3E4"/>
                        </a:solidFill>
                        <a:latin typeface="Verdana"/>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EEEEE"/>
                    </a:solidFill>
                  </a:tcPr>
                </a:tc>
                <a:tc>
                  <a:txBody>
                    <a:bodyPr/>
                    <a:lstStyle/>
                    <a:p>
                      <a:pPr algn="l"/>
                      <a:r>
                        <a:rPr lang="es-ES" sz="1200" b="1" dirty="0" smtClean="0">
                          <a:solidFill>
                            <a:srgbClr val="ADC3E4"/>
                          </a:solidFill>
                          <a:latin typeface="Verdana"/>
                        </a:rPr>
                        <a:t>Lugar de Nacimiento/Último Colegio</a:t>
                      </a:r>
                      <a:endParaRPr lang="es-ES" sz="1200" b="1" dirty="0">
                        <a:solidFill>
                          <a:srgbClr val="ADC3E4"/>
                        </a:solidFill>
                        <a:latin typeface="Verdana"/>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EEEEE"/>
                    </a:solidFill>
                  </a:tcPr>
                </a:tc>
              </a:tr>
              <a:tr h="321904">
                <a:tc>
                  <a:txBody>
                    <a:bodyPr/>
                    <a:lstStyle/>
                    <a:p>
                      <a:pPr algn="l"/>
                      <a:r>
                        <a:rPr lang="es-ES" sz="1200" b="0" i="0" u="none" strike="noStrike">
                          <a:solidFill>
                            <a:srgbClr val="131E48"/>
                          </a:solidFill>
                          <a:latin typeface="Arial"/>
                          <a:hlinkClick r:id="rId3"/>
                        </a:rPr>
                        <a:t>Michelle Ahn</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SO</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dirty="0" err="1" smtClean="0">
                          <a:solidFill>
                            <a:srgbClr val="222222"/>
                          </a:solidFill>
                          <a:latin typeface="Arial"/>
                        </a:rPr>
                        <a:t>Chapel</a:t>
                      </a:r>
                      <a:r>
                        <a:rPr lang="es-ES" sz="1200" b="0" i="0" dirty="0" smtClean="0">
                          <a:solidFill>
                            <a:srgbClr val="222222"/>
                          </a:solidFill>
                          <a:latin typeface="Arial"/>
                        </a:rPr>
                        <a:t> Hill (</a:t>
                      </a:r>
                      <a:r>
                        <a:rPr lang="es-ES" sz="1200" b="0" i="0" dirty="0" err="1" smtClean="0">
                          <a:solidFill>
                            <a:srgbClr val="222222"/>
                          </a:solidFill>
                          <a:latin typeface="Arial"/>
                        </a:rPr>
                        <a:t>Chapel</a:t>
                      </a:r>
                      <a:r>
                        <a:rPr lang="es-ES" sz="1200" b="0" i="0" dirty="0" smtClean="0">
                          <a:solidFill>
                            <a:srgbClr val="222222"/>
                          </a:solidFill>
                          <a:latin typeface="Arial"/>
                        </a:rPr>
                        <a:t> Hill)</a:t>
                      </a:r>
                      <a:endParaRPr lang="es-ES" sz="1200" b="0" i="0" dirty="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477455">
                <a:tc>
                  <a:txBody>
                    <a:bodyPr/>
                    <a:lstStyle/>
                    <a:p>
                      <a:pPr algn="l"/>
                      <a:r>
                        <a:rPr lang="es-ES" sz="1200" b="0" i="0" u="none" strike="noStrike">
                          <a:solidFill>
                            <a:srgbClr val="131E48"/>
                          </a:solidFill>
                          <a:latin typeface="Arial"/>
                          <a:hlinkClick r:id="rId4"/>
                        </a:rPr>
                        <a:t>Jordan Allyne</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dirty="0">
                          <a:solidFill>
                            <a:srgbClr val="222222"/>
                          </a:solidFill>
                          <a:latin typeface="Arial"/>
                        </a:rPr>
                        <a:t>Bellevue, </a:t>
                      </a:r>
                      <a:r>
                        <a:rPr lang="es-ES" sz="1200" b="0" i="0" dirty="0" err="1">
                          <a:solidFill>
                            <a:srgbClr val="222222"/>
                          </a:solidFill>
                          <a:latin typeface="Arial"/>
                        </a:rPr>
                        <a:t>Wash</a:t>
                      </a:r>
                      <a:r>
                        <a:rPr lang="es-ES" sz="1200" b="0" i="0" dirty="0">
                          <a:solidFill>
                            <a:srgbClr val="222222"/>
                          </a:solidFill>
                          <a:latin typeface="Arial"/>
                        </a:rPr>
                        <a:t>. (International)</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633007">
                <a:tc>
                  <a:txBody>
                    <a:bodyPr/>
                    <a:lstStyle/>
                    <a:p>
                      <a:pPr algn="l"/>
                      <a:r>
                        <a:rPr lang="es-ES" sz="1200" b="0" i="0" u="none" strike="noStrike">
                          <a:solidFill>
                            <a:srgbClr val="131E48"/>
                          </a:solidFill>
                          <a:latin typeface="Arial"/>
                          <a:hlinkClick r:id="rId5"/>
                        </a:rPr>
                        <a:t>Jackie Chang</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FR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Paradise Valley, Ariz. (Notre Dame Prep)</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633007">
                <a:tc>
                  <a:txBody>
                    <a:bodyPr/>
                    <a:lstStyle/>
                    <a:p>
                      <a:pPr algn="l"/>
                      <a:r>
                        <a:rPr lang="es-ES" sz="1200" b="0" i="0" u="none" strike="noStrike">
                          <a:solidFill>
                            <a:srgbClr val="131E48"/>
                          </a:solidFill>
                          <a:latin typeface="Arial"/>
                          <a:hlinkClick r:id="rId6"/>
                        </a:rPr>
                        <a:t>Casey Grice</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FR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College Station, Texas (A&amp;M Consolidated)</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477455">
                <a:tc>
                  <a:txBody>
                    <a:bodyPr/>
                    <a:lstStyle/>
                    <a:p>
                      <a:pPr algn="l"/>
                      <a:r>
                        <a:rPr lang="es-ES" sz="1200" b="0" i="0" u="none" strike="noStrike">
                          <a:solidFill>
                            <a:srgbClr val="131E48"/>
                          </a:solidFill>
                          <a:latin typeface="Arial"/>
                          <a:hlinkClick r:id="rId7"/>
                        </a:rPr>
                        <a:t>Courtney Gunter</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SO</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Matthews, N.C. (Porter Ridge)</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477455">
                <a:tc>
                  <a:txBody>
                    <a:bodyPr/>
                    <a:lstStyle/>
                    <a:p>
                      <a:pPr algn="l"/>
                      <a:r>
                        <a:rPr lang="es-ES" sz="1200" b="0" i="0" u="none" strike="noStrike">
                          <a:solidFill>
                            <a:srgbClr val="131E48"/>
                          </a:solidFill>
                          <a:latin typeface="Arial"/>
                          <a:hlinkClick r:id="rId8"/>
                        </a:rPr>
                        <a:t>Catherine O'Donnell</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JR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Ponte Vedra Beach, Fla. (Nease)</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633007">
                <a:tc>
                  <a:txBody>
                    <a:bodyPr/>
                    <a:lstStyle/>
                    <a:p>
                      <a:pPr algn="l"/>
                      <a:r>
                        <a:rPr lang="es-ES" sz="1200" b="0" i="0" u="none" strike="noStrike">
                          <a:solidFill>
                            <a:srgbClr val="131E48"/>
                          </a:solidFill>
                          <a:latin typeface="Arial"/>
                          <a:hlinkClick r:id="rId9"/>
                        </a:rPr>
                        <a:t>Margaret Pentrack</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Pittsburgh, Pa. (Shady Side Academy)</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477455">
                <a:tc>
                  <a:txBody>
                    <a:bodyPr/>
                    <a:lstStyle/>
                    <a:p>
                      <a:pPr algn="l"/>
                      <a:r>
                        <a:rPr lang="es-ES" sz="1200" b="0" i="0" u="none" strike="noStrike">
                          <a:solidFill>
                            <a:srgbClr val="131E48"/>
                          </a:solidFill>
                          <a:latin typeface="Arial"/>
                          <a:hlinkClick r:id="rId10"/>
                        </a:rPr>
                        <a:t>Katherine Perry</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FR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Cary, NC (Athens Drive)</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21904">
                <a:tc>
                  <a:txBody>
                    <a:bodyPr/>
                    <a:lstStyle/>
                    <a:p>
                      <a:pPr algn="l"/>
                      <a:r>
                        <a:rPr lang="es-ES" sz="1200" b="0" i="0" u="none" strike="noStrike">
                          <a:solidFill>
                            <a:srgbClr val="131E48"/>
                          </a:solidFill>
                          <a:latin typeface="Arial"/>
                          <a:hlinkClick r:id="rId11"/>
                        </a:rPr>
                        <a:t>Sarah Thead</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Poway, Calif. (Poway)</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477455">
                <a:tc>
                  <a:txBody>
                    <a:bodyPr/>
                    <a:lstStyle/>
                    <a:p>
                      <a:pPr algn="l"/>
                      <a:r>
                        <a:rPr lang="es-ES" sz="1200" b="0" i="0" u="none" strike="noStrike">
                          <a:solidFill>
                            <a:srgbClr val="131E48"/>
                          </a:solidFill>
                          <a:latin typeface="Arial"/>
                          <a:hlinkClick r:id="rId12"/>
                        </a:rPr>
                        <a:t>Allie White</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JR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dirty="0">
                          <a:solidFill>
                            <a:srgbClr val="222222"/>
                          </a:solidFill>
                          <a:latin typeface="Arial"/>
                        </a:rPr>
                        <a:t>Lancaster, Ohio (Lancaster)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bl>
          </a:graphicData>
        </a:graphic>
      </p:graphicFrame>
      <p:pic>
        <p:nvPicPr>
          <p:cNvPr id="33794" name="Picture 2" descr="http://grfx.cstv.com/graphics/spacer.gif"/>
          <p:cNvPicPr>
            <a:picLocks noChangeAspect="1" noChangeArrowheads="1"/>
          </p:cNvPicPr>
          <p:nvPr/>
        </p:nvPicPr>
        <p:blipFill>
          <a:blip r:embed="rId13"/>
          <a:srcRect/>
          <a:stretch>
            <a:fillRect/>
          </a:stretch>
        </p:blipFill>
        <p:spPr bwMode="auto">
          <a:xfrm>
            <a:off x="0" y="-68263"/>
            <a:ext cx="9525" cy="190501"/>
          </a:xfrm>
          <a:prstGeom prst="rect">
            <a:avLst/>
          </a:prstGeom>
          <a:noFill/>
        </p:spPr>
      </p:pic>
      <p:pic>
        <p:nvPicPr>
          <p:cNvPr id="5" name="Picture 6" descr="http://online.northcarolina.edu/images/colleges/uncch_logo_tn.gif"/>
          <p:cNvPicPr>
            <a:picLocks noChangeAspect="1" noChangeArrowheads="1"/>
          </p:cNvPicPr>
          <p:nvPr/>
        </p:nvPicPr>
        <p:blipFill>
          <a:blip r:embed="rId14" cstate="print"/>
          <a:srcRect/>
          <a:stretch>
            <a:fillRect/>
          </a:stretch>
        </p:blipFill>
        <p:spPr bwMode="auto">
          <a:xfrm>
            <a:off x="0" y="0"/>
            <a:ext cx="1259632" cy="1027860"/>
          </a:xfrm>
          <a:prstGeom prst="rect">
            <a:avLst/>
          </a:prstGeom>
          <a:noFill/>
          <a:ln w="9525">
            <a:noFill/>
            <a:miter lim="800000"/>
            <a:headEnd/>
            <a:tailEnd/>
          </a:ln>
        </p:spPr>
      </p:pic>
      <p:sp>
        <p:nvSpPr>
          <p:cNvPr id="6" name="5 Rectángulo"/>
          <p:cNvSpPr/>
          <p:nvPr/>
        </p:nvSpPr>
        <p:spPr>
          <a:xfrm>
            <a:off x="2286000" y="188641"/>
            <a:ext cx="6534472" cy="954107"/>
          </a:xfrm>
          <a:prstGeom prst="rect">
            <a:avLst/>
          </a:prstGeom>
        </p:spPr>
        <p:txBody>
          <a:bodyPr wrap="square">
            <a:spAutoFit/>
          </a:bodyPr>
          <a:lstStyle/>
          <a:p>
            <a:pPr algn="ctr"/>
            <a:r>
              <a:rPr lang="es-ES" sz="2800" b="1" i="0"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Equipo femenino de Golf</a:t>
            </a:r>
          </a:p>
          <a:p>
            <a:pPr algn="ctr"/>
            <a:r>
              <a:rPr lang="es-ES" sz="2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2010-2011</a:t>
            </a:r>
            <a:endParaRPr lang="es-E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3566" y="2420886"/>
          <a:ext cx="8064897" cy="4176468"/>
        </p:xfrm>
        <a:graphic>
          <a:graphicData uri="http://schemas.openxmlformats.org/drawingml/2006/table">
            <a:tbl>
              <a:tblPr/>
              <a:tblGrid>
                <a:gridCol w="1368154"/>
                <a:gridCol w="4008444"/>
                <a:gridCol w="2688299"/>
              </a:tblGrid>
              <a:tr h="748580">
                <a:tc>
                  <a:txBody>
                    <a:bodyPr/>
                    <a:lstStyle/>
                    <a:p>
                      <a:r>
                        <a:rPr lang="es-ES" sz="1200" b="0" i="0">
                          <a:solidFill>
                            <a:srgbClr val="000000"/>
                          </a:solidFill>
                          <a:latin typeface="verdana"/>
                        </a:rPr>
                        <a:t>02/27/11</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vs. Allstate Sugar Bowl Intercollegiate Championship</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New Orleans, La.</a:t>
                      </a:r>
                    </a:p>
                  </a:txBody>
                  <a:tcPr marL="8240" marR="8240" marT="8240" marB="8240">
                    <a:lnL>
                      <a:noFill/>
                    </a:lnL>
                    <a:lnR>
                      <a:noFill/>
                    </a:lnR>
                    <a:lnT>
                      <a:noFill/>
                    </a:lnT>
                    <a:lnB>
                      <a:noFill/>
                    </a:lnB>
                    <a:solidFill>
                      <a:srgbClr val="F1F1F1"/>
                    </a:solidFill>
                  </a:tcPr>
                </a:tc>
              </a:tr>
              <a:tr h="748580">
                <a:tc>
                  <a:txBody>
                    <a:bodyPr/>
                    <a:lstStyle/>
                    <a:p>
                      <a:r>
                        <a:rPr lang="es-ES" sz="1200" b="0" i="0">
                          <a:solidFill>
                            <a:srgbClr val="000000"/>
                          </a:solidFill>
                          <a:latin typeface="verdana"/>
                        </a:rPr>
                        <a:t>02/28/11</a:t>
                      </a:r>
                    </a:p>
                  </a:txBody>
                  <a:tcPr marL="8240" marR="8240" marT="8240" marB="8240">
                    <a:lnL>
                      <a:noFill/>
                    </a:lnL>
                    <a:lnR>
                      <a:noFill/>
                    </a:lnR>
                    <a:lnT>
                      <a:noFill/>
                    </a:lnT>
                    <a:lnB>
                      <a:noFill/>
                    </a:lnB>
                    <a:solidFill>
                      <a:srgbClr val="ADC3E4"/>
                    </a:solidFill>
                  </a:tcPr>
                </a:tc>
                <a:tc>
                  <a:txBody>
                    <a:bodyPr/>
                    <a:lstStyle/>
                    <a:p>
                      <a:r>
                        <a:rPr lang="es-ES" sz="1200" b="0" i="0">
                          <a:solidFill>
                            <a:srgbClr val="000000"/>
                          </a:solidFill>
                          <a:latin typeface="verdana"/>
                        </a:rPr>
                        <a:t>vs. Allstate Sugar Bowl Intercollegiate Championship</a:t>
                      </a:r>
                    </a:p>
                  </a:txBody>
                  <a:tcPr marL="8240" marR="8240" marT="8240" marB="8240">
                    <a:lnL>
                      <a:noFill/>
                    </a:lnL>
                    <a:lnR>
                      <a:noFill/>
                    </a:lnR>
                    <a:lnT>
                      <a:noFill/>
                    </a:lnT>
                    <a:lnB>
                      <a:noFill/>
                    </a:lnB>
                    <a:solidFill>
                      <a:srgbClr val="ADC3E4"/>
                    </a:solidFill>
                  </a:tcPr>
                </a:tc>
                <a:tc>
                  <a:txBody>
                    <a:bodyPr/>
                    <a:lstStyle/>
                    <a:p>
                      <a:r>
                        <a:rPr lang="es-ES" sz="1200" b="0" i="0">
                          <a:solidFill>
                            <a:srgbClr val="000000"/>
                          </a:solidFill>
                          <a:latin typeface="verdana"/>
                        </a:rPr>
                        <a:t>New Orleans, La.</a:t>
                      </a:r>
                    </a:p>
                  </a:txBody>
                  <a:tcPr marL="8240" marR="8240" marT="8240" marB="8240">
                    <a:lnL>
                      <a:noFill/>
                    </a:lnL>
                    <a:lnR>
                      <a:noFill/>
                    </a:lnR>
                    <a:lnT>
                      <a:noFill/>
                    </a:lnT>
                    <a:lnB>
                      <a:noFill/>
                    </a:lnB>
                    <a:solidFill>
                      <a:srgbClr val="ADC3E4"/>
                    </a:solidFill>
                  </a:tcPr>
                </a:tc>
              </a:tr>
              <a:tr h="748580">
                <a:tc>
                  <a:txBody>
                    <a:bodyPr/>
                    <a:lstStyle/>
                    <a:p>
                      <a:r>
                        <a:rPr lang="es-ES" sz="1200" b="0" i="0">
                          <a:solidFill>
                            <a:srgbClr val="000000"/>
                          </a:solidFill>
                          <a:latin typeface="verdana"/>
                        </a:rPr>
                        <a:t>03/01/11</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vs. Allstate Sugar Bowl Intercollegiate Championship</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New Orleans, La.</a:t>
                      </a:r>
                    </a:p>
                  </a:txBody>
                  <a:tcPr marL="8240" marR="8240" marT="8240" marB="8240">
                    <a:lnL>
                      <a:noFill/>
                    </a:lnL>
                    <a:lnR>
                      <a:noFill/>
                    </a:lnR>
                    <a:lnT>
                      <a:noFill/>
                    </a:lnT>
                    <a:lnB>
                      <a:noFill/>
                    </a:lnB>
                    <a:solidFill>
                      <a:srgbClr val="F1F1F1"/>
                    </a:solidFill>
                  </a:tcPr>
                </a:tc>
              </a:tr>
              <a:tr h="260818">
                <a:tc>
                  <a:txBody>
                    <a:bodyPr/>
                    <a:lstStyle/>
                    <a:p>
                      <a:r>
                        <a:rPr lang="es-ES" sz="1200" b="0" i="0">
                          <a:solidFill>
                            <a:srgbClr val="000000"/>
                          </a:solidFill>
                          <a:latin typeface="verdana"/>
                        </a:rPr>
                        <a:t>03/11/11</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vs. LSU Golf Classic</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Baton Rouge, La.</a:t>
                      </a:r>
                    </a:p>
                  </a:txBody>
                  <a:tcPr marL="8240" marR="8240" marT="8240" marB="8240">
                    <a:lnL>
                      <a:noFill/>
                    </a:lnL>
                    <a:lnR>
                      <a:noFill/>
                    </a:lnR>
                    <a:lnT>
                      <a:noFill/>
                    </a:lnT>
                    <a:lnB>
                      <a:noFill/>
                    </a:lnB>
                    <a:solidFill>
                      <a:srgbClr val="D1D1D1"/>
                    </a:solidFill>
                  </a:tcPr>
                </a:tc>
              </a:tr>
              <a:tr h="260818">
                <a:tc>
                  <a:txBody>
                    <a:bodyPr/>
                    <a:lstStyle/>
                    <a:p>
                      <a:r>
                        <a:rPr lang="es-ES" sz="1200" b="0" i="0">
                          <a:solidFill>
                            <a:srgbClr val="000000"/>
                          </a:solidFill>
                          <a:latin typeface="verdana"/>
                        </a:rPr>
                        <a:t>03/12/11</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vs. LSU Golf Classic</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Baton Rouge, La.</a:t>
                      </a:r>
                    </a:p>
                  </a:txBody>
                  <a:tcPr marL="8240" marR="8240" marT="8240" marB="8240">
                    <a:lnL>
                      <a:noFill/>
                    </a:lnL>
                    <a:lnR>
                      <a:noFill/>
                    </a:lnR>
                    <a:lnT>
                      <a:noFill/>
                    </a:lnT>
                    <a:lnB>
                      <a:noFill/>
                    </a:lnB>
                    <a:solidFill>
                      <a:srgbClr val="F1F1F1"/>
                    </a:solidFill>
                  </a:tcPr>
                </a:tc>
              </a:tr>
              <a:tr h="260818">
                <a:tc>
                  <a:txBody>
                    <a:bodyPr/>
                    <a:lstStyle/>
                    <a:p>
                      <a:r>
                        <a:rPr lang="es-ES" sz="1200" b="0" i="0">
                          <a:solidFill>
                            <a:srgbClr val="000000"/>
                          </a:solidFill>
                          <a:latin typeface="verdana"/>
                        </a:rPr>
                        <a:t>03/13/11</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vs. LSU Golf Classic</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Baton Rouge, La.</a:t>
                      </a:r>
                    </a:p>
                  </a:txBody>
                  <a:tcPr marL="8240" marR="8240" marT="8240" marB="8240">
                    <a:lnL>
                      <a:noFill/>
                    </a:lnL>
                    <a:lnR>
                      <a:noFill/>
                    </a:lnR>
                    <a:lnT>
                      <a:noFill/>
                    </a:lnT>
                    <a:lnB>
                      <a:noFill/>
                    </a:lnB>
                    <a:solidFill>
                      <a:srgbClr val="D1D1D1"/>
                    </a:solidFill>
                  </a:tcPr>
                </a:tc>
              </a:tr>
              <a:tr h="382758">
                <a:tc>
                  <a:txBody>
                    <a:bodyPr/>
                    <a:lstStyle/>
                    <a:p>
                      <a:r>
                        <a:rPr lang="es-ES" sz="1200" b="0" i="0">
                          <a:solidFill>
                            <a:srgbClr val="000000"/>
                          </a:solidFill>
                          <a:latin typeface="verdana"/>
                        </a:rPr>
                        <a:t>03/25/11</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vs. Bryan National Collegiate</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Browns Summit, N.C.</a:t>
                      </a:r>
                    </a:p>
                  </a:txBody>
                  <a:tcPr marL="8240" marR="8240" marT="8240" marB="8240">
                    <a:lnL>
                      <a:noFill/>
                    </a:lnL>
                    <a:lnR>
                      <a:noFill/>
                    </a:lnR>
                    <a:lnT>
                      <a:noFill/>
                    </a:lnT>
                    <a:lnB>
                      <a:noFill/>
                    </a:lnB>
                    <a:solidFill>
                      <a:srgbClr val="F1F1F1"/>
                    </a:solidFill>
                  </a:tcPr>
                </a:tc>
              </a:tr>
              <a:tr h="382758">
                <a:tc>
                  <a:txBody>
                    <a:bodyPr/>
                    <a:lstStyle/>
                    <a:p>
                      <a:r>
                        <a:rPr lang="es-ES" sz="1200" b="0" i="0">
                          <a:solidFill>
                            <a:srgbClr val="000000"/>
                          </a:solidFill>
                          <a:latin typeface="verdana"/>
                        </a:rPr>
                        <a:t>03/26/11</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vs. Bryan National Collegiate</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Browns Summit, N.C.</a:t>
                      </a:r>
                    </a:p>
                  </a:txBody>
                  <a:tcPr marL="8240" marR="8240" marT="8240" marB="8240">
                    <a:lnL>
                      <a:noFill/>
                    </a:lnL>
                    <a:lnR>
                      <a:noFill/>
                    </a:lnR>
                    <a:lnT>
                      <a:noFill/>
                    </a:lnT>
                    <a:lnB>
                      <a:noFill/>
                    </a:lnB>
                    <a:solidFill>
                      <a:srgbClr val="D1D1D1"/>
                    </a:solidFill>
                  </a:tcPr>
                </a:tc>
              </a:tr>
              <a:tr h="382758">
                <a:tc>
                  <a:txBody>
                    <a:bodyPr/>
                    <a:lstStyle/>
                    <a:p>
                      <a:r>
                        <a:rPr lang="es-ES" sz="1200" b="0" i="0">
                          <a:solidFill>
                            <a:srgbClr val="000000"/>
                          </a:solidFill>
                          <a:latin typeface="verdana"/>
                        </a:rPr>
                        <a:t>03/27/11</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vs. Bryan National Collegiate</a:t>
                      </a:r>
                    </a:p>
                  </a:txBody>
                  <a:tcPr marL="8240" marR="8240" marT="8240" marB="8240">
                    <a:lnL>
                      <a:noFill/>
                    </a:lnL>
                    <a:lnR>
                      <a:noFill/>
                    </a:lnR>
                    <a:lnT>
                      <a:noFill/>
                    </a:lnT>
                    <a:lnB>
                      <a:noFill/>
                    </a:lnB>
                    <a:solidFill>
                      <a:srgbClr val="F1F1F1"/>
                    </a:solidFill>
                  </a:tcPr>
                </a:tc>
                <a:tc>
                  <a:txBody>
                    <a:bodyPr/>
                    <a:lstStyle/>
                    <a:p>
                      <a:r>
                        <a:rPr lang="es-ES" sz="1200" b="0" i="0" dirty="0" err="1">
                          <a:solidFill>
                            <a:srgbClr val="000000"/>
                          </a:solidFill>
                          <a:latin typeface="verdana"/>
                        </a:rPr>
                        <a:t>Browns</a:t>
                      </a:r>
                      <a:r>
                        <a:rPr lang="es-ES" sz="1200" b="0" i="0" dirty="0">
                          <a:solidFill>
                            <a:srgbClr val="000000"/>
                          </a:solidFill>
                          <a:latin typeface="verdana"/>
                        </a:rPr>
                        <a:t> Summit, N.C.</a:t>
                      </a:r>
                    </a:p>
                  </a:txBody>
                  <a:tcPr marL="8240" marR="8240" marT="8240" marB="8240">
                    <a:lnL>
                      <a:noFill/>
                    </a:lnL>
                    <a:lnR>
                      <a:noFill/>
                    </a:lnR>
                    <a:lnT>
                      <a:noFill/>
                    </a:lnT>
                    <a:lnB>
                      <a:noFill/>
                    </a:lnB>
                    <a:solidFill>
                      <a:srgbClr val="F1F1F1"/>
                    </a:solidFill>
                  </a:tcPr>
                </a:tc>
              </a:tr>
            </a:tbl>
          </a:graphicData>
        </a:graphic>
      </p:graphicFrame>
      <p:sp>
        <p:nvSpPr>
          <p:cNvPr id="34817"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Calibri" pitchFamily="34" charset="0"/>
            </a:endParaRPr>
          </a:p>
        </p:txBody>
      </p:sp>
      <p:sp>
        <p:nvSpPr>
          <p:cNvPr id="4" name="3 Rectángulo"/>
          <p:cNvSpPr/>
          <p:nvPr/>
        </p:nvSpPr>
        <p:spPr>
          <a:xfrm>
            <a:off x="2286000" y="836713"/>
            <a:ext cx="6246440" cy="1077218"/>
          </a:xfrm>
          <a:prstGeom prst="rect">
            <a:avLst/>
          </a:prstGeom>
        </p:spPr>
        <p:txBody>
          <a:bodyPr wrap="square">
            <a:spAutoFit/>
          </a:bodyPr>
          <a:lstStyle/>
          <a:p>
            <a:pPr algn="ctr"/>
            <a:r>
              <a:rPr lang="es-ES" sz="32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Torneos Equipo Golf femenino</a:t>
            </a:r>
          </a:p>
          <a:p>
            <a:pPr algn="ctr"/>
            <a:r>
              <a:rPr lang="es-ES" sz="32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1t 2011</a:t>
            </a:r>
            <a:endParaRPr lang="es-ES" sz="32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5"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sp>
        <p:nvSpPr>
          <p:cNvPr id="6" name="5 CuadroTexto"/>
          <p:cNvSpPr txBox="1"/>
          <p:nvPr/>
        </p:nvSpPr>
        <p:spPr>
          <a:xfrm>
            <a:off x="683568" y="1988840"/>
            <a:ext cx="7992888" cy="369332"/>
          </a:xfrm>
          <a:prstGeom prst="rect">
            <a:avLst/>
          </a:prstGeom>
          <a:noFill/>
        </p:spPr>
        <p:txBody>
          <a:bodyPr wrap="square" rtlCol="0">
            <a:spAutoFit/>
          </a:bodyPr>
          <a:lstStyle/>
          <a:p>
            <a:r>
              <a:rPr lang="es-ES" dirty="0" smtClean="0">
                <a:solidFill>
                  <a:schemeClr val="bg1"/>
                </a:solidFill>
              </a:rPr>
              <a:t>Fecha                Torneo                                               Localidad</a:t>
            </a:r>
            <a:endParaRPr lang="es-ES"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Dean E. Smith Center"/>
          <p:cNvPicPr>
            <a:picLocks noChangeAspect="1" noChangeArrowheads="1"/>
          </p:cNvPicPr>
          <p:nvPr/>
        </p:nvPicPr>
        <p:blipFill>
          <a:blip r:embed="rId3" cstate="print"/>
          <a:srcRect/>
          <a:stretch>
            <a:fillRect/>
          </a:stretch>
        </p:blipFill>
        <p:spPr bwMode="auto">
          <a:xfrm>
            <a:off x="755576" y="2348880"/>
            <a:ext cx="1428750" cy="1428750"/>
          </a:xfrm>
          <a:prstGeom prst="rect">
            <a:avLst/>
          </a:prstGeom>
          <a:noFill/>
        </p:spPr>
      </p:pic>
      <p:pic>
        <p:nvPicPr>
          <p:cNvPr id="25604" name="Picture 4" descr="Cone-Kenfield Tennis Center"/>
          <p:cNvPicPr>
            <a:picLocks noChangeAspect="1" noChangeArrowheads="1"/>
          </p:cNvPicPr>
          <p:nvPr/>
        </p:nvPicPr>
        <p:blipFill>
          <a:blip r:embed="rId4" cstate="print"/>
          <a:srcRect/>
          <a:stretch>
            <a:fillRect/>
          </a:stretch>
        </p:blipFill>
        <p:spPr bwMode="auto">
          <a:xfrm>
            <a:off x="2843808" y="2276872"/>
            <a:ext cx="1428750" cy="1428750"/>
          </a:xfrm>
          <a:prstGeom prst="rect">
            <a:avLst/>
          </a:prstGeom>
          <a:noFill/>
        </p:spPr>
      </p:pic>
      <p:pic>
        <p:nvPicPr>
          <p:cNvPr id="25606" name="Picture 6" descr="Koury Natatorium"/>
          <p:cNvPicPr>
            <a:picLocks noChangeAspect="1" noChangeArrowheads="1"/>
          </p:cNvPicPr>
          <p:nvPr/>
        </p:nvPicPr>
        <p:blipFill>
          <a:blip r:embed="rId5" cstate="print"/>
          <a:srcRect/>
          <a:stretch>
            <a:fillRect/>
          </a:stretch>
        </p:blipFill>
        <p:spPr bwMode="auto">
          <a:xfrm>
            <a:off x="4860032" y="2276872"/>
            <a:ext cx="1428750" cy="1428750"/>
          </a:xfrm>
          <a:prstGeom prst="rect">
            <a:avLst/>
          </a:prstGeom>
          <a:noFill/>
        </p:spPr>
      </p:pic>
      <p:pic>
        <p:nvPicPr>
          <p:cNvPr id="6" name="Picture 6" descr="http://online.northcarolina.edu/images/colleges/uncch_logo_tn.gif"/>
          <p:cNvPicPr>
            <a:picLocks noChangeAspect="1" noChangeArrowheads="1"/>
          </p:cNvPicPr>
          <p:nvPr/>
        </p:nvPicPr>
        <p:blipFill>
          <a:blip r:embed="rId6" cstate="print"/>
          <a:srcRect/>
          <a:stretch>
            <a:fillRect/>
          </a:stretch>
        </p:blipFill>
        <p:spPr bwMode="auto">
          <a:xfrm>
            <a:off x="0" y="0"/>
            <a:ext cx="1587500" cy="1295400"/>
          </a:xfrm>
          <a:prstGeom prst="rect">
            <a:avLst/>
          </a:prstGeom>
          <a:noFill/>
          <a:ln w="9525">
            <a:noFill/>
            <a:miter lim="800000"/>
            <a:headEnd/>
            <a:tailEnd/>
          </a:ln>
        </p:spPr>
      </p:pic>
      <p:sp>
        <p:nvSpPr>
          <p:cNvPr id="7" name="6 Rectángulo"/>
          <p:cNvSpPr/>
          <p:nvPr/>
        </p:nvSpPr>
        <p:spPr>
          <a:xfrm>
            <a:off x="1907704" y="764704"/>
            <a:ext cx="6912768" cy="707886"/>
          </a:xfrm>
          <a:prstGeom prst="rect">
            <a:avLst/>
          </a:prstGeom>
          <a:noFill/>
        </p:spPr>
        <p:txBody>
          <a:bodyPr wrap="square" lIns="91440" tIns="45720" rIns="91440" bIns="45720">
            <a:spAutoFit/>
          </a:bodyPr>
          <a:lstStyle/>
          <a:p>
            <a:pPr algn="ctr"/>
            <a:r>
              <a:rPr lang="es-ES" sz="4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Instalaciones deportivas</a:t>
            </a:r>
            <a:endParaRPr lang="es-ES" sz="40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25608" name="Picture 8" descr="McCaskill Soccer Center"/>
          <p:cNvPicPr>
            <a:picLocks noChangeAspect="1" noChangeArrowheads="1"/>
          </p:cNvPicPr>
          <p:nvPr/>
        </p:nvPicPr>
        <p:blipFill>
          <a:blip r:embed="rId7" cstate="print"/>
          <a:srcRect/>
          <a:stretch>
            <a:fillRect/>
          </a:stretch>
        </p:blipFill>
        <p:spPr bwMode="auto">
          <a:xfrm>
            <a:off x="6804248" y="2204864"/>
            <a:ext cx="1428750" cy="1428750"/>
          </a:xfrm>
          <a:prstGeom prst="rect">
            <a:avLst/>
          </a:prstGeom>
          <a:noFill/>
        </p:spPr>
      </p:pic>
      <p:pic>
        <p:nvPicPr>
          <p:cNvPr id="25610" name="Picture 10" descr="Carolina Basketball Museum"/>
          <p:cNvPicPr>
            <a:picLocks noChangeAspect="1" noChangeArrowheads="1"/>
          </p:cNvPicPr>
          <p:nvPr/>
        </p:nvPicPr>
        <p:blipFill>
          <a:blip r:embed="rId8" cstate="print"/>
          <a:srcRect/>
          <a:stretch>
            <a:fillRect/>
          </a:stretch>
        </p:blipFill>
        <p:spPr bwMode="auto">
          <a:xfrm>
            <a:off x="827584" y="4293096"/>
            <a:ext cx="1428750" cy="1428750"/>
          </a:xfrm>
          <a:prstGeom prst="rect">
            <a:avLst/>
          </a:prstGeom>
          <a:noFill/>
        </p:spPr>
      </p:pic>
      <p:pic>
        <p:nvPicPr>
          <p:cNvPr id="25612" name="Picture 12" descr="Fetzer Field"/>
          <p:cNvPicPr>
            <a:picLocks noChangeAspect="1" noChangeArrowheads="1"/>
          </p:cNvPicPr>
          <p:nvPr/>
        </p:nvPicPr>
        <p:blipFill>
          <a:blip r:embed="rId9" cstate="print"/>
          <a:srcRect/>
          <a:stretch>
            <a:fillRect/>
          </a:stretch>
        </p:blipFill>
        <p:spPr bwMode="auto">
          <a:xfrm>
            <a:off x="2987824" y="4293096"/>
            <a:ext cx="1428750" cy="1428750"/>
          </a:xfrm>
          <a:prstGeom prst="rect">
            <a:avLst/>
          </a:prstGeom>
          <a:noFill/>
        </p:spPr>
      </p:pic>
      <p:pic>
        <p:nvPicPr>
          <p:cNvPr id="25614" name="Picture 14" descr="Finley Golf Course"/>
          <p:cNvPicPr>
            <a:picLocks noChangeAspect="1" noChangeArrowheads="1"/>
          </p:cNvPicPr>
          <p:nvPr/>
        </p:nvPicPr>
        <p:blipFill>
          <a:blip r:embed="rId10" cstate="print"/>
          <a:srcRect/>
          <a:stretch>
            <a:fillRect/>
          </a:stretch>
        </p:blipFill>
        <p:spPr bwMode="auto">
          <a:xfrm>
            <a:off x="5004048" y="4293096"/>
            <a:ext cx="1428750" cy="1428750"/>
          </a:xfrm>
          <a:prstGeom prst="rect">
            <a:avLst/>
          </a:prstGeom>
          <a:noFill/>
        </p:spPr>
      </p:pic>
      <p:pic>
        <p:nvPicPr>
          <p:cNvPr id="25616" name="Picture 16" descr="Kenan Stadium"/>
          <p:cNvPicPr>
            <a:picLocks noChangeAspect="1" noChangeArrowheads="1"/>
          </p:cNvPicPr>
          <p:nvPr/>
        </p:nvPicPr>
        <p:blipFill>
          <a:blip r:embed="rId11" cstate="print"/>
          <a:srcRect/>
          <a:stretch>
            <a:fillRect/>
          </a:stretch>
        </p:blipFill>
        <p:spPr bwMode="auto">
          <a:xfrm>
            <a:off x="7020272" y="4221088"/>
            <a:ext cx="1428750" cy="14287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t2.gstatic.com/images?q=tbn:ANd9GcSQpvcNdAoplNjBNHB3i4MF9yYIlEfCbE1uVyYNtW5SyOvmhF2m"/>
          <p:cNvPicPr>
            <a:picLocks noChangeAspect="1" noChangeArrowheads="1"/>
          </p:cNvPicPr>
          <p:nvPr/>
        </p:nvPicPr>
        <p:blipFill>
          <a:blip r:embed="rId3" cstate="print"/>
          <a:srcRect/>
          <a:stretch>
            <a:fillRect/>
          </a:stretch>
        </p:blipFill>
        <p:spPr bwMode="auto">
          <a:xfrm>
            <a:off x="468313" y="3933825"/>
            <a:ext cx="2466975" cy="1857375"/>
          </a:xfrm>
          <a:prstGeom prst="rect">
            <a:avLst/>
          </a:prstGeom>
          <a:noFill/>
          <a:ln w="9525">
            <a:noFill/>
            <a:miter lim="800000"/>
            <a:headEnd/>
            <a:tailEnd/>
          </a:ln>
        </p:spPr>
      </p:pic>
      <p:pic>
        <p:nvPicPr>
          <p:cNvPr id="8195" name="Picture 6" descr="http://online.northcarolina.edu/images/colleges/uncch_logo_tn.gif"/>
          <p:cNvPicPr>
            <a:picLocks noChangeAspect="1" noChangeArrowheads="1"/>
          </p:cNvPicPr>
          <p:nvPr/>
        </p:nvPicPr>
        <p:blipFill>
          <a:blip r:embed="rId4" cstate="print"/>
          <a:srcRect/>
          <a:stretch>
            <a:fillRect/>
          </a:stretch>
        </p:blipFill>
        <p:spPr bwMode="auto">
          <a:xfrm>
            <a:off x="0" y="0"/>
            <a:ext cx="1587500" cy="1295400"/>
          </a:xfrm>
          <a:prstGeom prst="rect">
            <a:avLst/>
          </a:prstGeom>
          <a:noFill/>
          <a:ln w="9525">
            <a:noFill/>
            <a:miter lim="800000"/>
            <a:headEnd/>
            <a:tailEnd/>
          </a:ln>
        </p:spPr>
      </p:pic>
      <p:pic>
        <p:nvPicPr>
          <p:cNvPr id="8196" name="Picture 2" descr="Athletics"/>
          <p:cNvPicPr>
            <a:picLocks noChangeAspect="1" noChangeArrowheads="1"/>
          </p:cNvPicPr>
          <p:nvPr/>
        </p:nvPicPr>
        <p:blipFill>
          <a:blip r:embed="rId5" cstate="print"/>
          <a:srcRect/>
          <a:stretch>
            <a:fillRect/>
          </a:stretch>
        </p:blipFill>
        <p:spPr bwMode="auto">
          <a:xfrm>
            <a:off x="3059113" y="3644900"/>
            <a:ext cx="2762250" cy="2190750"/>
          </a:xfrm>
          <a:prstGeom prst="rect">
            <a:avLst/>
          </a:prstGeom>
          <a:noFill/>
          <a:ln w="9525">
            <a:noFill/>
            <a:miter lim="800000"/>
            <a:headEnd/>
            <a:tailEnd/>
          </a:ln>
        </p:spPr>
      </p:pic>
      <p:pic>
        <p:nvPicPr>
          <p:cNvPr id="8197" name="Picture 4" descr="Campus Programs and Departments"/>
          <p:cNvPicPr>
            <a:picLocks noChangeAspect="1" noChangeArrowheads="1"/>
          </p:cNvPicPr>
          <p:nvPr/>
        </p:nvPicPr>
        <p:blipFill>
          <a:blip r:embed="rId6" cstate="print"/>
          <a:srcRect/>
          <a:stretch>
            <a:fillRect/>
          </a:stretch>
        </p:blipFill>
        <p:spPr bwMode="auto">
          <a:xfrm>
            <a:off x="6300788" y="4292600"/>
            <a:ext cx="1714500" cy="1333500"/>
          </a:xfrm>
          <a:prstGeom prst="rect">
            <a:avLst/>
          </a:prstGeom>
          <a:noFill/>
          <a:ln w="9525">
            <a:noFill/>
            <a:miter lim="800000"/>
            <a:headEnd/>
            <a:tailEnd/>
          </a:ln>
        </p:spPr>
      </p:pic>
      <p:pic>
        <p:nvPicPr>
          <p:cNvPr id="8198" name="Picture 6" descr="Varsity Sports"/>
          <p:cNvPicPr>
            <a:picLocks noChangeAspect="1" noChangeArrowheads="1"/>
          </p:cNvPicPr>
          <p:nvPr/>
        </p:nvPicPr>
        <p:blipFill>
          <a:blip r:embed="rId7" cstate="print"/>
          <a:srcRect/>
          <a:stretch>
            <a:fillRect/>
          </a:stretch>
        </p:blipFill>
        <p:spPr bwMode="auto">
          <a:xfrm>
            <a:off x="6300788" y="2708275"/>
            <a:ext cx="1714500" cy="1333500"/>
          </a:xfrm>
          <a:prstGeom prst="rect">
            <a:avLst/>
          </a:prstGeom>
          <a:noFill/>
          <a:ln w="9525">
            <a:noFill/>
            <a:miter lim="800000"/>
            <a:headEnd/>
            <a:tailEnd/>
          </a:ln>
        </p:spPr>
      </p:pic>
      <p:pic>
        <p:nvPicPr>
          <p:cNvPr id="8199" name="Picture 8" descr="Photo Banner"/>
          <p:cNvPicPr>
            <a:picLocks noChangeAspect="1" noChangeArrowheads="1"/>
          </p:cNvPicPr>
          <p:nvPr/>
        </p:nvPicPr>
        <p:blipFill>
          <a:blip r:embed="rId8" cstate="print"/>
          <a:srcRect/>
          <a:stretch>
            <a:fillRect/>
          </a:stretch>
        </p:blipFill>
        <p:spPr bwMode="auto">
          <a:xfrm>
            <a:off x="2843213" y="1125538"/>
            <a:ext cx="5419725" cy="1400175"/>
          </a:xfrm>
          <a:prstGeom prst="rect">
            <a:avLst/>
          </a:prstGeom>
          <a:noFill/>
          <a:ln w="9525">
            <a:noFill/>
            <a:miter lim="800000"/>
            <a:headEnd/>
            <a:tailEnd/>
          </a:ln>
        </p:spPr>
      </p:pic>
      <p:sp>
        <p:nvSpPr>
          <p:cNvPr id="8" name="7 Rectángulo"/>
          <p:cNvSpPr/>
          <p:nvPr/>
        </p:nvSpPr>
        <p:spPr>
          <a:xfrm>
            <a:off x="251521" y="1988840"/>
            <a:ext cx="2592287"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Deporte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D11D3BC3-6E34-4CF5-A499-30E6ECB36A88}"/>
</file>

<file path=customXml/itemProps2.xml><?xml version="1.0" encoding="utf-8"?>
<ds:datastoreItem xmlns:ds="http://schemas.openxmlformats.org/officeDocument/2006/customXml" ds:itemID="{0CED3C6F-D438-439C-B4E2-29C6686849C7}"/>
</file>

<file path=customXml/itemProps3.xml><?xml version="1.0" encoding="utf-8"?>
<ds:datastoreItem xmlns:ds="http://schemas.openxmlformats.org/officeDocument/2006/customXml" ds:itemID="{B6EC2C5D-BEEC-4A6D-8B71-EA656D4F7E5C}"/>
</file>

<file path=docProps/app.xml><?xml version="1.0" encoding="utf-8"?>
<Properties xmlns="http://schemas.openxmlformats.org/officeDocument/2006/extended-properties" xmlns:vt="http://schemas.openxmlformats.org/officeDocument/2006/docPropsVTypes">
  <TotalTime>329</TotalTime>
  <Words>778</Words>
  <Application>Microsoft Office PowerPoint</Application>
  <PresentationFormat>Presentación en pantalla (4:3)</PresentationFormat>
  <Paragraphs>239</Paragraphs>
  <Slides>15</Slides>
  <Notes>13</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38</cp:revision>
  <dcterms:created xsi:type="dcterms:W3CDTF">2010-12-30T16:31:24Z</dcterms:created>
  <dcterms:modified xsi:type="dcterms:W3CDTF">2011-01-07T13:55:57Z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