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Default Extension="bin" ContentType="application/vnd.openxmlformats-officedocument.presentationml.printerSettings"/>
  <Default Extension="png" ContentType="image/png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Default Extension="jpeg" ContentType="image/jpeg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jpg" ContentType="image/jpe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Default Extension="rels" ContentType="application/vnd.openxmlformats-package.relationship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4"/>
  </p:notesMasterIdLst>
  <p:sldIdLst>
    <p:sldId id="256" r:id="rId2"/>
    <p:sldId id="284" r:id="rId3"/>
    <p:sldId id="285" r:id="rId4"/>
    <p:sldId id="334" r:id="rId5"/>
    <p:sldId id="333" r:id="rId6"/>
    <p:sldId id="286" r:id="rId7"/>
    <p:sldId id="289" r:id="rId8"/>
    <p:sldId id="290" r:id="rId9"/>
    <p:sldId id="331" r:id="rId10"/>
    <p:sldId id="291" r:id="rId11"/>
    <p:sldId id="327" r:id="rId12"/>
    <p:sldId id="292" r:id="rId13"/>
    <p:sldId id="288" r:id="rId14"/>
    <p:sldId id="320" r:id="rId15"/>
    <p:sldId id="321" r:id="rId16"/>
    <p:sldId id="322" r:id="rId17"/>
    <p:sldId id="323" r:id="rId18"/>
    <p:sldId id="326" r:id="rId19"/>
    <p:sldId id="287" r:id="rId20"/>
    <p:sldId id="338" r:id="rId21"/>
    <p:sldId id="294" r:id="rId22"/>
    <p:sldId id="335" r:id="rId23"/>
    <p:sldId id="295" r:id="rId24"/>
    <p:sldId id="296" r:id="rId25"/>
    <p:sldId id="297" r:id="rId26"/>
    <p:sldId id="328" r:id="rId27"/>
    <p:sldId id="336" r:id="rId28"/>
    <p:sldId id="298" r:id="rId29"/>
    <p:sldId id="340" r:id="rId30"/>
    <p:sldId id="341" r:id="rId31"/>
    <p:sldId id="342" r:id="rId32"/>
    <p:sldId id="343" r:id="rId33"/>
    <p:sldId id="344" r:id="rId34"/>
    <p:sldId id="348" r:id="rId35"/>
    <p:sldId id="349" r:id="rId36"/>
    <p:sldId id="350" r:id="rId37"/>
    <p:sldId id="329" r:id="rId38"/>
    <p:sldId id="300" r:id="rId39"/>
    <p:sldId id="301" r:id="rId40"/>
    <p:sldId id="351" r:id="rId41"/>
    <p:sldId id="302" r:id="rId42"/>
    <p:sldId id="303" r:id="rId43"/>
    <p:sldId id="304" r:id="rId44"/>
    <p:sldId id="332" r:id="rId45"/>
    <p:sldId id="339" r:id="rId46"/>
    <p:sldId id="305" r:id="rId47"/>
    <p:sldId id="352" r:id="rId48"/>
    <p:sldId id="306" r:id="rId49"/>
    <p:sldId id="354" r:id="rId50"/>
    <p:sldId id="353" r:id="rId51"/>
    <p:sldId id="307" r:id="rId52"/>
    <p:sldId id="355" r:id="rId53"/>
    <p:sldId id="357" r:id="rId54"/>
    <p:sldId id="356" r:id="rId55"/>
    <p:sldId id="308" r:id="rId56"/>
    <p:sldId id="358" r:id="rId57"/>
    <p:sldId id="309" r:id="rId58"/>
    <p:sldId id="310" r:id="rId59"/>
    <p:sldId id="311" r:id="rId60"/>
    <p:sldId id="312" r:id="rId61"/>
    <p:sldId id="359" r:id="rId62"/>
    <p:sldId id="330" r:id="rId63"/>
    <p:sldId id="314" r:id="rId64"/>
    <p:sldId id="315" r:id="rId65"/>
    <p:sldId id="360" r:id="rId66"/>
    <p:sldId id="361" r:id="rId67"/>
    <p:sldId id="362" r:id="rId68"/>
    <p:sldId id="363" r:id="rId69"/>
    <p:sldId id="364" r:id="rId70"/>
    <p:sldId id="316" r:id="rId71"/>
    <p:sldId id="317" r:id="rId72"/>
    <p:sldId id="318" r:id="rId7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156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21" Type="http://schemas.openxmlformats.org/officeDocument/2006/relationships/slide" Target="slides/slide20.xml"/><Relationship Id="rId16" Type="http://schemas.openxmlformats.org/officeDocument/2006/relationships/slide" Target="slides/slide15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74" Type="http://schemas.openxmlformats.org/officeDocument/2006/relationships/notesMaster" Target="notesMasters/notesMaster1.xml"/><Relationship Id="rId79" Type="http://schemas.openxmlformats.org/officeDocument/2006/relationships/tableStyles" Target="tableStyles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customXml" Target="../customXml/item3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56" Type="http://schemas.openxmlformats.org/officeDocument/2006/relationships/slide" Target="slides/slide55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77" Type="http://schemas.openxmlformats.org/officeDocument/2006/relationships/viewProps" Target="viewProps.xml"/><Relationship Id="rId51" Type="http://schemas.openxmlformats.org/officeDocument/2006/relationships/slide" Target="slides/slide50.xml"/><Relationship Id="rId8" Type="http://schemas.openxmlformats.org/officeDocument/2006/relationships/slide" Target="slides/slide7.xml"/><Relationship Id="rId72" Type="http://schemas.openxmlformats.org/officeDocument/2006/relationships/slide" Target="slides/slide71.xml"/><Relationship Id="rId80" Type="http://schemas.openxmlformats.org/officeDocument/2006/relationships/customXml" Target="../customXml/item1.xml"/><Relationship Id="rId3" Type="http://schemas.openxmlformats.org/officeDocument/2006/relationships/slide" Target="slides/slide2.xml"/><Relationship Id="rId17" Type="http://schemas.openxmlformats.org/officeDocument/2006/relationships/slide" Target="slides/slide16.xml"/><Relationship Id="rId67" Type="http://schemas.openxmlformats.org/officeDocument/2006/relationships/slide" Target="slides/slide66.xml"/><Relationship Id="rId59" Type="http://schemas.openxmlformats.org/officeDocument/2006/relationships/slide" Target="slides/slide58.xml"/><Relationship Id="rId46" Type="http://schemas.openxmlformats.org/officeDocument/2006/relationships/slide" Target="slides/slide45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5" Type="http://schemas.openxmlformats.org/officeDocument/2006/relationships/slide" Target="slides/slide24.xml"/><Relationship Id="rId12" Type="http://schemas.openxmlformats.org/officeDocument/2006/relationships/slide" Target="slides/slide11.xml"/><Relationship Id="rId54" Type="http://schemas.openxmlformats.org/officeDocument/2006/relationships/slide" Target="slides/slide53.xml"/><Relationship Id="rId41" Type="http://schemas.openxmlformats.org/officeDocument/2006/relationships/slide" Target="slides/slide40.xml"/><Relationship Id="rId70" Type="http://schemas.openxmlformats.org/officeDocument/2006/relationships/slide" Target="slides/slide69.xml"/><Relationship Id="rId20" Type="http://schemas.openxmlformats.org/officeDocument/2006/relationships/slide" Target="slides/slide19.xml"/><Relationship Id="rId75" Type="http://schemas.openxmlformats.org/officeDocument/2006/relationships/printerSettings" Target="printerSettings/printerSettings1.bin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57" Type="http://schemas.openxmlformats.org/officeDocument/2006/relationships/slide" Target="slides/slide56.xml"/><Relationship Id="rId49" Type="http://schemas.openxmlformats.org/officeDocument/2006/relationships/slide" Target="slides/slide48.xml"/><Relationship Id="rId36" Type="http://schemas.openxmlformats.org/officeDocument/2006/relationships/slide" Target="slides/slide3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65" Type="http://schemas.openxmlformats.org/officeDocument/2006/relationships/slide" Target="slides/slide64.xml"/><Relationship Id="rId52" Type="http://schemas.openxmlformats.org/officeDocument/2006/relationships/slide" Target="slides/slide51.xml"/><Relationship Id="rId44" Type="http://schemas.openxmlformats.org/officeDocument/2006/relationships/slide" Target="slides/slide43.xml"/><Relationship Id="rId31" Type="http://schemas.openxmlformats.org/officeDocument/2006/relationships/slide" Target="slides/slide30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60" Type="http://schemas.openxmlformats.org/officeDocument/2006/relationships/slide" Target="slides/slide59.xml"/><Relationship Id="rId10" Type="http://schemas.openxmlformats.org/officeDocument/2006/relationships/slide" Target="slides/slide9.xml"/><Relationship Id="rId81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34" Type="http://schemas.openxmlformats.org/officeDocument/2006/relationships/slide" Target="slides/slide33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66" Type="http://schemas.openxmlformats.org/officeDocument/2006/relationships/slide" Target="slides/slide65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24" Type="http://schemas.openxmlformats.org/officeDocument/2006/relationships/slide" Target="slides/slide2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9A25B9-52AF-2140-BFC7-12933400FA93}" type="datetimeFigureOut">
              <a:rPr lang="en-US" smtClean="0"/>
              <a:t>10/29/12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847FDE-CF3F-CB41-8FD6-C9E449C5D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13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RICARDO TO MENTION JB AND TG AND THEIR WEBSITES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47FDE-CF3F-CB41-8FD6-C9E449C5DD0A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906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176A7-1662-471B-83E0-DE5361FBA1F0}" type="datetimeFigureOut">
              <a:rPr lang="en-US" smtClean="0"/>
              <a:pPr/>
              <a:t>10/29/12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B70A8-56B9-49AA-9708-004F477C085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176A7-1662-471B-83E0-DE5361FBA1F0}" type="datetimeFigureOut">
              <a:rPr lang="en-US" smtClean="0"/>
              <a:pPr/>
              <a:t>10/29/12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B70A8-56B9-49AA-9708-004F477C085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176A7-1662-471B-83E0-DE5361FBA1F0}" type="datetimeFigureOut">
              <a:rPr lang="en-US" smtClean="0"/>
              <a:pPr/>
              <a:t>10/29/12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B70A8-56B9-49AA-9708-004F477C085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176A7-1662-471B-83E0-DE5361FBA1F0}" type="datetimeFigureOut">
              <a:rPr lang="en-US" smtClean="0"/>
              <a:pPr/>
              <a:t>10/29/12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B70A8-56B9-49AA-9708-004F477C085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176A7-1662-471B-83E0-DE5361FBA1F0}" type="datetimeFigureOut">
              <a:rPr lang="en-US" smtClean="0"/>
              <a:pPr/>
              <a:t>10/29/12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B70A8-56B9-49AA-9708-004F477C085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176A7-1662-471B-83E0-DE5361FBA1F0}" type="datetimeFigureOut">
              <a:rPr lang="en-US" smtClean="0"/>
              <a:pPr/>
              <a:t>10/29/12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B70A8-56B9-49AA-9708-004F477C085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176A7-1662-471B-83E0-DE5361FBA1F0}" type="datetimeFigureOut">
              <a:rPr lang="en-US" smtClean="0"/>
              <a:pPr/>
              <a:t>10/29/12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B70A8-56B9-49AA-9708-004F477C085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176A7-1662-471B-83E0-DE5361FBA1F0}" type="datetimeFigureOut">
              <a:rPr lang="en-US" smtClean="0"/>
              <a:pPr/>
              <a:t>10/29/12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B70A8-56B9-49AA-9708-004F477C085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176A7-1662-471B-83E0-DE5361FBA1F0}" type="datetimeFigureOut">
              <a:rPr lang="en-US" smtClean="0"/>
              <a:pPr/>
              <a:t>10/29/12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B70A8-56B9-49AA-9708-004F477C085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176A7-1662-471B-83E0-DE5361FBA1F0}" type="datetimeFigureOut">
              <a:rPr lang="en-US" smtClean="0"/>
              <a:pPr/>
              <a:t>10/29/12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B70A8-56B9-49AA-9708-004F477C085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176A7-1662-471B-83E0-DE5361FBA1F0}" type="datetimeFigureOut">
              <a:rPr lang="en-US" smtClean="0"/>
              <a:pPr/>
              <a:t>10/29/12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B70A8-56B9-49AA-9708-004F477C085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B176A7-1662-471B-83E0-DE5361FBA1F0}" type="datetimeFigureOut">
              <a:rPr lang="en-US" smtClean="0"/>
              <a:pPr/>
              <a:t>10/29/12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0B70A8-56B9-49AA-9708-004F477C085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rednumbersgolf.com" TargetMode="External"/><Relationship Id="rId3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juniorgolfscoreboard.com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jga.org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ligibilitycenter.org" TargetMode="External"/><Relationship Id="rId7" Type="http://schemas.openxmlformats.org/officeDocument/2006/relationships/hyperlink" Target="http://www.golfstat.com" TargetMode="External"/><Relationship Id="rId2" Type="http://schemas.openxmlformats.org/officeDocument/2006/relationships/hyperlink" Target="http://www.mytpi.com" TargetMode="External"/><Relationship Id="rId6" Type="http://schemas.openxmlformats.org/officeDocument/2006/relationships/hyperlink" Target="http://www.collegegolf.com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ajga.org" TargetMode="External"/><Relationship Id="rId4" Type="http://schemas.openxmlformats.org/officeDocument/2006/relationships/hyperlink" Target="http://www.golfweek.com" TargetMode="Externa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ligibilitycenter.org" TargetMode="External"/><Relationship Id="rId4" Type="http://schemas.openxmlformats.org/officeDocument/2006/relationships/hyperlink" Target="http://www.collegeboard.org" TargetMode="External"/><Relationship Id="rId5" Type="http://schemas.openxmlformats.org/officeDocument/2006/relationships/hyperlink" Target="http://www.act.org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ncaa.org" TargetMode="Externa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oadtocollegegolf.com" TargetMode="External"/><Relationship Id="rId2" Type="http://schemas.openxmlformats.org/officeDocument/2006/relationships/hyperlink" Target="http://www.juniorgolfscoreboard.com" TargetMode="Externa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0"/>
            <a:ext cx="7772400" cy="2057400"/>
          </a:xfrm>
        </p:spPr>
        <p:txBody>
          <a:bodyPr>
            <a:noAutofit/>
          </a:bodyPr>
          <a:lstStyle/>
          <a:p>
            <a:r>
              <a:rPr lang="es-ES_tradnl" dirty="0" smtClean="0"/>
              <a:t>¿Cómo funciona el proceso de reclutamiento de las Universidades Americanas?</a:t>
            </a:r>
            <a:endParaRPr lang="es-ES_tradnl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438400"/>
            <a:ext cx="8382000" cy="1828800"/>
          </a:xfrm>
        </p:spPr>
        <p:txBody>
          <a:bodyPr/>
          <a:lstStyle/>
          <a:p>
            <a:r>
              <a:rPr lang="es-ES_tradnl" sz="4000" dirty="0" smtClean="0"/>
              <a:t>Por John Brooks  &amp; Ted </a:t>
            </a:r>
            <a:r>
              <a:rPr lang="es-ES_tradnl" sz="4000" dirty="0" err="1" smtClean="0"/>
              <a:t>Gleason</a:t>
            </a:r>
            <a:endParaRPr lang="es-ES_tradnl" sz="4000" dirty="0" smtClean="0"/>
          </a:p>
          <a:p>
            <a:r>
              <a:rPr lang="es-ES_tradnl" dirty="0" smtClean="0"/>
              <a:t> </a:t>
            </a:r>
            <a:endParaRPr lang="es-ES_tradnl" dirty="0"/>
          </a:p>
        </p:txBody>
      </p:sp>
      <p:pic>
        <p:nvPicPr>
          <p:cNvPr id="8" name="Picture 7" descr="logo_rfeg_email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3352800"/>
            <a:ext cx="1828800" cy="1468582"/>
          </a:xfrm>
          <a:prstGeom prst="rect">
            <a:avLst/>
          </a:prstGeom>
        </p:spPr>
      </p:pic>
      <p:pic>
        <p:nvPicPr>
          <p:cNvPr id="9" name="Picture 8" descr="TPI LOG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81400"/>
            <a:ext cx="5196037" cy="1219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es-ES_tradnl" sz="3600" dirty="0" smtClean="0"/>
              <a:t>      Presentación de John Brooks</a:t>
            </a:r>
            <a:r>
              <a:rPr lang="es-ES_tradnl" dirty="0" smtClean="0"/>
              <a:t>			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es-ES_tradnl" sz="2000" dirty="0" smtClean="0"/>
          </a:p>
          <a:p>
            <a:pPr marL="0" indent="0" algn="ctr">
              <a:buNone/>
            </a:pPr>
            <a:endParaRPr lang="es-ES_tradnl" sz="2000" dirty="0" smtClean="0"/>
          </a:p>
          <a:p>
            <a:pPr marL="0" indent="0" algn="ctr">
              <a:buNone/>
            </a:pPr>
            <a:endParaRPr lang="es-ES_tradnl" sz="2000" dirty="0" smtClean="0"/>
          </a:p>
          <a:p>
            <a:pPr marL="0" indent="0" algn="ctr">
              <a:buNone/>
            </a:pPr>
            <a:r>
              <a:rPr lang="es-ES_tradnl" sz="2000" dirty="0" smtClean="0"/>
              <a:t>Ponte </a:t>
            </a:r>
            <a:r>
              <a:rPr lang="es-ES_tradnl" sz="2000" dirty="0" err="1" smtClean="0"/>
              <a:t>Vedra</a:t>
            </a:r>
            <a:r>
              <a:rPr lang="es-ES_tradnl" sz="2000" dirty="0" smtClean="0"/>
              <a:t> Beach, FL</a:t>
            </a:r>
          </a:p>
          <a:p>
            <a:pPr marL="0" indent="0" algn="ctr">
              <a:buNone/>
            </a:pPr>
            <a:r>
              <a:rPr lang="es-ES_tradnl" sz="2000" dirty="0" smtClean="0">
                <a:hlinkClick r:id="rId2"/>
              </a:rPr>
              <a:t>www.rednumbersgolf.com</a:t>
            </a:r>
            <a:endParaRPr lang="es-ES_tradnl" sz="2000" dirty="0" smtClean="0"/>
          </a:p>
          <a:p>
            <a:pPr marL="0" indent="0" algn="ctr">
              <a:buNone/>
            </a:pPr>
            <a:endParaRPr lang="es-ES_tradnl" sz="2000" dirty="0" smtClean="0"/>
          </a:p>
          <a:p>
            <a:pPr lvl="0"/>
            <a:r>
              <a:rPr lang="es-ES_tradnl" sz="2000" dirty="0" smtClean="0"/>
              <a:t>Presidente de </a:t>
            </a:r>
            <a:r>
              <a:rPr lang="es-ES_tradnl" sz="2000" b="1" dirty="0" smtClean="0">
                <a:solidFill>
                  <a:srgbClr val="FF0000"/>
                </a:solidFill>
              </a:rPr>
              <a:t>Red </a:t>
            </a:r>
            <a:r>
              <a:rPr lang="es-ES_tradnl" sz="2000" b="1" dirty="0" err="1" smtClean="0">
                <a:solidFill>
                  <a:srgbClr val="FF0000"/>
                </a:solidFill>
              </a:rPr>
              <a:t>Numbers</a:t>
            </a:r>
            <a:r>
              <a:rPr lang="es-ES_tradnl" sz="2000" b="1" dirty="0" smtClean="0">
                <a:solidFill>
                  <a:srgbClr val="FF0000"/>
                </a:solidFill>
              </a:rPr>
              <a:t> Golf</a:t>
            </a:r>
            <a:r>
              <a:rPr lang="es-ES_tradnl" sz="2000" b="1" baseline="30000" dirty="0" smtClean="0">
                <a:solidFill>
                  <a:srgbClr val="FF0000"/>
                </a:solidFill>
              </a:rPr>
              <a:t>®</a:t>
            </a:r>
            <a:r>
              <a:rPr lang="es-ES_tradnl" sz="2000" b="1" dirty="0" smtClean="0">
                <a:solidFill>
                  <a:srgbClr val="FF0000"/>
                </a:solidFill>
              </a:rPr>
              <a:t> </a:t>
            </a:r>
            <a:r>
              <a:rPr lang="es-ES_tradnl" sz="2000" dirty="0" smtClean="0"/>
              <a:t>desde 2003</a:t>
            </a:r>
          </a:p>
          <a:p>
            <a:pPr lvl="0"/>
            <a:r>
              <a:rPr lang="es-ES_tradnl" sz="2000" dirty="0" smtClean="0"/>
              <a:t>Coach de Golf de la Universidad de North Florida (UNF) durante 13 años</a:t>
            </a:r>
          </a:p>
          <a:p>
            <a:r>
              <a:rPr lang="es-ES_tradnl" sz="2000" dirty="0" smtClean="0"/>
              <a:t>Autor de la columna "</a:t>
            </a:r>
            <a:r>
              <a:rPr lang="es-ES_tradnl" sz="2000" dirty="0" err="1" smtClean="0"/>
              <a:t>Going</a:t>
            </a:r>
            <a:r>
              <a:rPr lang="es-ES_tradnl" sz="2000" dirty="0" smtClean="0"/>
              <a:t> </a:t>
            </a:r>
            <a:r>
              <a:rPr lang="es-ES_tradnl" sz="2000" dirty="0" err="1" smtClean="0"/>
              <a:t>to</a:t>
            </a:r>
            <a:r>
              <a:rPr lang="es-ES_tradnl" sz="2000" dirty="0" smtClean="0"/>
              <a:t> </a:t>
            </a:r>
            <a:r>
              <a:rPr lang="es-ES_tradnl" sz="2000" dirty="0" err="1" smtClean="0"/>
              <a:t>College</a:t>
            </a:r>
            <a:r>
              <a:rPr lang="es-ES_tradnl" sz="2000" dirty="0" smtClean="0"/>
              <a:t>" en Junior Golf </a:t>
            </a:r>
            <a:r>
              <a:rPr lang="es-ES_tradnl" sz="2000" dirty="0" err="1" smtClean="0"/>
              <a:t>Scoreboard</a:t>
            </a:r>
            <a:r>
              <a:rPr lang="es-ES_tradnl" sz="2000" dirty="0" smtClean="0"/>
              <a:t> </a:t>
            </a:r>
          </a:p>
          <a:p>
            <a:pPr lvl="0"/>
            <a:r>
              <a:rPr lang="es-ES_tradnl" sz="2000" dirty="0" smtClean="0"/>
              <a:t>Colaborador en los textos de la </a:t>
            </a:r>
            <a:r>
              <a:rPr lang="es-ES_tradnl" sz="2000" dirty="0" err="1" smtClean="0"/>
              <a:t>web</a:t>
            </a:r>
            <a:r>
              <a:rPr lang="es-ES_tradnl" sz="2000" dirty="0" smtClean="0"/>
              <a:t> de </a:t>
            </a:r>
            <a:r>
              <a:rPr lang="es-ES_tradnl" sz="2000" dirty="0" err="1" smtClean="0"/>
              <a:t>Titleist</a:t>
            </a:r>
            <a:r>
              <a:rPr lang="es-ES_tradnl" sz="2000" dirty="0" smtClean="0"/>
              <a:t> Performance </a:t>
            </a:r>
            <a:r>
              <a:rPr lang="es-ES_tradnl" sz="2000" dirty="0" err="1" smtClean="0"/>
              <a:t>Institute</a:t>
            </a:r>
            <a:r>
              <a:rPr lang="es-ES_tradnl" sz="2000" dirty="0" smtClean="0"/>
              <a:t> (TPI)</a:t>
            </a:r>
          </a:p>
          <a:p>
            <a:r>
              <a:rPr lang="es-ES_tradnl" sz="2000" dirty="0" smtClean="0"/>
              <a:t>Asesor de Golf Universitario en la American Junior Golf </a:t>
            </a:r>
            <a:r>
              <a:rPr lang="es-ES_tradnl" sz="2000" dirty="0" err="1" smtClean="0"/>
              <a:t>Association</a:t>
            </a:r>
            <a:r>
              <a:rPr lang="es-ES_tradnl" sz="2000" dirty="0" smtClean="0"/>
              <a:t> (AJGA)</a:t>
            </a:r>
          </a:p>
          <a:p>
            <a:r>
              <a:rPr lang="es-ES_tradnl" sz="2000" dirty="0" smtClean="0"/>
              <a:t>Ha trabajado con más de 225 familias en el proceso de ingreso en la universidad</a:t>
            </a:r>
          </a:p>
          <a:p>
            <a:endParaRPr lang="es-ES_tradnl" sz="2000" dirty="0" smtClean="0"/>
          </a:p>
        </p:txBody>
      </p:sp>
      <p:pic>
        <p:nvPicPr>
          <p:cNvPr id="4" name="Picture 2" descr="C:\Users\John Brooks\Desktop\Logoes\RedNumbersGolf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1295400"/>
            <a:ext cx="2653755" cy="1219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721699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s-ES_tradnl" sz="3200" smtClean="0"/>
              <a:t>    Presentación de </a:t>
            </a:r>
            <a:r>
              <a:rPr lang="es-ES_tradnl" sz="3600" smtClean="0"/>
              <a:t>Ted Gleason</a:t>
            </a:r>
            <a:r>
              <a:rPr lang="es-ES_tradnl" smtClean="0"/>
              <a:t>		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es-ES_tradnl" sz="2000" smtClean="0"/>
          </a:p>
          <a:p>
            <a:pPr marL="0" indent="0" algn="ctr">
              <a:buNone/>
            </a:pPr>
            <a:endParaRPr lang="es-ES_tradnl" sz="2000" smtClean="0"/>
          </a:p>
          <a:p>
            <a:pPr marL="0" indent="0" algn="ctr">
              <a:buNone/>
            </a:pPr>
            <a:endParaRPr lang="es-ES_tradnl" sz="2000" smtClean="0"/>
          </a:p>
          <a:p>
            <a:pPr marL="0" indent="0" algn="ctr">
              <a:buNone/>
            </a:pPr>
            <a:r>
              <a:rPr lang="es-ES_tradnl" sz="2000" smtClean="0"/>
              <a:t>Mission Viejo, CA</a:t>
            </a:r>
          </a:p>
          <a:p>
            <a:pPr marL="0" indent="0" algn="ctr">
              <a:buNone/>
            </a:pPr>
            <a:r>
              <a:rPr lang="es-ES_tradnl" sz="2000" smtClean="0">
                <a:hlinkClick r:id="rId2"/>
              </a:rPr>
              <a:t>www.roadtocollegegolf.com</a:t>
            </a:r>
            <a:endParaRPr lang="es-ES_tradnl" sz="2000" smtClean="0"/>
          </a:p>
          <a:p>
            <a:pPr marL="0" indent="0" algn="ctr">
              <a:buNone/>
            </a:pPr>
            <a:endParaRPr lang="es-ES_tradnl" sz="2000" smtClean="0"/>
          </a:p>
          <a:p>
            <a:r>
              <a:rPr lang="es-ES_tradnl" sz="2000" smtClean="0"/>
              <a:t>Presidente de </a:t>
            </a:r>
            <a:r>
              <a:rPr lang="es-ES_tradnl" sz="2000" i="1" smtClean="0"/>
              <a:t>Road To College Golf</a:t>
            </a:r>
            <a:r>
              <a:rPr lang="es-ES_tradnl" sz="1400" i="1" smtClean="0"/>
              <a:t> </a:t>
            </a:r>
            <a:r>
              <a:rPr lang="es-ES_tradnl" sz="2000" smtClean="0"/>
              <a:t>desde el 2006</a:t>
            </a:r>
          </a:p>
          <a:p>
            <a:r>
              <a:rPr lang="es-ES_tradnl" sz="2000" smtClean="0"/>
              <a:t>Entrenador de la Primera División durante 7 años en la Southern Methodist University y University of Southern California</a:t>
            </a:r>
          </a:p>
          <a:p>
            <a:pPr lvl="0"/>
            <a:r>
              <a:rPr lang="es-ES_tradnl" sz="2000" smtClean="0"/>
              <a:t>Autor de la columna "Going to College" en Junior Golf Scoreboard</a:t>
            </a:r>
          </a:p>
          <a:p>
            <a:r>
              <a:rPr lang="es-ES_tradnl" sz="2000" smtClean="0"/>
              <a:t>Asesor de Golf Universitario en la American Junior Golf Association (AJGA)</a:t>
            </a:r>
          </a:p>
          <a:p>
            <a:r>
              <a:rPr lang="es-ES_tradnl" sz="2000" smtClean="0"/>
              <a:t>Ha trabajado con más de 200 familias en el proceso de ingreso a la universidad</a:t>
            </a:r>
          </a:p>
          <a:p>
            <a:pPr marL="0" indent="0">
              <a:buNone/>
            </a:pPr>
            <a:endParaRPr lang="es-ES_tradnl" sz="2000" smtClean="0"/>
          </a:p>
          <a:p>
            <a:endParaRPr lang="es-ES_tradnl" sz="2000" smtClean="0"/>
          </a:p>
          <a:p>
            <a:endParaRPr lang="es-ES_tradnl" sz="140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6600" y="1143000"/>
            <a:ext cx="2717800" cy="135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3667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/>
            </a:r>
            <a:br>
              <a:rPr lang="es-ES_tradnl" dirty="0" smtClean="0"/>
            </a:br>
            <a:r>
              <a:rPr lang="es-ES_tradnl" dirty="0" smtClean="0"/>
              <a:t>¿Cómo funciona el proceso de reclutamiento en las Universidades Americanas? 	</a:t>
            </a:r>
            <a:br>
              <a:rPr lang="es-ES_tradnl" dirty="0" smtClean="0"/>
            </a:b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s-ES_tradnl" dirty="0" smtClean="0"/>
          </a:p>
          <a:p>
            <a:pPr marL="0" indent="0" algn="ctr">
              <a:buNone/>
            </a:pPr>
            <a:r>
              <a:rPr lang="es-ES_tradnl" dirty="0" smtClean="0"/>
              <a:t>Por favor envíen sus preguntas a </a:t>
            </a:r>
          </a:p>
          <a:p>
            <a:pPr marL="0" indent="0" algn="ctr">
              <a:buNone/>
            </a:pPr>
            <a:r>
              <a:rPr lang="es-ES_tradnl" dirty="0" smtClean="0"/>
              <a:t>Ricardo </a:t>
            </a:r>
            <a:r>
              <a:rPr lang="es-ES_tradnl" dirty="0" err="1" smtClean="0"/>
              <a:t>Relinque</a:t>
            </a:r>
            <a:r>
              <a:rPr lang="es-ES_tradnl" dirty="0" smtClean="0"/>
              <a:t>:</a:t>
            </a:r>
          </a:p>
          <a:p>
            <a:pPr marL="0" indent="0" algn="ctr">
              <a:buNone/>
            </a:pPr>
            <a:endParaRPr lang="es-ES_tradnl" dirty="0" smtClean="0"/>
          </a:p>
          <a:p>
            <a:pPr marL="0" indent="0" algn="ctr">
              <a:buNone/>
            </a:pPr>
            <a:r>
              <a:rPr lang="es-ES_tradnl" dirty="0" err="1" smtClean="0"/>
              <a:t>ricardo.relinque@me.com</a:t>
            </a:r>
            <a:endParaRPr lang="es-ES_tradnl" dirty="0" smtClean="0"/>
          </a:p>
          <a:p>
            <a:pPr marL="0" indent="0" algn="ctr">
              <a:buNone/>
            </a:pPr>
            <a:endParaRPr lang="es-ES_tradnl" dirty="0" smtClean="0"/>
          </a:p>
          <a:p>
            <a:pPr marL="0" indent="0" algn="ctr">
              <a:buNone/>
            </a:pPr>
            <a:r>
              <a:rPr lang="es-ES_tradnl" sz="2800" dirty="0" smtClean="0"/>
              <a:t>Responderemos a todas sus dudas en la 2ª jornada, de 9am a 10am</a:t>
            </a:r>
          </a:p>
          <a:p>
            <a:pPr marL="0" indent="0" algn="ctr">
              <a:buNone/>
            </a:pPr>
            <a:endParaRPr lang="es-ES_tradnl" dirty="0" smtClean="0"/>
          </a:p>
          <a:p>
            <a:pPr marL="0" indent="0" algn="ctr">
              <a:buNone/>
            </a:pP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833280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Temas de la 1ª Jornada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s-ES_tradnl" dirty="0" smtClean="0"/>
              <a:t>Visión general de los programas golf en las Universidades Americanas</a:t>
            </a:r>
          </a:p>
          <a:p>
            <a:pPr marL="571500" indent="-571500">
              <a:buFont typeface="+mj-lt"/>
              <a:buAutoNum type="romanUcPeriod"/>
            </a:pPr>
            <a:r>
              <a:rPr lang="es-ES_tradnl" dirty="0" smtClean="0"/>
              <a:t>Calendario de proceso de reclutamiento</a:t>
            </a:r>
          </a:p>
          <a:p>
            <a:pPr marL="571500" indent="-571500">
              <a:buFont typeface="+mj-lt"/>
              <a:buAutoNum type="romanUcPeriod"/>
            </a:pPr>
            <a:r>
              <a:rPr lang="es-ES_tradnl" dirty="0" smtClean="0"/>
              <a:t>Reglas de la División I NCAA</a:t>
            </a:r>
          </a:p>
          <a:p>
            <a:pPr marL="571500" indent="-571500">
              <a:buFont typeface="+mj-lt"/>
              <a:buAutoNum type="romanUcPeriod"/>
            </a:pPr>
            <a:r>
              <a:rPr lang="es-ES_tradnl" dirty="0" smtClean="0"/>
              <a:t>Requisitos Centro </a:t>
            </a:r>
            <a:r>
              <a:rPr lang="es-ES_tradnl" dirty="0" smtClean="0"/>
              <a:t>Elegibilidad </a:t>
            </a:r>
            <a:r>
              <a:rPr lang="es-ES_tradnl" dirty="0" smtClean="0"/>
              <a:t>NCAA</a:t>
            </a:r>
          </a:p>
          <a:p>
            <a:pPr marL="571500" indent="-571500">
              <a:buFont typeface="+mj-lt"/>
              <a:buAutoNum type="romanUcPeriod"/>
            </a:pPr>
            <a:r>
              <a:rPr lang="es-ES_tradnl" dirty="0" smtClean="0"/>
              <a:t>Becas, Matrículas, Carta de Intención</a:t>
            </a:r>
          </a:p>
          <a:p>
            <a:pPr marL="0" indent="0">
              <a:buNone/>
            </a:pP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4295284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857250" indent="-857250">
              <a:buFont typeface="+mj-lt"/>
              <a:buAutoNum type="romanUcPeriod"/>
            </a:pPr>
            <a:r>
              <a:rPr lang="es-ES_tradnl" dirty="0" smtClean="0"/>
              <a:t>Visión General de los programas Golf en las Universidades Americanas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s-ES_tradnl" dirty="0" smtClean="0"/>
          </a:p>
          <a:p>
            <a:pPr>
              <a:buFont typeface="Arial"/>
              <a:buChar char="•"/>
            </a:pPr>
            <a:r>
              <a:rPr lang="es-ES_tradnl" dirty="0" smtClean="0"/>
              <a:t>Por números</a:t>
            </a:r>
          </a:p>
          <a:p>
            <a:pPr>
              <a:buFont typeface="Arial"/>
              <a:buChar char="•"/>
            </a:pPr>
            <a:r>
              <a:rPr lang="es-ES_tradnl" dirty="0" smtClean="0"/>
              <a:t>Utiliza la Estrategia del “Mejor Ajuste”</a:t>
            </a:r>
          </a:p>
          <a:p>
            <a:pPr>
              <a:buFont typeface="Arial"/>
              <a:buChar char="•"/>
            </a:pPr>
            <a:r>
              <a:rPr lang="es-ES_tradnl" dirty="0" smtClean="0"/>
              <a:t>Conocimiento de la Temporada de Golf Universitario</a:t>
            </a:r>
          </a:p>
          <a:p>
            <a:pPr>
              <a:buFont typeface="Arial"/>
              <a:buChar char="•"/>
            </a:pPr>
            <a:r>
              <a:rPr lang="es-ES_tradnl" dirty="0" smtClean="0"/>
              <a:t>Formato de los Torneos de Golf Universitarios</a:t>
            </a:r>
          </a:p>
          <a:p>
            <a:pPr>
              <a:buFont typeface="Arial"/>
              <a:buChar char="•"/>
            </a:pPr>
            <a:r>
              <a:rPr lang="es-ES_tradnl" dirty="0" smtClean="0"/>
              <a:t>Día normal de un Estudiante/Deportista Universitario</a:t>
            </a:r>
          </a:p>
        </p:txBody>
      </p:sp>
    </p:spTree>
    <p:extLst>
      <p:ext uri="{BB962C8B-B14F-4D97-AF65-F5344CB8AC3E}">
        <p14:creationId xmlns:p14="http://schemas.microsoft.com/office/powerpoint/2010/main" val="38963605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marL="0" indent="0"/>
            <a:r>
              <a:rPr lang="es-ES_tradnl" sz="3200" smtClean="0"/>
              <a:t>Golf Universitario en Números</a:t>
            </a:r>
            <a:endParaRPr lang="es-ES_tradnl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_tradnl" sz="2000" b="1" dirty="0" smtClean="0"/>
              <a:t>NCAA -   </a:t>
            </a:r>
            <a:r>
              <a:rPr lang="es-ES_tradnl" sz="2000" b="1" dirty="0" err="1" smtClean="0"/>
              <a:t>National</a:t>
            </a:r>
            <a:r>
              <a:rPr lang="es-ES_tradnl" sz="2000" b="1" dirty="0" smtClean="0"/>
              <a:t> </a:t>
            </a:r>
            <a:r>
              <a:rPr lang="es-ES_tradnl" sz="2000" b="1" dirty="0" err="1" smtClean="0"/>
              <a:t>Collegiate</a:t>
            </a:r>
            <a:r>
              <a:rPr lang="es-ES_tradnl" sz="2000" b="1" dirty="0" smtClean="0"/>
              <a:t> </a:t>
            </a:r>
            <a:r>
              <a:rPr lang="es-ES_tradnl" sz="2000" b="1" dirty="0" err="1" smtClean="0"/>
              <a:t>Athletic</a:t>
            </a:r>
            <a:r>
              <a:rPr lang="es-ES_tradnl" sz="2000" b="1" dirty="0" smtClean="0"/>
              <a:t> </a:t>
            </a:r>
            <a:r>
              <a:rPr lang="es-ES_tradnl" sz="2000" b="1" dirty="0" err="1" smtClean="0"/>
              <a:t>Association</a:t>
            </a:r>
            <a:endParaRPr lang="es-ES_tradnl" sz="2000" b="1" dirty="0" smtClean="0"/>
          </a:p>
          <a:p>
            <a:pPr marL="0" indent="0">
              <a:buNone/>
            </a:pPr>
            <a:r>
              <a:rPr lang="es-ES_tradnl" sz="2000" dirty="0" smtClean="0"/>
              <a:t>NAIA -    </a:t>
            </a:r>
            <a:r>
              <a:rPr lang="es-ES_tradnl" sz="2000" dirty="0" err="1" smtClean="0"/>
              <a:t>National</a:t>
            </a:r>
            <a:r>
              <a:rPr lang="es-ES_tradnl" sz="2000" dirty="0" smtClean="0"/>
              <a:t> </a:t>
            </a:r>
            <a:r>
              <a:rPr lang="es-ES_tradnl" sz="2000" dirty="0" err="1" smtClean="0"/>
              <a:t>Association</a:t>
            </a:r>
            <a:r>
              <a:rPr lang="es-ES_tradnl" sz="2000" dirty="0" smtClean="0"/>
              <a:t> </a:t>
            </a:r>
            <a:r>
              <a:rPr lang="es-ES_tradnl" sz="2000" dirty="0" err="1" smtClean="0"/>
              <a:t>of</a:t>
            </a:r>
            <a:r>
              <a:rPr lang="es-ES_tradnl" sz="2000" dirty="0" smtClean="0"/>
              <a:t> </a:t>
            </a:r>
            <a:r>
              <a:rPr lang="es-ES_tradnl" sz="2000" dirty="0" err="1" smtClean="0"/>
              <a:t>Intercollegiate</a:t>
            </a:r>
            <a:r>
              <a:rPr lang="es-ES_tradnl" sz="2000" dirty="0" smtClean="0"/>
              <a:t> </a:t>
            </a:r>
            <a:r>
              <a:rPr lang="es-ES_tradnl" sz="2000" dirty="0" err="1" smtClean="0"/>
              <a:t>Athletics</a:t>
            </a:r>
            <a:endParaRPr lang="es-ES_tradnl" sz="2000" dirty="0" smtClean="0"/>
          </a:p>
          <a:p>
            <a:pPr marL="0" indent="0">
              <a:buNone/>
            </a:pPr>
            <a:r>
              <a:rPr lang="es-ES_tradnl" sz="2000" dirty="0" smtClean="0"/>
              <a:t>NJCAA - </a:t>
            </a:r>
            <a:r>
              <a:rPr lang="es-ES_tradnl" sz="2000" dirty="0" err="1" smtClean="0"/>
              <a:t>National</a:t>
            </a:r>
            <a:r>
              <a:rPr lang="es-ES_tradnl" sz="2000" dirty="0" smtClean="0"/>
              <a:t> Junior </a:t>
            </a:r>
            <a:r>
              <a:rPr lang="es-ES_tradnl" sz="2000" dirty="0" err="1" smtClean="0"/>
              <a:t>College</a:t>
            </a:r>
            <a:r>
              <a:rPr lang="es-ES_tradnl" sz="2000" dirty="0" smtClean="0"/>
              <a:t> </a:t>
            </a:r>
            <a:r>
              <a:rPr lang="es-ES_tradnl" sz="2000" dirty="0" err="1" smtClean="0"/>
              <a:t>Athletic</a:t>
            </a:r>
            <a:r>
              <a:rPr lang="es-ES_tradnl" sz="2000" dirty="0" smtClean="0"/>
              <a:t> </a:t>
            </a:r>
            <a:r>
              <a:rPr lang="es-ES_tradnl" sz="2000" dirty="0" err="1" smtClean="0"/>
              <a:t>Association</a:t>
            </a:r>
            <a:r>
              <a:rPr lang="es-ES_tradnl" sz="2000" dirty="0" smtClean="0"/>
              <a:t> </a:t>
            </a:r>
            <a:r>
              <a:rPr lang="es-ES_tradnl" sz="1800" i="1" dirty="0" smtClean="0"/>
              <a:t>(</a:t>
            </a:r>
            <a:r>
              <a:rPr lang="es-ES_tradnl" sz="1800" i="1" dirty="0" err="1" smtClean="0"/>
              <a:t>Two</a:t>
            </a:r>
            <a:r>
              <a:rPr lang="es-ES_tradnl" sz="1800" i="1" dirty="0" smtClean="0"/>
              <a:t>-</a:t>
            </a:r>
            <a:r>
              <a:rPr lang="es-ES_tradnl" sz="1800" i="1" dirty="0" err="1" smtClean="0"/>
              <a:t>Year</a:t>
            </a:r>
            <a:r>
              <a:rPr lang="es-ES_tradnl" sz="1800" i="1" dirty="0" smtClean="0"/>
              <a:t> </a:t>
            </a:r>
            <a:r>
              <a:rPr lang="es-ES_tradnl" sz="1800" i="1" dirty="0" err="1" smtClean="0"/>
              <a:t>Schools</a:t>
            </a:r>
            <a:r>
              <a:rPr lang="es-ES_tradnl" sz="1800" i="1" dirty="0" smtClean="0"/>
              <a:t>)</a:t>
            </a:r>
          </a:p>
          <a:p>
            <a:pPr marL="0" indent="0">
              <a:buNone/>
            </a:pPr>
            <a:endParaRPr lang="es-ES_tradnl" sz="1800" i="1" dirty="0" smtClean="0"/>
          </a:p>
          <a:p>
            <a:pPr marL="0" indent="0">
              <a:buNone/>
            </a:pPr>
            <a:r>
              <a:rPr lang="es-ES_tradnl" sz="2000" dirty="0" smtClean="0"/>
              <a:t>			                                </a:t>
            </a:r>
            <a:r>
              <a:rPr lang="es-ES_tradnl" sz="2000" u="sng" dirty="0" err="1" smtClean="0"/>
              <a:t>Number</a:t>
            </a:r>
            <a:r>
              <a:rPr lang="es-ES_tradnl" sz="2000" u="sng" dirty="0" smtClean="0"/>
              <a:t> </a:t>
            </a:r>
            <a:r>
              <a:rPr lang="es-ES_tradnl" sz="2000" u="sng" dirty="0" err="1" smtClean="0"/>
              <a:t>of</a:t>
            </a:r>
            <a:r>
              <a:rPr lang="es-ES_tradnl" sz="2000" u="sng" dirty="0" smtClean="0"/>
              <a:t> </a:t>
            </a:r>
            <a:r>
              <a:rPr lang="es-ES_tradnl" sz="2000" u="sng" dirty="0" err="1" smtClean="0"/>
              <a:t>Teams</a:t>
            </a:r>
            <a:endParaRPr lang="es-ES_tradnl" sz="2000" u="sng" dirty="0" smtClean="0"/>
          </a:p>
          <a:p>
            <a:r>
              <a:rPr lang="es-ES_tradnl" sz="2400" b="1" dirty="0" smtClean="0"/>
              <a:t>NCAA </a:t>
            </a:r>
            <a:r>
              <a:rPr lang="es-ES_tradnl" sz="2400" b="1" dirty="0" err="1" smtClean="0"/>
              <a:t>Division</a:t>
            </a:r>
            <a:r>
              <a:rPr lang="es-ES_tradnl" sz="2400" b="1" dirty="0" smtClean="0"/>
              <a:t> I:		Hombres-302 	Mujeres-261</a:t>
            </a:r>
          </a:p>
          <a:p>
            <a:r>
              <a:rPr lang="es-ES_tradnl" sz="2400" dirty="0" smtClean="0"/>
              <a:t>NCAA </a:t>
            </a:r>
            <a:r>
              <a:rPr lang="es-ES_tradnl" sz="2400" dirty="0" err="1" smtClean="0"/>
              <a:t>Division</a:t>
            </a:r>
            <a:r>
              <a:rPr lang="es-ES_tradnl" sz="2400" dirty="0" smtClean="0"/>
              <a:t> II:		Hombres-228	Mujeres-171</a:t>
            </a:r>
          </a:p>
          <a:p>
            <a:r>
              <a:rPr lang="es-ES_tradnl" sz="2400" dirty="0" smtClean="0"/>
              <a:t>NCAA </a:t>
            </a:r>
            <a:r>
              <a:rPr lang="es-ES_tradnl" sz="2400" dirty="0" err="1" smtClean="0"/>
              <a:t>Division</a:t>
            </a:r>
            <a:r>
              <a:rPr lang="es-ES_tradnl" sz="2400" dirty="0" smtClean="0"/>
              <a:t> III:		Hombres-293	Mujeres-196</a:t>
            </a:r>
          </a:p>
          <a:p>
            <a:r>
              <a:rPr lang="es-ES_tradnl" sz="2400" dirty="0" smtClean="0"/>
              <a:t>NAIA:			Hombres-191	Mujeres-164</a:t>
            </a:r>
          </a:p>
          <a:p>
            <a:r>
              <a:rPr lang="es-ES_tradnl" sz="2400" dirty="0" smtClean="0"/>
              <a:t>NJCAA </a:t>
            </a:r>
            <a:r>
              <a:rPr lang="es-ES_tradnl" sz="2000" i="1" dirty="0" smtClean="0"/>
              <a:t>(2 años)</a:t>
            </a:r>
            <a:r>
              <a:rPr lang="es-ES_tradnl" sz="2400" dirty="0" smtClean="0"/>
              <a:t>:		Hombres-</a:t>
            </a:r>
            <a:r>
              <a:rPr lang="es-ES_tradnl" sz="2400" u="sng" dirty="0" smtClean="0"/>
              <a:t>204</a:t>
            </a:r>
            <a:r>
              <a:rPr lang="es-ES_tradnl" sz="2400" dirty="0" smtClean="0"/>
              <a:t>   Mujeres-   </a:t>
            </a:r>
            <a:r>
              <a:rPr lang="es-ES_tradnl" sz="2400" u="sng" dirty="0" smtClean="0"/>
              <a:t>81</a:t>
            </a:r>
            <a:r>
              <a:rPr lang="es-ES_tradnl" sz="2400" dirty="0" smtClean="0"/>
              <a:t> </a:t>
            </a:r>
          </a:p>
          <a:p>
            <a:endParaRPr lang="es-ES_tradnl" sz="2400" dirty="0" smtClean="0"/>
          </a:p>
          <a:p>
            <a:r>
              <a:rPr lang="es-ES_tradnl" sz="2400" b="1" dirty="0" smtClean="0"/>
              <a:t>Total Equipos de Golf:         Hombres </a:t>
            </a:r>
            <a:r>
              <a:rPr lang="es-ES_tradnl" sz="2400" b="1" dirty="0" err="1" smtClean="0"/>
              <a:t>–</a:t>
            </a:r>
            <a:r>
              <a:rPr lang="es-ES_tradnl" sz="2400" b="1" dirty="0" smtClean="0"/>
              <a:t> 1,218  Mujeres-873</a:t>
            </a:r>
          </a:p>
          <a:p>
            <a:endParaRPr lang="es-ES_tradnl" i="1" u="sng" dirty="0"/>
          </a:p>
        </p:txBody>
      </p:sp>
    </p:spTree>
    <p:extLst>
      <p:ext uri="{BB962C8B-B14F-4D97-AF65-F5344CB8AC3E}">
        <p14:creationId xmlns:p14="http://schemas.microsoft.com/office/powerpoint/2010/main" val="1937731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rmAutofit fontScale="90000"/>
          </a:bodyPr>
          <a:lstStyle/>
          <a:p>
            <a:r>
              <a:rPr lang="es-ES_tradnl" sz="3600" dirty="0" smtClean="0"/>
              <a:t>Utilizar la Estrategia del “Mejor Ajuste” </a:t>
            </a:r>
            <a:br>
              <a:rPr lang="es-ES_tradnl" sz="3600" dirty="0" smtClean="0"/>
            </a:br>
            <a:r>
              <a:rPr lang="es-ES_tradnl" sz="2700" i="1" dirty="0" smtClean="0"/>
              <a:t>A qué universidades dirigirse</a:t>
            </a:r>
            <a:endParaRPr lang="es-ES_tradnl" sz="27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Autofit/>
          </a:bodyPr>
          <a:lstStyle/>
          <a:p>
            <a:endParaRPr lang="es-ES_tradnl" sz="2800" dirty="0" smtClean="0"/>
          </a:p>
          <a:p>
            <a:r>
              <a:rPr lang="es-ES_tradnl" sz="2800" dirty="0" smtClean="0"/>
              <a:t>La selección debe realizarse sobre unos 10-15 programas de golf. </a:t>
            </a:r>
          </a:p>
          <a:p>
            <a:r>
              <a:rPr lang="es-ES_tradnl" sz="2800" dirty="0" smtClean="0"/>
              <a:t>Aparte del golf, la Universidad tiene que encajar con el aspirante.</a:t>
            </a:r>
          </a:p>
          <a:p>
            <a:r>
              <a:rPr lang="es-ES_tradnl" sz="2800" dirty="0" smtClean="0"/>
              <a:t>Comienza mirando los accesos a los aeropuertos más importantes y la climatología.</a:t>
            </a:r>
          </a:p>
          <a:p>
            <a:r>
              <a:rPr lang="es-ES_tradnl" sz="2800" dirty="0" smtClean="0"/>
              <a:t>¿Cuáles son los requisitos de admisión para la Universidad y el programa de Golf?</a:t>
            </a:r>
            <a:endParaRPr lang="es-ES_tradnl" sz="2800" dirty="0"/>
          </a:p>
        </p:txBody>
      </p:sp>
    </p:spTree>
    <p:extLst>
      <p:ext uri="{BB962C8B-B14F-4D97-AF65-F5344CB8AC3E}">
        <p14:creationId xmlns:p14="http://schemas.microsoft.com/office/powerpoint/2010/main" val="2266903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sz="3200" dirty="0"/>
              <a:t>Utilizar la Estrategia del “Mejor Ajuste” </a:t>
            </a:r>
            <a:r>
              <a:rPr lang="es-ES_tradnl" sz="3200" dirty="0" smtClean="0"/>
              <a:t/>
            </a:r>
            <a:br>
              <a:rPr lang="es-ES_tradnl" sz="3200" dirty="0" smtClean="0"/>
            </a:br>
            <a:r>
              <a:rPr lang="es-ES_tradnl" sz="2400" i="1" dirty="0" smtClean="0"/>
              <a:t>A qué universidades dirigirse</a:t>
            </a:r>
            <a:endParaRPr lang="es-ES_tradnl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s-ES_tradnl" sz="2800" dirty="0" smtClean="0"/>
          </a:p>
          <a:p>
            <a:r>
              <a:rPr lang="es-ES_tradnl" sz="2800" dirty="0" smtClean="0"/>
              <a:t>Estudia las diferencias entre la División I, II y III.</a:t>
            </a:r>
          </a:p>
          <a:p>
            <a:r>
              <a:rPr lang="es-ES_tradnl" sz="2800" dirty="0" smtClean="0"/>
              <a:t>¿Es el aspirante suficientemente bueno como para viajar con el resto de 5 jugadores del primer equipo?</a:t>
            </a:r>
          </a:p>
          <a:p>
            <a:r>
              <a:rPr lang="es-ES_tradnl" sz="2800" dirty="0" smtClean="0"/>
              <a:t>¿Cuántos jugadores hay en la plantilla?</a:t>
            </a:r>
          </a:p>
          <a:p>
            <a:r>
              <a:rPr lang="es-ES_tradnl" sz="2800" dirty="0" smtClean="0"/>
              <a:t>¿Cuántos jugadores se gradúan de tu grupo de selección?</a:t>
            </a:r>
          </a:p>
          <a:p>
            <a:r>
              <a:rPr lang="es-ES_tradnl" sz="2800" dirty="0"/>
              <a:t>S</a:t>
            </a:r>
            <a:r>
              <a:rPr lang="es-ES_tradnl" sz="2800" dirty="0" smtClean="0"/>
              <a:t>é realista en tus expectativas de búsqueda de Universidad.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0474621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es-ES_tradnl" sz="3600" smtClean="0"/>
              <a:t/>
            </a:r>
            <a:br>
              <a:rPr lang="es-ES_tradnl" sz="3600" smtClean="0"/>
            </a:br>
            <a:r>
              <a:rPr lang="es-ES_tradnl" sz="3600" smtClean="0"/>
              <a:t>Cómo es la Temporada de Golf Universitaria</a:t>
            </a:r>
            <a:br>
              <a:rPr lang="es-ES_tradnl" sz="3600" smtClean="0"/>
            </a:br>
            <a:r>
              <a:rPr lang="es-ES_tradnl" smtClean="0"/>
              <a:t>		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458200" cy="513556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es-ES_tradnl" u="sng" dirty="0" smtClean="0"/>
          </a:p>
          <a:p>
            <a:pPr marL="0" indent="0" algn="ctr">
              <a:buNone/>
            </a:pPr>
            <a:r>
              <a:rPr lang="es-ES_tradnl" sz="2800" u="sng" dirty="0" smtClean="0"/>
              <a:t>Año Académico</a:t>
            </a:r>
            <a:r>
              <a:rPr lang="es-ES_tradnl" sz="2800" i="1" dirty="0" smtClean="0"/>
              <a:t>:  1 de Septiembre </a:t>
            </a:r>
            <a:r>
              <a:rPr lang="es-ES_tradnl" sz="2800" i="1" dirty="0" err="1" smtClean="0"/>
              <a:t>–</a:t>
            </a:r>
            <a:r>
              <a:rPr lang="es-ES_tradnl" sz="2800" i="1" dirty="0" smtClean="0"/>
              <a:t> 31 de Mayo </a:t>
            </a:r>
          </a:p>
          <a:p>
            <a:pPr marL="0" indent="0" algn="ctr">
              <a:buNone/>
            </a:pPr>
            <a:endParaRPr lang="es-ES_tradnl" i="1" dirty="0" smtClean="0"/>
          </a:p>
          <a:p>
            <a:r>
              <a:rPr lang="es-ES_tradnl" sz="2400" dirty="0" smtClean="0"/>
              <a:t>Temporada de Otoño (</a:t>
            </a:r>
            <a:r>
              <a:rPr lang="es-ES_tradnl" sz="2400" dirty="0" err="1" smtClean="0"/>
              <a:t>Sept</a:t>
            </a:r>
            <a:r>
              <a:rPr lang="es-ES_tradnl" sz="2400" dirty="0" smtClean="0"/>
              <a:t>/</a:t>
            </a:r>
            <a:r>
              <a:rPr lang="es-ES_tradnl" sz="2400" dirty="0" err="1" smtClean="0"/>
              <a:t>Oct</a:t>
            </a:r>
            <a:r>
              <a:rPr lang="es-ES_tradnl" sz="2400" dirty="0" smtClean="0"/>
              <a:t>) </a:t>
            </a:r>
            <a:r>
              <a:rPr lang="es-ES_tradnl" sz="2400" dirty="0" err="1" smtClean="0"/>
              <a:t>–</a:t>
            </a:r>
            <a:r>
              <a:rPr lang="es-ES_tradnl" sz="2400" dirty="0" smtClean="0"/>
              <a:t> 3 ó 4 torneos.</a:t>
            </a:r>
          </a:p>
          <a:p>
            <a:r>
              <a:rPr lang="es-ES_tradnl" sz="2400" dirty="0" smtClean="0"/>
              <a:t>Temporada de Primavera (</a:t>
            </a:r>
            <a:r>
              <a:rPr lang="es-ES_tradnl" sz="2400" dirty="0" err="1" smtClean="0"/>
              <a:t>Feb</a:t>
            </a:r>
            <a:r>
              <a:rPr lang="es-ES_tradnl" sz="2400" dirty="0" smtClean="0"/>
              <a:t>, Mar, </a:t>
            </a:r>
            <a:r>
              <a:rPr lang="es-ES_tradnl" sz="2400" dirty="0" err="1" smtClean="0"/>
              <a:t>Abr</a:t>
            </a:r>
            <a:r>
              <a:rPr lang="es-ES_tradnl" sz="2400" dirty="0" smtClean="0"/>
              <a:t>) </a:t>
            </a:r>
            <a:r>
              <a:rPr lang="es-ES_tradnl" sz="2400" dirty="0" err="1" smtClean="0"/>
              <a:t>–</a:t>
            </a:r>
            <a:r>
              <a:rPr lang="es-ES_tradnl" sz="2400" dirty="0" smtClean="0"/>
              <a:t> 5 ó 6 torneos.</a:t>
            </a:r>
          </a:p>
          <a:p>
            <a:r>
              <a:rPr lang="es-ES_tradnl" sz="2400" dirty="0" smtClean="0"/>
              <a:t>Después de la Temporada (May/</a:t>
            </a:r>
            <a:r>
              <a:rPr lang="es-ES_tradnl" sz="2400" dirty="0" err="1" smtClean="0"/>
              <a:t>Jun</a:t>
            </a:r>
            <a:r>
              <a:rPr lang="es-ES_tradnl" sz="2400" dirty="0" smtClean="0"/>
              <a:t>) </a:t>
            </a:r>
            <a:r>
              <a:rPr lang="es-ES_tradnl" sz="2400" dirty="0" err="1" smtClean="0"/>
              <a:t>–</a:t>
            </a:r>
            <a:r>
              <a:rPr lang="es-ES_tradnl" sz="2400" dirty="0" smtClean="0"/>
              <a:t> Conferencia, Regionales y Nacionales.</a:t>
            </a:r>
          </a:p>
          <a:p>
            <a:r>
              <a:rPr lang="es-ES_tradnl" sz="2400" dirty="0" smtClean="0"/>
              <a:t>Durante la Temporada </a:t>
            </a:r>
            <a:r>
              <a:rPr lang="es-ES_tradnl" sz="2400" dirty="0" err="1" smtClean="0"/>
              <a:t>–</a:t>
            </a:r>
            <a:r>
              <a:rPr lang="es-ES_tradnl" sz="2400" dirty="0" smtClean="0"/>
              <a:t> Juego por Equipos, prácticas y entrenamientos 20 horas por semana. </a:t>
            </a:r>
          </a:p>
          <a:p>
            <a:r>
              <a:rPr lang="es-ES_tradnl" sz="2400" dirty="0" smtClean="0"/>
              <a:t>Fuera de Temporada (</a:t>
            </a:r>
            <a:r>
              <a:rPr lang="es-ES_tradnl" sz="2400" dirty="0" err="1" smtClean="0"/>
              <a:t>Nov</a:t>
            </a:r>
            <a:r>
              <a:rPr lang="es-ES_tradnl" sz="2400" dirty="0" smtClean="0"/>
              <a:t>, </a:t>
            </a:r>
            <a:r>
              <a:rPr lang="es-ES_tradnl" sz="2400" dirty="0" err="1" smtClean="0"/>
              <a:t>Dic</a:t>
            </a:r>
            <a:r>
              <a:rPr lang="es-ES_tradnl" sz="2400" dirty="0" smtClean="0"/>
              <a:t>, Ene) </a:t>
            </a:r>
            <a:r>
              <a:rPr lang="es-ES_tradnl" sz="2400" dirty="0" err="1" smtClean="0"/>
              <a:t>–</a:t>
            </a:r>
            <a:r>
              <a:rPr lang="es-ES_tradnl" sz="2400" dirty="0" smtClean="0"/>
              <a:t> Los jugadores practican por su cuenta.</a:t>
            </a:r>
          </a:p>
          <a:p>
            <a:r>
              <a:rPr lang="es-ES_tradnl" sz="2400" dirty="0" smtClean="0"/>
              <a:t>Verano </a:t>
            </a:r>
            <a:r>
              <a:rPr lang="es-ES_tradnl" sz="2400" dirty="0" err="1" smtClean="0"/>
              <a:t>–</a:t>
            </a:r>
            <a:r>
              <a:rPr lang="es-ES_tradnl" sz="2400" dirty="0" smtClean="0"/>
              <a:t> No hay torneos universitarios ni prácticas.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8629450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Formato de Torneo Universitario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sz="2800" smtClean="0"/>
              <a:t>Los equipos suelen jugar 10-12 torneos por año.</a:t>
            </a:r>
          </a:p>
          <a:p>
            <a:r>
              <a:rPr lang="es-ES_tradnl" sz="2800" smtClean="0"/>
              <a:t>Se juegan 54 hoyos en 2 ó 3 días.</a:t>
            </a:r>
          </a:p>
          <a:p>
            <a:r>
              <a:rPr lang="es-ES_tradnl" sz="2800" smtClean="0"/>
              <a:t>La vuelta de prácticas es el día antes de la competición.</a:t>
            </a:r>
          </a:p>
          <a:p>
            <a:r>
              <a:rPr lang="es-ES_tradnl" sz="2800" smtClean="0"/>
              <a:t>En los torneos participan normalmente 15 equipos.</a:t>
            </a:r>
          </a:p>
          <a:p>
            <a:r>
              <a:rPr lang="es-ES_tradnl" sz="2800" smtClean="0"/>
              <a:t>Cada universidad está representada por 5 jugadores, y en cada vuelta cuentan los 4 mejores resultados.</a:t>
            </a:r>
          </a:p>
          <a:p>
            <a:pPr>
              <a:buNone/>
            </a:pPr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8507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sz="3600" dirty="0" smtClean="0"/>
              <a:t>Día normal de un Estudiante Deportista universitario</a:t>
            </a:r>
            <a:br>
              <a:rPr lang="es-ES_tradnl" sz="3600" dirty="0" smtClean="0"/>
            </a:br>
            <a:endParaRPr lang="es-ES_tradnl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229600" cy="4754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_tradnl" sz="2800" dirty="0" smtClean="0"/>
              <a:t>5:30 AM		Hora de levantarse</a:t>
            </a:r>
          </a:p>
          <a:p>
            <a:pPr marL="0" indent="0">
              <a:buNone/>
            </a:pPr>
            <a:r>
              <a:rPr lang="es-ES_tradnl" sz="2800" dirty="0" smtClean="0"/>
              <a:t>6:00 AM		Entrenamiento Físico con el Equipo</a:t>
            </a:r>
          </a:p>
          <a:p>
            <a:pPr marL="0" indent="0">
              <a:buNone/>
            </a:pPr>
            <a:r>
              <a:rPr lang="es-ES_tradnl" sz="2800" dirty="0" smtClean="0"/>
              <a:t>7:30 AM		Desayuno y listos para las clases</a:t>
            </a:r>
          </a:p>
          <a:p>
            <a:pPr marL="0" indent="0">
              <a:buNone/>
            </a:pPr>
            <a:r>
              <a:rPr lang="es-ES_tradnl" sz="2800" dirty="0" smtClean="0"/>
              <a:t>9:00 AM		Clases (2 ó 3 diarias)</a:t>
            </a:r>
          </a:p>
          <a:p>
            <a:pPr marL="0" indent="0">
              <a:buNone/>
            </a:pPr>
            <a:r>
              <a:rPr lang="es-ES_tradnl" sz="2800" dirty="0" smtClean="0"/>
              <a:t>12.00 AM 		Comida</a:t>
            </a:r>
          </a:p>
          <a:p>
            <a:pPr marL="0" indent="0">
              <a:buNone/>
            </a:pPr>
            <a:r>
              <a:rPr lang="es-ES_tradnl" sz="2800" dirty="0" smtClean="0"/>
              <a:t>1:00 PM		Golf en Equipo (Juego/Prácticas)</a:t>
            </a:r>
          </a:p>
          <a:p>
            <a:pPr marL="0" indent="0">
              <a:buNone/>
            </a:pPr>
            <a:r>
              <a:rPr lang="es-ES_tradnl" sz="2800" dirty="0" smtClean="0"/>
              <a:t>6:00 PM		Cena</a:t>
            </a:r>
          </a:p>
          <a:p>
            <a:pPr marL="0" indent="0">
              <a:buNone/>
            </a:pPr>
            <a:r>
              <a:rPr lang="es-ES_tradnl" sz="2800" dirty="0" smtClean="0"/>
              <a:t>7:30 PM		Estudio</a:t>
            </a:r>
          </a:p>
          <a:p>
            <a:pPr marL="0" indent="0">
              <a:buNone/>
            </a:pPr>
            <a:r>
              <a:rPr lang="es-ES_tradnl" sz="2800" dirty="0" smtClean="0"/>
              <a:t>10:00 PM		Hora de acostarse</a:t>
            </a:r>
          </a:p>
          <a:p>
            <a:pPr marL="0" indent="0">
              <a:buNone/>
            </a:pP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5204650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II.     Cronología del proceso de reclutamiento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>
            <a:normAutofit/>
          </a:bodyPr>
          <a:lstStyle/>
          <a:p>
            <a:r>
              <a:rPr lang="es-ES_tradnl" dirty="0" smtClean="0"/>
              <a:t>3 Fases de Selección</a:t>
            </a:r>
          </a:p>
          <a:p>
            <a:pPr lvl="2">
              <a:buFont typeface="Wingdings" charset="2"/>
              <a:buChar char="Ø"/>
            </a:pPr>
            <a:r>
              <a:rPr lang="es-ES_tradnl" dirty="0" smtClean="0"/>
              <a:t>Fase de Preparación</a:t>
            </a:r>
          </a:p>
          <a:p>
            <a:pPr lvl="2">
              <a:buFont typeface="Wingdings" charset="2"/>
              <a:buChar char="Ø"/>
            </a:pPr>
            <a:r>
              <a:rPr lang="es-ES_tradnl" dirty="0" smtClean="0"/>
              <a:t>Fase de Acción</a:t>
            </a:r>
          </a:p>
          <a:p>
            <a:pPr lvl="2">
              <a:buFont typeface="Wingdings" charset="2"/>
              <a:buChar char="Ø"/>
            </a:pPr>
            <a:r>
              <a:rPr lang="es-ES_tradnl" dirty="0" smtClean="0"/>
              <a:t>Fase de Transición</a:t>
            </a:r>
          </a:p>
          <a:p>
            <a:pPr marL="283464" lvl="1">
              <a:buFont typeface="Arial"/>
              <a:buChar char="•"/>
            </a:pPr>
            <a:r>
              <a:rPr lang="es-ES_tradnl" sz="3200" dirty="0" smtClean="0"/>
              <a:t>Ofertas y Obligaciones</a:t>
            </a:r>
          </a:p>
          <a:p>
            <a:pPr marL="1255014" lvl="3" indent="-342900">
              <a:buFont typeface="Wingdings" charset="2"/>
              <a:buChar char="Ø"/>
            </a:pPr>
            <a:r>
              <a:rPr lang="es-ES_tradnl" dirty="0" smtClean="0"/>
              <a:t>Posición en el equipo con una beca de Golf</a:t>
            </a:r>
          </a:p>
          <a:p>
            <a:pPr marL="1255014" lvl="3" indent="-342900">
              <a:buFont typeface="Wingdings" charset="2"/>
              <a:buChar char="Ø"/>
            </a:pPr>
            <a:r>
              <a:rPr lang="es-ES_tradnl" dirty="0" smtClean="0"/>
              <a:t>Posición en el equipo sin beca de Golf </a:t>
            </a:r>
          </a:p>
          <a:p>
            <a:pPr marL="1255014" lvl="3" indent="-342900">
              <a:buFont typeface="Wingdings" charset="2"/>
              <a:buChar char="Ø"/>
            </a:pPr>
            <a:r>
              <a:rPr lang="es-ES_tradnl" dirty="0" smtClean="0"/>
              <a:t>Pruebas de acceso al equipo </a:t>
            </a:r>
            <a:r>
              <a:rPr lang="es-ES_tradnl" sz="1800" i="1" dirty="0" smtClean="0"/>
              <a:t>(no hay garantías)</a:t>
            </a:r>
          </a:p>
          <a:p>
            <a:pPr marL="1255014" lvl="3" indent="-342900">
              <a:buFont typeface="Wingdings" charset="2"/>
              <a:buChar char="Ø"/>
            </a:pPr>
            <a:r>
              <a:rPr lang="es-ES_tradnl" dirty="0" smtClean="0"/>
              <a:t>Vinculante vs No-Vinculante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5795462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Tres Fases en el Proceso de Reclutamiento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s-ES_tradnl" sz="2800" b="1" u="sng" dirty="0" smtClean="0"/>
              <a:t>Fase de Preparación: </a:t>
            </a:r>
            <a:r>
              <a:rPr lang="es-ES_tradnl" sz="2800" dirty="0" smtClean="0"/>
              <a:t>comienza cuando el aspirante empieza tercero de la ESO y finaliza el 1 de Mayo de cuarto de la ESO.</a:t>
            </a:r>
          </a:p>
          <a:p>
            <a:pPr marL="0" indent="0">
              <a:buNone/>
            </a:pPr>
            <a:endParaRPr lang="es-ES_tradnl" sz="2800" dirty="0" smtClean="0"/>
          </a:p>
          <a:p>
            <a:pPr lvl="2"/>
            <a:r>
              <a:rPr lang="es-ES_tradnl" dirty="0" smtClean="0"/>
              <a:t>Esforzarse por la excelencia académica </a:t>
            </a:r>
            <a:r>
              <a:rPr lang="es-ES_tradnl" sz="2000" i="1" dirty="0" smtClean="0"/>
              <a:t>(revisar la Guía de Estudiantes Deportistas Universitarios de la NCAA).</a:t>
            </a:r>
            <a:endParaRPr lang="es-ES_tradnl" i="1" dirty="0" smtClean="0"/>
          </a:p>
          <a:p>
            <a:pPr lvl="2"/>
            <a:r>
              <a:rPr lang="es-ES_tradnl" dirty="0" smtClean="0"/>
              <a:t>Familiarizarse con las webs de Golf de las Universidades Americanas.</a:t>
            </a:r>
          </a:p>
          <a:p>
            <a:pPr lvl="2"/>
            <a:r>
              <a:rPr lang="es-ES_tradnl" dirty="0" smtClean="0"/>
              <a:t>Participar en Torneos de Varios días.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9631318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sz="3200" dirty="0"/>
              <a:t>Tres Fases en el Proceso de Reclutamiento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rabicPeriod" startAt="2"/>
            </a:pPr>
            <a:r>
              <a:rPr lang="es-ES_tradnl" sz="2800" b="1" u="sng" dirty="0" smtClean="0"/>
              <a:t>Fase de Acción: </a:t>
            </a:r>
            <a:r>
              <a:rPr lang="es-ES_tradnl" sz="2800" dirty="0" smtClean="0"/>
              <a:t>empieza el 1 de Mayo, cuando el candidato está terminando </a:t>
            </a:r>
            <a:r>
              <a:rPr lang="es-ES_tradnl" sz="2800" dirty="0"/>
              <a:t>4</a:t>
            </a:r>
            <a:r>
              <a:rPr lang="es-ES_tradnl" sz="2800" dirty="0" smtClean="0"/>
              <a:t>º de la ESO y termina el 1 de Noviembre de 2º de Bachillerato </a:t>
            </a:r>
            <a:r>
              <a:rPr lang="es-ES_tradnl" sz="2800" b="1" i="1" u="sng" dirty="0" smtClean="0"/>
              <a:t>(fase crítica de 18 meses)</a:t>
            </a:r>
            <a:r>
              <a:rPr lang="es-ES_tradnl" sz="2800" dirty="0" smtClean="0"/>
              <a:t>.</a:t>
            </a:r>
          </a:p>
          <a:p>
            <a:pPr marL="0" indent="0">
              <a:buNone/>
            </a:pPr>
            <a:endParaRPr lang="es-ES_tradnl" sz="2800" dirty="0" smtClean="0"/>
          </a:p>
          <a:p>
            <a:pPr marL="1257300" lvl="2" indent="-457200"/>
            <a:r>
              <a:rPr lang="es-ES_tradnl" dirty="0" smtClean="0"/>
              <a:t>Establecer una Lista Preliminar de las Universidades que “Mejor se Ajusten”.</a:t>
            </a:r>
          </a:p>
          <a:p>
            <a:pPr marL="1257300" lvl="2" indent="-457200"/>
            <a:r>
              <a:rPr lang="es-ES_tradnl" dirty="0" smtClean="0"/>
              <a:t>Email de presentación para cada entrenador.</a:t>
            </a:r>
          </a:p>
          <a:p>
            <a:pPr marL="1257300" lvl="2" indent="-457200"/>
            <a:r>
              <a:rPr lang="es-ES_tradnl" dirty="0" smtClean="0"/>
              <a:t>Competir en torneos en Estados Unidos y visitar los campus universitarios. </a:t>
            </a:r>
          </a:p>
          <a:p>
            <a:pPr marL="1257300" lvl="2" indent="-457200"/>
            <a:r>
              <a:rPr lang="es-ES_tradnl" dirty="0" smtClean="0"/>
              <a:t>Centrarse en los Requisitos Académicos de la NCAA </a:t>
            </a:r>
            <a:r>
              <a:rPr lang="es-ES_tradnl" sz="2000" i="1" dirty="0" smtClean="0"/>
              <a:t>(TOEFL, SAT/ACT).</a:t>
            </a:r>
          </a:p>
          <a:p>
            <a:pPr marL="1257300" lvl="2" indent="-457200"/>
            <a:r>
              <a:rPr lang="es-ES_tradnl" dirty="0" smtClean="0"/>
              <a:t>Enviar solicitudes de admisión académica a la Universidades.</a:t>
            </a:r>
          </a:p>
          <a:p>
            <a:pPr marL="0" indent="0">
              <a:buNone/>
            </a:pP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7544687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sz="3200" smtClean="0"/>
              <a:t>Tres Fases de Selección</a:t>
            </a:r>
            <a:endParaRPr lang="es-ES_tradnl" sz="3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4525963"/>
          </a:xfrm>
        </p:spPr>
        <p:txBody>
          <a:bodyPr>
            <a:normAutofit/>
          </a:bodyPr>
          <a:lstStyle/>
          <a:p>
            <a:pPr marL="514350" indent="-514350">
              <a:buAutoNum type="arabicPeriod" startAt="3"/>
            </a:pPr>
            <a:r>
              <a:rPr lang="es-ES_tradnl" sz="2800" b="1" u="sng" dirty="0" smtClean="0"/>
              <a:t>Fase de Transición: </a:t>
            </a:r>
            <a:r>
              <a:rPr lang="es-ES_tradnl" sz="2800" dirty="0" smtClean="0"/>
              <a:t>comienza una vez que el candidato firma la Carta de Intención</a:t>
            </a:r>
            <a:r>
              <a:rPr lang="es-ES_tradnl" dirty="0" smtClean="0"/>
              <a:t> (o  se compromete con una Universidad) y termina cuando se matricula en la Universidad.       </a:t>
            </a:r>
            <a:endParaRPr lang="es-ES_tradnl" sz="2400" dirty="0" smtClean="0"/>
          </a:p>
          <a:p>
            <a:pPr lvl="2">
              <a:buFont typeface="Arial"/>
              <a:buChar char="•"/>
            </a:pPr>
            <a:r>
              <a:rPr lang="es-ES_tradnl" dirty="0" smtClean="0"/>
              <a:t>Enviar Expediente Académico Final a la Universidad.</a:t>
            </a:r>
          </a:p>
          <a:p>
            <a:pPr lvl="2">
              <a:buFont typeface="Arial"/>
              <a:buChar char="•"/>
            </a:pPr>
            <a:r>
              <a:rPr lang="es-ES_tradnl" dirty="0" smtClean="0"/>
              <a:t>Completar el Proceso de Certificación Amateur de la NCAA.</a:t>
            </a:r>
          </a:p>
          <a:p>
            <a:pPr lvl="2">
              <a:buFont typeface="Arial"/>
              <a:buChar char="•"/>
            </a:pPr>
            <a:r>
              <a:rPr lang="es-ES_tradnl" dirty="0" smtClean="0"/>
              <a:t>Establecer un programa de torneos para el verano, y establecer los objetivos universitarios con el entrenador.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8540998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pPr lvl="1" algn="ctr" rtl="0">
              <a:spcBef>
                <a:spcPct val="0"/>
              </a:spcBef>
            </a:pPr>
            <a:r>
              <a:rPr lang="es-ES_tradnl" sz="3200" dirty="0" smtClean="0"/>
              <a:t>      </a:t>
            </a:r>
            <a:br>
              <a:rPr lang="es-ES_tradnl" sz="3200" dirty="0" smtClean="0"/>
            </a:br>
            <a:r>
              <a:rPr lang="es-ES_tradnl" sz="3200" dirty="0" smtClean="0"/>
              <a:t/>
            </a:r>
            <a:br>
              <a:rPr lang="es-ES_tradnl" sz="3200" dirty="0" smtClean="0"/>
            </a:br>
            <a:r>
              <a:rPr lang="es-ES_tradnl" sz="3200" dirty="0" smtClean="0"/>
              <a:t>         Posibles </a:t>
            </a:r>
            <a:r>
              <a:rPr lang="es-ES_tradnl" sz="3600" dirty="0" smtClean="0"/>
              <a:t>Ofertas y Compromisos</a:t>
            </a:r>
            <a:endParaRPr lang="es-ES_tradnl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s-ES_tradnl" sz="2400" i="1" u="sng" dirty="0" smtClean="0"/>
          </a:p>
          <a:p>
            <a:pPr marL="0" indent="0" algn="ctr">
              <a:buNone/>
            </a:pPr>
            <a:r>
              <a:rPr lang="es-ES_tradnl" sz="2800" dirty="0" smtClean="0"/>
              <a:t>           </a:t>
            </a:r>
            <a:r>
              <a:rPr lang="es-ES_tradnl" sz="2800" i="1" u="sng" dirty="0" smtClean="0"/>
              <a:t>Posibles Ofertas hechas por los Entrenadores</a:t>
            </a:r>
          </a:p>
          <a:p>
            <a:pPr marL="912114" lvl="3" indent="0" algn="ctr">
              <a:buNone/>
            </a:pPr>
            <a:endParaRPr lang="es-ES_tradnl" sz="2400" i="1" u="sng" dirty="0" smtClean="0"/>
          </a:p>
          <a:p>
            <a:pPr marL="912114" lvl="3" indent="0" algn="ctr">
              <a:buNone/>
            </a:pPr>
            <a:r>
              <a:rPr lang="es-ES_tradnl" sz="2400" dirty="0" smtClean="0"/>
              <a:t>Estar en el equipo con una beca de Golf</a:t>
            </a:r>
          </a:p>
          <a:p>
            <a:pPr marL="912114" lvl="3" indent="0" algn="ctr">
              <a:buNone/>
            </a:pPr>
            <a:r>
              <a:rPr lang="es-ES_tradnl" sz="2400" u="sng" dirty="0" smtClean="0"/>
              <a:t>O</a:t>
            </a:r>
            <a:r>
              <a:rPr lang="es-ES_tradnl" sz="2400" dirty="0" smtClean="0"/>
              <a:t>  </a:t>
            </a:r>
          </a:p>
          <a:p>
            <a:pPr marL="912114" lvl="3" indent="0" algn="ctr">
              <a:buNone/>
            </a:pPr>
            <a:r>
              <a:rPr lang="es-ES_tradnl" sz="2400" dirty="0" smtClean="0"/>
              <a:t>Estar en el equipo sin una beca de Golf</a:t>
            </a:r>
          </a:p>
          <a:p>
            <a:pPr marL="912114" lvl="3" indent="0" algn="ctr">
              <a:buNone/>
            </a:pPr>
            <a:r>
              <a:rPr lang="es-ES_tradnl" sz="2400" u="sng" dirty="0" smtClean="0"/>
              <a:t>O</a:t>
            </a:r>
          </a:p>
          <a:p>
            <a:pPr marL="912114" lvl="3" indent="0" algn="ctr">
              <a:buNone/>
            </a:pPr>
            <a:r>
              <a:rPr lang="es-ES_tradnl" sz="2400" dirty="0" smtClean="0"/>
              <a:t>Intentar entrar en el el equipo mediante la prueba de acceso </a:t>
            </a:r>
            <a:r>
              <a:rPr lang="es-ES_tradnl" sz="2400" i="1" dirty="0" smtClean="0"/>
              <a:t>(sin garantías)</a:t>
            </a:r>
          </a:p>
          <a:p>
            <a:pPr marL="0" indent="0" algn="ctr">
              <a:buNone/>
            </a:pPr>
            <a:endParaRPr lang="es-ES_tradnl" sz="2400" i="1" u="sng" dirty="0"/>
          </a:p>
        </p:txBody>
      </p:sp>
    </p:spTree>
    <p:extLst>
      <p:ext uri="{BB962C8B-B14F-4D97-AF65-F5344CB8AC3E}">
        <p14:creationId xmlns:p14="http://schemas.microsoft.com/office/powerpoint/2010/main" val="28028019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lang="es-ES_tradnl" sz="3200" dirty="0" smtClean="0"/>
              <a:t> Posibles Ofertas y Compromisos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es-ES_tradnl" sz="2400" i="1" u="sng" dirty="0" smtClean="0"/>
          </a:p>
          <a:p>
            <a:pPr marL="0" indent="0" algn="ctr">
              <a:buNone/>
            </a:pPr>
            <a:r>
              <a:rPr lang="es-ES_tradnl" sz="2800" i="1" u="sng" dirty="0" smtClean="0"/>
              <a:t>Vinculante vs No-Vinculante</a:t>
            </a:r>
          </a:p>
          <a:p>
            <a:pPr marL="0" indent="0" algn="ctr">
              <a:buNone/>
            </a:pPr>
            <a:endParaRPr lang="es-ES_tradnl" sz="2400" i="1" u="sng" dirty="0" smtClean="0"/>
          </a:p>
          <a:p>
            <a:pPr lvl="3">
              <a:buFont typeface="Arial"/>
              <a:buChar char="•"/>
            </a:pPr>
            <a:r>
              <a:rPr lang="es-ES_tradnl" sz="2400" dirty="0" smtClean="0"/>
              <a:t>Compromisos Verbales</a:t>
            </a:r>
          </a:p>
          <a:p>
            <a:pPr lvl="4">
              <a:buFont typeface="Arial"/>
              <a:buChar char="•"/>
            </a:pPr>
            <a:r>
              <a:rPr lang="es-ES_tradnl" sz="2400" dirty="0" smtClean="0"/>
              <a:t>Sin límite de tiempo</a:t>
            </a:r>
          </a:p>
          <a:p>
            <a:pPr lvl="4">
              <a:buFont typeface="Arial"/>
              <a:buChar char="•"/>
            </a:pPr>
            <a:r>
              <a:rPr lang="es-ES_tradnl" sz="2400" dirty="0" smtClean="0"/>
              <a:t>No Vinculante</a:t>
            </a:r>
          </a:p>
          <a:p>
            <a:pPr marL="1371600" lvl="3" indent="0">
              <a:buNone/>
            </a:pPr>
            <a:endParaRPr lang="es-ES_tradnl" sz="2400" dirty="0" smtClean="0"/>
          </a:p>
          <a:p>
            <a:pPr lvl="3">
              <a:buFont typeface="Arial"/>
              <a:buChar char="•"/>
            </a:pPr>
            <a:r>
              <a:rPr lang="es-ES_tradnl" sz="2400" dirty="0" smtClean="0"/>
              <a:t>Fechas de Firma de la Carta de Intención en Segundo de Bachillerato</a:t>
            </a:r>
          </a:p>
          <a:p>
            <a:pPr lvl="4">
              <a:buFont typeface="Arial"/>
              <a:buChar char="•"/>
            </a:pPr>
            <a:r>
              <a:rPr lang="es-ES_tradnl" sz="2400" dirty="0" smtClean="0"/>
              <a:t>Fecha de Firma por Adelantado </a:t>
            </a:r>
            <a:r>
              <a:rPr lang="es-ES_tradnl" sz="2400" dirty="0" err="1" smtClean="0"/>
              <a:t>–</a:t>
            </a:r>
            <a:r>
              <a:rPr lang="es-ES_tradnl" sz="2400" dirty="0" smtClean="0"/>
              <a:t> Otoño</a:t>
            </a:r>
          </a:p>
          <a:p>
            <a:pPr lvl="4">
              <a:buFont typeface="Arial"/>
              <a:buChar char="•"/>
            </a:pPr>
            <a:r>
              <a:rPr lang="es-ES_tradnl" sz="2400" dirty="0" smtClean="0"/>
              <a:t>Fecha habitual de firma </a:t>
            </a:r>
            <a:r>
              <a:rPr lang="es-ES_tradnl" sz="2400" dirty="0" err="1" smtClean="0"/>
              <a:t>–</a:t>
            </a:r>
            <a:r>
              <a:rPr lang="es-ES_tradnl" sz="2400" dirty="0" smtClean="0"/>
              <a:t> Primavera</a:t>
            </a:r>
          </a:p>
          <a:p>
            <a:pPr lvl="4">
              <a:buFont typeface="Arial"/>
              <a:buChar char="•"/>
            </a:pPr>
            <a:r>
              <a:rPr lang="es-ES_tradnl" sz="2400" dirty="0" smtClean="0"/>
              <a:t>La Carta de Intención es Vinculante</a:t>
            </a:r>
          </a:p>
          <a:p>
            <a:pPr lvl="3">
              <a:buFont typeface="Arial"/>
              <a:buChar char="•"/>
            </a:pPr>
            <a:endParaRPr lang="es-ES_tradnl" sz="2400" dirty="0" smtClean="0"/>
          </a:p>
          <a:p>
            <a:pPr marL="0" indent="0" algn="ctr">
              <a:buNone/>
            </a:pPr>
            <a:endParaRPr lang="es-ES_tradnl" sz="2400" i="1" u="sng" dirty="0" smtClean="0"/>
          </a:p>
        </p:txBody>
      </p:sp>
    </p:spTree>
    <p:extLst>
      <p:ext uri="{BB962C8B-B14F-4D97-AF65-F5344CB8AC3E}">
        <p14:creationId xmlns:p14="http://schemas.microsoft.com/office/powerpoint/2010/main" val="23390204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96962"/>
          </a:xfrm>
        </p:spPr>
        <p:txBody>
          <a:bodyPr>
            <a:normAutofit/>
          </a:bodyPr>
          <a:lstStyle/>
          <a:p>
            <a:r>
              <a:rPr lang="es-ES_tradnl" sz="3200" dirty="0" smtClean="0"/>
              <a:t>¿Cómo funciona el proceso de reclutamiento en las Universidades Americanas?</a:t>
            </a:r>
            <a:endParaRPr lang="es-ES_tradnl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1" y="1371600"/>
            <a:ext cx="4791455" cy="762001"/>
          </a:xfrm>
        </p:spPr>
        <p:txBody>
          <a:bodyPr>
            <a:normAutofit/>
          </a:bodyPr>
          <a:lstStyle/>
          <a:p>
            <a:endParaRPr lang="es-ES_tradnl" dirty="0" smtClean="0"/>
          </a:p>
          <a:p>
            <a:pPr marL="1554480" lvl="5" indent="0">
              <a:buNone/>
            </a:pPr>
            <a:endParaRPr lang="es-ES_tradnl" b="1" i="1" u="sng" dirty="0" smtClean="0"/>
          </a:p>
          <a:p>
            <a:pPr marL="1554480" lvl="5" indent="0">
              <a:buNone/>
            </a:pPr>
            <a:endParaRPr lang="es-ES_tradnl" sz="12800" b="1" i="1" u="sng" dirty="0" smtClean="0"/>
          </a:p>
          <a:p>
            <a:pPr marL="0" indent="0">
              <a:buNone/>
            </a:pPr>
            <a:endParaRPr lang="es-ES_tradnl" dirty="0"/>
          </a:p>
        </p:txBody>
      </p:sp>
      <p:sp>
        <p:nvSpPr>
          <p:cNvPr id="4" name="TextBox 3"/>
          <p:cNvSpPr txBox="1"/>
          <p:nvPr/>
        </p:nvSpPr>
        <p:spPr>
          <a:xfrm>
            <a:off x="1219200" y="1600200"/>
            <a:ext cx="6629399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00" smtClean="0"/>
              <a:t>Por John Brooks y Ted Gleason</a:t>
            </a:r>
          </a:p>
          <a:p>
            <a:pPr algn="ctr"/>
            <a:endParaRPr lang="es-ES_tradnl" sz="2400" smtClean="0"/>
          </a:p>
          <a:p>
            <a:pPr algn="ctr"/>
            <a:endParaRPr lang="es-ES_tradnl" sz="2400" smtClean="0"/>
          </a:p>
          <a:p>
            <a:pPr algn="ctr"/>
            <a:r>
              <a:rPr lang="es-ES_tradnl" sz="4000" b="1" smtClean="0"/>
              <a:t>Descanso de 15 minutos</a:t>
            </a:r>
            <a:endParaRPr lang="es-ES_tradnl" sz="4000" b="1"/>
          </a:p>
        </p:txBody>
      </p:sp>
      <p:sp>
        <p:nvSpPr>
          <p:cNvPr id="13" name="TextBox 12"/>
          <p:cNvSpPr txBox="1"/>
          <p:nvPr/>
        </p:nvSpPr>
        <p:spPr>
          <a:xfrm>
            <a:off x="1698908" y="5723935"/>
            <a:ext cx="1846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smtClean="0"/>
          </a:p>
          <a:p>
            <a:endParaRPr lang="es-ES_tradnl"/>
          </a:p>
        </p:txBody>
      </p:sp>
      <p:pic>
        <p:nvPicPr>
          <p:cNvPr id="12" name="Picture 11" descr="logo_rfeg_email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3352800"/>
            <a:ext cx="1828800" cy="1468582"/>
          </a:xfrm>
          <a:prstGeom prst="rect">
            <a:avLst/>
          </a:prstGeom>
        </p:spPr>
      </p:pic>
      <p:pic>
        <p:nvPicPr>
          <p:cNvPr id="14" name="Picture 13" descr="TPI LOG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81400"/>
            <a:ext cx="5196037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3875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sz="3600" dirty="0" smtClean="0"/>
              <a:t>III. Reglas del Proceso de Reclutamiento de la División I NCAA</a:t>
            </a:r>
            <a:endParaRPr lang="es-ES_tradnl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ES_tradnl" dirty="0" smtClean="0"/>
          </a:p>
          <a:p>
            <a:r>
              <a:rPr lang="es-ES_tradnl" dirty="0" smtClean="0"/>
              <a:t>Las siguiente reglas de NCAA son aplicables a la División I de Golf de la NCAA.</a:t>
            </a:r>
          </a:p>
          <a:p>
            <a:pPr marL="0" indent="0">
              <a:buNone/>
            </a:pPr>
            <a:endParaRPr lang="es-ES_tradnl" dirty="0" smtClean="0"/>
          </a:p>
          <a:p>
            <a:r>
              <a:rPr lang="es-ES_tradnl" dirty="0" smtClean="0"/>
              <a:t>Las reglas de selección de la División II y III difieren ligeramente y ofrecen más oportunidades de selección a los entrenadores.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1572519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sz="3600" dirty="0" smtClean="0"/>
              <a:t>     </a:t>
            </a:r>
            <a:r>
              <a:rPr lang="es-ES_tradnl" sz="3600" dirty="0"/>
              <a:t>Reglas del Proceso de Reclutamiento de la División I NCAA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s-ES_tradnl" u="sng" dirty="0" smtClean="0"/>
              <a:t>Términos Clave</a:t>
            </a:r>
          </a:p>
          <a:p>
            <a:pPr marL="0" indent="0" algn="ctr">
              <a:buNone/>
            </a:pPr>
            <a:endParaRPr lang="es-ES_tradnl" dirty="0" smtClean="0"/>
          </a:p>
          <a:p>
            <a:r>
              <a:rPr lang="es-ES_tradnl" sz="2800" b="1" u="sng" dirty="0" smtClean="0"/>
              <a:t>Posible Estudiante Deportista</a:t>
            </a:r>
            <a:r>
              <a:rPr lang="es-ES_tradnl" sz="2800" b="1" dirty="0" smtClean="0"/>
              <a:t> </a:t>
            </a:r>
            <a:r>
              <a:rPr lang="es-ES_tradnl" sz="2800" dirty="0" err="1" smtClean="0"/>
              <a:t>–</a:t>
            </a:r>
            <a:r>
              <a:rPr lang="es-ES_tradnl" sz="2800" dirty="0" smtClean="0"/>
              <a:t>  comienza cuando el alumno empieza 3º de la ESO.</a:t>
            </a:r>
          </a:p>
          <a:p>
            <a:r>
              <a:rPr lang="es-ES_tradnl" sz="2800" b="1" u="sng" dirty="0" smtClean="0"/>
              <a:t>Evaluación</a:t>
            </a:r>
            <a:r>
              <a:rPr lang="es-ES_tradnl" sz="2800" dirty="0" smtClean="0"/>
              <a:t> </a:t>
            </a:r>
            <a:r>
              <a:rPr lang="es-ES_tradnl" sz="2800" dirty="0" err="1" smtClean="0"/>
              <a:t>–</a:t>
            </a:r>
            <a:r>
              <a:rPr lang="es-ES_tradnl" sz="2800" dirty="0" smtClean="0"/>
              <a:t> los entrenadores buscan candidatos en los torneos.</a:t>
            </a:r>
          </a:p>
          <a:p>
            <a:r>
              <a:rPr lang="es-ES_tradnl" sz="2800" b="1" u="sng" dirty="0" smtClean="0"/>
              <a:t>Visita Extra Oficial </a:t>
            </a:r>
            <a:r>
              <a:rPr lang="es-ES_tradnl" sz="2800" dirty="0" err="1" smtClean="0"/>
              <a:t>–</a:t>
            </a:r>
            <a:r>
              <a:rPr lang="es-ES_tradnl" sz="2800" dirty="0" smtClean="0"/>
              <a:t> la familia visita el campus universitario por su cuenta.</a:t>
            </a:r>
          </a:p>
          <a:p>
            <a:r>
              <a:rPr lang="es-ES_tradnl" sz="2800" b="1" u="sng" dirty="0" smtClean="0"/>
              <a:t>Visita Oficial </a:t>
            </a:r>
            <a:r>
              <a:rPr lang="es-ES_tradnl" sz="2800" dirty="0" err="1" smtClean="0"/>
              <a:t>–</a:t>
            </a:r>
            <a:r>
              <a:rPr lang="es-ES_tradnl" sz="2800" dirty="0" smtClean="0"/>
              <a:t> el entrenador invita y paga el viaje del candidato a visitar el campus.</a:t>
            </a:r>
          </a:p>
          <a:p>
            <a:pPr marL="0" indent="0" algn="ctr">
              <a:buNone/>
            </a:pPr>
            <a:endParaRPr lang="es-ES_tradnl" dirty="0" smtClean="0"/>
          </a:p>
          <a:p>
            <a:pPr marL="0" indent="0" algn="ctr">
              <a:buNone/>
            </a:pPr>
            <a:endParaRPr lang="es-ES_tradnl" sz="2800" dirty="0" smtClean="0"/>
          </a:p>
          <a:p>
            <a:pPr marL="0" indent="0">
              <a:buNone/>
            </a:pPr>
            <a:endParaRPr lang="es-ES_tradnl" sz="2800" dirty="0" smtClean="0"/>
          </a:p>
        </p:txBody>
      </p:sp>
    </p:spTree>
    <p:extLst>
      <p:ext uri="{BB962C8B-B14F-4D97-AF65-F5344CB8AC3E}">
        <p14:creationId xmlns:p14="http://schemas.microsoft.com/office/powerpoint/2010/main" val="24767132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sz="3600" dirty="0"/>
              <a:t>Reglas del Proceso de Reclutamiento de la División I NCAA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s-ES_tradnl" u="sng" dirty="0" smtClean="0"/>
              <a:t>Términos Clave</a:t>
            </a:r>
          </a:p>
          <a:p>
            <a:pPr algn="ctr"/>
            <a:endParaRPr lang="es-ES_tradnl" sz="2800" b="1" u="sng" dirty="0" smtClean="0"/>
          </a:p>
          <a:p>
            <a:r>
              <a:rPr lang="es-ES_tradnl" sz="2800" b="1" u="sng" dirty="0" smtClean="0"/>
              <a:t>Contacto</a:t>
            </a:r>
            <a:r>
              <a:rPr lang="es-ES_tradnl" sz="2800" dirty="0" smtClean="0"/>
              <a:t> </a:t>
            </a:r>
            <a:r>
              <a:rPr lang="es-ES_tradnl" sz="2800" dirty="0" err="1" smtClean="0"/>
              <a:t>–</a:t>
            </a:r>
            <a:r>
              <a:rPr lang="es-ES_tradnl" sz="2800" dirty="0" smtClean="0"/>
              <a:t> encuentro cara a cara y conversación con el entrenador fuera del campus.</a:t>
            </a:r>
          </a:p>
          <a:p>
            <a:r>
              <a:rPr lang="es-ES_tradnl" sz="2800" b="1" u="sng" dirty="0" smtClean="0"/>
              <a:t>Carta de Intención </a:t>
            </a:r>
            <a:r>
              <a:rPr lang="es-ES_tradnl" sz="2800" dirty="0" err="1" smtClean="0"/>
              <a:t>–</a:t>
            </a:r>
            <a:r>
              <a:rPr lang="es-ES_tradnl" sz="2800" dirty="0" smtClean="0"/>
              <a:t> documento que vincula al candidato con la Universidad.</a:t>
            </a:r>
          </a:p>
          <a:p>
            <a:r>
              <a:rPr lang="es-ES_tradnl" sz="2800" b="1" u="sng" dirty="0" smtClean="0"/>
              <a:t>Beca Deportiva</a:t>
            </a:r>
            <a:r>
              <a:rPr lang="es-ES_tradnl" sz="2800" dirty="0" smtClean="0"/>
              <a:t>– ayuda económica proporcionada por la Universidad – acompaña a la Carta de Intención.</a:t>
            </a:r>
          </a:p>
          <a:p>
            <a:r>
              <a:rPr lang="es-ES_tradnl" sz="2800" b="1" u="sng" dirty="0" smtClean="0"/>
              <a:t>Cuestionario de Selección </a:t>
            </a:r>
            <a:r>
              <a:rPr lang="es-ES_tradnl" sz="2800" dirty="0" err="1" smtClean="0"/>
              <a:t>–</a:t>
            </a:r>
            <a:r>
              <a:rPr lang="es-ES_tradnl" sz="2800" dirty="0" smtClean="0"/>
              <a:t> que los entrenadores envían a los candidatos para obtener más información.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7207201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/>
              <a:t>Reglas del Proceso de Reclutamiento de la División I NCAA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s-ES_tradnl" i="1" u="sng" dirty="0" smtClean="0"/>
              <a:t>3º y 4º de la ESO</a:t>
            </a:r>
          </a:p>
          <a:p>
            <a:pPr marL="0" indent="0" algn="ctr">
              <a:buNone/>
            </a:pPr>
            <a:endParaRPr lang="es-ES_tradnl" i="1" u="sng" dirty="0" smtClean="0"/>
          </a:p>
          <a:p>
            <a:r>
              <a:rPr lang="es-ES_tradnl" dirty="0" smtClean="0"/>
              <a:t>El alumno se convierte en estudiante deportista candidato en 3º de la ESO.</a:t>
            </a:r>
          </a:p>
          <a:p>
            <a:r>
              <a:rPr lang="es-ES_tradnl" dirty="0" smtClean="0"/>
              <a:t>Los entrenadores </a:t>
            </a:r>
            <a:r>
              <a:rPr lang="es-ES_tradnl" u="sng" dirty="0" smtClean="0"/>
              <a:t>no pueden</a:t>
            </a:r>
            <a:r>
              <a:rPr lang="es-ES_tradnl" dirty="0" smtClean="0"/>
              <a:t> contactar, llamar o escribir a los candidatos.</a:t>
            </a:r>
          </a:p>
          <a:p>
            <a:r>
              <a:rPr lang="es-ES_tradnl" dirty="0" smtClean="0"/>
              <a:t>Los entrenadores </a:t>
            </a:r>
            <a:r>
              <a:rPr lang="es-ES_tradnl" u="sng" dirty="0" smtClean="0"/>
              <a:t>no pueden</a:t>
            </a:r>
            <a:r>
              <a:rPr lang="es-ES_tradnl" dirty="0" smtClean="0"/>
              <a:t> enviar mensajes de móvil en ningún momento.</a:t>
            </a:r>
          </a:p>
          <a:p>
            <a:r>
              <a:rPr lang="es-ES_tradnl" dirty="0" smtClean="0"/>
              <a:t>Los entrenadores </a:t>
            </a:r>
            <a:r>
              <a:rPr lang="es-ES_tradnl" u="sng" dirty="0" smtClean="0"/>
              <a:t>pueden</a:t>
            </a:r>
            <a:r>
              <a:rPr lang="es-ES_tradnl" dirty="0" smtClean="0"/>
              <a:t> evaluar y enviar los cuestionarios.</a:t>
            </a:r>
          </a:p>
          <a:p>
            <a:r>
              <a:rPr lang="es-ES_tradnl" u="sng" dirty="0" smtClean="0"/>
              <a:t>Se permiten</a:t>
            </a:r>
            <a:r>
              <a:rPr lang="es-ES_tradnl" dirty="0" smtClean="0"/>
              <a:t> visitas extra oficiales.</a:t>
            </a:r>
          </a:p>
          <a:p>
            <a:r>
              <a:rPr lang="es-ES_tradnl" dirty="0" smtClean="0"/>
              <a:t>Los candidatos </a:t>
            </a:r>
            <a:r>
              <a:rPr lang="es-ES_tradnl" u="sng" dirty="0" smtClean="0"/>
              <a:t>pueden</a:t>
            </a:r>
            <a:r>
              <a:rPr lang="es-ES_tradnl" dirty="0" smtClean="0"/>
              <a:t> llamar o mandar mails a sus entrenadores.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0850126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/>
              <a:t>Reglas del Proceso de Reclutamiento de la </a:t>
            </a:r>
            <a:r>
              <a:rPr lang="es-ES_tradnl" dirty="0" smtClean="0"/>
              <a:t>NCAA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s-ES_tradnl" i="1" u="sng" dirty="0" smtClean="0"/>
              <a:t>1º de Bachillerato</a:t>
            </a:r>
          </a:p>
          <a:p>
            <a:pPr marL="0" indent="0" algn="ctr">
              <a:buNone/>
            </a:pPr>
            <a:endParaRPr lang="es-ES_tradnl" i="1" u="sng" dirty="0" smtClean="0"/>
          </a:p>
          <a:p>
            <a:r>
              <a:rPr lang="es-ES_tradnl" dirty="0" smtClean="0"/>
              <a:t>Los entrenadores </a:t>
            </a:r>
            <a:r>
              <a:rPr lang="es-ES_tradnl" u="sng" dirty="0" smtClean="0"/>
              <a:t>pueden</a:t>
            </a:r>
            <a:r>
              <a:rPr lang="es-ES_tradnl" dirty="0" smtClean="0"/>
              <a:t> escribir mails a sus candidatos.</a:t>
            </a:r>
          </a:p>
          <a:p>
            <a:r>
              <a:rPr lang="es-ES_tradnl" dirty="0" smtClean="0"/>
              <a:t>Los entrenadores </a:t>
            </a:r>
            <a:r>
              <a:rPr lang="es-ES_tradnl" u="sng" dirty="0" smtClean="0"/>
              <a:t>pueden</a:t>
            </a:r>
            <a:r>
              <a:rPr lang="es-ES_tradnl" dirty="0" smtClean="0"/>
              <a:t> enviar cuestionarios y evaluarlos.</a:t>
            </a:r>
          </a:p>
          <a:p>
            <a:r>
              <a:rPr lang="es-ES_tradnl" u="sng" dirty="0" smtClean="0"/>
              <a:t>Se permiten</a:t>
            </a:r>
            <a:r>
              <a:rPr lang="es-ES_tradnl" dirty="0" smtClean="0"/>
              <a:t> visitas extra oficiales.</a:t>
            </a:r>
          </a:p>
          <a:p>
            <a:r>
              <a:rPr lang="es-ES_tradnl" dirty="0" smtClean="0"/>
              <a:t>Los candidatos </a:t>
            </a:r>
            <a:r>
              <a:rPr lang="es-ES_tradnl" u="sng" dirty="0" smtClean="0"/>
              <a:t>pueden</a:t>
            </a:r>
            <a:r>
              <a:rPr lang="es-ES_tradnl" dirty="0" smtClean="0"/>
              <a:t> llamar y mandar mails a sus entrenadores.</a:t>
            </a:r>
          </a:p>
          <a:p>
            <a:r>
              <a:rPr lang="es-ES_tradnl" dirty="0" smtClean="0"/>
              <a:t>A partir del 1 de julio los entrenadores </a:t>
            </a:r>
            <a:r>
              <a:rPr lang="es-ES_tradnl" u="sng" dirty="0" smtClean="0"/>
              <a:t>pueden</a:t>
            </a:r>
            <a:r>
              <a:rPr lang="es-ES_tradnl" dirty="0" smtClean="0"/>
              <a:t> contactar y llamar a sus candidatos.</a:t>
            </a:r>
          </a:p>
          <a:p>
            <a:endParaRPr lang="es-ES_tradnl" dirty="0" smtClean="0"/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0841999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smtClean="0"/>
              <a:t>Reglas de Selección NCAA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s-ES_tradnl" i="1" u="sng" smtClean="0"/>
              <a:t>2º de Bachillerato</a:t>
            </a:r>
          </a:p>
          <a:p>
            <a:pPr algn="ctr"/>
            <a:endParaRPr lang="es-ES_tradnl" i="1" u="sng" smtClean="0"/>
          </a:p>
          <a:p>
            <a:r>
              <a:rPr lang="es-ES_tradnl" u="sng" smtClean="0"/>
              <a:t>Se permiten </a:t>
            </a:r>
            <a:r>
              <a:rPr lang="es-ES_tradnl" smtClean="0"/>
              <a:t> Visitas Oficiales.</a:t>
            </a:r>
          </a:p>
          <a:p>
            <a:r>
              <a:rPr lang="es-ES_tradnl" smtClean="0"/>
              <a:t>Los entrenadores </a:t>
            </a:r>
            <a:r>
              <a:rPr lang="es-ES_tradnl" u="sng" smtClean="0"/>
              <a:t>pueden</a:t>
            </a:r>
            <a:r>
              <a:rPr lang="es-ES_tradnl" smtClean="0"/>
              <a:t> escribir y mandar mails a sus candidatos.</a:t>
            </a:r>
          </a:p>
          <a:p>
            <a:r>
              <a:rPr lang="es-ES_tradnl" smtClean="0"/>
              <a:t>Los entrenadores </a:t>
            </a:r>
            <a:r>
              <a:rPr lang="es-ES_tradnl" u="sng" smtClean="0"/>
              <a:t>pueden</a:t>
            </a:r>
            <a:r>
              <a:rPr lang="es-ES_tradnl" smtClean="0"/>
              <a:t> evaluar y mandar cuestionarios.</a:t>
            </a:r>
          </a:p>
          <a:p>
            <a:r>
              <a:rPr lang="es-ES_tradnl" u="sng" smtClean="0"/>
              <a:t>Se permiten </a:t>
            </a:r>
            <a:r>
              <a:rPr lang="es-ES_tradnl" smtClean="0"/>
              <a:t> Visitas Extra Oficiales.</a:t>
            </a:r>
          </a:p>
          <a:p>
            <a:r>
              <a:rPr lang="es-ES_tradnl" smtClean="0"/>
              <a:t>Los candidatos </a:t>
            </a:r>
            <a:r>
              <a:rPr lang="es-ES_tradnl" u="sng" smtClean="0"/>
              <a:t>pueden</a:t>
            </a:r>
            <a:r>
              <a:rPr lang="es-ES_tradnl" smtClean="0"/>
              <a:t> llamar o mandar mails a sus entrenadores.</a:t>
            </a:r>
          </a:p>
          <a:p>
            <a:r>
              <a:rPr lang="es-ES_tradnl" smtClean="0"/>
              <a:t>Los entrenadores </a:t>
            </a:r>
            <a:r>
              <a:rPr lang="es-ES_tradnl" u="sng" smtClean="0"/>
              <a:t>pueden</a:t>
            </a:r>
            <a:r>
              <a:rPr lang="es-ES_tradnl" smtClean="0"/>
              <a:t> contactar y llamar a sus candidatos.</a:t>
            </a:r>
          </a:p>
          <a:p>
            <a:endParaRPr lang="es-ES_tradnl" i="1" u="sng"/>
          </a:p>
        </p:txBody>
      </p:sp>
    </p:spTree>
    <p:extLst>
      <p:ext uri="{BB962C8B-B14F-4D97-AF65-F5344CB8AC3E}">
        <p14:creationId xmlns:p14="http://schemas.microsoft.com/office/powerpoint/2010/main" val="37656175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96962"/>
          </a:xfrm>
        </p:spPr>
        <p:txBody>
          <a:bodyPr>
            <a:normAutofit/>
          </a:bodyPr>
          <a:lstStyle/>
          <a:p>
            <a:r>
              <a:rPr lang="es-ES_tradnl" sz="3200" dirty="0" smtClean="0"/>
              <a:t>¿Cómo funciona el Proceso de Reclutamiento de las Universidades Americanas?</a:t>
            </a:r>
            <a:endParaRPr lang="es-ES_tradnl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1" y="1371600"/>
            <a:ext cx="4791455" cy="762001"/>
          </a:xfrm>
        </p:spPr>
        <p:txBody>
          <a:bodyPr>
            <a:normAutofit/>
          </a:bodyPr>
          <a:lstStyle/>
          <a:p>
            <a:endParaRPr lang="es-ES_tradnl" dirty="0" smtClean="0"/>
          </a:p>
          <a:p>
            <a:pPr marL="1554480" lvl="5" indent="0">
              <a:buNone/>
            </a:pPr>
            <a:endParaRPr lang="es-ES_tradnl" b="1" i="1" u="sng" dirty="0" smtClean="0"/>
          </a:p>
          <a:p>
            <a:pPr marL="1554480" lvl="5" indent="0">
              <a:buNone/>
            </a:pPr>
            <a:endParaRPr lang="es-ES_tradnl" sz="9600" b="1" i="1" u="sng" dirty="0" smtClean="0"/>
          </a:p>
          <a:p>
            <a:pPr marL="1554480" lvl="5" indent="0">
              <a:buNone/>
            </a:pPr>
            <a:endParaRPr lang="es-ES_tradnl" sz="12800" b="1" i="1" u="sng" dirty="0" smtClean="0"/>
          </a:p>
          <a:p>
            <a:pPr marL="0" indent="0">
              <a:buNone/>
            </a:pPr>
            <a:endParaRPr lang="es-ES_tradnl" dirty="0"/>
          </a:p>
        </p:txBody>
      </p:sp>
      <p:sp>
        <p:nvSpPr>
          <p:cNvPr id="4" name="TextBox 3"/>
          <p:cNvSpPr txBox="1"/>
          <p:nvPr/>
        </p:nvSpPr>
        <p:spPr>
          <a:xfrm>
            <a:off x="1295400" y="1600200"/>
            <a:ext cx="6629399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00" dirty="0" smtClean="0"/>
              <a:t>Por John </a:t>
            </a:r>
            <a:r>
              <a:rPr lang="es-ES_tradnl" sz="2800" dirty="0" err="1" smtClean="0"/>
              <a:t>Brooks</a:t>
            </a:r>
            <a:r>
              <a:rPr lang="es-ES_tradnl" sz="2800" dirty="0" smtClean="0"/>
              <a:t>  y Ted </a:t>
            </a:r>
            <a:r>
              <a:rPr lang="es-ES_tradnl" sz="2800" dirty="0" err="1" smtClean="0"/>
              <a:t>Gleason</a:t>
            </a:r>
            <a:endParaRPr lang="es-ES_tradnl" sz="2800" dirty="0" smtClean="0"/>
          </a:p>
          <a:p>
            <a:pPr algn="ctr"/>
            <a:endParaRPr lang="es-ES_tradnl" sz="2400" dirty="0" smtClean="0"/>
          </a:p>
          <a:p>
            <a:pPr algn="ctr"/>
            <a:endParaRPr lang="es-ES_tradnl" sz="2400" dirty="0" smtClean="0"/>
          </a:p>
          <a:p>
            <a:pPr algn="ctr"/>
            <a:r>
              <a:rPr lang="es-ES_tradnl" sz="4000" b="1" dirty="0" smtClean="0"/>
              <a:t>Descanso </a:t>
            </a:r>
            <a:r>
              <a:rPr lang="es-ES_tradnl" sz="4000" b="1" dirty="0" err="1" smtClean="0"/>
              <a:t>–</a:t>
            </a:r>
            <a:r>
              <a:rPr lang="es-ES_tradnl" sz="4000" b="1" dirty="0" smtClean="0"/>
              <a:t> Hora de comer</a:t>
            </a:r>
            <a:endParaRPr lang="es-ES_tradnl" sz="4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698908" y="5723935"/>
            <a:ext cx="1846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smtClean="0"/>
          </a:p>
          <a:p>
            <a:endParaRPr lang="es-ES_tradnl"/>
          </a:p>
        </p:txBody>
      </p:sp>
      <p:pic>
        <p:nvPicPr>
          <p:cNvPr id="10" name="Picture 9" descr="logo_rfeg_email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3352800"/>
            <a:ext cx="1828800" cy="1468582"/>
          </a:xfrm>
          <a:prstGeom prst="rect">
            <a:avLst/>
          </a:prstGeom>
        </p:spPr>
      </p:pic>
      <p:pic>
        <p:nvPicPr>
          <p:cNvPr id="11" name="Picture 10" descr="TPI LOG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81400"/>
            <a:ext cx="5196037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0747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_tradnl" sz="4000" dirty="0" smtClean="0"/>
              <a:t/>
            </a:r>
            <a:br>
              <a:rPr lang="es-ES_tradnl" sz="4000" dirty="0" smtClean="0"/>
            </a:br>
            <a:r>
              <a:rPr lang="es-ES_tradnl" sz="4000" dirty="0" smtClean="0"/>
              <a:t>¿Cómo funciona el Proceso de Selección de las Universidades Americanas?</a:t>
            </a:r>
            <a:r>
              <a:rPr lang="es-ES_tradnl" dirty="0" smtClean="0"/>
              <a:t/>
            </a:r>
            <a:br>
              <a:rPr lang="es-ES_tradnl" dirty="0" smtClean="0"/>
            </a:b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s-ES_tradnl" dirty="0" smtClean="0"/>
          </a:p>
          <a:p>
            <a:pPr marL="0" indent="0" algn="ctr">
              <a:buNone/>
            </a:pPr>
            <a:r>
              <a:rPr lang="es-ES_tradnl" dirty="0" smtClean="0"/>
              <a:t>Por favor enviad por mail todas las preguntas sobre los temas que hemos tratado hoy a Ricardo </a:t>
            </a:r>
            <a:r>
              <a:rPr lang="es-ES_tradnl" dirty="0" err="1" smtClean="0"/>
              <a:t>Relinque</a:t>
            </a:r>
            <a:r>
              <a:rPr lang="es-ES_tradnl" dirty="0" smtClean="0"/>
              <a:t>:</a:t>
            </a:r>
          </a:p>
          <a:p>
            <a:pPr marL="0" indent="0" algn="ctr">
              <a:buNone/>
            </a:pPr>
            <a:endParaRPr lang="es-ES_tradnl" dirty="0" smtClean="0"/>
          </a:p>
          <a:p>
            <a:pPr marL="0" indent="0" algn="ctr">
              <a:buNone/>
            </a:pPr>
            <a:r>
              <a:rPr lang="es-ES_tradnl" dirty="0" err="1"/>
              <a:t>r</a:t>
            </a:r>
            <a:r>
              <a:rPr lang="es-ES_tradnl" dirty="0" err="1" smtClean="0"/>
              <a:t>icardo.relinque@me.com</a:t>
            </a:r>
            <a:endParaRPr lang="es-ES_tradnl" dirty="0" smtClean="0"/>
          </a:p>
          <a:p>
            <a:pPr marL="0" indent="0" algn="ctr">
              <a:buNone/>
            </a:pPr>
            <a:endParaRPr lang="es-ES_tradnl" dirty="0" smtClean="0"/>
          </a:p>
          <a:p>
            <a:pPr marL="0" indent="0" algn="ctr">
              <a:buNone/>
            </a:pPr>
            <a:r>
              <a:rPr lang="es-ES_tradnl" sz="2800" dirty="0" smtClean="0"/>
              <a:t>Las dudas se responderán en la 2ª Jornada de 9 a 10h</a:t>
            </a:r>
          </a:p>
          <a:p>
            <a:pPr marL="0" indent="0" algn="ctr">
              <a:buNone/>
            </a:pPr>
            <a:endParaRPr lang="es-ES_tradnl" dirty="0" smtClean="0"/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7931930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_tradnl" sz="4000" dirty="0" smtClean="0"/>
              <a:t>IV.      Requisitos del Centro de Selección de la NCAA</a:t>
            </a:r>
            <a:endParaRPr lang="es-ES_tradnl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s-ES_tradnl" dirty="0" smtClean="0"/>
          </a:p>
          <a:p>
            <a:pPr marL="0" indent="0">
              <a:buNone/>
            </a:pPr>
            <a:endParaRPr lang="es-ES_tradnl" dirty="0" smtClean="0"/>
          </a:p>
          <a:p>
            <a:pPr lvl="2"/>
            <a:r>
              <a:rPr lang="es-ES_tradnl" sz="2600" dirty="0" smtClean="0"/>
              <a:t>Visión General de la Selección Inicial</a:t>
            </a:r>
          </a:p>
          <a:p>
            <a:pPr lvl="2"/>
            <a:r>
              <a:rPr lang="es-ES_tradnl" sz="2600" dirty="0" smtClean="0"/>
              <a:t>Elementos  de la Selección Inicial</a:t>
            </a:r>
          </a:p>
          <a:p>
            <a:pPr lvl="2"/>
            <a:r>
              <a:rPr lang="es-ES_tradnl" sz="2600" u="sng" dirty="0" smtClean="0"/>
              <a:t>División I </a:t>
            </a:r>
            <a:r>
              <a:rPr lang="es-ES_tradnl" sz="2600" dirty="0" smtClean="0"/>
              <a:t>Descripción del Curso</a:t>
            </a:r>
          </a:p>
          <a:p>
            <a:pPr lvl="2"/>
            <a:r>
              <a:rPr lang="es-ES_tradnl" sz="2600" u="sng" dirty="0" smtClean="0"/>
              <a:t>División I </a:t>
            </a:r>
            <a:r>
              <a:rPr lang="es-ES_tradnl" sz="2600" dirty="0" smtClean="0"/>
              <a:t>Tiempo Límite del Currículum</a:t>
            </a:r>
          </a:p>
          <a:p>
            <a:pPr lvl="2"/>
            <a:r>
              <a:rPr lang="es-ES_tradnl" sz="2600" u="sng" dirty="0" smtClean="0"/>
              <a:t>División I </a:t>
            </a:r>
            <a:r>
              <a:rPr lang="es-ES_tradnl" sz="2600" dirty="0" smtClean="0"/>
              <a:t>Requisitos Académicos</a:t>
            </a:r>
          </a:p>
          <a:p>
            <a:pPr lvl="2"/>
            <a:r>
              <a:rPr lang="es-ES_tradnl" sz="2600" dirty="0" smtClean="0"/>
              <a:t>¿Cómo determinar la selección inicial para los alumnos de España?</a:t>
            </a:r>
          </a:p>
          <a:p>
            <a:pPr lvl="2"/>
            <a:r>
              <a:rPr lang="es-ES_tradnl" sz="2600" i="1" dirty="0" smtClean="0"/>
              <a:t>Guía de Universidades para Estudiantes Deportistas NCAA</a:t>
            </a:r>
          </a:p>
          <a:p>
            <a:pPr marL="0" indent="0">
              <a:buNone/>
            </a:pP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655259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Autofit/>
          </a:bodyPr>
          <a:lstStyle/>
          <a:p>
            <a:r>
              <a:rPr lang="es-ES_tradnl" sz="3600" dirty="0" smtClean="0"/>
              <a:t>Requisitos de Selección del Centro NCAA </a:t>
            </a:r>
            <a:endParaRPr lang="es-ES_tradnl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s-ES_tradnl" sz="3300" b="1" dirty="0" smtClean="0">
                <a:cs typeface="Times New Roman" pitchFamily="18" charset="0"/>
              </a:rPr>
              <a:t>Visión General de la Selección Inicial</a:t>
            </a:r>
          </a:p>
          <a:p>
            <a:pPr marL="346075" indent="-346075">
              <a:spcBef>
                <a:spcPts val="0"/>
              </a:spcBef>
              <a:buNone/>
            </a:pPr>
            <a:endParaRPr lang="es-ES_tradnl" sz="3300" u="sng" dirty="0" smtClean="0">
              <a:cs typeface="Times New Roman" pitchFamily="18" charset="0"/>
            </a:endParaRPr>
          </a:p>
          <a:p>
            <a:pPr marL="346075" indent="-346075">
              <a:spcBef>
                <a:spcPts val="0"/>
              </a:spcBef>
              <a:buNone/>
            </a:pPr>
            <a:r>
              <a:rPr lang="es-ES_tradnl" sz="2800" u="sng" dirty="0" smtClean="0">
                <a:cs typeface="Times New Roman" pitchFamily="18" charset="0"/>
              </a:rPr>
              <a:t>Divisiones I y II:</a:t>
            </a:r>
            <a:endParaRPr lang="es-ES_tradnl" sz="2800" dirty="0" smtClean="0">
              <a:cs typeface="Times New Roman" pitchFamily="18" charset="0"/>
            </a:endParaRPr>
          </a:p>
          <a:p>
            <a:pPr marL="346075" indent="-346075" algn="just">
              <a:spcBef>
                <a:spcPts val="0"/>
              </a:spcBef>
            </a:pPr>
            <a:r>
              <a:rPr lang="es-ES_tradnl" sz="2600" dirty="0" smtClean="0">
                <a:cs typeface="Times New Roman" pitchFamily="18" charset="0"/>
              </a:rPr>
              <a:t>Los Estudiantes Deportistas Candidatos deben cumplir los requisitos académicos para poder recibir ayuda económica para los atletas, practicar y competir.</a:t>
            </a:r>
          </a:p>
          <a:p>
            <a:pPr marL="0" indent="0" algn="just">
              <a:spcBef>
                <a:spcPts val="0"/>
              </a:spcBef>
              <a:buNone/>
            </a:pPr>
            <a:endParaRPr lang="es-ES_tradnl" sz="2600" dirty="0" smtClean="0">
              <a:cs typeface="Times New Roman" pitchFamily="18" charset="0"/>
            </a:endParaRPr>
          </a:p>
          <a:p>
            <a:pPr marL="346075" indent="-346075" algn="just">
              <a:spcBef>
                <a:spcPts val="0"/>
              </a:spcBef>
            </a:pPr>
            <a:r>
              <a:rPr lang="es-ES_tradnl" sz="2600" dirty="0" smtClean="0">
                <a:cs typeface="Times New Roman" pitchFamily="18" charset="0"/>
              </a:rPr>
              <a:t>Los requisitos de la División II son menos estrictos.</a:t>
            </a:r>
          </a:p>
          <a:p>
            <a:pPr marL="346075" indent="-346075">
              <a:spcBef>
                <a:spcPts val="0"/>
              </a:spcBef>
            </a:pPr>
            <a:endParaRPr lang="es-ES_tradnl" sz="2600" dirty="0" smtClean="0">
              <a:cs typeface="Times New Roman" pitchFamily="18" charset="0"/>
            </a:endParaRPr>
          </a:p>
          <a:p>
            <a:pPr marL="346075" indent="-346075">
              <a:spcBef>
                <a:spcPts val="0"/>
              </a:spcBef>
            </a:pPr>
            <a:r>
              <a:rPr lang="es-ES_tradnl" sz="2600" dirty="0" smtClean="0"/>
              <a:t>Los Estudiantes Deportistas deben estar certificados por el Centro de Selección de la NCAA. (</a:t>
            </a:r>
            <a:r>
              <a:rPr lang="es-ES_tradnl" sz="2600" dirty="0" err="1" smtClean="0"/>
              <a:t>Eligibility</a:t>
            </a:r>
            <a:r>
              <a:rPr lang="es-ES_tradnl" sz="2600" dirty="0" smtClean="0"/>
              <a:t> Center)</a:t>
            </a:r>
          </a:p>
          <a:p>
            <a:pPr marL="346075" indent="-346075">
              <a:spcBef>
                <a:spcPts val="0"/>
              </a:spcBef>
            </a:pPr>
            <a:endParaRPr lang="es-ES_tradnl" sz="2600" dirty="0" smtClean="0"/>
          </a:p>
          <a:p>
            <a:pPr marL="346075" indent="-346075">
              <a:spcBef>
                <a:spcPts val="0"/>
              </a:spcBef>
              <a:buNone/>
            </a:pPr>
            <a:r>
              <a:rPr lang="es-ES_tradnl" sz="2600" u="sng" dirty="0" smtClean="0"/>
              <a:t>División III</a:t>
            </a:r>
            <a:r>
              <a:rPr lang="es-ES_tradnl" sz="2600" dirty="0" smtClean="0"/>
              <a:t>:</a:t>
            </a:r>
            <a:endParaRPr lang="es-ES_tradnl" sz="2600" u="sng" dirty="0" smtClean="0"/>
          </a:p>
          <a:p>
            <a:pPr marL="346075" indent="-346075" algn="just">
              <a:spcBef>
                <a:spcPts val="0"/>
              </a:spcBef>
            </a:pPr>
            <a:r>
              <a:rPr lang="es-ES_tradnl" sz="2600" dirty="0" smtClean="0">
                <a:cs typeface="Times New Roman" pitchFamily="18" charset="0"/>
              </a:rPr>
              <a:t>La selección está basada en reunir los requisitos institucionales y académicos.</a:t>
            </a:r>
            <a:endParaRPr lang="es-ES_tradnl" sz="2600" dirty="0" smtClean="0"/>
          </a:p>
          <a:p>
            <a:pPr marL="0" indent="0" algn="ctr">
              <a:buNone/>
            </a:pP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3176542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sz="3600" dirty="0" smtClean="0"/>
              <a:t>Requisitos de Centro de Selección de la NCAA</a:t>
            </a:r>
            <a:endParaRPr lang="es-ES_tradnl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_tradnl" sz="2800" b="1" dirty="0" smtClean="0"/>
              <a:t>Elementos de la Selección Inicial</a:t>
            </a:r>
          </a:p>
          <a:p>
            <a:pPr marL="0" indent="0" algn="ctr">
              <a:buNone/>
            </a:pPr>
            <a:endParaRPr lang="es-ES_tradnl" b="1" dirty="0" smtClean="0"/>
          </a:p>
          <a:p>
            <a:pPr>
              <a:spcBef>
                <a:spcPts val="0"/>
              </a:spcBef>
              <a:spcAft>
                <a:spcPct val="80000"/>
              </a:spcAft>
            </a:pPr>
            <a:r>
              <a:rPr lang="es-ES_tradnl" sz="2400" dirty="0" smtClean="0">
                <a:cs typeface="Times New Roman" pitchFamily="18" charset="0"/>
              </a:rPr>
              <a:t>Graduación del colegio;</a:t>
            </a:r>
          </a:p>
          <a:p>
            <a:pPr>
              <a:spcBef>
                <a:spcPts val="0"/>
              </a:spcBef>
              <a:spcAft>
                <a:spcPct val="80000"/>
              </a:spcAft>
            </a:pPr>
            <a:r>
              <a:rPr lang="es-ES_tradnl" sz="2400" dirty="0" smtClean="0">
                <a:cs typeface="Times New Roman" pitchFamily="18" charset="0"/>
              </a:rPr>
              <a:t>Cursos mínimos obligatorios;</a:t>
            </a:r>
          </a:p>
          <a:p>
            <a:pPr>
              <a:spcBef>
                <a:spcPts val="0"/>
              </a:spcBef>
              <a:spcAft>
                <a:spcPct val="80000"/>
              </a:spcAft>
            </a:pPr>
            <a:r>
              <a:rPr lang="es-ES_tradnl" sz="2400" dirty="0" smtClean="0">
                <a:cs typeface="Times New Roman" pitchFamily="18" charset="0"/>
              </a:rPr>
              <a:t>Cursos obligatorios mínimos de GPA</a:t>
            </a:r>
            <a:r>
              <a:rPr lang="es-ES_tradnl" sz="2400" dirty="0">
                <a:cs typeface="Times New Roman" pitchFamily="18" charset="0"/>
              </a:rPr>
              <a:t> </a:t>
            </a:r>
            <a:r>
              <a:rPr lang="es-ES_tradnl" sz="2400" dirty="0" smtClean="0">
                <a:cs typeface="Times New Roman" pitchFamily="18" charset="0"/>
              </a:rPr>
              <a:t>(media académica) y</a:t>
            </a:r>
          </a:p>
          <a:p>
            <a:pPr>
              <a:spcBef>
                <a:spcPts val="0"/>
              </a:spcBef>
              <a:spcAft>
                <a:spcPct val="60000"/>
              </a:spcAft>
            </a:pPr>
            <a:r>
              <a:rPr lang="es-ES_tradnl" sz="2400" dirty="0" smtClean="0">
                <a:cs typeface="Times New Roman" pitchFamily="18" charset="0"/>
              </a:rPr>
              <a:t>Resultados del SAT o ACT.</a:t>
            </a:r>
          </a:p>
          <a:p>
            <a:endParaRPr lang="es-ES_tradnl" b="1" dirty="0"/>
          </a:p>
        </p:txBody>
      </p:sp>
    </p:spTree>
    <p:extLst>
      <p:ext uri="{BB962C8B-B14F-4D97-AF65-F5344CB8AC3E}">
        <p14:creationId xmlns:p14="http://schemas.microsoft.com/office/powerpoint/2010/main" val="3090239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       Requisitos del Centro de Selección de la NCAA</a:t>
            </a:r>
            <a:endParaRPr lang="es-ES_tradnl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s-ES_tradnl" sz="4000" b="1" u="sng" dirty="0" smtClean="0">
                <a:cs typeface="Times New Roman" pitchFamily="18" charset="0"/>
              </a:rPr>
              <a:t>División I</a:t>
            </a:r>
            <a:r>
              <a:rPr lang="es-ES_tradnl" sz="4000" b="1" dirty="0" smtClean="0">
                <a:cs typeface="Times New Roman" pitchFamily="18" charset="0"/>
              </a:rPr>
              <a:t> Desglose del Curso</a:t>
            </a:r>
          </a:p>
          <a:p>
            <a:pPr marL="0" indent="0" algn="ctr">
              <a:buNone/>
            </a:pPr>
            <a:endParaRPr lang="es-ES_tradnl" b="1" dirty="0" smtClean="0">
              <a:cs typeface="Times New Roman" pitchFamily="18" charset="0"/>
            </a:endParaRPr>
          </a:p>
          <a:p>
            <a:pPr marL="347663" indent="-347663">
              <a:spcBef>
                <a:spcPts val="0"/>
              </a:spcBef>
            </a:pPr>
            <a:r>
              <a:rPr lang="es-ES_tradnl" sz="2900" dirty="0" smtClean="0">
                <a:cs typeface="Times New Roman" pitchFamily="18" charset="0"/>
              </a:rPr>
              <a:t>Los Estudiantes Deportistas deben completar de manera satisfactoria estos 16 cursos:</a:t>
            </a:r>
          </a:p>
          <a:p>
            <a:pPr marL="347663" indent="-347663">
              <a:spcBef>
                <a:spcPts val="0"/>
              </a:spcBef>
              <a:buNone/>
            </a:pPr>
            <a:endParaRPr lang="es-ES_tradnl" sz="2900" dirty="0" smtClean="0">
              <a:cs typeface="Times New Roman" pitchFamily="18" charset="0"/>
            </a:endParaRPr>
          </a:p>
          <a:p>
            <a:pPr marL="667703" lvl="1" indent="-347663">
              <a:spcBef>
                <a:spcPts val="0"/>
              </a:spcBef>
            </a:pPr>
            <a:r>
              <a:rPr lang="es-ES_tradnl" sz="2900" dirty="0" smtClean="0">
                <a:cs typeface="Times New Roman" pitchFamily="18" charset="0"/>
              </a:rPr>
              <a:t>Cuatro años de Inglés;</a:t>
            </a:r>
          </a:p>
          <a:p>
            <a:pPr marL="347663" indent="-347663">
              <a:spcBef>
                <a:spcPts val="0"/>
              </a:spcBef>
            </a:pPr>
            <a:endParaRPr lang="es-ES_tradnl" sz="2900" dirty="0" smtClean="0">
              <a:cs typeface="Times New Roman" pitchFamily="18" charset="0"/>
            </a:endParaRPr>
          </a:p>
          <a:p>
            <a:pPr marL="667703" lvl="1" indent="-347663">
              <a:spcBef>
                <a:spcPts val="0"/>
              </a:spcBef>
            </a:pPr>
            <a:r>
              <a:rPr lang="es-ES_tradnl" sz="2900" dirty="0" smtClean="0">
                <a:cs typeface="Times New Roman" pitchFamily="18" charset="0"/>
              </a:rPr>
              <a:t>Tres años de matemáticas (Álgebra I o superior);</a:t>
            </a:r>
          </a:p>
          <a:p>
            <a:pPr marL="347663" indent="-347663">
              <a:spcBef>
                <a:spcPts val="0"/>
              </a:spcBef>
            </a:pPr>
            <a:endParaRPr lang="es-ES_tradnl" sz="2900" dirty="0" smtClean="0">
              <a:cs typeface="Times New Roman" pitchFamily="18" charset="0"/>
            </a:endParaRPr>
          </a:p>
          <a:p>
            <a:pPr marL="667703" lvl="1" indent="-347663">
              <a:spcBef>
                <a:spcPts val="0"/>
              </a:spcBef>
            </a:pPr>
            <a:r>
              <a:rPr lang="es-ES_tradnl" sz="2900" dirty="0" smtClean="0">
                <a:cs typeface="Times New Roman" pitchFamily="18" charset="0"/>
              </a:rPr>
              <a:t>Dos años de Ciencias Naturales (uno en laboratorio);</a:t>
            </a:r>
          </a:p>
          <a:p>
            <a:pPr marL="347663" indent="-347663">
              <a:spcBef>
                <a:spcPts val="0"/>
              </a:spcBef>
            </a:pPr>
            <a:endParaRPr lang="es-ES_tradnl" sz="2900" dirty="0" smtClean="0">
              <a:cs typeface="Times New Roman" pitchFamily="18" charset="0"/>
            </a:endParaRPr>
          </a:p>
          <a:p>
            <a:pPr marL="667703" lvl="1" indent="-347663">
              <a:spcBef>
                <a:spcPts val="0"/>
              </a:spcBef>
            </a:pPr>
            <a:r>
              <a:rPr lang="es-ES_tradnl" sz="2900" dirty="0" smtClean="0">
                <a:cs typeface="Times New Roman" pitchFamily="18" charset="0"/>
              </a:rPr>
              <a:t>Un año adicional de Inglés, Matemáticas o Ciencias;</a:t>
            </a:r>
          </a:p>
          <a:p>
            <a:pPr marL="347663" indent="-347663">
              <a:spcBef>
                <a:spcPts val="0"/>
              </a:spcBef>
            </a:pPr>
            <a:endParaRPr lang="es-ES_tradnl" sz="2900" dirty="0" smtClean="0">
              <a:cs typeface="Times New Roman" pitchFamily="18" charset="0"/>
            </a:endParaRPr>
          </a:p>
          <a:p>
            <a:pPr marL="667703" lvl="1" indent="-347663">
              <a:spcBef>
                <a:spcPts val="0"/>
              </a:spcBef>
            </a:pPr>
            <a:r>
              <a:rPr lang="es-ES_tradnl" sz="2900" dirty="0" smtClean="0">
                <a:cs typeface="Times New Roman" pitchFamily="18" charset="0"/>
              </a:rPr>
              <a:t>Dos años de Estudios Sociales; y</a:t>
            </a:r>
          </a:p>
          <a:p>
            <a:pPr marL="347663" indent="-347663">
              <a:spcBef>
                <a:spcPts val="0"/>
              </a:spcBef>
            </a:pPr>
            <a:endParaRPr lang="es-ES_tradnl" sz="2900" dirty="0" smtClean="0">
              <a:cs typeface="Times New Roman" pitchFamily="18" charset="0"/>
            </a:endParaRPr>
          </a:p>
          <a:p>
            <a:pPr marL="667703" lvl="1" indent="-347663">
              <a:spcBef>
                <a:spcPts val="0"/>
              </a:spcBef>
            </a:pPr>
            <a:r>
              <a:rPr lang="es-ES_tradnl" sz="2900" dirty="0" smtClean="0">
                <a:cs typeface="Times New Roman" pitchFamily="18" charset="0"/>
              </a:rPr>
              <a:t>Cuatro años de cursos adicionales (cualquiera de las áreas nombradas, o lengua extranjera, religión o filosofía).</a:t>
            </a:r>
          </a:p>
          <a:p>
            <a:pPr marL="0" indent="0" algn="ctr">
              <a:buNone/>
            </a:pP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6855016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      </a:t>
            </a:r>
            <a:r>
              <a:rPr lang="es-ES_tradnl" sz="4000" dirty="0" smtClean="0"/>
              <a:t> Requisitos del Centro de Selección de la NCAA</a:t>
            </a:r>
            <a:endParaRPr lang="es-ES_tradnl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_tradnl" b="1" u="sng" dirty="0" smtClean="0"/>
              <a:t>División I</a:t>
            </a:r>
            <a:r>
              <a:rPr lang="es-ES_tradnl" b="1" dirty="0" smtClean="0"/>
              <a:t> Tiempo Límite del Curriculum</a:t>
            </a:r>
          </a:p>
          <a:p>
            <a:pPr marL="0" indent="0" algn="ctr">
              <a:buNone/>
            </a:pPr>
            <a:endParaRPr lang="es-ES_tradnl" b="1" dirty="0" smtClean="0"/>
          </a:p>
          <a:p>
            <a:r>
              <a:rPr lang="es-ES_tradnl" sz="2600" dirty="0" smtClean="0"/>
              <a:t>Los Estudiantes Deportistas deben completar el currículum antes de graduarse del colegio.</a:t>
            </a:r>
          </a:p>
          <a:p>
            <a:pPr>
              <a:buNone/>
            </a:pPr>
            <a:endParaRPr lang="es-ES_tradnl" sz="2600" dirty="0" smtClean="0"/>
          </a:p>
          <a:p>
            <a:r>
              <a:rPr lang="es-ES_tradnl" sz="2600" dirty="0" smtClean="0"/>
              <a:t>Si el Estudiante Deportista se gradúa dentro del tiempo límite, puede realizar un curso después de la graduación para cumplir con los requisitos iniciales de selección.</a:t>
            </a:r>
          </a:p>
          <a:p>
            <a:pPr lvl="1"/>
            <a:r>
              <a:rPr lang="es-ES_tradnl" sz="2600" dirty="0" smtClean="0"/>
              <a:t>“Más uno”.</a:t>
            </a:r>
          </a:p>
          <a:p>
            <a:pPr marL="0" indent="0" algn="ctr">
              <a:buNone/>
            </a:pP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1132807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Autofit/>
          </a:bodyPr>
          <a:lstStyle/>
          <a:p>
            <a:r>
              <a:rPr lang="es-ES_tradnl" sz="3600" dirty="0"/>
              <a:t>Requisitos del Centro de Selección de la NCAA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s-ES_tradnl" sz="2800" b="1" dirty="0" err="1" smtClean="0"/>
              <a:t>Division</a:t>
            </a:r>
            <a:r>
              <a:rPr lang="es-ES_tradnl" sz="2800" b="1" dirty="0" smtClean="0"/>
              <a:t> I Resultados de GPA Exigidos</a:t>
            </a:r>
          </a:p>
          <a:p>
            <a:pPr marL="0" indent="0" algn="ctr">
              <a:buNone/>
            </a:pPr>
            <a:endParaRPr lang="es-ES_tradnl" b="1" dirty="0" smtClean="0"/>
          </a:p>
          <a:p>
            <a:pPr marL="347663" indent="-347663" algn="just">
              <a:spcBef>
                <a:spcPts val="0"/>
              </a:spcBef>
            </a:pPr>
            <a:r>
              <a:rPr lang="es-ES_tradnl" sz="2400" dirty="0" smtClean="0">
                <a:cs typeface="Times New Roman" pitchFamily="18" charset="0"/>
              </a:rPr>
              <a:t>El curso principal de GPA (media académica) refleja el rendimiento exigido en los 16 cursos. </a:t>
            </a:r>
          </a:p>
          <a:p>
            <a:pPr marL="347663" indent="-347663" algn="just">
              <a:spcBef>
                <a:spcPts val="0"/>
              </a:spcBef>
            </a:pPr>
            <a:endParaRPr lang="es-ES_tradnl" sz="2400" dirty="0" smtClean="0">
              <a:cs typeface="Times New Roman" pitchFamily="18" charset="0"/>
            </a:endParaRPr>
          </a:p>
          <a:p>
            <a:pPr marL="347663" indent="-347663" algn="just">
              <a:spcBef>
                <a:spcPts val="0"/>
              </a:spcBef>
            </a:pPr>
            <a:r>
              <a:rPr lang="es-ES_tradnl" sz="2400" dirty="0" smtClean="0">
                <a:cs typeface="Times New Roman" pitchFamily="18" charset="0"/>
              </a:rPr>
              <a:t>Los Estudiantes Deportistas deben conseguir un curso GPA que se corresponda con sus resultados estándar. </a:t>
            </a:r>
          </a:p>
          <a:p>
            <a:pPr marL="667703" lvl="1" indent="-347663" algn="just">
              <a:spcBef>
                <a:spcPts val="0"/>
              </a:spcBef>
            </a:pPr>
            <a:r>
              <a:rPr lang="es-ES_tradnl" sz="2400" dirty="0" smtClean="0">
                <a:cs typeface="Times New Roman" pitchFamily="18" charset="0"/>
              </a:rPr>
              <a:t>Ver el índice de la selección inicial de la Guía de Universidades</a:t>
            </a:r>
            <a:r>
              <a:rPr lang="es-ES_tradnl" sz="2400" i="1" dirty="0" smtClean="0">
                <a:cs typeface="Times New Roman" pitchFamily="18" charset="0"/>
              </a:rPr>
              <a:t>.</a:t>
            </a:r>
          </a:p>
          <a:p>
            <a:pPr marL="347663" indent="-347663" algn="just">
              <a:spcBef>
                <a:spcPts val="0"/>
              </a:spcBef>
            </a:pPr>
            <a:endParaRPr lang="es-ES_tradnl" sz="2400" dirty="0" smtClean="0">
              <a:cs typeface="Times New Roman" pitchFamily="18" charset="0"/>
            </a:endParaRPr>
          </a:p>
          <a:p>
            <a:pPr marL="347663" indent="-347663" algn="just">
              <a:spcBef>
                <a:spcPts val="0"/>
              </a:spcBef>
            </a:pPr>
            <a:r>
              <a:rPr lang="es-ES_tradnl" sz="2400" dirty="0" smtClean="0">
                <a:cs typeface="Times New Roman" pitchFamily="18" charset="0"/>
              </a:rPr>
              <a:t>El índice de selección inicial se conoce más común mente como la “escala de opciones”.</a:t>
            </a:r>
          </a:p>
          <a:p>
            <a:pPr marL="0" indent="0" algn="ctr">
              <a:buNone/>
            </a:pPr>
            <a:endParaRPr lang="es-ES_tradnl" b="1" dirty="0"/>
          </a:p>
        </p:txBody>
      </p:sp>
    </p:spTree>
    <p:extLst>
      <p:ext uri="{BB962C8B-B14F-4D97-AF65-F5344CB8AC3E}">
        <p14:creationId xmlns:p14="http://schemas.microsoft.com/office/powerpoint/2010/main" val="4470654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_tradnl" sz="3600" dirty="0"/>
              <a:t>Requisitos del Centro de Selección de la NCAA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lvl="0" indent="0" algn="ctr">
              <a:buNone/>
            </a:pPr>
            <a:r>
              <a:rPr lang="es-ES_tradnl" sz="3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¿Cómo realizar la Selección inicial para los Alumnos de España?</a:t>
            </a:r>
            <a:endParaRPr lang="es-ES_tradnl" sz="33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ts val="0"/>
              </a:spcBef>
              <a:buNone/>
              <a:defRPr/>
            </a:pPr>
            <a:endParaRPr lang="es-ES_tradnl" sz="2800" u="sng" dirty="0" smtClean="0">
              <a:solidFill>
                <a:schemeClr val="tx1">
                  <a:lumMod val="50000"/>
                </a:schemeClr>
              </a:solidFill>
            </a:endParaRPr>
          </a:p>
          <a:p>
            <a:pPr>
              <a:spcBef>
                <a:spcPts val="0"/>
              </a:spcBef>
              <a:buNone/>
              <a:defRPr/>
            </a:pPr>
            <a:r>
              <a:rPr lang="es-ES_tradnl" sz="3100" u="sng" dirty="0" smtClean="0">
                <a:solidFill>
                  <a:schemeClr val="tx1">
                    <a:lumMod val="50000"/>
                  </a:schemeClr>
                </a:solidFill>
              </a:rPr>
              <a:t>Documentos de Categoría 1:</a:t>
            </a:r>
            <a:endParaRPr lang="es-ES_tradnl" sz="3100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341313" indent="-341313">
              <a:spcBef>
                <a:spcPts val="0"/>
              </a:spcBef>
              <a:defRPr/>
            </a:pPr>
            <a:r>
              <a:rPr lang="es-ES_tradnl" sz="3100" dirty="0" smtClean="0">
                <a:solidFill>
                  <a:schemeClr val="tx1">
                    <a:lumMod val="50000"/>
                  </a:schemeClr>
                </a:solidFill>
              </a:rPr>
              <a:t>Graduación Escolar Satisfactoria y realización de los 16 cursos.</a:t>
            </a:r>
          </a:p>
          <a:p>
            <a:pPr marL="341313" indent="-341313">
              <a:spcBef>
                <a:spcPts val="0"/>
              </a:spcBef>
              <a:buNone/>
              <a:defRPr/>
            </a:pPr>
            <a:endParaRPr lang="es-ES_tradnl" sz="3100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341313" indent="-341313">
              <a:spcBef>
                <a:spcPts val="0"/>
              </a:spcBef>
              <a:defRPr/>
            </a:pPr>
            <a:r>
              <a:rPr lang="es-ES_tradnl" sz="3100" dirty="0" smtClean="0">
                <a:solidFill>
                  <a:schemeClr val="tx1">
                    <a:lumMod val="50000"/>
                  </a:schemeClr>
                </a:solidFill>
              </a:rPr>
              <a:t>La nota media se calcula basándose en todas las clases de los dos últimos años.</a:t>
            </a:r>
          </a:p>
          <a:p>
            <a:pPr marL="341313" indent="-341313">
              <a:spcBef>
                <a:spcPts val="0"/>
              </a:spcBef>
              <a:defRPr/>
            </a:pPr>
            <a:endParaRPr lang="es-ES_tradnl" sz="3100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341313" indent="-341313">
              <a:spcBef>
                <a:spcPts val="0"/>
              </a:spcBef>
              <a:defRPr/>
            </a:pPr>
            <a:r>
              <a:rPr lang="es-ES_tradnl" sz="3100" dirty="0" smtClean="0">
                <a:solidFill>
                  <a:schemeClr val="tx1">
                    <a:lumMod val="50000"/>
                  </a:schemeClr>
                </a:solidFill>
              </a:rPr>
              <a:t>Ejemplos:</a:t>
            </a:r>
          </a:p>
          <a:p>
            <a:pPr marL="741363" lvl="1" indent="-341313">
              <a:spcBef>
                <a:spcPts val="0"/>
              </a:spcBef>
              <a:defRPr/>
            </a:pPr>
            <a:r>
              <a:rPr lang="es-ES_tradnl" sz="3100" dirty="0" smtClean="0">
                <a:solidFill>
                  <a:schemeClr val="tx1">
                    <a:lumMod val="50000"/>
                  </a:schemeClr>
                </a:solidFill>
              </a:rPr>
              <a:t>Bachillerato</a:t>
            </a:r>
          </a:p>
          <a:p>
            <a:pPr marL="741363" lvl="1" indent="-341313">
              <a:spcBef>
                <a:spcPts val="0"/>
              </a:spcBef>
              <a:buNone/>
              <a:defRPr/>
            </a:pPr>
            <a:endParaRPr lang="es-ES_tradnl" sz="3100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741363" lvl="1" indent="-341313">
              <a:spcBef>
                <a:spcPts val="0"/>
              </a:spcBef>
              <a:defRPr/>
            </a:pPr>
            <a:r>
              <a:rPr lang="es-ES_tradnl" sz="3100" dirty="0" smtClean="0">
                <a:solidFill>
                  <a:schemeClr val="tx1">
                    <a:lumMod val="50000"/>
                  </a:schemeClr>
                </a:solidFill>
              </a:rPr>
              <a:t>Curso de Orientación Universitaria</a:t>
            </a:r>
          </a:p>
          <a:p>
            <a:pPr marL="741363" lvl="1" indent="-341313">
              <a:spcBef>
                <a:spcPts val="0"/>
              </a:spcBef>
              <a:buNone/>
              <a:defRPr/>
            </a:pPr>
            <a:endParaRPr lang="es-ES_tradnl" sz="3100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741363" lvl="1" indent="-341313">
              <a:spcBef>
                <a:spcPts val="0"/>
              </a:spcBef>
              <a:defRPr/>
            </a:pPr>
            <a:r>
              <a:rPr lang="es-ES_tradnl" sz="3100" dirty="0" smtClean="0">
                <a:solidFill>
                  <a:schemeClr val="tx1">
                    <a:lumMod val="50000"/>
                  </a:schemeClr>
                </a:solidFill>
              </a:rPr>
              <a:t>Bachillerato (Rama de Ciencias Naturales o de la Salud, o Humanidades)</a:t>
            </a:r>
          </a:p>
          <a:p>
            <a:pPr marL="0" indent="0" algn="ctr">
              <a:buNone/>
            </a:pP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3874063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sz="3600" smtClean="0"/>
              <a:t>Requisitos de Selección del Centro NCAA </a:t>
            </a:r>
            <a:endParaRPr lang="es-ES_tradnl" sz="36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341313" lvl="1" indent="-341313" algn="ctr">
              <a:spcBef>
                <a:spcPts val="0"/>
              </a:spcBef>
              <a:buClr>
                <a:schemeClr val="accent1"/>
              </a:buClr>
              <a:buNone/>
              <a:defRPr/>
            </a:pPr>
            <a:r>
              <a:rPr lang="es-ES_tradnl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¿Cómo realizar la Selección inicial para los Alumnos de España?</a:t>
            </a:r>
            <a:endParaRPr lang="es-ES_tradnl" sz="36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1313" lvl="1" indent="-341313" algn="ctr">
              <a:spcBef>
                <a:spcPts val="0"/>
              </a:spcBef>
              <a:buClr>
                <a:schemeClr val="accent1"/>
              </a:buClr>
              <a:buNone/>
              <a:defRPr/>
            </a:pPr>
            <a:r>
              <a:rPr lang="es-ES_tradnl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ES_tradnl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s-ES_tradnl" b="1" u="sng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1313" lvl="1" indent="-341313">
              <a:spcBef>
                <a:spcPts val="0"/>
              </a:spcBef>
              <a:buClr>
                <a:schemeClr val="accent1"/>
              </a:buClr>
              <a:buNone/>
              <a:defRPr/>
            </a:pPr>
            <a:r>
              <a:rPr lang="es-ES_tradnl" u="sng" dirty="0" smtClean="0">
                <a:solidFill>
                  <a:schemeClr val="tx1">
                    <a:lumMod val="50000"/>
                  </a:schemeClr>
                </a:solidFill>
              </a:rPr>
              <a:t>Documentos de Categoría 2</a:t>
            </a:r>
            <a:r>
              <a:rPr lang="es-ES_tradnl" dirty="0" smtClean="0">
                <a:solidFill>
                  <a:schemeClr val="tx1">
                    <a:lumMod val="50000"/>
                  </a:schemeClr>
                </a:solidFill>
              </a:rPr>
              <a:t>:  </a:t>
            </a:r>
          </a:p>
          <a:p>
            <a:pPr marL="341313" lvl="1" indent="-341313">
              <a:spcBef>
                <a:spcPts val="0"/>
              </a:spcBef>
              <a:buClr>
                <a:schemeClr val="accent1"/>
              </a:buClr>
              <a:defRPr/>
            </a:pPr>
            <a:r>
              <a:rPr lang="es-ES_tradnl" dirty="0" smtClean="0">
                <a:solidFill>
                  <a:schemeClr val="tx1">
                    <a:lumMod val="50000"/>
                  </a:schemeClr>
                </a:solidFill>
              </a:rPr>
              <a:t>Nota de graduación satisfactoria pero no hay clases </a:t>
            </a:r>
            <a:r>
              <a:rPr lang="es-ES_tradnl" dirty="0" err="1" smtClean="0">
                <a:solidFill>
                  <a:schemeClr val="tx1">
                    <a:lumMod val="50000"/>
                  </a:schemeClr>
                </a:solidFill>
              </a:rPr>
              <a:t>obligatoras</a:t>
            </a:r>
            <a:r>
              <a:rPr lang="es-ES_tradnl" dirty="0" smtClean="0">
                <a:solidFill>
                  <a:schemeClr val="tx1">
                    <a:lumMod val="50000"/>
                  </a:schemeClr>
                </a:solidFill>
              </a:rPr>
              <a:t>.</a:t>
            </a:r>
          </a:p>
          <a:p>
            <a:pPr marL="341313" lvl="1" indent="-341313">
              <a:spcBef>
                <a:spcPts val="0"/>
              </a:spcBef>
              <a:buClr>
                <a:schemeClr val="accent1"/>
              </a:buClr>
              <a:buNone/>
              <a:defRPr/>
            </a:pPr>
            <a:endParaRPr lang="es-ES_tradnl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341313" lvl="1" indent="-341313">
              <a:spcBef>
                <a:spcPts val="0"/>
              </a:spcBef>
              <a:buClr>
                <a:schemeClr val="accent1"/>
              </a:buClr>
              <a:defRPr/>
            </a:pPr>
            <a:r>
              <a:rPr lang="es-ES_tradnl" dirty="0" smtClean="0">
                <a:solidFill>
                  <a:schemeClr val="tx1">
                    <a:lumMod val="50000"/>
                  </a:schemeClr>
                </a:solidFill>
              </a:rPr>
              <a:t>El Centro de Selección de NCAA evalúa los documentos de Categoría 2 para determinar si la distribución de los cursos es satisfactoria.</a:t>
            </a:r>
          </a:p>
          <a:p>
            <a:pPr marL="341313" lvl="1" indent="-341313">
              <a:spcBef>
                <a:spcPts val="0"/>
              </a:spcBef>
              <a:buClr>
                <a:schemeClr val="accent1"/>
              </a:buClr>
              <a:buNone/>
              <a:defRPr/>
            </a:pPr>
            <a:endParaRPr lang="es-ES_tradnl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341313" lvl="1" indent="-341313">
              <a:spcBef>
                <a:spcPts val="0"/>
              </a:spcBef>
              <a:buClr>
                <a:schemeClr val="accent1"/>
              </a:buClr>
              <a:defRPr/>
            </a:pPr>
            <a:r>
              <a:rPr lang="es-ES_tradnl" dirty="0" smtClean="0">
                <a:solidFill>
                  <a:schemeClr val="tx1">
                    <a:lumMod val="50000"/>
                  </a:schemeClr>
                </a:solidFill>
              </a:rPr>
              <a:t>La nota media se calcula basándose en la distribución de los 16 cursos del documento.</a:t>
            </a:r>
          </a:p>
          <a:p>
            <a:pPr marL="341313" lvl="1" indent="-341313">
              <a:spcBef>
                <a:spcPts val="0"/>
              </a:spcBef>
              <a:buClr>
                <a:schemeClr val="accent1"/>
              </a:buClr>
              <a:defRPr/>
            </a:pPr>
            <a:endParaRPr lang="es-ES_tradnl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341313" lvl="1" indent="-341313">
              <a:spcBef>
                <a:spcPts val="0"/>
              </a:spcBef>
              <a:buClr>
                <a:schemeClr val="accent1"/>
              </a:buClr>
              <a:defRPr/>
            </a:pPr>
            <a:r>
              <a:rPr lang="es-ES_tradnl" dirty="0" smtClean="0">
                <a:solidFill>
                  <a:schemeClr val="tx1">
                    <a:lumMod val="50000"/>
                  </a:schemeClr>
                </a:solidFill>
              </a:rPr>
              <a:t>Ejemplos:</a:t>
            </a:r>
          </a:p>
          <a:p>
            <a:pPr marL="741363" lvl="2" indent="-341313">
              <a:spcBef>
                <a:spcPts val="0"/>
              </a:spcBef>
              <a:buClr>
                <a:schemeClr val="accent1"/>
              </a:buClr>
              <a:defRPr/>
            </a:pPr>
            <a:r>
              <a:rPr lang="es-ES_tradnl" dirty="0" smtClean="0">
                <a:solidFill>
                  <a:schemeClr val="tx1">
                    <a:lumMod val="50000"/>
                  </a:schemeClr>
                </a:solidFill>
              </a:rPr>
              <a:t>Título de Técnico Superior, Título de Técnico Especialista, Perito Mercantil, Título de Maestro</a:t>
            </a:r>
          </a:p>
          <a:p>
            <a:pPr marL="0" indent="0" algn="ctr">
              <a:buNone/>
            </a:pPr>
            <a:endParaRPr lang="es-ES_tradnl" sz="2800" dirty="0"/>
          </a:p>
        </p:txBody>
      </p:sp>
    </p:spTree>
    <p:extLst>
      <p:ext uri="{BB962C8B-B14F-4D97-AF65-F5344CB8AC3E}">
        <p14:creationId xmlns:p14="http://schemas.microsoft.com/office/powerpoint/2010/main" val="26129138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sz="3600" dirty="0"/>
              <a:t>Requisitos del Centro de Selección de la NCAA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_tradnl" dirty="0" smtClean="0"/>
          </a:p>
          <a:p>
            <a:r>
              <a:rPr lang="es-ES_tradnl" dirty="0" smtClean="0"/>
              <a:t>La </a:t>
            </a:r>
            <a:r>
              <a:rPr lang="es-ES_tradnl" b="1" i="1" u="sng" dirty="0" smtClean="0"/>
              <a:t>Guía universitaria NCAA para Alumnos-Atletas</a:t>
            </a:r>
            <a:r>
              <a:rPr lang="es-ES_tradnl" dirty="0" smtClean="0"/>
              <a:t> es una fuente muy buena para entender los requisitos de Selección Universitaria Americana.</a:t>
            </a:r>
          </a:p>
          <a:p>
            <a:pPr marL="0" indent="0" algn="ctr">
              <a:buNone/>
            </a:pPr>
            <a:endParaRPr lang="es-ES_tradnl" dirty="0" smtClean="0">
              <a:hlinkClick r:id="rId2"/>
            </a:endParaRPr>
          </a:p>
          <a:p>
            <a:r>
              <a:rPr lang="es-ES_tradnl" dirty="0" smtClean="0"/>
              <a:t>Descárgate una copia en </a:t>
            </a:r>
            <a:r>
              <a:rPr lang="es-ES_tradnl" dirty="0" smtClean="0">
                <a:hlinkClick r:id="rId2"/>
              </a:rPr>
              <a:t>www.eligibilitycenter.org</a:t>
            </a:r>
            <a:endParaRPr lang="es-ES_tradnl" dirty="0" smtClean="0"/>
          </a:p>
          <a:p>
            <a:pPr marL="0" indent="0">
              <a:buNone/>
            </a:pP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2959577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96962"/>
          </a:xfrm>
        </p:spPr>
        <p:txBody>
          <a:bodyPr>
            <a:normAutofit/>
          </a:bodyPr>
          <a:lstStyle/>
          <a:p>
            <a:r>
              <a:rPr lang="es-ES_tradnl" sz="3200" dirty="0" smtClean="0"/>
              <a:t>¿Cómo funciona el Proceso de Reclutamiento de las Universidades Americanas?</a:t>
            </a:r>
            <a:endParaRPr lang="es-ES_tradnl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1" y="1371600"/>
            <a:ext cx="4791455" cy="762001"/>
          </a:xfrm>
        </p:spPr>
        <p:txBody>
          <a:bodyPr>
            <a:normAutofit/>
          </a:bodyPr>
          <a:lstStyle/>
          <a:p>
            <a:endParaRPr lang="es-ES_tradnl" dirty="0" smtClean="0"/>
          </a:p>
          <a:p>
            <a:pPr marL="1554480" lvl="5" indent="0">
              <a:buNone/>
            </a:pPr>
            <a:endParaRPr lang="es-ES_tradnl" b="1" i="1" u="sng" dirty="0" smtClean="0"/>
          </a:p>
          <a:p>
            <a:pPr marL="1554480" lvl="5" indent="0">
              <a:buNone/>
            </a:pPr>
            <a:endParaRPr lang="es-ES_tradnl" sz="12800" b="1" i="1" u="sng" dirty="0" smtClean="0"/>
          </a:p>
          <a:p>
            <a:pPr marL="0" indent="0">
              <a:buNone/>
            </a:pPr>
            <a:endParaRPr lang="es-ES_tradnl" dirty="0"/>
          </a:p>
        </p:txBody>
      </p:sp>
      <p:sp>
        <p:nvSpPr>
          <p:cNvPr id="4" name="TextBox 3"/>
          <p:cNvSpPr txBox="1"/>
          <p:nvPr/>
        </p:nvSpPr>
        <p:spPr>
          <a:xfrm>
            <a:off x="1219200" y="1600200"/>
            <a:ext cx="6629399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00" dirty="0" smtClean="0"/>
              <a:t>Por John </a:t>
            </a:r>
            <a:r>
              <a:rPr lang="es-ES_tradnl" sz="2800" dirty="0" err="1" smtClean="0"/>
              <a:t>Brooks</a:t>
            </a:r>
            <a:r>
              <a:rPr lang="es-ES_tradnl" sz="2800" dirty="0" smtClean="0"/>
              <a:t> y Ted </a:t>
            </a:r>
            <a:r>
              <a:rPr lang="es-ES_tradnl" sz="2800" dirty="0" err="1" smtClean="0"/>
              <a:t>Gleason</a:t>
            </a:r>
            <a:endParaRPr lang="es-ES_tradnl" sz="2800" dirty="0" smtClean="0"/>
          </a:p>
          <a:p>
            <a:pPr algn="ctr"/>
            <a:endParaRPr lang="es-ES_tradnl" sz="2400" dirty="0" smtClean="0"/>
          </a:p>
          <a:p>
            <a:pPr algn="ctr"/>
            <a:endParaRPr lang="es-ES_tradnl" sz="2400" dirty="0" smtClean="0"/>
          </a:p>
          <a:p>
            <a:pPr algn="ctr"/>
            <a:r>
              <a:rPr lang="es-ES_tradnl" sz="4000" b="1" dirty="0" smtClean="0"/>
              <a:t>Descanso de 15 minutos</a:t>
            </a:r>
            <a:endParaRPr lang="es-ES_tradnl" sz="4000" b="1" dirty="0"/>
          </a:p>
        </p:txBody>
      </p:sp>
      <p:pic>
        <p:nvPicPr>
          <p:cNvPr id="11" name="Picture 10" descr="logo_rfeg_email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3352800"/>
            <a:ext cx="1828800" cy="1468582"/>
          </a:xfrm>
          <a:prstGeom prst="rect">
            <a:avLst/>
          </a:prstGeom>
        </p:spPr>
      </p:pic>
      <p:pic>
        <p:nvPicPr>
          <p:cNvPr id="12" name="Picture 11" descr="TPI LOG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81400"/>
            <a:ext cx="5196037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0747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V.    Becas, Matrícula y Carta de Intención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_tradnl" dirty="0" smtClean="0"/>
          </a:p>
          <a:p>
            <a:pPr lvl="1">
              <a:buFont typeface="Arial"/>
              <a:buChar char="•"/>
            </a:pPr>
            <a:r>
              <a:rPr lang="es-ES_tradnl" dirty="0" smtClean="0"/>
              <a:t>¿Qué es una Beca Deportiva Completa?</a:t>
            </a:r>
          </a:p>
          <a:p>
            <a:pPr lvl="1">
              <a:buFont typeface="Arial"/>
              <a:buChar char="•"/>
            </a:pPr>
            <a:r>
              <a:rPr lang="es-ES_tradnl" dirty="0" smtClean="0"/>
              <a:t>Carta de Intención</a:t>
            </a:r>
          </a:p>
          <a:p>
            <a:pPr lvl="1">
              <a:buFont typeface="Arial"/>
              <a:buChar char="•"/>
            </a:pPr>
            <a:r>
              <a:rPr lang="es-ES_tradnl" dirty="0" smtClean="0"/>
              <a:t>Coste de ir a una Universidad Pública frente a Privada</a:t>
            </a:r>
          </a:p>
          <a:p>
            <a:pPr lvl="1">
              <a:buFont typeface="Arial"/>
              <a:buChar char="•"/>
            </a:pPr>
            <a:r>
              <a:rPr lang="es-ES_tradnl" dirty="0" smtClean="0"/>
              <a:t>Becas No Deportivas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4395003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_tradnl" sz="3600" dirty="0" smtClean="0"/>
              <a:t>Becas, Matrícula y Carta de Intención</a:t>
            </a:r>
            <a:endParaRPr lang="es-ES_tradnl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_tradnl" u="sng" dirty="0" smtClean="0"/>
              <a:t>¿Qué es una Beca Deportiva Completa?</a:t>
            </a:r>
          </a:p>
          <a:p>
            <a:pPr marL="0" indent="0" algn="ctr">
              <a:buNone/>
            </a:pPr>
            <a:endParaRPr lang="es-ES_tradnl" i="1" u="sng" dirty="0" smtClean="0"/>
          </a:p>
          <a:p>
            <a:r>
              <a:rPr lang="es-ES_tradnl" sz="2400" dirty="0" smtClean="0"/>
              <a:t>Una Beca Deportiva Completa cubre matrícula, honorarios, libros, alojamiento y profesorado durante un año académico.</a:t>
            </a:r>
            <a:endParaRPr lang="es-ES_tradnl" sz="2400" u="sng" dirty="0" smtClean="0"/>
          </a:p>
          <a:p>
            <a:r>
              <a:rPr lang="es-ES_tradnl" sz="2400" dirty="0" smtClean="0"/>
              <a:t>Las becas suelen ser contratos de 1 año renovables.</a:t>
            </a:r>
          </a:p>
          <a:p>
            <a:r>
              <a:rPr lang="es-ES_tradnl" sz="2400" dirty="0" smtClean="0"/>
              <a:t>Puede haber becas de varios años de duración.</a:t>
            </a:r>
          </a:p>
          <a:p>
            <a:r>
              <a:rPr lang="es-ES_tradnl" sz="2400" dirty="0" smtClean="0"/>
              <a:t>Las becas parciales son las más habituales en golf.</a:t>
            </a:r>
          </a:p>
          <a:p>
            <a:r>
              <a:rPr lang="es-ES_tradnl" sz="2400" dirty="0" smtClean="0"/>
              <a:t>Las becas del primer año rara vez superan el 50%.</a:t>
            </a:r>
          </a:p>
          <a:p>
            <a:pPr marL="0" indent="0" algn="ctr">
              <a:buNone/>
            </a:pPr>
            <a:endParaRPr lang="es-ES_tradnl" sz="2400" i="1" u="sng" dirty="0"/>
          </a:p>
        </p:txBody>
      </p:sp>
    </p:spTree>
    <p:extLst>
      <p:ext uri="{BB962C8B-B14F-4D97-AF65-F5344CB8AC3E}">
        <p14:creationId xmlns:p14="http://schemas.microsoft.com/office/powerpoint/2010/main" val="35000114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_tradnl" sz="3600" dirty="0" smtClean="0"/>
              <a:t>Becas, Matrícula y Carta de Intención</a:t>
            </a:r>
            <a:endParaRPr lang="es-ES_tradnl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ES_tradnl" sz="2800" u="sng" dirty="0" smtClean="0"/>
              <a:t>Restricciones de las Becas por División y Género</a:t>
            </a:r>
            <a:endParaRPr lang="es-ES_tradnl" sz="2800" dirty="0" smtClean="0"/>
          </a:p>
          <a:p>
            <a:pPr lvl="2"/>
            <a:r>
              <a:rPr lang="es-ES_tradnl" dirty="0" smtClean="0"/>
              <a:t>Restricciones División I: Hombres-4.5/Mujeres-6.0</a:t>
            </a:r>
          </a:p>
          <a:p>
            <a:pPr lvl="2"/>
            <a:r>
              <a:rPr lang="es-ES_tradnl" dirty="0" smtClean="0"/>
              <a:t>Restricciones División II: Hombres-3.6/Mujeres-5.4</a:t>
            </a:r>
          </a:p>
          <a:p>
            <a:pPr lvl="2"/>
            <a:r>
              <a:rPr lang="es-ES_tradnl" dirty="0" smtClean="0"/>
              <a:t>Restricciones División III: No hay Becas de Golf.</a:t>
            </a:r>
          </a:p>
          <a:p>
            <a:pPr lvl="2"/>
            <a:r>
              <a:rPr lang="es-ES_tradnl" dirty="0" smtClean="0"/>
              <a:t>Restricciones NAIA y NJCAA: Varía según la Universidad.	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8268203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Becas, Matrícula y Carta de Intención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_tradnl" i="1" u="sng" dirty="0" smtClean="0"/>
              <a:t>Carta de Intención</a:t>
            </a:r>
          </a:p>
          <a:p>
            <a:pPr marL="0" indent="0" algn="ctr">
              <a:buNone/>
            </a:pPr>
            <a:endParaRPr lang="es-ES_tradnl" i="1" u="sng" dirty="0" smtClean="0"/>
          </a:p>
          <a:p>
            <a:r>
              <a:rPr lang="es-ES_tradnl" sz="2400" dirty="0" smtClean="0"/>
              <a:t>La Carta de Intención se puede firmar por adelantado (a mediados de Noviembre) o después del 15 de abril, cuando el candidato esté en 2º de Bachillerato.</a:t>
            </a:r>
          </a:p>
          <a:p>
            <a:r>
              <a:rPr lang="es-ES_tradnl" sz="2400" dirty="0" smtClean="0"/>
              <a:t>Para oficializar la Carta de Intención, debe incluir una beca deportiva.</a:t>
            </a:r>
          </a:p>
          <a:p>
            <a:r>
              <a:rPr lang="es-ES_tradnl" sz="2400" dirty="0" smtClean="0"/>
              <a:t>La Carta de Intención es un documento vinculante que se oficializa una vez que el candidato finaliza un curso académico completo en la Universidad que ha elegido.</a:t>
            </a:r>
          </a:p>
          <a:p>
            <a:pPr marL="0" indent="0" algn="ctr">
              <a:buNone/>
            </a:pPr>
            <a:endParaRPr lang="es-ES_tradnl" sz="2400" i="1" u="sng" dirty="0"/>
          </a:p>
        </p:txBody>
      </p:sp>
    </p:spTree>
    <p:extLst>
      <p:ext uri="{BB962C8B-B14F-4D97-AF65-F5344CB8AC3E}">
        <p14:creationId xmlns:p14="http://schemas.microsoft.com/office/powerpoint/2010/main" val="26803318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Autofit/>
          </a:bodyPr>
          <a:lstStyle/>
          <a:p>
            <a:r>
              <a:rPr lang="es-ES_tradnl" sz="3600" dirty="0" smtClean="0"/>
              <a:t>Becas, Matrícula y Carta de Intención</a:t>
            </a:r>
            <a:endParaRPr lang="es-ES_tradnl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s-ES_tradnl" u="sng" dirty="0" smtClean="0"/>
              <a:t>Coste de la Universidad Americana</a:t>
            </a:r>
          </a:p>
          <a:p>
            <a:pPr marL="0" indent="0" algn="ctr">
              <a:buNone/>
            </a:pPr>
            <a:endParaRPr lang="es-ES_tradnl" i="1" u="sng" dirty="0" smtClean="0"/>
          </a:p>
          <a:p>
            <a:r>
              <a:rPr lang="es-ES_tradnl" sz="2800" dirty="0" smtClean="0"/>
              <a:t>Las Universidades Públicas cuestan entre 30.000 y 40.000 dólares por año.</a:t>
            </a:r>
          </a:p>
          <a:p>
            <a:pPr marL="0" indent="0">
              <a:buNone/>
            </a:pPr>
            <a:endParaRPr lang="es-ES_tradnl" sz="2800" dirty="0" smtClean="0"/>
          </a:p>
          <a:p>
            <a:r>
              <a:rPr lang="es-ES_tradnl" sz="2800" dirty="0" smtClean="0"/>
              <a:t>Las Universidades Privadas son más caras que las públicas, algunas llegan a los 60.000 dólares al año.</a:t>
            </a:r>
          </a:p>
          <a:p>
            <a:endParaRPr lang="es-ES_tradnl" sz="2800" dirty="0" smtClean="0"/>
          </a:p>
          <a:p>
            <a:r>
              <a:rPr lang="es-ES_tradnl" sz="2800" dirty="0" smtClean="0"/>
              <a:t>Los costes anuales incluyen formación, honorarios, libros, alojamiento y profesorado.</a:t>
            </a:r>
          </a:p>
          <a:p>
            <a:pPr marL="0" indent="0">
              <a:buNone/>
            </a:pPr>
            <a:r>
              <a:rPr lang="es-ES_tradnl" dirty="0" smtClean="0"/>
              <a:t>	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4847145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Becas, Matrícula y Carta de Intención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ES_tradnl" u="sng" dirty="0" smtClean="0"/>
              <a:t>Becas No Deportivas</a:t>
            </a:r>
          </a:p>
          <a:p>
            <a:pPr marL="0" indent="0" algn="ctr">
              <a:buNone/>
            </a:pPr>
            <a:endParaRPr lang="es-ES_tradnl" i="1" u="sng" dirty="0" smtClean="0"/>
          </a:p>
          <a:p>
            <a:pPr lvl="4">
              <a:buFont typeface="Arial"/>
              <a:buChar char="•"/>
            </a:pPr>
            <a:r>
              <a:rPr lang="es-ES_tradnl" sz="2400" dirty="0" smtClean="0"/>
              <a:t>Necesidad de Ayuda Base</a:t>
            </a:r>
          </a:p>
          <a:p>
            <a:pPr lvl="4">
              <a:buFont typeface="Arial"/>
              <a:buChar char="•"/>
            </a:pPr>
            <a:r>
              <a:rPr lang="es-ES_tradnl" sz="2400" dirty="0" smtClean="0"/>
              <a:t>Reconocimiento Académico</a:t>
            </a:r>
          </a:p>
          <a:p>
            <a:pPr lvl="4">
              <a:buFont typeface="Arial"/>
              <a:buChar char="•"/>
            </a:pPr>
            <a:r>
              <a:rPr lang="es-ES_tradnl" sz="2400" dirty="0" smtClean="0"/>
              <a:t>Logros Especiales / Beca de Aptitudes</a:t>
            </a:r>
          </a:p>
          <a:p>
            <a:pPr marL="0" indent="0" algn="ctr">
              <a:buNone/>
            </a:pPr>
            <a:endParaRPr lang="es-ES_tradnl" i="1" u="sng" dirty="0" smtClean="0"/>
          </a:p>
          <a:p>
            <a:endParaRPr lang="es-ES_tradnl" i="1" u="sng" dirty="0"/>
          </a:p>
        </p:txBody>
      </p:sp>
    </p:spTree>
    <p:extLst>
      <p:ext uri="{BB962C8B-B14F-4D97-AF65-F5344CB8AC3E}">
        <p14:creationId xmlns:p14="http://schemas.microsoft.com/office/powerpoint/2010/main" val="4514506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¿Cómo funciona el Proceso de Reclutamiento de las Universidades Americanas?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209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s-ES_tradnl" dirty="0" smtClean="0"/>
          </a:p>
          <a:p>
            <a:pPr marL="0" indent="0" algn="ctr">
              <a:buNone/>
            </a:pPr>
            <a:r>
              <a:rPr lang="es-ES_tradnl" dirty="0" smtClean="0"/>
              <a:t>Por John Brooks y Ted </a:t>
            </a:r>
            <a:r>
              <a:rPr lang="es-ES_tradnl" dirty="0" err="1" smtClean="0"/>
              <a:t>Gleason</a:t>
            </a:r>
            <a:endParaRPr lang="es-ES_tradnl" dirty="0" smtClean="0"/>
          </a:p>
          <a:p>
            <a:pPr marL="0" indent="0" algn="ctr">
              <a:buNone/>
            </a:pPr>
            <a:r>
              <a:rPr lang="es-ES_tradnl" sz="4400" b="1" dirty="0" smtClean="0"/>
              <a:t>Resumen de la 1ª Jornada</a:t>
            </a:r>
          </a:p>
          <a:p>
            <a:pPr marL="0" indent="0" algn="ctr">
              <a:buNone/>
            </a:pPr>
            <a:endParaRPr lang="es-ES_tradnl" sz="4400" b="1" dirty="0"/>
          </a:p>
          <a:p>
            <a:pPr marL="0" indent="0" algn="ctr">
              <a:buNone/>
            </a:pPr>
            <a:endParaRPr lang="es-ES_tradnl" sz="4400" b="1" dirty="0" smtClean="0"/>
          </a:p>
          <a:p>
            <a:pPr algn="ctr"/>
            <a:endParaRPr lang="es-ES_tradnl" dirty="0"/>
          </a:p>
        </p:txBody>
      </p:sp>
      <p:pic>
        <p:nvPicPr>
          <p:cNvPr id="10" name="Picture 9" descr="logo_rfeg_email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3713018"/>
            <a:ext cx="1828800" cy="1468582"/>
          </a:xfrm>
          <a:prstGeom prst="rect">
            <a:avLst/>
          </a:prstGeom>
        </p:spPr>
      </p:pic>
      <p:pic>
        <p:nvPicPr>
          <p:cNvPr id="11" name="Picture 10" descr="TPI LOG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86200"/>
            <a:ext cx="5196037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9204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_tradnl" sz="3600" dirty="0" smtClean="0"/>
              <a:t>¿Cómo funciona el Proceso de Reclutamiento de las Universidades Americanas?</a:t>
            </a:r>
            <a:endParaRPr lang="es-ES_tradnl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s-ES_tradnl" dirty="0" smtClean="0"/>
          </a:p>
          <a:p>
            <a:pPr marL="0" indent="0" algn="ctr">
              <a:buNone/>
            </a:pPr>
            <a:r>
              <a:rPr lang="es-ES_tradnl" dirty="0" smtClean="0"/>
              <a:t>Por favor envíen sus preguntas a </a:t>
            </a:r>
          </a:p>
          <a:p>
            <a:pPr marL="0" indent="0" algn="ctr">
              <a:buNone/>
            </a:pPr>
            <a:r>
              <a:rPr lang="es-ES_tradnl" dirty="0" smtClean="0"/>
              <a:t>Ricardo </a:t>
            </a:r>
            <a:r>
              <a:rPr lang="es-ES_tradnl" dirty="0" err="1" smtClean="0"/>
              <a:t>Relinque</a:t>
            </a:r>
            <a:r>
              <a:rPr lang="es-ES_tradnl" dirty="0" smtClean="0"/>
              <a:t>:</a:t>
            </a:r>
          </a:p>
          <a:p>
            <a:pPr marL="0" indent="0" algn="ctr">
              <a:buNone/>
            </a:pPr>
            <a:endParaRPr lang="es-ES_tradnl" dirty="0" smtClean="0"/>
          </a:p>
          <a:p>
            <a:pPr marL="0" indent="0" algn="ctr">
              <a:buNone/>
            </a:pPr>
            <a:r>
              <a:rPr lang="es-ES_tradnl" dirty="0" err="1" smtClean="0"/>
              <a:t>ricardo.relinque@me.com</a:t>
            </a:r>
            <a:endParaRPr lang="es-ES_tradnl" dirty="0" smtClean="0"/>
          </a:p>
          <a:p>
            <a:pPr marL="0" indent="0" algn="ctr">
              <a:buNone/>
            </a:pPr>
            <a:endParaRPr lang="es-ES_tradnl" dirty="0" smtClean="0"/>
          </a:p>
          <a:p>
            <a:pPr marL="0" indent="0" algn="ctr">
              <a:buNone/>
            </a:pPr>
            <a:r>
              <a:rPr lang="es-ES_tradnl" sz="2800" dirty="0" smtClean="0"/>
              <a:t>Responderemos a todas sus dudas en la 2ª jornada de 9 a 10.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60904046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_tradnl" sz="3600" dirty="0" smtClean="0"/>
              <a:t/>
            </a:r>
            <a:br>
              <a:rPr lang="es-ES_tradnl" sz="3600" dirty="0" smtClean="0"/>
            </a:br>
            <a:r>
              <a:rPr lang="es-ES_tradnl" sz="3600" dirty="0" smtClean="0"/>
              <a:t>¿Cómo funciona el Proceso de Reclutamiento de las Universidades Americanas?</a:t>
            </a:r>
            <a:endParaRPr lang="es-ES_tradnl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s-ES_tradnl" i="1" u="sng" dirty="0" smtClean="0"/>
          </a:p>
          <a:p>
            <a:pPr marL="0" indent="0" algn="ctr">
              <a:buNone/>
            </a:pPr>
            <a:r>
              <a:rPr lang="es-ES_tradnl" sz="4000" i="1" u="sng" dirty="0" smtClean="0"/>
              <a:t>2ª Jornada</a:t>
            </a:r>
          </a:p>
          <a:p>
            <a:pPr marL="0" indent="0" algn="ctr">
              <a:buNone/>
            </a:pPr>
            <a:endParaRPr lang="es-ES_tradnl" i="1" u="sng" dirty="0" smtClean="0"/>
          </a:p>
          <a:p>
            <a:pPr marL="0" indent="0" algn="ctr">
              <a:buNone/>
            </a:pPr>
            <a:r>
              <a:rPr lang="es-ES_tradnl" dirty="0" smtClean="0"/>
              <a:t>Discusión sobre las preguntas más frecuentes realizadas ayer</a:t>
            </a:r>
          </a:p>
        </p:txBody>
      </p:sp>
    </p:spTree>
    <p:extLst>
      <p:ext uri="{BB962C8B-B14F-4D97-AF65-F5344CB8AC3E}">
        <p14:creationId xmlns:p14="http://schemas.microsoft.com/office/powerpoint/2010/main" val="10461123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Temas de la 2ª Jornada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_tradnl" sz="3600" dirty="0" smtClean="0"/>
              <a:t>VI.</a:t>
            </a:r>
            <a:r>
              <a:rPr lang="es-ES_tradnl" sz="2400" dirty="0" smtClean="0"/>
              <a:t>	</a:t>
            </a:r>
            <a:r>
              <a:rPr lang="es-ES_tradnl" sz="3600" dirty="0" smtClean="0"/>
              <a:t>Búsqueda de Universidades y Programas de Golf</a:t>
            </a:r>
          </a:p>
          <a:p>
            <a:pPr marL="0" indent="0">
              <a:buNone/>
            </a:pPr>
            <a:r>
              <a:rPr lang="es-ES_tradnl" sz="3600" dirty="0" smtClean="0"/>
              <a:t>VII.	Comunicación con los Entrenadores de Golf</a:t>
            </a:r>
          </a:p>
          <a:p>
            <a:pPr marL="0" indent="0">
              <a:buNone/>
            </a:pPr>
            <a:r>
              <a:rPr lang="es-ES_tradnl" sz="3600" dirty="0" smtClean="0"/>
              <a:t>VIII.	Viajes y Torneos en Estados Unidos / Visitas al campus</a:t>
            </a:r>
          </a:p>
          <a:p>
            <a:pPr marL="514350" indent="-514350">
              <a:buAutoNum type="romanUcPeriod" startAt="9"/>
            </a:pPr>
            <a:r>
              <a:rPr lang="es-ES_tradnl" sz="3600" dirty="0" smtClean="0"/>
              <a:t>    Haz tu Currículum de Golf</a:t>
            </a:r>
          </a:p>
          <a:p>
            <a:pPr marL="514350" indent="-514350">
              <a:buAutoNum type="romanUcPeriod" startAt="9"/>
            </a:pPr>
            <a:r>
              <a:rPr lang="es-ES_tradnl" sz="3600" dirty="0" smtClean="0"/>
              <a:t>    Resumen, Plan de Acción y Preguntas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7841736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/>
            </a:r>
            <a:br>
              <a:rPr lang="es-ES_tradnl" dirty="0" smtClean="0"/>
            </a:br>
            <a:r>
              <a:rPr lang="es-ES_tradnl" dirty="0" smtClean="0"/>
              <a:t>VI.  Búsqueda de Universidades y Programas de Golf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s-ES_tradnl" dirty="0" smtClean="0"/>
          </a:p>
          <a:p>
            <a:r>
              <a:rPr lang="es-ES_tradnl" dirty="0" smtClean="0"/>
              <a:t>¿Cuándo debo empezar?</a:t>
            </a:r>
          </a:p>
          <a:p>
            <a:r>
              <a:rPr lang="es-ES_tradnl" dirty="0" smtClean="0"/>
              <a:t>¿Qué fuentes de información (páginas </a:t>
            </a:r>
            <a:r>
              <a:rPr lang="es-ES_tradnl" dirty="0" err="1" smtClean="0"/>
              <a:t>web</a:t>
            </a:r>
            <a:r>
              <a:rPr lang="es-ES_tradnl" dirty="0" smtClean="0"/>
              <a:t>) puedo consultar?</a:t>
            </a:r>
          </a:p>
          <a:p>
            <a:r>
              <a:rPr lang="es-ES_tradnl" dirty="0" smtClean="0"/>
              <a:t>¿Qué tipo de información debo buscar?</a:t>
            </a:r>
          </a:p>
          <a:p>
            <a:r>
              <a:rPr lang="es-ES_tradnl" dirty="0" smtClean="0"/>
              <a:t>¿Cómo crear una Lista de Posibles Universidades?</a:t>
            </a:r>
          </a:p>
        </p:txBody>
      </p:sp>
    </p:spTree>
    <p:extLst>
      <p:ext uri="{BB962C8B-B14F-4D97-AF65-F5344CB8AC3E}">
        <p14:creationId xmlns:p14="http://schemas.microsoft.com/office/powerpoint/2010/main" val="393882005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Búsqueda de Universidades y Programas de Golf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_tradnl" u="sng" dirty="0" smtClean="0"/>
              <a:t>¿Cuándo debo empezar?</a:t>
            </a:r>
          </a:p>
          <a:p>
            <a:pPr marL="0" indent="0" algn="ctr">
              <a:buNone/>
            </a:pPr>
            <a:endParaRPr lang="es-ES_tradnl" dirty="0" smtClean="0"/>
          </a:p>
          <a:p>
            <a:r>
              <a:rPr lang="es-ES_tradnl" dirty="0" smtClean="0"/>
              <a:t>Nunca es demasiado pronto para empezar.</a:t>
            </a:r>
          </a:p>
          <a:p>
            <a:r>
              <a:rPr lang="es-ES_tradnl" dirty="0" smtClean="0"/>
              <a:t>Los Candidatos Internacionales deben empezar pronto el procedimiento.</a:t>
            </a:r>
          </a:p>
          <a:p>
            <a:r>
              <a:rPr lang="es-ES_tradnl" dirty="0" smtClean="0"/>
              <a:t>Desarrolla un plan de situación de universidades durante tu etapa de colegio.</a:t>
            </a:r>
          </a:p>
          <a:p>
            <a:r>
              <a:rPr lang="es-ES_tradnl" dirty="0" smtClean="0"/>
              <a:t>Recoge toda la información posible.</a:t>
            </a:r>
          </a:p>
        </p:txBody>
      </p:sp>
    </p:spTree>
    <p:extLst>
      <p:ext uri="{BB962C8B-B14F-4D97-AF65-F5344CB8AC3E}">
        <p14:creationId xmlns:p14="http://schemas.microsoft.com/office/powerpoint/2010/main" val="294393440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Búsqueda de Universidades y Programas de Golf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s-ES_tradnl" sz="2800" u="sng" dirty="0" smtClean="0"/>
              <a:t>Páginas </a:t>
            </a:r>
            <a:r>
              <a:rPr lang="es-ES_tradnl" sz="2800" u="sng" dirty="0" err="1" smtClean="0"/>
              <a:t>web</a:t>
            </a:r>
            <a:r>
              <a:rPr lang="es-ES_tradnl" sz="2800" u="sng" dirty="0" smtClean="0"/>
              <a:t> y fuentes importantes</a:t>
            </a:r>
          </a:p>
          <a:p>
            <a:pPr marL="0" indent="0" algn="ctr">
              <a:buNone/>
            </a:pPr>
            <a:endParaRPr lang="es-ES_tradnl" sz="2800" i="1" u="sng" dirty="0" smtClean="0"/>
          </a:p>
          <a:p>
            <a:r>
              <a:rPr lang="es-ES_tradnl" sz="2400" dirty="0" smtClean="0"/>
              <a:t>Ping American Golf </a:t>
            </a:r>
            <a:r>
              <a:rPr lang="es-ES_tradnl" sz="2400" dirty="0" err="1" smtClean="0"/>
              <a:t>Guide</a:t>
            </a:r>
            <a:r>
              <a:rPr lang="es-ES_tradnl" sz="2400" dirty="0" smtClean="0"/>
              <a:t> </a:t>
            </a:r>
            <a:r>
              <a:rPr lang="es-ES_tradnl" sz="2400" dirty="0" err="1" smtClean="0"/>
              <a:t>–</a:t>
            </a:r>
            <a:r>
              <a:rPr lang="es-ES_tradnl" sz="2400" dirty="0" smtClean="0"/>
              <a:t> </a:t>
            </a:r>
            <a:r>
              <a:rPr lang="es-ES_tradnl" sz="2400" dirty="0" smtClean="0">
                <a:hlinkClick r:id="rId2"/>
              </a:rPr>
              <a:t>www.collegegolf.com</a:t>
            </a:r>
            <a:endParaRPr lang="es-ES_tradnl" sz="2400" dirty="0" smtClean="0"/>
          </a:p>
          <a:p>
            <a:r>
              <a:rPr lang="es-ES_tradnl" sz="2400" dirty="0" err="1" smtClean="0"/>
              <a:t>Golfstat</a:t>
            </a:r>
            <a:r>
              <a:rPr lang="es-ES_tradnl" sz="2400" dirty="0" smtClean="0"/>
              <a:t> </a:t>
            </a:r>
            <a:r>
              <a:rPr lang="es-ES_tradnl" sz="2400" dirty="0" err="1" smtClean="0"/>
              <a:t>–</a:t>
            </a:r>
            <a:r>
              <a:rPr lang="es-ES_tradnl" sz="2400" dirty="0" smtClean="0"/>
              <a:t> </a:t>
            </a:r>
            <a:r>
              <a:rPr lang="es-ES_tradnl" sz="2400" dirty="0" smtClean="0">
                <a:hlinkClick r:id="rId3"/>
              </a:rPr>
              <a:t>www.golfstat.com</a:t>
            </a:r>
            <a:endParaRPr lang="es-ES_tradnl" sz="2400" dirty="0" smtClean="0"/>
          </a:p>
          <a:p>
            <a:r>
              <a:rPr lang="es-ES_tradnl" sz="2400" dirty="0" smtClean="0"/>
              <a:t>Junior Golf </a:t>
            </a:r>
            <a:r>
              <a:rPr lang="es-ES_tradnl" sz="2400" dirty="0" err="1" smtClean="0"/>
              <a:t>Scoreboard</a:t>
            </a:r>
            <a:r>
              <a:rPr lang="es-ES_tradnl" sz="2400" dirty="0" smtClean="0"/>
              <a:t> </a:t>
            </a:r>
            <a:r>
              <a:rPr lang="es-ES_tradnl" sz="2400" dirty="0" err="1" smtClean="0"/>
              <a:t>–</a:t>
            </a:r>
            <a:r>
              <a:rPr lang="es-ES_tradnl" sz="2400" dirty="0" smtClean="0"/>
              <a:t> </a:t>
            </a:r>
            <a:r>
              <a:rPr lang="es-ES_tradnl" sz="2400" dirty="0" smtClean="0">
                <a:hlinkClick r:id="rId4"/>
              </a:rPr>
              <a:t>www.juniorgolfscoreboard.com</a:t>
            </a:r>
            <a:endParaRPr lang="es-ES_tradnl" sz="2400" dirty="0" smtClean="0"/>
          </a:p>
          <a:p>
            <a:pPr marL="0" indent="0">
              <a:buNone/>
            </a:pPr>
            <a:r>
              <a:rPr lang="es-ES_tradnl" sz="2400" dirty="0" smtClean="0"/>
              <a:t>    </a:t>
            </a:r>
            <a:r>
              <a:rPr lang="es-ES_tradnl" sz="2400" i="1" dirty="0" smtClean="0"/>
              <a:t> </a:t>
            </a:r>
            <a:r>
              <a:rPr lang="es-ES_tradnl" sz="2000" i="1" dirty="0" smtClean="0"/>
              <a:t>(Artículos sobre Ir a la Universidad)</a:t>
            </a:r>
          </a:p>
          <a:p>
            <a:r>
              <a:rPr lang="es-ES_tradnl" sz="2400" dirty="0" err="1" smtClean="0"/>
              <a:t>Golfweek</a:t>
            </a:r>
            <a:r>
              <a:rPr lang="es-ES_tradnl" sz="2400" dirty="0" smtClean="0"/>
              <a:t> </a:t>
            </a:r>
            <a:r>
              <a:rPr lang="es-ES_tradnl" sz="2400" dirty="0" err="1" smtClean="0"/>
              <a:t>–</a:t>
            </a:r>
            <a:r>
              <a:rPr lang="es-ES_tradnl" sz="2400" dirty="0" smtClean="0"/>
              <a:t> </a:t>
            </a:r>
            <a:r>
              <a:rPr lang="es-ES_tradnl" sz="2400" dirty="0" smtClean="0">
                <a:hlinkClick r:id="rId5"/>
              </a:rPr>
              <a:t>www.golfweek.com</a:t>
            </a:r>
            <a:r>
              <a:rPr lang="es-ES_tradnl" sz="2400" dirty="0" smtClean="0"/>
              <a:t> </a:t>
            </a:r>
          </a:p>
          <a:p>
            <a:r>
              <a:rPr lang="es-ES_tradnl" sz="2400" dirty="0" smtClean="0"/>
              <a:t>Asociación Americana de Golf Junior </a:t>
            </a:r>
            <a:r>
              <a:rPr lang="es-ES_tradnl" sz="2400" dirty="0" err="1" smtClean="0"/>
              <a:t>–</a:t>
            </a:r>
            <a:r>
              <a:rPr lang="es-ES_tradnl" sz="2400" dirty="0" smtClean="0"/>
              <a:t> </a:t>
            </a:r>
            <a:r>
              <a:rPr lang="es-ES_tradnl" sz="2400" dirty="0" smtClean="0">
                <a:hlinkClick r:id="rId6"/>
              </a:rPr>
              <a:t>www.ajga.org</a:t>
            </a:r>
            <a:r>
              <a:rPr lang="es-ES_tradnl" sz="2400" dirty="0" smtClean="0"/>
              <a:t> </a:t>
            </a:r>
          </a:p>
          <a:p>
            <a:r>
              <a:rPr lang="es-ES_tradnl" sz="2400" dirty="0" err="1" smtClean="0"/>
              <a:t>Titleist</a:t>
            </a:r>
            <a:r>
              <a:rPr lang="es-ES_tradnl" sz="2400" dirty="0" smtClean="0"/>
              <a:t> Performance </a:t>
            </a:r>
            <a:r>
              <a:rPr lang="es-ES_tradnl" sz="2400" dirty="0" err="1" smtClean="0"/>
              <a:t>Institute</a:t>
            </a:r>
            <a:r>
              <a:rPr lang="es-ES_tradnl" sz="2400" dirty="0" smtClean="0"/>
              <a:t> (TPI) </a:t>
            </a:r>
            <a:r>
              <a:rPr lang="es-ES_tradnl" sz="2400" dirty="0" err="1" smtClean="0"/>
              <a:t>–</a:t>
            </a:r>
            <a:r>
              <a:rPr lang="es-ES_tradnl" sz="2400" dirty="0" smtClean="0"/>
              <a:t> </a:t>
            </a:r>
            <a:r>
              <a:rPr lang="es-ES_tradnl" sz="2400" dirty="0" smtClean="0">
                <a:hlinkClick r:id="rId7"/>
              </a:rPr>
              <a:t>www.mytpi.com</a:t>
            </a:r>
            <a:r>
              <a:rPr lang="es-ES_tradnl" sz="2400" dirty="0" smtClean="0"/>
              <a:t> </a:t>
            </a:r>
          </a:p>
          <a:p>
            <a:r>
              <a:rPr lang="es-ES_tradnl" sz="2400" dirty="0" smtClean="0"/>
              <a:t>Real Federación Española de Golf </a:t>
            </a:r>
            <a:r>
              <a:rPr lang="es-ES_tradnl" sz="2400" dirty="0" err="1" smtClean="0"/>
              <a:t>–</a:t>
            </a:r>
            <a:r>
              <a:rPr lang="es-ES_tradnl" sz="2400" dirty="0" smtClean="0"/>
              <a:t> </a:t>
            </a:r>
            <a:r>
              <a:rPr lang="es-ES_tradnl" sz="2400" dirty="0" err="1" smtClean="0">
                <a:solidFill>
                  <a:srgbClr val="0000FF"/>
                </a:solidFill>
              </a:rPr>
              <a:t>www.rfegolf.es</a:t>
            </a:r>
            <a:endParaRPr lang="es-ES_tradnl" sz="2400" dirty="0" smtClean="0">
              <a:solidFill>
                <a:srgbClr val="0000FF"/>
              </a:solidFill>
            </a:endParaRPr>
          </a:p>
          <a:p>
            <a:endParaRPr lang="es-ES_tradnl" sz="2400" dirty="0" smtClean="0"/>
          </a:p>
          <a:p>
            <a:pPr marL="0" indent="0">
              <a:buNone/>
            </a:pPr>
            <a:endParaRPr lang="es-ES_tradnl" sz="2400" dirty="0" smtClean="0"/>
          </a:p>
          <a:p>
            <a:endParaRPr lang="es-ES_tradnl" sz="2400" dirty="0" smtClean="0"/>
          </a:p>
          <a:p>
            <a:endParaRPr lang="es-ES_tradnl" sz="2400" dirty="0" smtClean="0"/>
          </a:p>
          <a:p>
            <a:endParaRPr lang="es-ES_tradnl" sz="2400" dirty="0" smtClean="0"/>
          </a:p>
          <a:p>
            <a:endParaRPr lang="es-ES_tradnl" sz="2400" dirty="0"/>
          </a:p>
        </p:txBody>
      </p:sp>
    </p:spTree>
    <p:extLst>
      <p:ext uri="{BB962C8B-B14F-4D97-AF65-F5344CB8AC3E}">
        <p14:creationId xmlns:p14="http://schemas.microsoft.com/office/powerpoint/2010/main" val="347028946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Búsqueda de Universidades y Programas de Golf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_tradnl" u="sng" dirty="0" smtClean="0"/>
              <a:t>Fuentes y Páginas Web Importantes</a:t>
            </a:r>
          </a:p>
          <a:p>
            <a:pPr marL="0" indent="0" algn="ctr">
              <a:buNone/>
            </a:pPr>
            <a:endParaRPr lang="es-ES_tradnl" i="1" u="sng" dirty="0" smtClean="0"/>
          </a:p>
          <a:p>
            <a:r>
              <a:rPr lang="es-ES_tradnl" sz="2400" dirty="0" smtClean="0"/>
              <a:t>Páginas </a:t>
            </a:r>
            <a:r>
              <a:rPr lang="es-ES_tradnl" sz="2400" dirty="0" err="1" smtClean="0"/>
              <a:t>web</a:t>
            </a:r>
            <a:r>
              <a:rPr lang="es-ES_tradnl" sz="2400" dirty="0" smtClean="0"/>
              <a:t> de Universidades Americanas </a:t>
            </a:r>
            <a:r>
              <a:rPr lang="es-ES_tradnl" sz="2400" dirty="0" err="1" smtClean="0"/>
              <a:t>–</a:t>
            </a:r>
            <a:r>
              <a:rPr lang="es-ES_tradnl" sz="2400" dirty="0" smtClean="0"/>
              <a:t> tanto para golf como académicas</a:t>
            </a:r>
          </a:p>
          <a:p>
            <a:r>
              <a:rPr lang="es-ES_tradnl" sz="2400" dirty="0" smtClean="0"/>
              <a:t>NCAA </a:t>
            </a:r>
            <a:r>
              <a:rPr lang="es-ES_tradnl" sz="2400" dirty="0" err="1" smtClean="0"/>
              <a:t>–</a:t>
            </a:r>
            <a:r>
              <a:rPr lang="es-ES_tradnl" sz="2400" dirty="0" smtClean="0"/>
              <a:t> </a:t>
            </a:r>
            <a:r>
              <a:rPr lang="es-ES_tradnl" sz="2400" dirty="0" smtClean="0">
                <a:hlinkClick r:id="rId2"/>
              </a:rPr>
              <a:t>www.ncaa.org</a:t>
            </a:r>
            <a:endParaRPr lang="es-ES_tradnl" sz="2400" dirty="0" smtClean="0"/>
          </a:p>
          <a:p>
            <a:r>
              <a:rPr lang="es-ES_tradnl" sz="2400" dirty="0" smtClean="0"/>
              <a:t>NCAA </a:t>
            </a:r>
            <a:r>
              <a:rPr lang="es-ES_tradnl" sz="2400" dirty="0" err="1" smtClean="0"/>
              <a:t>Eligibility</a:t>
            </a:r>
            <a:r>
              <a:rPr lang="es-ES_tradnl" sz="2400" dirty="0" smtClean="0"/>
              <a:t> </a:t>
            </a:r>
            <a:r>
              <a:rPr lang="es-ES_tradnl" sz="2400" dirty="0" err="1" smtClean="0"/>
              <a:t>Center</a:t>
            </a:r>
            <a:r>
              <a:rPr lang="es-ES_tradnl" sz="2400" dirty="0" smtClean="0"/>
              <a:t> </a:t>
            </a:r>
            <a:r>
              <a:rPr lang="es-ES_tradnl" sz="2400" dirty="0" err="1" smtClean="0"/>
              <a:t>–</a:t>
            </a:r>
            <a:r>
              <a:rPr lang="es-ES_tradnl" sz="2400" dirty="0" smtClean="0"/>
              <a:t> </a:t>
            </a:r>
            <a:r>
              <a:rPr lang="es-ES_tradnl" sz="2400" dirty="0" smtClean="0">
                <a:hlinkClick r:id="rId3"/>
              </a:rPr>
              <a:t>www.eligibilitycenter.org</a:t>
            </a:r>
            <a:endParaRPr lang="es-ES_tradnl" sz="2400" dirty="0" smtClean="0"/>
          </a:p>
          <a:p>
            <a:r>
              <a:rPr lang="es-ES_tradnl" sz="2400" dirty="0" smtClean="0"/>
              <a:t>Examen SAT </a:t>
            </a:r>
            <a:r>
              <a:rPr lang="es-ES_tradnl" sz="2400" dirty="0" err="1" smtClean="0"/>
              <a:t>–</a:t>
            </a:r>
            <a:r>
              <a:rPr lang="es-ES_tradnl" sz="2400" dirty="0" smtClean="0"/>
              <a:t> </a:t>
            </a:r>
            <a:r>
              <a:rPr lang="es-ES_tradnl" sz="2400" dirty="0" smtClean="0">
                <a:hlinkClick r:id="rId4"/>
              </a:rPr>
              <a:t>www.collegeboard.org</a:t>
            </a:r>
            <a:endParaRPr lang="es-ES_tradnl" sz="2400" dirty="0" smtClean="0"/>
          </a:p>
          <a:p>
            <a:r>
              <a:rPr lang="es-ES_tradnl" sz="2400" dirty="0" smtClean="0"/>
              <a:t>Examen ACT </a:t>
            </a:r>
            <a:r>
              <a:rPr lang="es-ES_tradnl" sz="2400" dirty="0" err="1" smtClean="0"/>
              <a:t>–</a:t>
            </a:r>
            <a:r>
              <a:rPr lang="es-ES_tradnl" sz="2400" dirty="0" smtClean="0"/>
              <a:t> </a:t>
            </a:r>
            <a:r>
              <a:rPr lang="es-ES_tradnl" sz="2400" dirty="0" smtClean="0">
                <a:hlinkClick r:id="rId5"/>
              </a:rPr>
              <a:t>www.act.org</a:t>
            </a:r>
            <a:endParaRPr lang="es-ES_tradnl" sz="2400" dirty="0" smtClean="0"/>
          </a:p>
          <a:p>
            <a:endParaRPr lang="es-ES_tradnl" sz="2400" dirty="0" smtClean="0"/>
          </a:p>
          <a:p>
            <a:pPr marL="0" indent="0">
              <a:buNone/>
            </a:pPr>
            <a:endParaRPr lang="es-ES_tradnl" sz="2800" dirty="0" smtClean="0"/>
          </a:p>
          <a:p>
            <a:endParaRPr lang="es-ES_tradnl" dirty="0" smtClean="0"/>
          </a:p>
          <a:p>
            <a:endParaRPr lang="es-ES_tradnl" dirty="0" smtClean="0"/>
          </a:p>
          <a:p>
            <a:endParaRPr lang="es-ES_tradnl" dirty="0" smtClean="0"/>
          </a:p>
          <a:p>
            <a:pPr marL="0" indent="0">
              <a:buNone/>
            </a:pP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20695182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 fontScale="90000"/>
          </a:bodyPr>
          <a:lstStyle/>
          <a:p>
            <a:r>
              <a:rPr lang="es-ES_tradnl" sz="3600" dirty="0" smtClean="0"/>
              <a:t>Búsqueda de Universidades y Programas de Golf</a:t>
            </a:r>
            <a:endParaRPr lang="es-ES_tradnl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s-ES_tradnl" sz="2800" u="sng" dirty="0" smtClean="0"/>
              <a:t>Fuentes y Páginas Web Importantes</a:t>
            </a:r>
          </a:p>
          <a:p>
            <a:pPr marL="0" indent="0" algn="ctr">
              <a:buNone/>
            </a:pPr>
            <a:endParaRPr lang="es-ES_tradnl" sz="1800" dirty="0" smtClean="0"/>
          </a:p>
          <a:p>
            <a:r>
              <a:rPr lang="es-ES_tradnl" sz="2800" dirty="0" smtClean="0"/>
              <a:t>Habla con alumnos/familias que hayan estado en una Universidad Americana.</a:t>
            </a:r>
          </a:p>
          <a:p>
            <a:pPr marL="0" indent="0">
              <a:buNone/>
            </a:pPr>
            <a:endParaRPr lang="es-ES_tradnl" dirty="0" smtClean="0"/>
          </a:p>
        </p:txBody>
      </p:sp>
    </p:spTree>
    <p:extLst>
      <p:ext uri="{BB962C8B-B14F-4D97-AF65-F5344CB8AC3E}">
        <p14:creationId xmlns:p14="http://schemas.microsoft.com/office/powerpoint/2010/main" val="144540107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Búsqueda de Universidades y Programas de Golf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_tradnl" u="sng" dirty="0" smtClean="0"/>
              <a:t>¿Qué tipo de información debo buscar?</a:t>
            </a:r>
          </a:p>
          <a:p>
            <a:pPr marL="0" indent="0" algn="ctr">
              <a:buNone/>
            </a:pPr>
            <a:endParaRPr lang="es-ES_tradnl" u="sng" dirty="0" smtClean="0"/>
          </a:p>
          <a:p>
            <a:r>
              <a:rPr lang="es-ES_tradnl" sz="2400" dirty="0" smtClean="0"/>
              <a:t>Ranking del Equipo de Golf</a:t>
            </a:r>
          </a:p>
          <a:p>
            <a:r>
              <a:rPr lang="es-ES_tradnl" sz="2400" dirty="0" smtClean="0"/>
              <a:t>Lista de Equipos de Golf (tamaño, distribución, clases)</a:t>
            </a:r>
          </a:p>
          <a:p>
            <a:r>
              <a:rPr lang="es-ES_tradnl" sz="2400" dirty="0" smtClean="0"/>
              <a:t>Currículum del Entrenador de Golf</a:t>
            </a:r>
          </a:p>
          <a:p>
            <a:r>
              <a:rPr lang="es-ES_tradnl" sz="2400" dirty="0" smtClean="0"/>
              <a:t>Calendario de Torneos del Equipo</a:t>
            </a:r>
          </a:p>
          <a:p>
            <a:r>
              <a:rPr lang="es-ES_tradnl" sz="2400" dirty="0" smtClean="0"/>
              <a:t>Disponibilidad de Becas</a:t>
            </a:r>
          </a:p>
          <a:p>
            <a:r>
              <a:rPr lang="es-ES_tradnl" sz="2400" dirty="0" smtClean="0"/>
              <a:t>Instalaciones para Prácticas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76048963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Búsqueda de Universidades y Programas de Golf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_tradnl" u="sng" dirty="0" smtClean="0"/>
              <a:t>¿Qué tipo de información debo buscar?</a:t>
            </a:r>
          </a:p>
          <a:p>
            <a:pPr marL="0" indent="0" algn="ctr">
              <a:buNone/>
            </a:pPr>
            <a:endParaRPr lang="es-ES_tradnl" u="sng" dirty="0" smtClean="0"/>
          </a:p>
          <a:p>
            <a:r>
              <a:rPr lang="es-ES_tradnl" sz="2400" dirty="0" smtClean="0"/>
              <a:t>Requisitos Académicos de Admisión</a:t>
            </a:r>
          </a:p>
          <a:p>
            <a:r>
              <a:rPr lang="es-ES_tradnl" sz="2400" dirty="0" smtClean="0"/>
              <a:t>Áreas de estudio</a:t>
            </a:r>
          </a:p>
          <a:p>
            <a:r>
              <a:rPr lang="es-ES_tradnl" sz="2400" dirty="0" smtClean="0"/>
              <a:t>Coste de la Educación</a:t>
            </a:r>
          </a:p>
          <a:p>
            <a:r>
              <a:rPr lang="es-ES_tradnl" sz="2400" dirty="0" smtClean="0"/>
              <a:t>Número y tipo de alumnos</a:t>
            </a:r>
          </a:p>
          <a:p>
            <a:r>
              <a:rPr lang="es-ES_tradnl" sz="2400" dirty="0" smtClean="0"/>
              <a:t>Alojamiento en el Campus</a:t>
            </a:r>
          </a:p>
          <a:p>
            <a:r>
              <a:rPr lang="es-ES_tradnl" sz="2400" dirty="0" smtClean="0"/>
              <a:t>Proximidad a los Aeropuertos Principales</a:t>
            </a:r>
          </a:p>
          <a:p>
            <a:r>
              <a:rPr lang="es-ES_tradnl" sz="2400" dirty="0" smtClean="0"/>
              <a:t>Climatología</a:t>
            </a:r>
          </a:p>
          <a:p>
            <a:pPr marL="0" indent="0" algn="ctr">
              <a:buNone/>
            </a:pPr>
            <a:endParaRPr lang="es-ES_tradnl" u="sng" dirty="0"/>
          </a:p>
        </p:txBody>
      </p:sp>
    </p:spTree>
    <p:extLst>
      <p:ext uri="{BB962C8B-B14F-4D97-AF65-F5344CB8AC3E}">
        <p14:creationId xmlns:p14="http://schemas.microsoft.com/office/powerpoint/2010/main" val="91431195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Búsqueda de Universidades y Programas de Golf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_tradnl" sz="2800" u="sng" dirty="0" smtClean="0"/>
              <a:t>¿Cómo crear una lista de Posibles Universidades?</a:t>
            </a:r>
          </a:p>
          <a:p>
            <a:pPr marL="0" indent="0">
              <a:buNone/>
            </a:pPr>
            <a:endParaRPr lang="es-ES_tradnl" dirty="0" smtClean="0"/>
          </a:p>
          <a:p>
            <a:r>
              <a:rPr lang="es-ES_tradnl" sz="2400" dirty="0" smtClean="0"/>
              <a:t>Sé realista tanto a tu nivel deportivo de golf como académico</a:t>
            </a:r>
          </a:p>
          <a:p>
            <a:r>
              <a:rPr lang="es-ES_tradnl" sz="2400" dirty="0" smtClean="0"/>
              <a:t>Busca Universidades.</a:t>
            </a:r>
          </a:p>
          <a:p>
            <a:r>
              <a:rPr lang="es-ES_tradnl" sz="2400" dirty="0" smtClean="0"/>
              <a:t>Entérate de los requisitos académicos de admisión.</a:t>
            </a:r>
          </a:p>
          <a:p>
            <a:r>
              <a:rPr lang="es-ES_tradnl" sz="2400" dirty="0" smtClean="0"/>
              <a:t>Compara tu currículum de golf con el de los Universitarios Americanos.</a:t>
            </a:r>
          </a:p>
          <a:p>
            <a:endParaRPr lang="es-ES_tradnl" dirty="0" smtClean="0"/>
          </a:p>
          <a:p>
            <a:pPr algn="ctr"/>
            <a:endParaRPr lang="es-ES_tradnl" i="1" u="sng" dirty="0" smtClean="0"/>
          </a:p>
          <a:p>
            <a:pPr marL="0" indent="0" algn="ctr">
              <a:buNone/>
            </a:pPr>
            <a:endParaRPr lang="es-ES_tradnl" i="1" u="sng" dirty="0"/>
          </a:p>
        </p:txBody>
      </p:sp>
    </p:spTree>
    <p:extLst>
      <p:ext uri="{BB962C8B-B14F-4D97-AF65-F5344CB8AC3E}">
        <p14:creationId xmlns:p14="http://schemas.microsoft.com/office/powerpoint/2010/main" val="10800331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Búsqueda de Universidades y Programas de Golf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ES_tradnl" sz="2800" u="sng" dirty="0" smtClean="0"/>
              <a:t>¿Cómo crear una lista de Posibles Universidades?</a:t>
            </a:r>
          </a:p>
          <a:p>
            <a:pPr marL="0" indent="0" algn="ctr">
              <a:buNone/>
            </a:pPr>
            <a:endParaRPr lang="es-ES_tradnl" dirty="0" smtClean="0"/>
          </a:p>
          <a:p>
            <a:r>
              <a:rPr lang="es-ES_tradnl" sz="2400" dirty="0" smtClean="0"/>
              <a:t>Golf Universitario frente a Golf Junior </a:t>
            </a:r>
            <a:r>
              <a:rPr lang="es-ES_tradnl" sz="2400" dirty="0" err="1" smtClean="0"/>
              <a:t>–</a:t>
            </a:r>
            <a:r>
              <a:rPr lang="es-ES_tradnl" sz="2400" dirty="0" smtClean="0"/>
              <a:t> ¿son lo mismo?</a:t>
            </a:r>
          </a:p>
          <a:p>
            <a:r>
              <a:rPr lang="es-ES_tradnl" sz="2400" dirty="0" smtClean="0"/>
              <a:t>Sigue los torneos de golf universitario de América.</a:t>
            </a:r>
          </a:p>
          <a:p>
            <a:r>
              <a:rPr lang="es-ES_tradnl" sz="2400" dirty="0" smtClean="0"/>
              <a:t>Sigue las webs de golf universitario de América</a:t>
            </a:r>
          </a:p>
          <a:p>
            <a:pPr marL="457200" lvl="1" indent="0">
              <a:buNone/>
            </a:pPr>
            <a:r>
              <a:rPr lang="es-ES_tradnl" sz="2400" dirty="0" smtClean="0">
                <a:hlinkClick r:id="rId2"/>
              </a:rPr>
              <a:t>www.ajga.org</a:t>
            </a:r>
            <a:r>
              <a:rPr lang="es-ES_tradnl" sz="2400" dirty="0" smtClean="0"/>
              <a:t> y </a:t>
            </a:r>
            <a:r>
              <a:rPr lang="es-ES_tradnl" sz="2400" dirty="0" smtClean="0">
                <a:hlinkClick r:id="rId3"/>
              </a:rPr>
              <a:t>www.juniorgolfscoreboard.com</a:t>
            </a:r>
            <a:r>
              <a:rPr lang="es-ES_tradnl" sz="2400" dirty="0" smtClean="0"/>
              <a:t> </a:t>
            </a:r>
          </a:p>
          <a:p>
            <a:pPr marL="0" indent="0" algn="ctr">
              <a:buNone/>
            </a:pPr>
            <a:endParaRPr lang="es-ES_tradnl" sz="2400" dirty="0"/>
          </a:p>
        </p:txBody>
      </p:sp>
    </p:spTree>
    <p:extLst>
      <p:ext uri="{BB962C8B-B14F-4D97-AF65-F5344CB8AC3E}">
        <p14:creationId xmlns:p14="http://schemas.microsoft.com/office/powerpoint/2010/main" val="275856368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VII. Comunicación con los Entrenadores Universitarios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ES_tradnl" dirty="0" smtClean="0"/>
          </a:p>
          <a:p>
            <a:r>
              <a:rPr lang="es-ES_tradnl" dirty="0" smtClean="0"/>
              <a:t>¿Qué información debo enviar a los entrenadores?</a:t>
            </a:r>
          </a:p>
          <a:p>
            <a:r>
              <a:rPr lang="es-ES_tradnl" dirty="0" smtClean="0"/>
              <a:t>¿Cuándo y con qué frecuencia debo enviarles información?</a:t>
            </a:r>
          </a:p>
          <a:p>
            <a:r>
              <a:rPr lang="es-ES_tradnl" dirty="0" smtClean="0"/>
              <a:t>¿Quién debe enviar la información?</a:t>
            </a:r>
          </a:p>
          <a:p>
            <a:r>
              <a:rPr lang="es-ES_tradnl" dirty="0" smtClean="0"/>
              <a:t>¿De qué otra forma me puedo comunicar con el entrenador?</a:t>
            </a:r>
          </a:p>
          <a:p>
            <a:endParaRPr lang="es-ES_tradnl" dirty="0" smtClean="0"/>
          </a:p>
        </p:txBody>
      </p:sp>
    </p:spTree>
    <p:extLst>
      <p:ext uri="{BB962C8B-B14F-4D97-AF65-F5344CB8AC3E}">
        <p14:creationId xmlns:p14="http://schemas.microsoft.com/office/powerpoint/2010/main" val="304776999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Comunicación con los Entrenadores Universitarios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s-ES_tradnl" u="sng" dirty="0" smtClean="0"/>
              <a:t>¿Qué información debo enviar a los entrenadores?</a:t>
            </a:r>
            <a:endParaRPr lang="es-ES_tradnl" i="1" u="sng" dirty="0" smtClean="0"/>
          </a:p>
          <a:p>
            <a:r>
              <a:rPr lang="es-ES_tradnl" dirty="0" smtClean="0"/>
              <a:t>Carta de Presentación</a:t>
            </a:r>
          </a:p>
          <a:p>
            <a:r>
              <a:rPr lang="es-ES_tradnl" dirty="0" smtClean="0"/>
              <a:t>Expediente de Golf y Académico</a:t>
            </a:r>
          </a:p>
          <a:p>
            <a:r>
              <a:rPr lang="es-ES_tradnl" dirty="0" smtClean="0"/>
              <a:t>Calendario de Próximos Torneos</a:t>
            </a:r>
          </a:p>
          <a:p>
            <a:r>
              <a:rPr lang="es-ES_tradnl" dirty="0" smtClean="0"/>
              <a:t>Vídeo de swing y juego corto</a:t>
            </a:r>
          </a:p>
          <a:p>
            <a:r>
              <a:rPr lang="es-ES_tradnl" dirty="0" smtClean="0"/>
              <a:t>Expedientes Académicos</a:t>
            </a:r>
          </a:p>
          <a:p>
            <a:r>
              <a:rPr lang="es-ES_tradnl" dirty="0" smtClean="0"/>
              <a:t>Fechas de posibles visitas a Estados Unidos</a:t>
            </a:r>
          </a:p>
          <a:p>
            <a:r>
              <a:rPr lang="es-ES_tradnl" dirty="0" smtClean="0"/>
              <a:t>Número de Identificación del Centro de Selección de la NCAA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36372636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Comunicación con los Entrenadores Universitarios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_tradnl" sz="2800" u="sng" dirty="0" smtClean="0"/>
              <a:t>¿Cuándo y con qué frecuencia debo enviar información?</a:t>
            </a:r>
          </a:p>
          <a:p>
            <a:pPr marL="0" indent="0" algn="ctr">
              <a:buNone/>
            </a:pPr>
            <a:endParaRPr lang="es-ES_tradnl" sz="2800" u="sng" dirty="0" smtClean="0"/>
          </a:p>
          <a:p>
            <a:r>
              <a:rPr lang="es-ES_tradnl" sz="2800" dirty="0" smtClean="0"/>
              <a:t>Los candidatos deben mandar una carta de presentación e información durante su curso de 1º de Bachillerato.</a:t>
            </a:r>
          </a:p>
          <a:p>
            <a:r>
              <a:rPr lang="es-ES_tradnl" sz="2800" dirty="0" smtClean="0"/>
              <a:t>Se recomienda comunicarse cuanto antes.</a:t>
            </a:r>
          </a:p>
          <a:p>
            <a:r>
              <a:rPr lang="es-ES_tradnl" sz="2800" dirty="0" smtClean="0"/>
              <a:t>Se deben enviar actualizaciones periódicas con nuevas informaciones.</a:t>
            </a:r>
          </a:p>
          <a:p>
            <a:endParaRPr lang="es-ES_tradnl" i="1" u="sng" dirty="0" smtClean="0"/>
          </a:p>
          <a:p>
            <a:endParaRPr lang="es-ES_tradnl" i="1" u="sng" dirty="0"/>
          </a:p>
        </p:txBody>
      </p:sp>
    </p:spTree>
    <p:extLst>
      <p:ext uri="{BB962C8B-B14F-4D97-AF65-F5344CB8AC3E}">
        <p14:creationId xmlns:p14="http://schemas.microsoft.com/office/powerpoint/2010/main" val="363195424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Comunicación con los Entrenadores Universitarios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s-ES_tradnl" u="sng" dirty="0" smtClean="0"/>
              <a:t>¿Quién debe enviar la Información?</a:t>
            </a:r>
          </a:p>
          <a:p>
            <a:pPr marL="0" indent="0" algn="ctr">
              <a:buNone/>
            </a:pPr>
            <a:endParaRPr lang="es-ES_tradnl" u="sng" dirty="0" smtClean="0"/>
          </a:p>
          <a:p>
            <a:r>
              <a:rPr lang="es-ES_tradnl" dirty="0" smtClean="0"/>
              <a:t>Los propios chicos deben comunicarse directamente con los entrenadores.</a:t>
            </a:r>
          </a:p>
          <a:p>
            <a:r>
              <a:rPr lang="es-ES_tradnl" dirty="0" smtClean="0"/>
              <a:t>Los padres deben animar a sus hijos a llevar la </a:t>
            </a:r>
            <a:r>
              <a:rPr lang="es-ES_tradnl" b="1" dirty="0" smtClean="0"/>
              <a:t>RESPONSABILIDAD</a:t>
            </a:r>
            <a:r>
              <a:rPr lang="es-ES_tradnl" dirty="0" smtClean="0"/>
              <a:t> del Proceso de Reclutamiento Universitario</a:t>
            </a:r>
          </a:p>
          <a:p>
            <a:r>
              <a:rPr lang="es-ES_tradnl" dirty="0" smtClean="0"/>
              <a:t>Cuando se reúnan con los entrenadores, los padres deben dejar que sus hijos respondan a las preguntas.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14121021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Comunicación con los Entrenadores Universitarios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_tradnl" sz="2800" u="sng" dirty="0" smtClean="0"/>
              <a:t>¿De qué otra forma me puedo comunicar </a:t>
            </a:r>
            <a:r>
              <a:rPr lang="es-ES_tradnl" sz="2800" u="sng" dirty="0" err="1" smtClean="0"/>
              <a:t>cn</a:t>
            </a:r>
            <a:r>
              <a:rPr lang="es-ES_tradnl" sz="2800" u="sng" dirty="0" smtClean="0"/>
              <a:t> el Entrenador?</a:t>
            </a:r>
          </a:p>
          <a:p>
            <a:pPr marL="0" indent="0" algn="ctr">
              <a:buNone/>
            </a:pPr>
            <a:endParaRPr lang="es-ES_tradnl" sz="2800" dirty="0" smtClean="0"/>
          </a:p>
          <a:p>
            <a:pPr lvl="2">
              <a:buFont typeface="Arial"/>
              <a:buChar char="•"/>
            </a:pPr>
            <a:r>
              <a:rPr lang="es-ES_tradnl" dirty="0" smtClean="0"/>
              <a:t>Llamadas de teléfono</a:t>
            </a:r>
          </a:p>
          <a:p>
            <a:pPr lvl="2">
              <a:buFont typeface="Arial"/>
              <a:buChar char="•"/>
            </a:pPr>
            <a:r>
              <a:rPr lang="es-ES_tradnl" dirty="0" smtClean="0"/>
              <a:t>Reuniones con los entrenadores en las visitas al campus.</a:t>
            </a:r>
          </a:p>
          <a:p>
            <a:pPr lvl="2">
              <a:buFont typeface="Arial"/>
              <a:buChar char="•"/>
            </a:pPr>
            <a:r>
              <a:rPr lang="es-ES_tradnl" dirty="0" smtClean="0"/>
              <a:t>Escribiendo cartas</a:t>
            </a:r>
          </a:p>
          <a:p>
            <a:pPr lvl="2">
              <a:buFont typeface="Arial"/>
              <a:buChar char="•"/>
            </a:pPr>
            <a:r>
              <a:rPr lang="es-ES_tradnl" dirty="0" smtClean="0"/>
              <a:t>Contactando en torneos</a:t>
            </a:r>
          </a:p>
          <a:p>
            <a:pPr lvl="2">
              <a:buFont typeface="Arial"/>
              <a:buChar char="•"/>
            </a:pPr>
            <a:r>
              <a:rPr lang="es-ES_tradnl" dirty="0" smtClean="0"/>
              <a:t>Mensajes de móvil no están permitidos</a:t>
            </a:r>
          </a:p>
          <a:p>
            <a:pPr lvl="2">
              <a:buFont typeface="Arial"/>
              <a:buChar char="•"/>
            </a:pPr>
            <a:r>
              <a:rPr lang="es-ES_tradnl" dirty="0" smtClean="0"/>
              <a:t>Se aplicarán las Reglas de Selección de la NCAA</a:t>
            </a:r>
          </a:p>
          <a:p>
            <a:pPr marL="0" indent="0">
              <a:buNone/>
            </a:pPr>
            <a:endParaRPr lang="es-ES_tradnl" sz="2800" dirty="0" smtClean="0"/>
          </a:p>
        </p:txBody>
      </p:sp>
    </p:spTree>
    <p:extLst>
      <p:ext uri="{BB962C8B-B14F-4D97-AF65-F5344CB8AC3E}">
        <p14:creationId xmlns:p14="http://schemas.microsoft.com/office/powerpoint/2010/main" val="362320030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96962"/>
          </a:xfrm>
        </p:spPr>
        <p:txBody>
          <a:bodyPr>
            <a:normAutofit/>
          </a:bodyPr>
          <a:lstStyle/>
          <a:p>
            <a:r>
              <a:rPr lang="es-ES_tradnl" sz="3200" dirty="0" smtClean="0"/>
              <a:t>¿Cómo funciona el Proceso de Selección de las Universidades Americanas?</a:t>
            </a:r>
            <a:endParaRPr lang="es-ES_tradnl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1" y="1371600"/>
            <a:ext cx="4791455" cy="762001"/>
          </a:xfrm>
        </p:spPr>
        <p:txBody>
          <a:bodyPr>
            <a:normAutofit/>
          </a:bodyPr>
          <a:lstStyle/>
          <a:p>
            <a:endParaRPr lang="es-ES_tradnl" dirty="0" smtClean="0"/>
          </a:p>
          <a:p>
            <a:pPr marL="1554480" lvl="5" indent="0">
              <a:buNone/>
            </a:pPr>
            <a:endParaRPr lang="es-ES_tradnl" b="1" i="1" u="sng" dirty="0" smtClean="0"/>
          </a:p>
          <a:p>
            <a:pPr marL="1554480" lvl="5" indent="0">
              <a:buNone/>
            </a:pPr>
            <a:endParaRPr lang="es-ES_tradnl" sz="9600" b="1" i="1" u="sng" dirty="0" smtClean="0"/>
          </a:p>
          <a:p>
            <a:pPr marL="1554480" lvl="5" indent="0">
              <a:buNone/>
            </a:pPr>
            <a:endParaRPr lang="es-ES_tradnl" sz="12800" b="1" i="1" u="sng" dirty="0" smtClean="0"/>
          </a:p>
          <a:p>
            <a:pPr marL="0" indent="0">
              <a:buNone/>
            </a:pPr>
            <a:endParaRPr lang="es-ES_tradnl" dirty="0"/>
          </a:p>
        </p:txBody>
      </p:sp>
      <p:sp>
        <p:nvSpPr>
          <p:cNvPr id="4" name="TextBox 3"/>
          <p:cNvSpPr txBox="1"/>
          <p:nvPr/>
        </p:nvSpPr>
        <p:spPr>
          <a:xfrm>
            <a:off x="1219200" y="1600200"/>
            <a:ext cx="6629399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00" dirty="0" smtClean="0"/>
              <a:t>Por John </a:t>
            </a:r>
            <a:r>
              <a:rPr lang="es-ES_tradnl" sz="2800" dirty="0" err="1" smtClean="0"/>
              <a:t>Brooks</a:t>
            </a:r>
            <a:r>
              <a:rPr lang="es-ES_tradnl" sz="2800" dirty="0" smtClean="0"/>
              <a:t> y Ted </a:t>
            </a:r>
            <a:r>
              <a:rPr lang="es-ES_tradnl" sz="2800" dirty="0" err="1" smtClean="0"/>
              <a:t>Gleason</a:t>
            </a:r>
            <a:endParaRPr lang="es-ES_tradnl" sz="2800" dirty="0" smtClean="0"/>
          </a:p>
          <a:p>
            <a:pPr algn="ctr"/>
            <a:endParaRPr lang="es-ES_tradnl" sz="2400" dirty="0" smtClean="0"/>
          </a:p>
          <a:p>
            <a:pPr algn="ctr"/>
            <a:endParaRPr lang="es-ES_tradnl" sz="2400" dirty="0" smtClean="0"/>
          </a:p>
          <a:p>
            <a:pPr algn="ctr"/>
            <a:r>
              <a:rPr lang="es-ES_tradnl" sz="4000" b="1" dirty="0" smtClean="0"/>
              <a:t>Descanso de 15 minutos</a:t>
            </a:r>
            <a:endParaRPr lang="es-ES_tradnl" sz="4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698908" y="5723935"/>
            <a:ext cx="1846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smtClean="0"/>
          </a:p>
          <a:p>
            <a:endParaRPr lang="es-ES_tradnl"/>
          </a:p>
        </p:txBody>
      </p:sp>
      <p:pic>
        <p:nvPicPr>
          <p:cNvPr id="10" name="Picture 9" descr="logo_rfeg_email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3352800"/>
            <a:ext cx="1828800" cy="1468582"/>
          </a:xfrm>
          <a:prstGeom prst="rect">
            <a:avLst/>
          </a:prstGeom>
        </p:spPr>
      </p:pic>
      <p:pic>
        <p:nvPicPr>
          <p:cNvPr id="11" name="Picture 10" descr="TPI LOG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81400"/>
            <a:ext cx="5196037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07472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_tradnl" sz="3600" dirty="0" smtClean="0"/>
              <a:t/>
            </a:r>
            <a:br>
              <a:rPr lang="es-ES_tradnl" sz="3600" dirty="0" smtClean="0"/>
            </a:br>
            <a:r>
              <a:rPr lang="es-ES_tradnl" sz="3600" dirty="0" smtClean="0"/>
              <a:t>VIII. Viajes y Torneos en Estados Unidos/Visitas al Campus</a:t>
            </a:r>
            <a:br>
              <a:rPr lang="es-ES_tradnl" sz="3600" dirty="0" smtClean="0"/>
            </a:br>
            <a:endParaRPr lang="es-ES_tradnl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s-ES_tradnl" dirty="0" smtClean="0"/>
          </a:p>
          <a:p>
            <a:r>
              <a:rPr lang="es-ES_tradnl" sz="2800" dirty="0" smtClean="0"/>
              <a:t>Durante el proceso de búsqueda de Universidad, es muy recomendable viajar a Estados Unidos si se tiene posibilidad.</a:t>
            </a:r>
          </a:p>
          <a:p>
            <a:r>
              <a:rPr lang="es-ES_tradnl" sz="2800" dirty="0" smtClean="0"/>
              <a:t>La participación en torneos americanos llama la atención de los entrenadores universitarios.</a:t>
            </a:r>
          </a:p>
          <a:p>
            <a:r>
              <a:rPr lang="es-ES_tradnl" sz="2800" dirty="0" smtClean="0"/>
              <a:t>Son fundamentales las visitas al campus, incluyendo reunión con el Entrenador.</a:t>
            </a:r>
          </a:p>
          <a:p>
            <a:r>
              <a:rPr lang="es-ES_tradnl" sz="2800" dirty="0" smtClean="0"/>
              <a:t>Si compites en un torneo visita siempre las universidades de alrededor.</a:t>
            </a:r>
            <a:endParaRPr lang="es-ES_tradnl" sz="2800" dirty="0"/>
          </a:p>
        </p:txBody>
      </p:sp>
    </p:spTree>
    <p:extLst>
      <p:ext uri="{BB962C8B-B14F-4D97-AF65-F5344CB8AC3E}">
        <p14:creationId xmlns:p14="http://schemas.microsoft.com/office/powerpoint/2010/main" val="351158630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/>
            </a:r>
            <a:br>
              <a:rPr lang="es-ES_tradnl" dirty="0" smtClean="0"/>
            </a:br>
            <a:r>
              <a:rPr lang="es-ES_tradnl" dirty="0" smtClean="0"/>
              <a:t>IX. Haz tu Currículum de Golf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s-ES_tradnl" dirty="0" smtClean="0"/>
          </a:p>
          <a:p>
            <a:r>
              <a:rPr lang="es-ES_tradnl" dirty="0" smtClean="0"/>
              <a:t>¿Qué es lo que buscan los entrenadores?</a:t>
            </a:r>
          </a:p>
          <a:p>
            <a:r>
              <a:rPr lang="es-ES_tradnl" dirty="0" smtClean="0"/>
              <a:t>¿Cómo descubren un talento los entrenadores?</a:t>
            </a:r>
          </a:p>
          <a:p>
            <a:r>
              <a:rPr lang="es-ES_tradnl" dirty="0" smtClean="0"/>
              <a:t>¿Los entrenadores utilizan los </a:t>
            </a:r>
            <a:r>
              <a:rPr lang="es-ES_tradnl" dirty="0" err="1" smtClean="0"/>
              <a:t>Ránking</a:t>
            </a:r>
            <a:r>
              <a:rPr lang="es-ES_tradnl" dirty="0" smtClean="0"/>
              <a:t> de Golf Junior?</a:t>
            </a:r>
          </a:p>
          <a:p>
            <a:r>
              <a:rPr lang="es-ES_tradnl" dirty="0" smtClean="0"/>
              <a:t>¿Por qué debería participar en los Torneos?</a:t>
            </a:r>
          </a:p>
        </p:txBody>
      </p:sp>
    </p:spTree>
    <p:extLst>
      <p:ext uri="{BB962C8B-B14F-4D97-AF65-F5344CB8AC3E}">
        <p14:creationId xmlns:p14="http://schemas.microsoft.com/office/powerpoint/2010/main" val="141640730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dirty="0" smtClean="0"/>
              <a:t>Haz tu Currículum de Golf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s-ES_tradnl" u="sng" dirty="0" smtClean="0"/>
              <a:t>¿Qué buscan los entrenadores?</a:t>
            </a:r>
          </a:p>
          <a:p>
            <a:pPr marL="0" indent="0" algn="ctr">
              <a:buNone/>
            </a:pPr>
            <a:endParaRPr lang="es-ES_tradnl" dirty="0" smtClean="0"/>
          </a:p>
          <a:p>
            <a:r>
              <a:rPr lang="es-ES_tradnl" sz="2600" dirty="0" smtClean="0"/>
              <a:t>Buenos deportistas con fundamentos sólidos de golf y buenas técnicas de swing y juego corto.</a:t>
            </a:r>
          </a:p>
          <a:p>
            <a:r>
              <a:rPr lang="es-ES_tradnl" sz="2600" dirty="0" smtClean="0"/>
              <a:t>Buena actitud y una ética de trabajo buena y sólida (referencias).</a:t>
            </a:r>
          </a:p>
          <a:p>
            <a:r>
              <a:rPr lang="es-ES_tradnl" sz="2600" dirty="0" smtClean="0"/>
              <a:t>Juniors que saben “jugar” al golf.</a:t>
            </a:r>
          </a:p>
          <a:p>
            <a:r>
              <a:rPr lang="es-ES_tradnl" sz="2600" dirty="0" smtClean="0"/>
              <a:t>Personas que sean educadas, y se sepan comportar, y actúen como jóvenes profesionales (la presencia y las maneras importan).</a:t>
            </a:r>
          </a:p>
          <a:p>
            <a:endParaRPr lang="es-ES_tradnl" sz="3100" dirty="0"/>
          </a:p>
        </p:txBody>
      </p:sp>
    </p:spTree>
    <p:extLst>
      <p:ext uri="{BB962C8B-B14F-4D97-AF65-F5344CB8AC3E}">
        <p14:creationId xmlns:p14="http://schemas.microsoft.com/office/powerpoint/2010/main" val="367909569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sz="4000" dirty="0" smtClean="0"/>
              <a:t>Haz tu Currículum de Golf</a:t>
            </a:r>
            <a:endParaRPr lang="es-ES_tradnl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_tradnl" u="sng" dirty="0" smtClean="0"/>
              <a:t>¿Qué buscan los entrenadores?</a:t>
            </a:r>
          </a:p>
          <a:p>
            <a:pPr marL="0" indent="0" algn="ctr">
              <a:buNone/>
            </a:pPr>
            <a:endParaRPr lang="es-ES_tradnl" sz="2800" dirty="0" smtClean="0"/>
          </a:p>
          <a:p>
            <a:r>
              <a:rPr lang="es-ES_tradnl" sz="2800" dirty="0" smtClean="0"/>
              <a:t>Que encaje bien en su programa (química de equipo).</a:t>
            </a:r>
          </a:p>
          <a:p>
            <a:r>
              <a:rPr lang="es-ES_tradnl" sz="2800" dirty="0" smtClean="0"/>
              <a:t>Jugadores con experiencia y resultados comprobados.</a:t>
            </a:r>
          </a:p>
          <a:p>
            <a:r>
              <a:rPr lang="es-ES_tradnl" sz="2800" dirty="0" smtClean="0"/>
              <a:t>Jugadores que puedan mejorar al equipo.</a:t>
            </a:r>
          </a:p>
          <a:p>
            <a:pPr marL="0" indent="0" algn="ctr">
              <a:buNone/>
            </a:pPr>
            <a:endParaRPr lang="es-ES_tradnl" sz="2800" dirty="0"/>
          </a:p>
        </p:txBody>
      </p:sp>
    </p:spTree>
    <p:extLst>
      <p:ext uri="{BB962C8B-B14F-4D97-AF65-F5344CB8AC3E}">
        <p14:creationId xmlns:p14="http://schemas.microsoft.com/office/powerpoint/2010/main" val="131029026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sz="4000" dirty="0" smtClean="0"/>
              <a:t>Haz tu Currículum de Golf</a:t>
            </a:r>
            <a:endParaRPr lang="es-ES_tradnl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s-ES_tradnl" sz="2800" u="sng" dirty="0" smtClean="0"/>
              <a:t>¿Cómo descubren los talentos los entrenadores?</a:t>
            </a:r>
          </a:p>
          <a:p>
            <a:pPr marL="0" indent="0" algn="ctr">
              <a:buNone/>
            </a:pPr>
            <a:endParaRPr lang="es-ES_tradnl" u="sng" dirty="0" smtClean="0"/>
          </a:p>
          <a:p>
            <a:r>
              <a:rPr lang="es-ES_tradnl" sz="2600" dirty="0" smtClean="0"/>
              <a:t>Asistiendo a los torneos de golf junior.</a:t>
            </a:r>
          </a:p>
          <a:p>
            <a:r>
              <a:rPr lang="es-ES_tradnl" sz="2600" dirty="0" smtClean="0"/>
              <a:t>Revisando resúmenes y vídeos enviados por los candidatos.</a:t>
            </a:r>
          </a:p>
          <a:p>
            <a:r>
              <a:rPr lang="es-ES_tradnl" sz="2600" dirty="0" smtClean="0"/>
              <a:t>Recibiendo recomendaciones de jugadores y profesionales de golf.</a:t>
            </a:r>
          </a:p>
          <a:p>
            <a:r>
              <a:rPr lang="es-ES_tradnl" sz="2600" dirty="0" smtClean="0"/>
              <a:t>Obteniendo información a través de los </a:t>
            </a:r>
            <a:r>
              <a:rPr lang="es-ES_tradnl" sz="2600" dirty="0" err="1" smtClean="0"/>
              <a:t>ránking</a:t>
            </a:r>
            <a:r>
              <a:rPr lang="es-ES_tradnl" sz="2600" dirty="0" smtClean="0"/>
              <a:t>, perfiles, resúmenes y artículos en las noticias.</a:t>
            </a:r>
          </a:p>
          <a:p>
            <a:r>
              <a:rPr lang="es-ES_tradnl" sz="2600" dirty="0" smtClean="0"/>
              <a:t>Indagando entre los jugadores del propio equipo.</a:t>
            </a:r>
          </a:p>
          <a:p>
            <a:r>
              <a:rPr lang="es-ES_tradnl" sz="2600" dirty="0" smtClean="0"/>
              <a:t>A través de las pruebas de acceso al equipo para los estudiantes ya admitidos en la universidad.</a:t>
            </a:r>
          </a:p>
          <a:p>
            <a:pPr marL="0" indent="0" algn="ctr">
              <a:buNone/>
            </a:pP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85892706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Haz tu Currículum de Golf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_tradnl" sz="2800" u="sng" dirty="0" smtClean="0"/>
              <a:t>¿Los entrenadores utilizan los Ranking de Golf Junior?</a:t>
            </a:r>
          </a:p>
          <a:p>
            <a:pPr marL="0" indent="0" algn="ctr">
              <a:buNone/>
            </a:pPr>
            <a:endParaRPr lang="es-ES_tradnl" sz="2800" u="sng" dirty="0" smtClean="0"/>
          </a:p>
          <a:p>
            <a:r>
              <a:rPr lang="es-ES_tradnl" sz="2400" dirty="0" smtClean="0"/>
              <a:t>Hay tres sistemas de Ranking de Golf Junior en Estados Unidos: AJGA Polo, </a:t>
            </a:r>
            <a:r>
              <a:rPr lang="es-ES_tradnl" sz="2400" dirty="0" err="1" smtClean="0"/>
              <a:t>Golfweek</a:t>
            </a:r>
            <a:r>
              <a:rPr lang="es-ES_tradnl" sz="2400" dirty="0" smtClean="0"/>
              <a:t> y Junior Golf </a:t>
            </a:r>
            <a:r>
              <a:rPr lang="es-ES_tradnl" sz="2400" dirty="0" err="1" smtClean="0"/>
              <a:t>Scoreboard</a:t>
            </a:r>
            <a:r>
              <a:rPr lang="es-ES_tradnl" sz="2400" dirty="0" smtClean="0"/>
              <a:t>.</a:t>
            </a:r>
          </a:p>
          <a:p>
            <a:r>
              <a:rPr lang="es-ES_tradnl" sz="2400" dirty="0" smtClean="0"/>
              <a:t>Los entrenadores no utilizan estos ranking para decidir a quién seleccionan (pero ayudan a identificar jugadores).</a:t>
            </a:r>
          </a:p>
          <a:p>
            <a:r>
              <a:rPr lang="es-ES_tradnl" sz="2400" dirty="0" smtClean="0"/>
              <a:t>No te preocupes por los ranking -los buenos resultados se ocuparán de todo.</a:t>
            </a:r>
          </a:p>
          <a:p>
            <a:r>
              <a:rPr lang="es-ES_tradnl" sz="2400" dirty="0" smtClean="0"/>
              <a:t>Utiliza los ranking para ver la progresión del jugador a lo largo de la temporada.</a:t>
            </a:r>
            <a:endParaRPr lang="es-ES_tradnl" sz="2400" dirty="0"/>
          </a:p>
        </p:txBody>
      </p:sp>
    </p:spTree>
    <p:extLst>
      <p:ext uri="{BB962C8B-B14F-4D97-AF65-F5344CB8AC3E}">
        <p14:creationId xmlns:p14="http://schemas.microsoft.com/office/powerpoint/2010/main" val="24996313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Haz tu Currículum de Golf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_tradnl" sz="2800" u="sng" dirty="0" smtClean="0"/>
              <a:t>¿Por qué debo participar en Torneos?</a:t>
            </a:r>
          </a:p>
          <a:p>
            <a:pPr marL="0" indent="0" algn="ctr">
              <a:buNone/>
            </a:pPr>
            <a:endParaRPr lang="es-ES_tradnl" sz="2800" u="sng" dirty="0" smtClean="0"/>
          </a:p>
          <a:p>
            <a:r>
              <a:rPr lang="es-ES_tradnl" sz="2400" dirty="0" smtClean="0"/>
              <a:t>Aprendes a Competir.</a:t>
            </a:r>
          </a:p>
          <a:p>
            <a:r>
              <a:rPr lang="es-ES_tradnl" sz="2400" dirty="0" smtClean="0"/>
              <a:t>Ayuda a los entrenadores a evaluar a la hora de seleccionar.</a:t>
            </a:r>
          </a:p>
          <a:p>
            <a:r>
              <a:rPr lang="es-ES_tradnl" sz="2400" dirty="0" smtClean="0"/>
              <a:t>Mide tu progresión como jugador.</a:t>
            </a:r>
          </a:p>
          <a:p>
            <a:r>
              <a:rPr lang="es-ES_tradnl" sz="2400" dirty="0" smtClean="0"/>
              <a:t>Crea Motivación por el trabajo realizado con el golf.</a:t>
            </a:r>
          </a:p>
          <a:p>
            <a:r>
              <a:rPr lang="es-ES_tradnl" sz="2400" dirty="0" smtClean="0"/>
              <a:t>Y, por último, haces currículum para la Universidad Americana de Golf.</a:t>
            </a:r>
          </a:p>
          <a:p>
            <a:pPr marL="0" indent="0" algn="ctr">
              <a:buNone/>
            </a:pPr>
            <a:endParaRPr lang="es-ES_tradnl" sz="2800" dirty="0"/>
          </a:p>
        </p:txBody>
      </p:sp>
    </p:spTree>
    <p:extLst>
      <p:ext uri="{BB962C8B-B14F-4D97-AF65-F5344CB8AC3E}">
        <p14:creationId xmlns:p14="http://schemas.microsoft.com/office/powerpoint/2010/main" val="398909595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dirty="0" smtClean="0"/>
              <a:t>X. Resumen y Plan de Acción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_tradnl" u="sng" dirty="0" smtClean="0"/>
              <a:t>10 Planes de Acción más importantes</a:t>
            </a:r>
          </a:p>
          <a:p>
            <a:pPr marL="0" indent="0" algn="ctr">
              <a:buNone/>
            </a:pPr>
            <a:endParaRPr lang="es-ES_tradnl" dirty="0" smtClean="0"/>
          </a:p>
          <a:p>
            <a:pPr marL="457200" indent="-457200">
              <a:buFont typeface="+mj-lt"/>
              <a:buAutoNum type="arabicPeriod"/>
            </a:pPr>
            <a:r>
              <a:rPr lang="es-ES_tradnl" sz="2400" dirty="0" smtClean="0"/>
              <a:t>Empieza el Proceso de búsqueda de Universidad ya. ¡Sé proactivo!</a:t>
            </a:r>
          </a:p>
          <a:p>
            <a:pPr marL="457200" indent="-457200">
              <a:buFont typeface="+mj-lt"/>
              <a:buAutoNum type="arabicPeriod"/>
            </a:pPr>
            <a:r>
              <a:rPr lang="es-ES_tradnl" sz="2400" dirty="0" smtClean="0"/>
              <a:t>Utiliza la Estrategia del “Mejor Ajuste” – Sé realista.</a:t>
            </a:r>
          </a:p>
          <a:p>
            <a:pPr marL="457200" indent="-457200">
              <a:buFont typeface="+mj-lt"/>
              <a:buAutoNum type="arabicPeriod"/>
            </a:pPr>
            <a:r>
              <a:rPr lang="es-ES_tradnl" sz="2400" dirty="0" smtClean="0"/>
              <a:t>Busca Universidades y Programas de Golf </a:t>
            </a:r>
            <a:r>
              <a:rPr lang="es-ES_tradnl" sz="2400" dirty="0" err="1" smtClean="0"/>
              <a:t>–</a:t>
            </a:r>
            <a:r>
              <a:rPr lang="es-ES_tradnl" sz="2400" dirty="0" smtClean="0"/>
              <a:t> Utiliza las fuentes que tienes a tu disposición.</a:t>
            </a:r>
          </a:p>
          <a:p>
            <a:pPr marL="457200" indent="-457200">
              <a:buFont typeface="+mj-lt"/>
              <a:buAutoNum type="arabicPeriod"/>
            </a:pPr>
            <a:r>
              <a:rPr lang="es-ES_tradnl" sz="2400" dirty="0" smtClean="0"/>
              <a:t>Regístrate en el Centro de Selección de la NCAA.</a:t>
            </a:r>
          </a:p>
          <a:p>
            <a:pPr marL="457200" indent="-457200">
              <a:buFont typeface="+mj-lt"/>
              <a:buAutoNum type="arabicPeriod"/>
            </a:pPr>
            <a:r>
              <a:rPr lang="es-ES_tradnl" sz="2400" dirty="0" smtClean="0"/>
              <a:t>Bájate y Estúdiate la </a:t>
            </a:r>
            <a:r>
              <a:rPr lang="es-ES_tradnl" sz="2400" i="1" dirty="0" smtClean="0"/>
              <a:t>NCAA </a:t>
            </a:r>
            <a:r>
              <a:rPr lang="es-ES_tradnl" sz="2400" i="1" dirty="0" err="1" smtClean="0"/>
              <a:t>Guide</a:t>
            </a:r>
            <a:r>
              <a:rPr lang="es-ES_tradnl" sz="2400" i="1" dirty="0" smtClean="0"/>
              <a:t> </a:t>
            </a:r>
            <a:r>
              <a:rPr lang="es-ES_tradnl" sz="2400" i="1" dirty="0" err="1" smtClean="0"/>
              <a:t>for</a:t>
            </a:r>
            <a:r>
              <a:rPr lang="es-ES_tradnl" sz="2400" i="1" dirty="0" smtClean="0"/>
              <a:t> </a:t>
            </a:r>
            <a:r>
              <a:rPr lang="es-ES_tradnl" sz="2400" i="1" dirty="0" err="1" smtClean="0"/>
              <a:t>College</a:t>
            </a:r>
            <a:r>
              <a:rPr lang="es-ES_tradnl" sz="2400" i="1" dirty="0" smtClean="0"/>
              <a:t> </a:t>
            </a:r>
            <a:r>
              <a:rPr lang="es-ES_tradnl" sz="2400" i="1" dirty="0" err="1" smtClean="0"/>
              <a:t>Bound</a:t>
            </a:r>
            <a:r>
              <a:rPr lang="es-ES_tradnl" sz="2400" i="1" dirty="0" smtClean="0"/>
              <a:t> </a:t>
            </a:r>
            <a:r>
              <a:rPr lang="es-ES_tradnl" sz="2400" i="1" dirty="0" err="1" smtClean="0"/>
              <a:t>Student</a:t>
            </a:r>
            <a:r>
              <a:rPr lang="es-ES_tradnl" sz="2400" i="1" dirty="0" smtClean="0"/>
              <a:t>-</a:t>
            </a:r>
            <a:r>
              <a:rPr lang="es-ES_tradnl" sz="2400" i="1" dirty="0" err="1" smtClean="0"/>
              <a:t>Athletes</a:t>
            </a:r>
            <a:r>
              <a:rPr lang="es-ES_tradnl" sz="2400" i="1" dirty="0" smtClean="0"/>
              <a:t>.</a:t>
            </a:r>
          </a:p>
          <a:p>
            <a:pPr marL="0" indent="0">
              <a:buNone/>
            </a:pP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41038800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Resumen y Plan de Acción</a:t>
            </a:r>
            <a:endParaRPr lang="es-ES_trad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s-ES_tradnl" u="sng" dirty="0" smtClean="0"/>
              <a:t>10 Planes de Acción más importantes</a:t>
            </a:r>
          </a:p>
          <a:p>
            <a:pPr marL="0" indent="0" algn="ctr">
              <a:buNone/>
            </a:pPr>
            <a:endParaRPr lang="es-ES_tradnl" dirty="0" smtClean="0"/>
          </a:p>
          <a:p>
            <a:pPr marL="457200" indent="-457200">
              <a:buFont typeface="+mj-lt"/>
              <a:buAutoNum type="arabicPeriod" startAt="6"/>
            </a:pPr>
            <a:r>
              <a:rPr lang="es-ES_tradnl" sz="2400" dirty="0" smtClean="0"/>
              <a:t>Manda un mail con una carta de presentación e información a los entrenadores </a:t>
            </a:r>
            <a:r>
              <a:rPr lang="es-ES_tradnl" sz="2400" dirty="0" err="1" smtClean="0"/>
              <a:t>–</a:t>
            </a:r>
            <a:r>
              <a:rPr lang="es-ES_tradnl" sz="2400" dirty="0" smtClean="0"/>
              <a:t> Comunícate con frecuencia.</a:t>
            </a:r>
          </a:p>
          <a:p>
            <a:pPr marL="457200" indent="-457200">
              <a:buFont typeface="+mj-lt"/>
              <a:buAutoNum type="arabicPeriod" startAt="6"/>
            </a:pPr>
            <a:r>
              <a:rPr lang="es-ES_tradnl" sz="2400" dirty="0" smtClean="0"/>
              <a:t>Visita las Universidades Americanas y reúnete con los entrenadores.</a:t>
            </a:r>
          </a:p>
          <a:p>
            <a:pPr marL="457200" indent="-457200">
              <a:buFont typeface="+mj-lt"/>
              <a:buAutoNum type="arabicPeriod" startAt="6"/>
            </a:pPr>
            <a:r>
              <a:rPr lang="es-ES_tradnl" sz="2400" dirty="0" smtClean="0"/>
              <a:t>Aprende Inglés como segunda lengua.</a:t>
            </a:r>
          </a:p>
          <a:p>
            <a:pPr marL="457200" indent="-457200">
              <a:buFont typeface="+mj-lt"/>
              <a:buAutoNum type="arabicPeriod" startAt="6"/>
            </a:pPr>
            <a:r>
              <a:rPr lang="es-ES_tradnl" sz="2400" dirty="0" smtClean="0"/>
              <a:t>Haz tu Currículum de Golf y compite con regularidad.</a:t>
            </a:r>
          </a:p>
          <a:p>
            <a:pPr marL="457200" indent="-457200">
              <a:buFont typeface="+mj-lt"/>
              <a:buAutoNum type="arabicPeriod" startAt="6"/>
            </a:pPr>
            <a:r>
              <a:rPr lang="es-ES_tradnl" sz="2400" dirty="0" smtClean="0"/>
              <a:t>Crea un Buen Equipo de Apoyo </a:t>
            </a:r>
            <a:r>
              <a:rPr lang="es-ES_tradnl" sz="2400" dirty="0" err="1" smtClean="0"/>
              <a:t>–</a:t>
            </a:r>
            <a:r>
              <a:rPr lang="es-ES_tradnl" sz="2400" dirty="0" smtClean="0"/>
              <a:t> Elabora un Plan.</a:t>
            </a:r>
          </a:p>
          <a:p>
            <a:pPr marL="0" indent="0">
              <a:buNone/>
            </a:pPr>
            <a:endParaRPr lang="es-ES_tradnl" sz="2400" dirty="0" smtClean="0"/>
          </a:p>
          <a:p>
            <a:pPr marL="0" indent="0" algn="ctr">
              <a:buNone/>
            </a:pPr>
            <a:r>
              <a:rPr lang="es-ES_tradnl" sz="2400" b="1" dirty="0" smtClean="0"/>
              <a:t>¡Buena Suerte en tu búsqueda de Universidad Americana de Golf!</a:t>
            </a:r>
          </a:p>
          <a:p>
            <a:pPr marL="0" indent="0">
              <a:buNone/>
            </a:pPr>
            <a:endParaRPr lang="es-ES_tradnl" sz="2400" i="1" dirty="0" smtClean="0"/>
          </a:p>
          <a:p>
            <a:endParaRPr lang="es-ES_tradnl" sz="2800" dirty="0" smtClean="0"/>
          </a:p>
          <a:p>
            <a:pPr algn="ctr"/>
            <a:endParaRPr lang="es-ES_tradnl" sz="2800" dirty="0" smtClean="0"/>
          </a:p>
          <a:p>
            <a:pPr algn="ctr"/>
            <a:endParaRPr lang="es-ES_tradnl" dirty="0" smtClean="0"/>
          </a:p>
          <a:p>
            <a:pPr marL="0" indent="0" algn="ctr">
              <a:buNone/>
            </a:pP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69642037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_tradnl" smtClean="0"/>
              <a:t>¿Cómo funciona el Proceso de Selección de las Universidades Americanas?</a:t>
            </a:r>
            <a:endParaRPr lang="es-ES_trad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657600"/>
          </a:xfrm>
        </p:spPr>
        <p:txBody>
          <a:bodyPr/>
          <a:lstStyle/>
          <a:p>
            <a:pPr marL="0" indent="0" algn="ctr">
              <a:buNone/>
            </a:pPr>
            <a:endParaRPr lang="es-ES_tradnl" smtClean="0"/>
          </a:p>
          <a:p>
            <a:pPr marL="0" indent="0" algn="ctr">
              <a:buNone/>
            </a:pPr>
            <a:endParaRPr lang="es-ES_tradnl" smtClean="0"/>
          </a:p>
        </p:txBody>
      </p:sp>
      <p:sp>
        <p:nvSpPr>
          <p:cNvPr id="4" name="TextBox 3"/>
          <p:cNvSpPr txBox="1"/>
          <p:nvPr/>
        </p:nvSpPr>
        <p:spPr>
          <a:xfrm>
            <a:off x="3048000" y="2438400"/>
            <a:ext cx="42277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4000" smtClean="0"/>
              <a:t>Turno de Preguntas</a:t>
            </a:r>
          </a:p>
        </p:txBody>
      </p:sp>
      <p:pic>
        <p:nvPicPr>
          <p:cNvPr id="10" name="Picture 9" descr="logo_rfeg_email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3352800"/>
            <a:ext cx="1828800" cy="1468582"/>
          </a:xfrm>
          <a:prstGeom prst="rect">
            <a:avLst/>
          </a:prstGeom>
        </p:spPr>
      </p:pic>
      <p:pic>
        <p:nvPicPr>
          <p:cNvPr id="11" name="Picture 10" descr="TPI LOG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81400"/>
            <a:ext cx="5196037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237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3110EBBD-C83A-4D93-BAE4-544C0C06E10A}"/>
</file>

<file path=customXml/itemProps2.xml><?xml version="1.0" encoding="utf-8"?>
<ds:datastoreItem xmlns:ds="http://schemas.openxmlformats.org/officeDocument/2006/customXml" ds:itemID="{CDAD39AC-7BDA-4064-A72A-FCFAC1C0FCA5}"/>
</file>

<file path=customXml/itemProps3.xml><?xml version="1.0" encoding="utf-8"?>
<ds:datastoreItem xmlns:ds="http://schemas.openxmlformats.org/officeDocument/2006/customXml" ds:itemID="{0E7005FB-61B0-40F7-B3AF-950CECA74911}"/>
</file>

<file path=docProps/app.xml><?xml version="1.0" encoding="utf-8"?>
<Properties xmlns="http://schemas.openxmlformats.org/officeDocument/2006/extended-properties" xmlns:vt="http://schemas.openxmlformats.org/officeDocument/2006/docPropsVTypes">
  <TotalTime>10482</TotalTime>
  <Words>3719</Words>
  <Application>Microsoft Macintosh PowerPoint</Application>
  <PresentationFormat>On-screen Show (4:3)</PresentationFormat>
  <Paragraphs>580</Paragraphs>
  <Slides>72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73" baseType="lpstr">
      <vt:lpstr>Office Theme</vt:lpstr>
      <vt:lpstr>¿Cómo funciona el proceso de reclutamiento de las Universidades Americanas?</vt:lpstr>
      <vt:lpstr>      Presentación de John Brooks   </vt:lpstr>
      <vt:lpstr>    Presentación de Ted Gleason  </vt:lpstr>
      <vt:lpstr> ¿Cómo funciona el proceso de reclutamiento en las Universidades Americanas?   </vt:lpstr>
      <vt:lpstr>Temas de la 1ª Jornada</vt:lpstr>
      <vt:lpstr>Visión General de los programas Golf en las Universidades Americanas</vt:lpstr>
      <vt:lpstr>Golf Universitario en Números</vt:lpstr>
      <vt:lpstr>Utilizar la Estrategia del “Mejor Ajuste”  A qué universidades dirigirse</vt:lpstr>
      <vt:lpstr>Utilizar la Estrategia del “Mejor Ajuste”  A qué universidades dirigirse</vt:lpstr>
      <vt:lpstr> Cómo es la Temporada de Golf Universitaria   </vt:lpstr>
      <vt:lpstr>Formato de Torneo Universitario</vt:lpstr>
      <vt:lpstr>Día normal de un Estudiante Deportista universitario </vt:lpstr>
      <vt:lpstr>II.     Cronología del proceso de reclutamiento</vt:lpstr>
      <vt:lpstr>Tres Fases en el Proceso de Reclutamiento</vt:lpstr>
      <vt:lpstr>Tres Fases en el Proceso de Reclutamiento</vt:lpstr>
      <vt:lpstr>Tres Fases de Selección</vt:lpstr>
      <vt:lpstr>                 Posibles Ofertas y Compromisos</vt:lpstr>
      <vt:lpstr> Posibles Ofertas y Compromisos</vt:lpstr>
      <vt:lpstr>¿Cómo funciona el proceso de reclutamiento en las Universidades Americanas?</vt:lpstr>
      <vt:lpstr>III. Reglas del Proceso de Reclutamiento de la División I NCAA</vt:lpstr>
      <vt:lpstr>     Reglas del Proceso de Reclutamiento de la División I NCAA</vt:lpstr>
      <vt:lpstr>Reglas del Proceso de Reclutamiento de la División I NCAA</vt:lpstr>
      <vt:lpstr>Reglas del Proceso de Reclutamiento de la División I NCAA</vt:lpstr>
      <vt:lpstr>Reglas del Proceso de Reclutamiento de la NCAA</vt:lpstr>
      <vt:lpstr>Reglas de Selección NCAA</vt:lpstr>
      <vt:lpstr>¿Cómo funciona el Proceso de Reclutamiento de las Universidades Americanas?</vt:lpstr>
      <vt:lpstr> ¿Cómo funciona el Proceso de Selección de las Universidades Americanas? </vt:lpstr>
      <vt:lpstr>IV.      Requisitos del Centro de Selección de la NCAA</vt:lpstr>
      <vt:lpstr>Requisitos de Selección del Centro NCAA </vt:lpstr>
      <vt:lpstr>Requisitos de Centro de Selección de la NCAA</vt:lpstr>
      <vt:lpstr>       Requisitos del Centro de Selección de la NCAA</vt:lpstr>
      <vt:lpstr>       Requisitos del Centro de Selección de la NCAA</vt:lpstr>
      <vt:lpstr>Requisitos del Centro de Selección de la NCAA</vt:lpstr>
      <vt:lpstr>Requisitos del Centro de Selección de la NCAA</vt:lpstr>
      <vt:lpstr>Requisitos de Selección del Centro NCAA </vt:lpstr>
      <vt:lpstr>Requisitos del Centro de Selección de la NCAA</vt:lpstr>
      <vt:lpstr>¿Cómo funciona el Proceso de Reclutamiento de las Universidades Americanas?</vt:lpstr>
      <vt:lpstr>V.    Becas, Matrícula y Carta de Intención</vt:lpstr>
      <vt:lpstr>Becas, Matrícula y Carta de Intención</vt:lpstr>
      <vt:lpstr>Becas, Matrícula y Carta de Intención</vt:lpstr>
      <vt:lpstr>Becas, Matrícula y Carta de Intención</vt:lpstr>
      <vt:lpstr>Becas, Matrícula y Carta de Intención</vt:lpstr>
      <vt:lpstr>Becas, Matrícula y Carta de Intención</vt:lpstr>
      <vt:lpstr>¿Cómo funciona el Proceso de Reclutamiento de las Universidades Americanas?</vt:lpstr>
      <vt:lpstr>¿Cómo funciona el Proceso de Reclutamiento de las Universidades Americanas?</vt:lpstr>
      <vt:lpstr> ¿Cómo funciona el Proceso de Reclutamiento de las Universidades Americanas?</vt:lpstr>
      <vt:lpstr>Temas de la 2ª Jornada</vt:lpstr>
      <vt:lpstr> VI.  Búsqueda de Universidades y Programas de Golf</vt:lpstr>
      <vt:lpstr>Búsqueda de Universidades y Programas de Golf</vt:lpstr>
      <vt:lpstr>Búsqueda de Universidades y Programas de Golf</vt:lpstr>
      <vt:lpstr>Búsqueda de Universidades y Programas de Golf</vt:lpstr>
      <vt:lpstr>Búsqueda de Universidades y Programas de Golf</vt:lpstr>
      <vt:lpstr>Búsqueda de Universidades y Programas de Golf</vt:lpstr>
      <vt:lpstr>Búsqueda de Universidades y Programas de Golf</vt:lpstr>
      <vt:lpstr>Búsqueda de Universidades y Programas de Golf</vt:lpstr>
      <vt:lpstr>Búsqueda de Universidades y Programas de Golf</vt:lpstr>
      <vt:lpstr>VII. Comunicación con los Entrenadores Universitarios</vt:lpstr>
      <vt:lpstr>Comunicación con los Entrenadores Universitarios</vt:lpstr>
      <vt:lpstr>Comunicación con los Entrenadores Universitarios</vt:lpstr>
      <vt:lpstr>Comunicación con los Entrenadores Universitarios</vt:lpstr>
      <vt:lpstr>Comunicación con los Entrenadores Universitarios</vt:lpstr>
      <vt:lpstr>¿Cómo funciona el Proceso de Selección de las Universidades Americanas?</vt:lpstr>
      <vt:lpstr> VIII. Viajes y Torneos en Estados Unidos/Visitas al Campus </vt:lpstr>
      <vt:lpstr> IX. Haz tu Currículum de Golf</vt:lpstr>
      <vt:lpstr>Haz tu Currículum de Golf</vt:lpstr>
      <vt:lpstr>Haz tu Currículum de Golf</vt:lpstr>
      <vt:lpstr>Haz tu Currículum de Golf</vt:lpstr>
      <vt:lpstr>Haz tu Currículum de Golf</vt:lpstr>
      <vt:lpstr>Haz tu Currículum de Golf</vt:lpstr>
      <vt:lpstr>X. Resumen y Plan de Acción</vt:lpstr>
      <vt:lpstr>Resumen y Plan de Acción</vt:lpstr>
      <vt:lpstr>¿Cómo funciona el Proceso de Selección de las Universidades Americanas?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What’s the Story on College Golf Recruiting? </dc:title>
  <dc:creator>John Brooks</dc:creator>
  <cp:lastModifiedBy>Ricardo Relinque</cp:lastModifiedBy>
  <cp:revision>278</cp:revision>
  <dcterms:created xsi:type="dcterms:W3CDTF">2012-10-23T15:38:09Z</dcterms:created>
  <dcterms:modified xsi:type="dcterms:W3CDTF">2012-10-29T17:22:59Z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0x010100B146521249509242A23F7019C85CBDCF</vt:lpwstr>
  </property>
</Properties>
</file>