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990" r:id="rId2"/>
    <p:sldId id="969" r:id="rId3"/>
    <p:sldId id="970" r:id="rId4"/>
    <p:sldId id="971" r:id="rId5"/>
    <p:sldId id="972" r:id="rId6"/>
    <p:sldId id="973" r:id="rId7"/>
    <p:sldId id="931" r:id="rId8"/>
    <p:sldId id="927" r:id="rId9"/>
    <p:sldId id="974" r:id="rId10"/>
    <p:sldId id="920" r:id="rId11"/>
    <p:sldId id="932" r:id="rId12"/>
    <p:sldId id="947" r:id="rId13"/>
    <p:sldId id="975" r:id="rId14"/>
    <p:sldId id="976" r:id="rId15"/>
    <p:sldId id="950" r:id="rId16"/>
    <p:sldId id="978" r:id="rId17"/>
    <p:sldId id="982" r:id="rId18"/>
    <p:sldId id="983" r:id="rId19"/>
    <p:sldId id="984" r:id="rId20"/>
    <p:sldId id="985" r:id="rId21"/>
    <p:sldId id="986" r:id="rId22"/>
    <p:sldId id="987" r:id="rId23"/>
    <p:sldId id="988" r:id="rId24"/>
    <p:sldId id="989" r:id="rId25"/>
    <p:sldId id="980" r:id="rId26"/>
    <p:sldId id="979" r:id="rId27"/>
    <p:sldId id="996" r:id="rId28"/>
    <p:sldId id="991" r:id="rId29"/>
    <p:sldId id="992" r:id="rId30"/>
    <p:sldId id="993" r:id="rId31"/>
    <p:sldId id="994" r:id="rId32"/>
    <p:sldId id="995" r:id="rId3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483" autoAdjust="0"/>
    <p:restoredTop sz="94660" autoAdjust="0"/>
  </p:normalViewPr>
  <p:slideViewPr>
    <p:cSldViewPr>
      <p:cViewPr varScale="1">
        <p:scale>
          <a:sx n="69" d="100"/>
          <a:sy n="69" d="100"/>
        </p:scale>
        <p:origin x="-1182"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1172"/>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4915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6EFCCFC5-1204-4EA4-B254-B3DE3036FEAE}" type="slidenum">
              <a:rPr lang="en-US"/>
              <a:pPr>
                <a:defRPr/>
              </a:pPr>
              <a:t>‹Nº›</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pPr>
              <a:defRPr/>
            </a:pPr>
            <a:fld id="{6EFCCFC5-1204-4EA4-B254-B3DE3036FEAE}" type="slidenum">
              <a:rPr lang="en-US" smtClean="0"/>
              <a:pPr>
                <a:defRPr/>
              </a:pPr>
              <a:t>20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D20BBC5-9AE2-421A-9180-C8ED909691CD}" type="slidenum">
              <a:rPr lang="en-US"/>
              <a:pPr>
                <a:defRPr/>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024DBD9-A79F-4A4B-8EB9-DC4C73AC227F}" type="slidenum">
              <a:rPr lang="en-US"/>
              <a:pPr>
                <a:defRPr/>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pPr>
              <a:defRPr/>
            </a:pPr>
            <a:endParaRPr lang="en-US"/>
          </a:p>
        </p:txBody>
      </p:sp>
      <p:sp>
        <p:nvSpPr>
          <p:cNvPr id="4" name="3 Marcador de pie de página"/>
          <p:cNvSpPr>
            <a:spLocks noGrp="1"/>
          </p:cNvSpPr>
          <p:nvPr>
            <p:ph type="ftr" sz="quarter" idx="11"/>
          </p:nvPr>
        </p:nvSpPr>
        <p:spPr/>
        <p:txBody>
          <a:bodyPr/>
          <a:lstStyle/>
          <a:p>
            <a:pPr>
              <a:defRPr/>
            </a:pPr>
            <a:endParaRPr lang="en-US"/>
          </a:p>
        </p:txBody>
      </p:sp>
      <p:sp>
        <p:nvSpPr>
          <p:cNvPr id="5" name="4 Marcador de número de diapositiva"/>
          <p:cNvSpPr>
            <a:spLocks noGrp="1"/>
          </p:cNvSpPr>
          <p:nvPr>
            <p:ph type="sldNum" sz="quarter" idx="12"/>
          </p:nvPr>
        </p:nvSpPr>
        <p:spPr/>
        <p:txBody>
          <a:bodyPr/>
          <a:lstStyle/>
          <a:p>
            <a:pPr>
              <a:defRPr/>
            </a:pPr>
            <a:fld id="{67F136B8-84EF-412B-B73C-0F5BCD7BC3E7}" type="slidenum">
              <a:rPr lang="en-US" smtClean="0"/>
              <a:pPr>
                <a:defRPr/>
              </a:pPr>
              <a:t>‹Nº›</a:t>
            </a:fld>
            <a:endParaRPr lang="en-US" dirty="0"/>
          </a:p>
        </p:txBody>
      </p:sp>
      <p:pic>
        <p:nvPicPr>
          <p:cNvPr id="6" name="5 Imagen" descr="http://www.rfegolf.es/_layouts/RFEGolf/RFEImages/logo_rfeg_email.jpg"/>
          <p:cNvPicPr/>
          <p:nvPr userDrawn="1"/>
        </p:nvPicPr>
        <p:blipFill>
          <a:blip r:embed="rId2" cstate="print"/>
          <a:srcRect/>
          <a:stretch>
            <a:fillRect/>
          </a:stretch>
        </p:blipFill>
        <p:spPr bwMode="auto">
          <a:xfrm>
            <a:off x="0" y="0"/>
            <a:ext cx="1257300" cy="1009650"/>
          </a:xfrm>
          <a:prstGeom prst="rect">
            <a:avLst/>
          </a:prstGeom>
          <a:noFill/>
          <a:ln w="9525">
            <a:noFill/>
            <a:miter lim="800000"/>
            <a:headEnd/>
            <a:tailEnd/>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eño personalizad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pPr>
              <a:defRPr/>
            </a:pPr>
            <a:endParaRPr lang="en-US"/>
          </a:p>
        </p:txBody>
      </p:sp>
      <p:sp>
        <p:nvSpPr>
          <p:cNvPr id="4" name="3 Marcador de pie de página"/>
          <p:cNvSpPr>
            <a:spLocks noGrp="1"/>
          </p:cNvSpPr>
          <p:nvPr>
            <p:ph type="ftr" sz="quarter" idx="11"/>
          </p:nvPr>
        </p:nvSpPr>
        <p:spPr/>
        <p:txBody>
          <a:bodyPr/>
          <a:lstStyle/>
          <a:p>
            <a:pPr>
              <a:defRPr/>
            </a:pPr>
            <a:endParaRPr lang="en-US"/>
          </a:p>
        </p:txBody>
      </p:sp>
      <p:sp>
        <p:nvSpPr>
          <p:cNvPr id="5" name="4 Marcador de número de diapositiva"/>
          <p:cNvSpPr>
            <a:spLocks noGrp="1"/>
          </p:cNvSpPr>
          <p:nvPr>
            <p:ph type="sldNum" sz="quarter" idx="12"/>
          </p:nvPr>
        </p:nvSpPr>
        <p:spPr/>
        <p:txBody>
          <a:bodyPr/>
          <a:lstStyle/>
          <a:p>
            <a:pPr>
              <a:defRPr/>
            </a:pPr>
            <a:fld id="{67F136B8-84EF-412B-B73C-0F5BCD7BC3E7}" type="slidenum">
              <a:rPr lang="en-US" smtClean="0"/>
              <a:pPr>
                <a:defRPr/>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D5D1B6D-B95A-4943-A2DC-DF32E1DAEE39}" type="slidenum">
              <a:rPr lang="en-US"/>
              <a:pPr>
                <a:defRPr/>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7333772-F703-4B02-A18A-DE1B96581BA3}" type="slidenum">
              <a:rPr lang="en-US"/>
              <a:pPr>
                <a:defRPr/>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258CA9E-F188-4918-B1A7-C4A5FD25D2EA}" type="slidenum">
              <a:rPr lang="en-US"/>
              <a:pPr>
                <a:defRPr/>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7F2B801-8563-4381-9DFA-0817CB2FC2D6}" type="slidenum">
              <a:rPr lang="en-US"/>
              <a:pPr>
                <a:defRPr/>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22E6C185-8E50-40CB-ABE5-A61B17A00373}" type="slidenum">
              <a:rPr lang="en-US"/>
              <a:pPr>
                <a:defRPr/>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0AD726B-2CF2-4485-960A-6C02C06091F6}" type="slidenum">
              <a:rPr lang="en-US"/>
              <a:pPr>
                <a:defRPr/>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14CD9EF-3A3D-4155-A04C-374EAC17528C}" type="slidenum">
              <a:rPr lang="en-US"/>
              <a:pPr>
                <a:defRPr/>
              </a:pPr>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03731A7-3463-4F44-9A50-8335FA43E46F}" type="slidenum">
              <a:rPr lang="en-US"/>
              <a:pPr>
                <a:defRPr/>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88BBCD5-80F0-4584-91F9-01D53E72A081}" type="slidenum">
              <a:rPr lang="en-US"/>
              <a:pPr>
                <a:defRPr/>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pic>
        <p:nvPicPr>
          <p:cNvPr id="7" name="6 Imagen" descr="http://www.rfegolf.es/_layouts/RFEGolf/RFEImages/logo_rfeg_email.jpg"/>
          <p:cNvPicPr/>
          <p:nvPr userDrawn="1"/>
        </p:nvPicPr>
        <p:blipFill>
          <a:blip r:embed="rId15" cstate="print">
            <a:grayscl/>
          </a:blip>
          <a:srcRect/>
          <a:stretch>
            <a:fillRect/>
          </a:stretch>
        </p:blipFill>
        <p:spPr bwMode="auto">
          <a:xfrm>
            <a:off x="8229600" y="0"/>
            <a:ext cx="914400" cy="685800"/>
          </a:xfrm>
          <a:prstGeom prst="rect">
            <a:avLst/>
          </a:prstGeom>
          <a:noFill/>
          <a:ln w="9525">
            <a:noFill/>
            <a:miter lim="800000"/>
            <a:headEnd/>
            <a:tailEnd/>
          </a:ln>
        </p:spPr>
      </p:pic>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67F136B8-84EF-412B-B73C-0F5BCD7BC3E7}" type="slidenum">
              <a:rPr lang="en-US"/>
              <a:pPr>
                <a:defRPr/>
              </a:pPr>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Georgia" pitchFamily="18" charset="0"/>
        </a:defRPr>
      </a:lvl2pPr>
      <a:lvl3pPr algn="ctr" rtl="0" eaLnBrk="0" fontAlgn="base" hangingPunct="0">
        <a:spcBef>
          <a:spcPct val="0"/>
        </a:spcBef>
        <a:spcAft>
          <a:spcPct val="0"/>
        </a:spcAft>
        <a:defRPr sz="4400">
          <a:solidFill>
            <a:schemeClr val="tx2"/>
          </a:solidFill>
          <a:latin typeface="Georgia" pitchFamily="18" charset="0"/>
        </a:defRPr>
      </a:lvl3pPr>
      <a:lvl4pPr algn="ctr" rtl="0" eaLnBrk="0" fontAlgn="base" hangingPunct="0">
        <a:spcBef>
          <a:spcPct val="0"/>
        </a:spcBef>
        <a:spcAft>
          <a:spcPct val="0"/>
        </a:spcAft>
        <a:defRPr sz="4400">
          <a:solidFill>
            <a:schemeClr val="tx2"/>
          </a:solidFill>
          <a:latin typeface="Georgia" pitchFamily="18" charset="0"/>
        </a:defRPr>
      </a:lvl4pPr>
      <a:lvl5pPr algn="ctr" rtl="0" eaLnBrk="0" fontAlgn="base" hangingPunct="0">
        <a:spcBef>
          <a:spcPct val="0"/>
        </a:spcBef>
        <a:spcAft>
          <a:spcPct val="0"/>
        </a:spcAft>
        <a:defRPr sz="4400">
          <a:solidFill>
            <a:schemeClr val="tx2"/>
          </a:solidFill>
          <a:latin typeface="Georgia" pitchFamily="18"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Objetivo de la Presentación</a:t>
            </a:r>
            <a:endParaRPr lang="es-ES" dirty="0"/>
          </a:p>
        </p:txBody>
      </p:sp>
      <p:sp>
        <p:nvSpPr>
          <p:cNvPr id="3" name="2 Marcador de contenido"/>
          <p:cNvSpPr>
            <a:spLocks noGrp="1"/>
          </p:cNvSpPr>
          <p:nvPr>
            <p:ph idx="1"/>
          </p:nvPr>
        </p:nvSpPr>
        <p:spPr/>
        <p:txBody>
          <a:bodyPr/>
          <a:lstStyle/>
          <a:p>
            <a:pPr algn="just"/>
            <a:r>
              <a:rPr lang="en-US" dirty="0" err="1" smtClean="0"/>
              <a:t>Proporcionar</a:t>
            </a:r>
            <a:r>
              <a:rPr lang="en-US" dirty="0" smtClean="0"/>
              <a:t> </a:t>
            </a:r>
            <a:r>
              <a:rPr lang="en-US" dirty="0" err="1" smtClean="0"/>
              <a:t>información</a:t>
            </a:r>
            <a:r>
              <a:rPr lang="en-US" dirty="0" smtClean="0"/>
              <a:t> clave </a:t>
            </a:r>
            <a:r>
              <a:rPr lang="en-US" dirty="0" err="1" smtClean="0"/>
              <a:t>sobre</a:t>
            </a:r>
            <a:r>
              <a:rPr lang="en-US" dirty="0" smtClean="0"/>
              <a:t> el </a:t>
            </a:r>
            <a:r>
              <a:rPr lang="en-US" dirty="0" err="1" smtClean="0"/>
              <a:t>sistema</a:t>
            </a:r>
            <a:r>
              <a:rPr lang="en-US" dirty="0" smtClean="0"/>
              <a:t> </a:t>
            </a:r>
            <a:r>
              <a:rPr lang="en-US" dirty="0" err="1" smtClean="0"/>
              <a:t>universitario</a:t>
            </a:r>
            <a:r>
              <a:rPr lang="en-US" dirty="0" smtClean="0"/>
              <a:t> </a:t>
            </a:r>
            <a:r>
              <a:rPr lang="en-US" dirty="0" err="1" smtClean="0"/>
              <a:t>estadounidense</a:t>
            </a:r>
            <a:r>
              <a:rPr lang="en-US" dirty="0" smtClean="0"/>
              <a:t> NCAA (National Collegiate Athletic Association) y el </a:t>
            </a:r>
            <a:r>
              <a:rPr lang="en-US" dirty="0" err="1" smtClean="0"/>
              <a:t>proceso</a:t>
            </a:r>
            <a:r>
              <a:rPr lang="en-US" dirty="0" smtClean="0"/>
              <a:t> de </a:t>
            </a:r>
            <a:r>
              <a:rPr lang="en-US" dirty="0" err="1" smtClean="0"/>
              <a:t>reclutamiento</a:t>
            </a:r>
            <a:r>
              <a:rPr lang="en-US" dirty="0" smtClean="0"/>
              <a:t> de </a:t>
            </a:r>
            <a:r>
              <a:rPr lang="en-US" dirty="0" err="1" smtClean="0"/>
              <a:t>sus</a:t>
            </a:r>
            <a:r>
              <a:rPr lang="en-US" dirty="0" smtClean="0"/>
              <a:t> </a:t>
            </a:r>
            <a:r>
              <a:rPr lang="en-US" dirty="0" err="1" smtClean="0"/>
              <a:t>programas</a:t>
            </a:r>
            <a:r>
              <a:rPr lang="en-US" dirty="0" smtClean="0"/>
              <a:t> </a:t>
            </a:r>
            <a:r>
              <a:rPr lang="en-US" dirty="0" err="1" smtClean="0"/>
              <a:t>deportivos</a:t>
            </a:r>
            <a:r>
              <a:rPr lang="en-US" dirty="0" smtClean="0"/>
              <a:t>.</a:t>
            </a:r>
          </a:p>
          <a:p>
            <a:pPr>
              <a:buNone/>
            </a:pPr>
            <a:endParaRPr lang="es-E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¿Qué es la NCAA?</a:t>
            </a:r>
            <a:endParaRPr lang="es-ES" dirty="0"/>
          </a:p>
        </p:txBody>
      </p:sp>
      <p:sp>
        <p:nvSpPr>
          <p:cNvPr id="3" name="2 Marcador de contenido"/>
          <p:cNvSpPr>
            <a:spLocks noGrp="1"/>
          </p:cNvSpPr>
          <p:nvPr>
            <p:ph idx="1"/>
          </p:nvPr>
        </p:nvSpPr>
        <p:spPr/>
        <p:txBody>
          <a:bodyPr/>
          <a:lstStyle/>
          <a:p>
            <a:pPr algn="just"/>
            <a:r>
              <a:rPr lang="es-ES" dirty="0" smtClean="0"/>
              <a:t>La NCAA (</a:t>
            </a:r>
            <a:r>
              <a:rPr lang="es-ES" dirty="0" err="1" smtClean="0"/>
              <a:t>National</a:t>
            </a:r>
            <a:r>
              <a:rPr lang="es-ES" dirty="0" smtClean="0"/>
              <a:t> </a:t>
            </a:r>
            <a:r>
              <a:rPr lang="es-ES" dirty="0" err="1" smtClean="0"/>
              <a:t>Collegiate</a:t>
            </a:r>
            <a:r>
              <a:rPr lang="es-ES" dirty="0" smtClean="0"/>
              <a:t> </a:t>
            </a:r>
            <a:r>
              <a:rPr lang="es-ES" dirty="0" err="1" smtClean="0"/>
              <a:t>Athletic</a:t>
            </a:r>
            <a:r>
              <a:rPr lang="es-ES" dirty="0" smtClean="0"/>
              <a:t> </a:t>
            </a:r>
            <a:r>
              <a:rPr lang="es-ES" dirty="0" err="1" smtClean="0"/>
              <a:t>Association</a:t>
            </a:r>
            <a:r>
              <a:rPr lang="es-ES" dirty="0" smtClean="0"/>
              <a:t>) es una asociación compuesta por alrededor de 1200 universidades, instituciones académicas y conferencias que organizan la mayoría de los programas deportivos universitarios en Estados Unidos.</a:t>
            </a:r>
          </a:p>
          <a:p>
            <a:pPr algn="just"/>
            <a:r>
              <a:rPr lang="es-ES" dirty="0" smtClean="0"/>
              <a:t>La NCAA se divide en </a:t>
            </a:r>
            <a:r>
              <a:rPr lang="es-ES" dirty="0" err="1" smtClean="0"/>
              <a:t>en</a:t>
            </a:r>
            <a:r>
              <a:rPr lang="es-ES" dirty="0" smtClean="0"/>
              <a:t> 3 divisiones: </a:t>
            </a:r>
            <a:r>
              <a:rPr lang="es-ES" dirty="0" err="1" smtClean="0"/>
              <a:t>Division</a:t>
            </a:r>
            <a:r>
              <a:rPr lang="es-ES" dirty="0" smtClean="0"/>
              <a:t> I, II and III.</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¿Qué es la NCAA?</a:t>
            </a:r>
            <a:endParaRPr lang="es-ES" dirty="0"/>
          </a:p>
        </p:txBody>
      </p:sp>
      <p:sp>
        <p:nvSpPr>
          <p:cNvPr id="3" name="2 Marcador de contenido"/>
          <p:cNvSpPr>
            <a:spLocks noGrp="1"/>
          </p:cNvSpPr>
          <p:nvPr>
            <p:ph idx="1"/>
          </p:nvPr>
        </p:nvSpPr>
        <p:spPr/>
        <p:txBody>
          <a:bodyPr/>
          <a:lstStyle/>
          <a:p>
            <a:pPr algn="just"/>
            <a:r>
              <a:rPr lang="es-ES" dirty="0" smtClean="0"/>
              <a:t>Las </a:t>
            </a:r>
            <a:r>
              <a:rPr lang="es-ES" dirty="0" err="1" smtClean="0"/>
              <a:t>univerisdades</a:t>
            </a:r>
            <a:r>
              <a:rPr lang="es-ES" dirty="0" smtClean="0"/>
              <a:t> que deseen pertenecer a la </a:t>
            </a:r>
            <a:r>
              <a:rPr lang="es-ES" dirty="0" err="1" smtClean="0"/>
              <a:t>Division</a:t>
            </a:r>
            <a:r>
              <a:rPr lang="es-ES" dirty="0" smtClean="0"/>
              <a:t> I de la NCAA, la más competitiva, deben ofrecer obligatoriamente 7  programas deportivos distintos con un presupuesto asignado, tanto para chicas como para chicos 0 6 para chicos y 8 para chicas.</a:t>
            </a:r>
          </a:p>
          <a:p>
            <a:pPr>
              <a:buNone/>
            </a:pPr>
            <a:endParaRPr lang="es-E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La NCAA en números</a:t>
            </a:r>
            <a:endParaRPr lang="es-ES" dirty="0"/>
          </a:p>
        </p:txBody>
      </p:sp>
      <p:sp>
        <p:nvSpPr>
          <p:cNvPr id="3" name="2 Marcador de contenido"/>
          <p:cNvSpPr>
            <a:spLocks noGrp="1"/>
          </p:cNvSpPr>
          <p:nvPr>
            <p:ph idx="1"/>
          </p:nvPr>
        </p:nvSpPr>
        <p:spPr>
          <a:xfrm>
            <a:off x="457200" y="1646237"/>
            <a:ext cx="8229600" cy="4525963"/>
          </a:xfrm>
        </p:spPr>
        <p:txBody>
          <a:bodyPr/>
          <a:lstStyle/>
          <a:p>
            <a:r>
              <a:rPr lang="es-ES" sz="2400" dirty="0" smtClean="0"/>
              <a:t>La NCAA ha tenido unos ingresos de $638,980,000  por derechos de marketing y televisión en la temporada 2009-2010.</a:t>
            </a:r>
          </a:p>
          <a:p>
            <a:r>
              <a:rPr lang="es-ES" sz="2400" dirty="0" smtClean="0"/>
              <a:t>60% de esos ingresos se distribuye entre los miembros de la División I y 40% en la organización de campeonatos y distintos programas.</a:t>
            </a:r>
          </a:p>
          <a:p>
            <a:r>
              <a:rPr lang="es-ES" sz="2400" dirty="0" smtClean="0"/>
              <a:t>El 60% de los ingresos destinados a los miembros de la DI se paga a través de las oficinas de la conferencia y se divide entre las instituciones miembros según sus propios acuerdos y se destina a becas para los atletas, salarios, mantenimientos de instalaciones y viajes.</a:t>
            </a:r>
          </a:p>
          <a:p>
            <a:endParaRPr lang="es-E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La NCAA en números</a:t>
            </a:r>
            <a:endParaRPr lang="es-ES" dirty="0"/>
          </a:p>
        </p:txBody>
      </p:sp>
      <p:sp>
        <p:nvSpPr>
          <p:cNvPr id="3" name="2 Marcador de contenido"/>
          <p:cNvSpPr>
            <a:spLocks noGrp="1"/>
          </p:cNvSpPr>
          <p:nvPr>
            <p:ph idx="1"/>
          </p:nvPr>
        </p:nvSpPr>
        <p:spPr/>
        <p:txBody>
          <a:bodyPr/>
          <a:lstStyle/>
          <a:p>
            <a:pPr algn="justLow" fontAlgn="t"/>
            <a:r>
              <a:rPr lang="es-ES" sz="2400" dirty="0" smtClean="0"/>
              <a:t>Aún así, los ingresos y gastos de la NCAA son una parte relativamente pequeña del deporte universitario estadounidense.  </a:t>
            </a:r>
          </a:p>
          <a:p>
            <a:pPr algn="just" fontAlgn="t"/>
            <a:r>
              <a:rPr lang="es-ES" sz="2400" dirty="0" smtClean="0"/>
              <a:t>Se estima que los programas universitarios deportivos en Estados Unidos gastan en conjunto aproximadamente 10.5 mil millones de dólares y que tienen unos ingresos de 10.6 mil millones de dólares. Eso incluye cerca de $ 5.6 mil millones en  ingresos generados por venta de entradas, derechos de radio y televisión, contribuciones de antiguos alumnos y </a:t>
            </a:r>
            <a:r>
              <a:rPr lang="es-ES" sz="2400" dirty="0" err="1" smtClean="0"/>
              <a:t>merchandising</a:t>
            </a:r>
            <a:r>
              <a:rPr lang="es-ES" sz="2400" dirty="0" smtClean="0"/>
              <a:t>. El resto de los ingresos y provienen de cuotas de estudiantes que son asignados directamente a programas deportivos y de los apoyos gubernamentales e institucionales.</a:t>
            </a:r>
          </a:p>
          <a:p>
            <a:pPr fontAlgn="t"/>
            <a:endParaRPr lang="es-ES"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La NCAA en números</a:t>
            </a:r>
            <a:endParaRPr lang="es-ES" dirty="0"/>
          </a:p>
        </p:txBody>
      </p:sp>
      <p:sp>
        <p:nvSpPr>
          <p:cNvPr id="3" name="2 Marcador de contenido"/>
          <p:cNvSpPr>
            <a:spLocks noGrp="1"/>
          </p:cNvSpPr>
          <p:nvPr>
            <p:ph idx="1"/>
          </p:nvPr>
        </p:nvSpPr>
        <p:spPr/>
        <p:txBody>
          <a:bodyPr/>
          <a:lstStyle/>
          <a:p>
            <a:pPr algn="justLow"/>
            <a:r>
              <a:rPr lang="es-ES" sz="2400" dirty="0" smtClean="0"/>
              <a:t>Por lo tanto el dinero que proviene de la NCAA constituye una parte relativamente pequeña de los presupuestos de los programas de la División I.</a:t>
            </a:r>
          </a:p>
          <a:p>
            <a:pPr algn="justLow"/>
            <a:r>
              <a:rPr lang="es-ES" sz="2400" dirty="0" smtClean="0"/>
              <a:t>Como ejemplo, la mayor distribución de la NCAA (32,9 millones dólares) corresponde a la Conferencia Big Ten, basados en su compromiso y fuerte desempeño histórico en la División I de Baloncesto de hombres y de su Campeonato, además de su amplio patrocinio deportivo. Sin embargo, los presupuestos de alguno de los programas de la Big Ten excede los $ 100 millones anuales, lo que significa que la distribución directa de la NCAA (un promedio de alrededor de $ 3 millones por institución) representan sólo una pequeña porción de sus presupuestos.</a:t>
            </a:r>
            <a:endParaRPr lang="es-ES"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MEN'S GOLF "/>
          <p:cNvPicPr>
            <a:picLocks noChangeAspect="1" noChangeArrowheads="1"/>
          </p:cNvPicPr>
          <p:nvPr/>
        </p:nvPicPr>
        <p:blipFill>
          <a:blip r:embed="rId2" cstate="print"/>
          <a:srcRect/>
          <a:stretch>
            <a:fillRect/>
          </a:stretch>
        </p:blipFill>
        <p:spPr bwMode="auto">
          <a:xfrm>
            <a:off x="0" y="1431925"/>
            <a:ext cx="9036050" cy="3749675"/>
          </a:xfrm>
          <a:prstGeom prst="rect">
            <a:avLst/>
          </a:prstGeom>
          <a:noFill/>
          <a:ln w="9525">
            <a:noFill/>
            <a:miter lim="800000"/>
            <a:headEnd/>
            <a:tailEnd/>
          </a:ln>
        </p:spPr>
      </p:pic>
      <p:sp>
        <p:nvSpPr>
          <p:cNvPr id="3" name="1 Título"/>
          <p:cNvSpPr txBox="1">
            <a:spLocks/>
          </p:cNvSpPr>
          <p:nvPr/>
        </p:nvSpPr>
        <p:spPr>
          <a:xfrm>
            <a:off x="457200" y="274638"/>
            <a:ext cx="8229600"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4400" b="0" i="0" u="none" strike="noStrike" kern="0" cap="none" spc="0" normalizeH="0" baseline="0" noProof="0" smtClean="0">
                <a:ln>
                  <a:noFill/>
                </a:ln>
                <a:solidFill>
                  <a:schemeClr val="tx2"/>
                </a:solidFill>
                <a:effectLst/>
                <a:uLnTx/>
                <a:uFillTx/>
                <a:latin typeface="+mj-lt"/>
                <a:ea typeface="+mj-ea"/>
                <a:cs typeface="+mj-cs"/>
              </a:rPr>
              <a:t>La NCAA en números</a:t>
            </a:r>
            <a:endParaRPr kumimoji="0" lang="es-ES" sz="4400" b="0" i="0" u="none" strike="noStrike" kern="0" cap="none" spc="0" normalizeH="0" baseline="0" noProof="0" dirty="0">
              <a:ln>
                <a:noFill/>
              </a:ln>
              <a:solidFill>
                <a:schemeClr val="tx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762000" y="228600"/>
            <a:ext cx="9906000" cy="1143000"/>
          </a:xfrm>
        </p:spPr>
        <p:txBody>
          <a:bodyPr/>
          <a:lstStyle/>
          <a:p>
            <a:r>
              <a:rPr lang="es-ES" dirty="0" smtClean="0"/>
              <a:t>Becas de Golf</a:t>
            </a:r>
            <a:endParaRPr lang="en-US" b="1" i="1" dirty="0" smtClean="0"/>
          </a:p>
        </p:txBody>
      </p:sp>
      <p:sp>
        <p:nvSpPr>
          <p:cNvPr id="24579" name="Content Placeholder 2"/>
          <p:cNvSpPr>
            <a:spLocks noGrp="1"/>
          </p:cNvSpPr>
          <p:nvPr>
            <p:ph idx="1"/>
          </p:nvPr>
        </p:nvSpPr>
        <p:spPr>
          <a:xfrm>
            <a:off x="457200" y="1493837"/>
            <a:ext cx="8229600" cy="4525963"/>
          </a:xfrm>
        </p:spPr>
        <p:txBody>
          <a:bodyPr/>
          <a:lstStyle/>
          <a:p>
            <a:pPr lvl="1" algn="just">
              <a:buFont typeface="Wingdings" pitchFamily="2" charset="2"/>
              <a:buChar char="§"/>
              <a:tabLst>
                <a:tab pos="850900" algn="l"/>
              </a:tabLst>
            </a:pPr>
            <a:r>
              <a:rPr lang="es-ES" dirty="0" smtClean="0"/>
              <a:t>Las becas se asignan principalmente basadas en el valor deportivo del jugador.</a:t>
            </a:r>
            <a:r>
              <a:rPr lang="en-US" dirty="0" smtClean="0">
                <a:solidFill>
                  <a:srgbClr val="FFFF99"/>
                </a:solidFill>
              </a:rPr>
              <a:t>	</a:t>
            </a:r>
          </a:p>
          <a:p>
            <a:pPr lvl="1" algn="just">
              <a:buFont typeface="Wingdings" pitchFamily="2" charset="2"/>
              <a:buChar char="§"/>
              <a:tabLst>
                <a:tab pos="850900" algn="l"/>
              </a:tabLst>
            </a:pPr>
            <a:r>
              <a:rPr lang="en-US" dirty="0" smtClean="0"/>
              <a:t>Los </a:t>
            </a:r>
            <a:r>
              <a:rPr lang="en-US" dirty="0" err="1" smtClean="0"/>
              <a:t>programas</a:t>
            </a:r>
            <a:r>
              <a:rPr lang="en-US" dirty="0" smtClean="0"/>
              <a:t> NCAA DI de hombres </a:t>
            </a:r>
            <a:r>
              <a:rPr lang="en-US" dirty="0" err="1" smtClean="0"/>
              <a:t>ofrecen</a:t>
            </a:r>
            <a:r>
              <a:rPr lang="en-US" dirty="0" smtClean="0"/>
              <a:t> un </a:t>
            </a:r>
            <a:r>
              <a:rPr lang="en-US" dirty="0" err="1" smtClean="0"/>
              <a:t>máximo</a:t>
            </a:r>
            <a:r>
              <a:rPr lang="en-US" dirty="0" smtClean="0"/>
              <a:t> de 4.5 </a:t>
            </a:r>
            <a:r>
              <a:rPr lang="en-US" dirty="0" err="1" smtClean="0"/>
              <a:t>becas</a:t>
            </a:r>
            <a:r>
              <a:rPr lang="en-US" dirty="0" smtClean="0"/>
              <a:t> </a:t>
            </a:r>
            <a:r>
              <a:rPr lang="en-US" dirty="0" err="1" smtClean="0"/>
              <a:t>por</a:t>
            </a:r>
            <a:r>
              <a:rPr lang="en-US" dirty="0" smtClean="0"/>
              <a:t> </a:t>
            </a:r>
            <a:r>
              <a:rPr lang="en-US" dirty="0" err="1" smtClean="0"/>
              <a:t>equipo</a:t>
            </a:r>
            <a:r>
              <a:rPr lang="en-US" dirty="0" smtClean="0"/>
              <a:t>.</a:t>
            </a:r>
          </a:p>
          <a:p>
            <a:pPr lvl="1" algn="just">
              <a:buFont typeface="Wingdings" pitchFamily="2" charset="2"/>
              <a:buChar char="§"/>
              <a:tabLst>
                <a:tab pos="850900" algn="l"/>
              </a:tabLst>
            </a:pPr>
            <a:r>
              <a:rPr lang="en-US" dirty="0" smtClean="0"/>
              <a:t>Los de la DII de hombres </a:t>
            </a:r>
            <a:r>
              <a:rPr lang="en-US" dirty="0" err="1" smtClean="0"/>
              <a:t>tienen</a:t>
            </a:r>
            <a:r>
              <a:rPr lang="en-US" dirty="0" smtClean="0"/>
              <a:t> 3.5 </a:t>
            </a:r>
            <a:r>
              <a:rPr lang="en-US" dirty="0" err="1" smtClean="0"/>
              <a:t>como</a:t>
            </a:r>
            <a:r>
              <a:rPr lang="en-US" dirty="0" smtClean="0"/>
              <a:t> </a:t>
            </a:r>
            <a:r>
              <a:rPr lang="en-US" dirty="0" err="1" smtClean="0"/>
              <a:t>máximo</a:t>
            </a:r>
            <a:endParaRPr lang="en-US" dirty="0" smtClean="0"/>
          </a:p>
          <a:p>
            <a:pPr lvl="1" algn="just">
              <a:buFont typeface="Wingdings" pitchFamily="2" charset="2"/>
              <a:buChar char="§"/>
              <a:tabLst>
                <a:tab pos="850900" algn="l"/>
              </a:tabLst>
            </a:pPr>
            <a:r>
              <a:rPr lang="en-US" dirty="0" smtClean="0"/>
              <a:t>Los de la DIII no </a:t>
            </a:r>
            <a:r>
              <a:rPr lang="en-US" dirty="0" err="1" smtClean="0"/>
              <a:t>ofrecen</a:t>
            </a:r>
            <a:r>
              <a:rPr lang="en-US" dirty="0" smtClean="0"/>
              <a:t> </a:t>
            </a:r>
            <a:r>
              <a:rPr lang="en-US" dirty="0" err="1" smtClean="0"/>
              <a:t>becas</a:t>
            </a:r>
            <a:r>
              <a:rPr lang="en-US" dirty="0" smtClean="0"/>
              <a:t> </a:t>
            </a:r>
            <a:r>
              <a:rPr lang="en-US" dirty="0" err="1" smtClean="0"/>
              <a:t>deportivas</a:t>
            </a:r>
            <a:r>
              <a:rPr lang="en-US" dirty="0" smtClean="0"/>
              <a:t>.</a:t>
            </a:r>
          </a:p>
          <a:p>
            <a:pPr lvl="1" algn="just">
              <a:buFont typeface="Wingdings" pitchFamily="2" charset="2"/>
              <a:buChar char="§"/>
              <a:tabLst>
                <a:tab pos="850900" algn="l"/>
              </a:tabLst>
            </a:pPr>
            <a:r>
              <a:rPr lang="en-US" dirty="0" smtClean="0"/>
              <a:t>Los </a:t>
            </a:r>
            <a:r>
              <a:rPr lang="en-US" dirty="0" err="1" smtClean="0"/>
              <a:t>programas</a:t>
            </a:r>
            <a:r>
              <a:rPr lang="en-US" dirty="0" smtClean="0"/>
              <a:t> de la DI de </a:t>
            </a:r>
            <a:r>
              <a:rPr lang="en-US" dirty="0" err="1" smtClean="0"/>
              <a:t>mujeres</a:t>
            </a:r>
            <a:r>
              <a:rPr lang="en-US" dirty="0" smtClean="0"/>
              <a:t> </a:t>
            </a:r>
            <a:r>
              <a:rPr lang="en-US" dirty="0" err="1" smtClean="0"/>
              <a:t>ofrecen</a:t>
            </a:r>
            <a:r>
              <a:rPr lang="en-US" dirty="0" smtClean="0"/>
              <a:t> 6 </a:t>
            </a:r>
            <a:r>
              <a:rPr lang="en-US" dirty="0" err="1" smtClean="0"/>
              <a:t>becas</a:t>
            </a:r>
            <a:r>
              <a:rPr lang="en-US" dirty="0" smtClean="0"/>
              <a:t> </a:t>
            </a:r>
            <a:r>
              <a:rPr lang="en-US" dirty="0" err="1" smtClean="0"/>
              <a:t>por</a:t>
            </a:r>
            <a:r>
              <a:rPr lang="en-US" dirty="0" smtClean="0"/>
              <a:t> </a:t>
            </a:r>
            <a:r>
              <a:rPr lang="en-US" dirty="0" err="1" smtClean="0"/>
              <a:t>equipo</a:t>
            </a:r>
            <a:r>
              <a:rPr lang="en-US" dirty="0" smtClean="0"/>
              <a:t>.</a:t>
            </a:r>
          </a:p>
          <a:p>
            <a:pPr lvl="1">
              <a:buNone/>
              <a:tabLst>
                <a:tab pos="850900" algn="l"/>
              </a:tabLst>
            </a:pPr>
            <a:endParaRPr lang="en-US" dirty="0" smtClean="0">
              <a:solidFill>
                <a:srgbClr val="FFFF99"/>
              </a:solidFill>
            </a:endParaRPr>
          </a:p>
          <a:p>
            <a:pPr>
              <a:tabLst>
                <a:tab pos="850900" algn="l"/>
              </a:tabLst>
            </a:pPr>
            <a:endParaRPr 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Becas de Golf	</a:t>
            </a:r>
            <a:endParaRPr lang="es-ES" dirty="0"/>
          </a:p>
        </p:txBody>
      </p:sp>
      <p:sp>
        <p:nvSpPr>
          <p:cNvPr id="3" name="2 Marcador de contenido"/>
          <p:cNvSpPr>
            <a:spLocks noGrp="1"/>
          </p:cNvSpPr>
          <p:nvPr>
            <p:ph idx="1"/>
          </p:nvPr>
        </p:nvSpPr>
        <p:spPr/>
        <p:txBody>
          <a:bodyPr/>
          <a:lstStyle/>
          <a:p>
            <a:pPr algn="just"/>
            <a:r>
              <a:rPr lang="en-US" dirty="0" smtClean="0"/>
              <a:t>Los Top amateurs de los </a:t>
            </a:r>
            <a:r>
              <a:rPr lang="en-US" dirty="0" err="1" smtClean="0"/>
              <a:t>programas</a:t>
            </a:r>
            <a:r>
              <a:rPr lang="en-US" dirty="0" smtClean="0"/>
              <a:t> </a:t>
            </a:r>
            <a:r>
              <a:rPr lang="en-US" dirty="0" err="1" smtClean="0"/>
              <a:t>masculinos</a:t>
            </a:r>
            <a:r>
              <a:rPr lang="en-US" dirty="0" smtClean="0"/>
              <a:t> </a:t>
            </a:r>
            <a:r>
              <a:rPr lang="en-US" dirty="0" err="1" smtClean="0"/>
              <a:t>suelen</a:t>
            </a:r>
            <a:r>
              <a:rPr lang="en-US" dirty="0" smtClean="0"/>
              <a:t> </a:t>
            </a:r>
            <a:r>
              <a:rPr lang="en-US" dirty="0" err="1" smtClean="0"/>
              <a:t>obtener</a:t>
            </a:r>
            <a:r>
              <a:rPr lang="en-US" dirty="0" smtClean="0"/>
              <a:t> entre un 50% y 75% de </a:t>
            </a:r>
            <a:r>
              <a:rPr lang="en-US" dirty="0" err="1" smtClean="0"/>
              <a:t>beca</a:t>
            </a:r>
            <a:r>
              <a:rPr lang="en-US" dirty="0" smtClean="0"/>
              <a:t> el primer </a:t>
            </a:r>
            <a:r>
              <a:rPr lang="en-US" dirty="0" err="1" smtClean="0"/>
              <a:t>año</a:t>
            </a:r>
            <a:r>
              <a:rPr lang="en-US" dirty="0" smtClean="0"/>
              <a:t>.</a:t>
            </a:r>
          </a:p>
          <a:p>
            <a:pPr algn="just"/>
            <a:r>
              <a:rPr lang="en-US" dirty="0" err="1" smtClean="0"/>
              <a:t>Becas</a:t>
            </a:r>
            <a:r>
              <a:rPr lang="en-US" dirty="0" smtClean="0"/>
              <a:t> 100% el primer </a:t>
            </a:r>
            <a:r>
              <a:rPr lang="en-US" dirty="0" err="1" smtClean="0"/>
              <a:t>año</a:t>
            </a:r>
            <a:r>
              <a:rPr lang="en-US" dirty="0" smtClean="0"/>
              <a:t> </a:t>
            </a:r>
            <a:r>
              <a:rPr lang="en-US" dirty="0" err="1" smtClean="0"/>
              <a:t>para</a:t>
            </a:r>
            <a:r>
              <a:rPr lang="en-US" dirty="0" smtClean="0"/>
              <a:t> los </a:t>
            </a:r>
            <a:r>
              <a:rPr lang="en-US" dirty="0" err="1" smtClean="0"/>
              <a:t>programas</a:t>
            </a:r>
            <a:r>
              <a:rPr lang="en-US" dirty="0" smtClean="0"/>
              <a:t> </a:t>
            </a:r>
            <a:r>
              <a:rPr lang="en-US" dirty="0" err="1" smtClean="0"/>
              <a:t>masculinos</a:t>
            </a:r>
            <a:r>
              <a:rPr lang="en-US" dirty="0" smtClean="0"/>
              <a:t> son </a:t>
            </a:r>
            <a:r>
              <a:rPr lang="en-US" dirty="0" err="1" smtClean="0"/>
              <a:t>poco</a:t>
            </a:r>
            <a:r>
              <a:rPr lang="en-US" dirty="0" smtClean="0"/>
              <a:t> </a:t>
            </a:r>
            <a:r>
              <a:rPr lang="en-US" dirty="0" err="1" smtClean="0"/>
              <a:t>comunes</a:t>
            </a:r>
            <a:r>
              <a:rPr lang="en-US" dirty="0" smtClean="0"/>
              <a:t>.</a:t>
            </a:r>
          </a:p>
          <a:p>
            <a:pPr algn="just"/>
            <a:r>
              <a:rPr lang="en-US" dirty="0" smtClean="0"/>
              <a:t>Con </a:t>
            </a:r>
            <a:r>
              <a:rPr lang="en-US" dirty="0" err="1" smtClean="0"/>
              <a:t>menos</a:t>
            </a:r>
            <a:r>
              <a:rPr lang="en-US" dirty="0" smtClean="0"/>
              <a:t> </a:t>
            </a:r>
            <a:r>
              <a:rPr lang="en-US" dirty="0" err="1" smtClean="0"/>
              <a:t>demanada</a:t>
            </a:r>
            <a:r>
              <a:rPr lang="en-US" dirty="0" smtClean="0"/>
              <a:t> y </a:t>
            </a:r>
            <a:r>
              <a:rPr lang="en-US" dirty="0" err="1" smtClean="0"/>
              <a:t>más</a:t>
            </a:r>
            <a:r>
              <a:rPr lang="en-US" dirty="0" smtClean="0"/>
              <a:t> </a:t>
            </a:r>
            <a:r>
              <a:rPr lang="en-US" dirty="0" err="1" smtClean="0"/>
              <a:t>dinero</a:t>
            </a:r>
            <a:r>
              <a:rPr lang="en-US" dirty="0" smtClean="0"/>
              <a:t> </a:t>
            </a:r>
            <a:r>
              <a:rPr lang="en-US" dirty="0" err="1" smtClean="0"/>
              <a:t>disponible</a:t>
            </a:r>
            <a:r>
              <a:rPr lang="en-US" dirty="0" smtClean="0"/>
              <a:t>, </a:t>
            </a:r>
            <a:r>
              <a:rPr lang="en-US" dirty="0" err="1" smtClean="0"/>
              <a:t>es</a:t>
            </a:r>
            <a:r>
              <a:rPr lang="en-US" dirty="0" smtClean="0"/>
              <a:t> </a:t>
            </a:r>
            <a:r>
              <a:rPr lang="en-US" dirty="0" err="1" smtClean="0"/>
              <a:t>común</a:t>
            </a:r>
            <a:r>
              <a:rPr lang="en-US" dirty="0" smtClean="0"/>
              <a:t> </a:t>
            </a:r>
            <a:r>
              <a:rPr lang="en-US" dirty="0" err="1" smtClean="0"/>
              <a:t>encontrar</a:t>
            </a:r>
            <a:r>
              <a:rPr lang="en-US" dirty="0" smtClean="0"/>
              <a:t> </a:t>
            </a:r>
            <a:r>
              <a:rPr lang="en-US" dirty="0" err="1" smtClean="0"/>
              <a:t>becas</a:t>
            </a:r>
            <a:r>
              <a:rPr lang="en-US" dirty="0" smtClean="0"/>
              <a:t> del 100% en los </a:t>
            </a:r>
            <a:r>
              <a:rPr lang="en-US" dirty="0" err="1" smtClean="0"/>
              <a:t>programas</a:t>
            </a:r>
            <a:r>
              <a:rPr lang="en-US" dirty="0" smtClean="0"/>
              <a:t> </a:t>
            </a:r>
            <a:r>
              <a:rPr lang="en-US" dirty="0" err="1" smtClean="0"/>
              <a:t>femeninos</a:t>
            </a:r>
            <a:r>
              <a:rPr lang="en-US" dirty="0" smtClean="0"/>
              <a: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sz="3600" dirty="0" err="1" smtClean="0"/>
              <a:t>Propósito</a:t>
            </a:r>
            <a:r>
              <a:rPr lang="en-US" sz="3600" dirty="0" smtClean="0"/>
              <a:t> de los </a:t>
            </a:r>
            <a:r>
              <a:rPr lang="en-US" sz="3600" dirty="0" err="1" smtClean="0"/>
              <a:t>programas</a:t>
            </a:r>
            <a:r>
              <a:rPr lang="en-US" sz="3600" dirty="0" smtClean="0"/>
              <a:t> de Golf de la NCAA</a:t>
            </a:r>
          </a:p>
        </p:txBody>
      </p:sp>
      <p:sp>
        <p:nvSpPr>
          <p:cNvPr id="21507" name="Content Placeholder 2"/>
          <p:cNvSpPr>
            <a:spLocks noGrp="1"/>
          </p:cNvSpPr>
          <p:nvPr>
            <p:ph idx="1"/>
          </p:nvPr>
        </p:nvSpPr>
        <p:spPr>
          <a:xfrm>
            <a:off x="457200" y="1447800"/>
            <a:ext cx="8229600" cy="4525963"/>
          </a:xfrm>
        </p:spPr>
        <p:txBody>
          <a:bodyPr/>
          <a:lstStyle/>
          <a:p>
            <a:pPr algn="justLow"/>
            <a:r>
              <a:rPr lang="es-ES" sz="2400" dirty="0" smtClean="0"/>
              <a:t>Las universidades están en el negocio de la educación y enriquecer las vidas de los estudiantes y prepararlos para el éxito en el futuro en la vida tanto fuera como dentro del deporte.</a:t>
            </a:r>
          </a:p>
          <a:p>
            <a:pPr algn="justLow"/>
            <a:r>
              <a:rPr lang="es-ES" sz="2400" dirty="0" smtClean="0"/>
              <a:t>Las universidades en sí, no son, por concepto, instituciones encargadas de formar y desarrollar a jugadores de golf profesionales.</a:t>
            </a:r>
          </a:p>
          <a:p>
            <a:pPr algn="justLow"/>
            <a:r>
              <a:rPr lang="es-ES" sz="2400" dirty="0" smtClean="0"/>
              <a:t>Los programas de la NCAA de golf existen para proporcionar a los atletas estudiantes (jugadores de alto nivel) con la oportunidad de crecer y competir como golfistas, mientras que obtienen un título académico universitario en un campo de estudio elegido.</a:t>
            </a:r>
          </a:p>
          <a:p>
            <a:pPr marL="342900" lvl="1" indent="-342900" algn="justLow">
              <a:buFontTx/>
              <a:buChar char="•"/>
            </a:pPr>
            <a:r>
              <a:rPr lang="en-US" sz="2400" dirty="0" smtClean="0"/>
              <a:t>La NCAA </a:t>
            </a:r>
            <a:r>
              <a:rPr lang="en-US" sz="2400" dirty="0" err="1" smtClean="0"/>
              <a:t>es</a:t>
            </a:r>
            <a:r>
              <a:rPr lang="en-US" sz="2400" dirty="0" smtClean="0"/>
              <a:t> </a:t>
            </a:r>
            <a:r>
              <a:rPr lang="en-US" sz="2400" dirty="0" err="1" smtClean="0"/>
              <a:t>casi</a:t>
            </a:r>
            <a:r>
              <a:rPr lang="en-US" sz="2400" dirty="0" smtClean="0"/>
              <a:t> un </a:t>
            </a:r>
            <a:r>
              <a:rPr lang="en-US" sz="2400" dirty="0" err="1" smtClean="0"/>
              <a:t>deporte</a:t>
            </a:r>
            <a:r>
              <a:rPr lang="en-US" sz="2400" dirty="0" smtClean="0"/>
              <a:t> </a:t>
            </a:r>
            <a:r>
              <a:rPr lang="en-US" sz="2400" dirty="0" err="1" smtClean="0"/>
              <a:t>profesional</a:t>
            </a:r>
            <a:r>
              <a:rPr lang="en-US" sz="2400" dirty="0" smtClean="0"/>
              <a:t>.  Hay </a:t>
            </a:r>
            <a:r>
              <a:rPr lang="en-US" sz="2400" dirty="0" err="1" smtClean="0"/>
              <a:t>presión</a:t>
            </a:r>
            <a:r>
              <a:rPr lang="en-US" sz="2400" dirty="0" smtClean="0"/>
              <a:t> </a:t>
            </a:r>
            <a:r>
              <a:rPr lang="en-US" sz="2400" dirty="0" err="1" smtClean="0"/>
              <a:t>por</a:t>
            </a:r>
            <a:r>
              <a:rPr lang="en-US" sz="2400" dirty="0" smtClean="0"/>
              <a:t> </a:t>
            </a:r>
            <a:r>
              <a:rPr lang="en-US" sz="2400" dirty="0" err="1" smtClean="0"/>
              <a:t>resultados</a:t>
            </a:r>
            <a:r>
              <a:rPr lang="en-US" sz="2400" dirty="0" smtClean="0"/>
              <a:t> y </a:t>
            </a:r>
            <a:r>
              <a:rPr lang="en-US" sz="2400" dirty="0" err="1" smtClean="0"/>
              <a:t>rendimiento</a:t>
            </a:r>
            <a:endParaRPr lang="en-US" sz="2400" dirty="0" smtClean="0"/>
          </a:p>
          <a:p>
            <a:pPr algn="justLow"/>
            <a:endParaRPr lang="es-ES" sz="2400" dirty="0" smtClean="0"/>
          </a:p>
          <a:p>
            <a:pPr lvl="1">
              <a:buFont typeface="Wingdings" pitchFamily="2" charset="2"/>
              <a:buChar char="§"/>
              <a:tabLst>
                <a:tab pos="850900" algn="l"/>
              </a:tabLst>
            </a:pPr>
            <a:endParaRPr lang="en-US" sz="3200" b="1" i="1" dirty="0" smtClean="0">
              <a:solidFill>
                <a:srgbClr val="FFFF99"/>
              </a:solidFill>
            </a:endParaRPr>
          </a:p>
          <a:p>
            <a:pPr lvl="1">
              <a:buFont typeface="Wingdings" pitchFamily="2" charset="2"/>
              <a:buChar char="§"/>
              <a:tabLst>
                <a:tab pos="850900" algn="l"/>
              </a:tabLst>
            </a:pPr>
            <a:endParaRPr lang="en-US" sz="2500" i="1" dirty="0" smtClean="0">
              <a:solidFill>
                <a:srgbClr val="FFFF99"/>
              </a:solidFill>
            </a:endParaRPr>
          </a:p>
          <a:p>
            <a:pPr lvl="1">
              <a:buFontTx/>
              <a:buNone/>
              <a:tabLst>
                <a:tab pos="850900" algn="l"/>
              </a:tabLst>
            </a:pPr>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dirty="0" smtClean="0"/>
              <a:t>US College Golf</a:t>
            </a:r>
          </a:p>
        </p:txBody>
      </p:sp>
      <p:sp>
        <p:nvSpPr>
          <p:cNvPr id="32771" name="Content Placeholder 2"/>
          <p:cNvSpPr>
            <a:spLocks noGrp="1"/>
          </p:cNvSpPr>
          <p:nvPr>
            <p:ph idx="1"/>
          </p:nvPr>
        </p:nvSpPr>
        <p:spPr/>
        <p:txBody>
          <a:bodyPr/>
          <a:lstStyle/>
          <a:p>
            <a:pPr algn="just"/>
            <a:r>
              <a:rPr lang="en-US" dirty="0" err="1" smtClean="0"/>
              <a:t>Normalmente</a:t>
            </a:r>
            <a:r>
              <a:rPr lang="en-US" dirty="0" smtClean="0"/>
              <a:t> hay entre 8 y 12 </a:t>
            </a:r>
            <a:r>
              <a:rPr lang="en-US" dirty="0" err="1" smtClean="0"/>
              <a:t>jugadores</a:t>
            </a:r>
            <a:r>
              <a:rPr lang="en-US" dirty="0" smtClean="0"/>
              <a:t> </a:t>
            </a:r>
            <a:r>
              <a:rPr lang="en-US" dirty="0" err="1" smtClean="0"/>
              <a:t>por</a:t>
            </a:r>
            <a:r>
              <a:rPr lang="en-US" dirty="0" smtClean="0"/>
              <a:t> </a:t>
            </a:r>
            <a:r>
              <a:rPr lang="en-US" dirty="0" err="1" smtClean="0"/>
              <a:t>equipo</a:t>
            </a:r>
            <a:r>
              <a:rPr lang="en-US" dirty="0" smtClean="0"/>
              <a:t>.</a:t>
            </a:r>
          </a:p>
          <a:p>
            <a:pPr algn="just"/>
            <a:r>
              <a:rPr lang="en-US" dirty="0" smtClean="0"/>
              <a:t>5 </a:t>
            </a:r>
            <a:r>
              <a:rPr lang="en-US" dirty="0" err="1" smtClean="0"/>
              <a:t>jugadores</a:t>
            </a:r>
            <a:r>
              <a:rPr lang="en-US" dirty="0" smtClean="0"/>
              <a:t> </a:t>
            </a:r>
            <a:r>
              <a:rPr lang="en-US" dirty="0" err="1" smtClean="0"/>
              <a:t>compiten</a:t>
            </a:r>
            <a:r>
              <a:rPr lang="en-US" dirty="0" smtClean="0"/>
              <a:t> en </a:t>
            </a:r>
            <a:r>
              <a:rPr lang="en-US" dirty="0" err="1" smtClean="0"/>
              <a:t>cada</a:t>
            </a:r>
            <a:r>
              <a:rPr lang="en-US" dirty="0" smtClean="0"/>
              <a:t> </a:t>
            </a:r>
            <a:r>
              <a:rPr lang="en-US" dirty="0" err="1" smtClean="0"/>
              <a:t>evento</a:t>
            </a:r>
            <a:r>
              <a:rPr lang="en-US" dirty="0" smtClean="0"/>
              <a:t>.</a:t>
            </a:r>
          </a:p>
          <a:p>
            <a:pPr algn="just"/>
            <a:r>
              <a:rPr lang="en-US" dirty="0" err="1" smtClean="0"/>
              <a:t>Pueden</a:t>
            </a:r>
            <a:r>
              <a:rPr lang="en-US" dirty="0" smtClean="0"/>
              <a:t> </a:t>
            </a:r>
            <a:r>
              <a:rPr lang="en-US" dirty="0" err="1" smtClean="0"/>
              <a:t>llegar</a:t>
            </a:r>
            <a:r>
              <a:rPr lang="en-US" dirty="0" smtClean="0"/>
              <a:t> a </a:t>
            </a:r>
            <a:r>
              <a:rPr lang="en-US" dirty="0" err="1" smtClean="0"/>
              <a:t>perder</a:t>
            </a:r>
            <a:r>
              <a:rPr lang="en-US" dirty="0" smtClean="0"/>
              <a:t> </a:t>
            </a:r>
            <a:r>
              <a:rPr lang="en-US" dirty="0" err="1" smtClean="0"/>
              <a:t>hasta</a:t>
            </a:r>
            <a:r>
              <a:rPr lang="en-US" dirty="0" smtClean="0"/>
              <a:t> 30 </a:t>
            </a:r>
            <a:r>
              <a:rPr lang="en-US" dirty="0" err="1" smtClean="0"/>
              <a:t>días</a:t>
            </a:r>
            <a:r>
              <a:rPr lang="en-US" dirty="0" smtClean="0"/>
              <a:t> de </a:t>
            </a:r>
            <a:r>
              <a:rPr lang="en-US" dirty="0" err="1" smtClean="0"/>
              <a:t>clase</a:t>
            </a:r>
            <a:r>
              <a:rPr lang="en-US" dirty="0" smtClean="0"/>
              <a:t> al </a:t>
            </a:r>
            <a:r>
              <a:rPr lang="en-US" dirty="0" err="1" smtClean="0"/>
              <a:t>año</a:t>
            </a:r>
            <a:endParaRPr lang="en-US" dirty="0" smtClean="0"/>
          </a:p>
          <a:p>
            <a:pPr algn="just"/>
            <a:r>
              <a:rPr lang="en-US" dirty="0" smtClean="0"/>
              <a:t>El </a:t>
            </a:r>
            <a:r>
              <a:rPr lang="en-US" dirty="0" err="1" smtClean="0"/>
              <a:t>compromiso</a:t>
            </a:r>
            <a:r>
              <a:rPr lang="en-US" dirty="0" smtClean="0"/>
              <a:t> </a:t>
            </a:r>
            <a:r>
              <a:rPr lang="en-US" dirty="0" err="1" smtClean="0"/>
              <a:t>debe</a:t>
            </a:r>
            <a:r>
              <a:rPr lang="en-US" dirty="0" smtClean="0"/>
              <a:t> ser total</a:t>
            </a:r>
          </a:p>
          <a:p>
            <a:endParaRPr lang="en-US" dirty="0" smtClean="0"/>
          </a:p>
          <a:p>
            <a:endParaRPr lang="en-US" dirty="0" smtClean="0"/>
          </a:p>
          <a:p>
            <a:endParaRPr lang="en-US" dirty="0" smtClean="0"/>
          </a:p>
          <a:p>
            <a:endParaRPr lang="en-US" dirty="0" smtClean="0"/>
          </a:p>
        </p:txBody>
      </p:sp>
      <p:sp>
        <p:nvSpPr>
          <p:cNvPr id="32772" name="Rectangle 3"/>
          <p:cNvSpPr>
            <a:spLocks noChangeArrowheads="1"/>
          </p:cNvSpPr>
          <p:nvPr/>
        </p:nvSpPr>
        <p:spPr bwMode="auto">
          <a:xfrm>
            <a:off x="1905000" y="2209800"/>
            <a:ext cx="4953000" cy="862013"/>
          </a:xfrm>
          <a:prstGeom prst="rect">
            <a:avLst/>
          </a:prstGeom>
          <a:noFill/>
          <a:ln w="9525">
            <a:noFill/>
            <a:miter lim="800000"/>
            <a:headEnd/>
            <a:tailEnd/>
          </a:ln>
        </p:spPr>
        <p:txBody>
          <a:bodyPr>
            <a:spAutoFit/>
          </a:bodyPr>
          <a:lstStyle/>
          <a:p>
            <a:pPr lvl="1">
              <a:tabLst>
                <a:tab pos="850900" algn="l"/>
              </a:tabLst>
            </a:pPr>
            <a:r>
              <a:rPr lang="en-US" sz="2500">
                <a:solidFill>
                  <a:srgbClr val="FFFF99"/>
                </a:solidFill>
              </a:rPr>
              <a:t> </a:t>
            </a:r>
            <a:endParaRPr lang="en-US" sz="3200" i="1">
              <a:solidFill>
                <a:srgbClr val="FFFF99"/>
              </a:solidFill>
            </a:endParaRPr>
          </a:p>
          <a:p>
            <a:pPr lvl="1">
              <a:tabLst>
                <a:tab pos="850900" algn="l"/>
              </a:tabLst>
            </a:pPr>
            <a:r>
              <a:rPr lang="en-US" sz="2500">
                <a:solidFill>
                  <a:srgbClr val="FFFF99"/>
                </a:solidFill>
              </a:rPr>
              <a:t>	</a:t>
            </a: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dirty="0" smtClean="0"/>
              <a:t>La </a:t>
            </a:r>
            <a:r>
              <a:rPr lang="en-US" dirty="0" err="1" smtClean="0"/>
              <a:t>vida</a:t>
            </a:r>
            <a:r>
              <a:rPr lang="en-US" dirty="0" smtClean="0"/>
              <a:t> de un </a:t>
            </a:r>
            <a:r>
              <a:rPr lang="en-US" dirty="0" err="1" smtClean="0"/>
              <a:t>Golfista</a:t>
            </a:r>
            <a:r>
              <a:rPr lang="en-US" dirty="0" smtClean="0"/>
              <a:t> </a:t>
            </a:r>
            <a:r>
              <a:rPr lang="en-US" dirty="0" err="1" smtClean="0"/>
              <a:t>Universitario</a:t>
            </a:r>
            <a:endParaRPr lang="en-US" dirty="0" smtClean="0"/>
          </a:p>
        </p:txBody>
      </p:sp>
      <p:sp>
        <p:nvSpPr>
          <p:cNvPr id="34819" name="Content Placeholder 2"/>
          <p:cNvSpPr>
            <a:spLocks noGrp="1"/>
          </p:cNvSpPr>
          <p:nvPr>
            <p:ph idx="1"/>
          </p:nvPr>
        </p:nvSpPr>
        <p:spPr/>
        <p:txBody>
          <a:bodyPr/>
          <a:lstStyle/>
          <a:p>
            <a:pPr algn="just"/>
            <a:r>
              <a:rPr lang="en-US" sz="2800" dirty="0" smtClean="0"/>
              <a:t>Los </a:t>
            </a:r>
            <a:r>
              <a:rPr lang="en-US" sz="2800" dirty="0" err="1" smtClean="0"/>
              <a:t>Golfistas</a:t>
            </a:r>
            <a:r>
              <a:rPr lang="en-US" sz="2800" dirty="0" smtClean="0"/>
              <a:t> </a:t>
            </a:r>
            <a:r>
              <a:rPr lang="en-US" sz="2800" dirty="0" err="1" smtClean="0"/>
              <a:t>Universitarios</a:t>
            </a:r>
            <a:r>
              <a:rPr lang="en-US" sz="2800" dirty="0" smtClean="0"/>
              <a:t> </a:t>
            </a:r>
            <a:r>
              <a:rPr lang="en-US" sz="2800" dirty="0" err="1" smtClean="0"/>
              <a:t>tienen</a:t>
            </a:r>
            <a:r>
              <a:rPr lang="en-US" sz="2800" dirty="0" smtClean="0"/>
              <a:t> </a:t>
            </a:r>
            <a:r>
              <a:rPr lang="en-US" sz="2800" dirty="0" err="1" smtClean="0"/>
              <a:t>unos</a:t>
            </a:r>
            <a:r>
              <a:rPr lang="en-US" sz="2800" dirty="0" smtClean="0"/>
              <a:t> </a:t>
            </a:r>
            <a:r>
              <a:rPr lang="en-US" sz="2800" dirty="0" err="1" smtClean="0"/>
              <a:t>horarios</a:t>
            </a:r>
            <a:r>
              <a:rPr lang="en-US" sz="2800" dirty="0" smtClean="0"/>
              <a:t> </a:t>
            </a:r>
            <a:r>
              <a:rPr lang="en-US" sz="2800" dirty="0" err="1" smtClean="0"/>
              <a:t>muy</a:t>
            </a:r>
            <a:r>
              <a:rPr lang="en-US" sz="2800" dirty="0" smtClean="0"/>
              <a:t> </a:t>
            </a:r>
            <a:r>
              <a:rPr lang="en-US" sz="2800" dirty="0" err="1" smtClean="0"/>
              <a:t>rigurosos</a:t>
            </a:r>
            <a:r>
              <a:rPr lang="en-US" sz="2800" dirty="0" smtClean="0"/>
              <a:t>.</a:t>
            </a:r>
          </a:p>
          <a:p>
            <a:pPr algn="just"/>
            <a:r>
              <a:rPr lang="en-US" sz="2800" dirty="0" smtClean="0"/>
              <a:t>Clave </a:t>
            </a:r>
            <a:r>
              <a:rPr lang="en-US" sz="2800" dirty="0" err="1" smtClean="0"/>
              <a:t>para</a:t>
            </a:r>
            <a:r>
              <a:rPr lang="en-US" sz="2800" dirty="0" smtClean="0"/>
              <a:t> el </a:t>
            </a:r>
            <a:r>
              <a:rPr lang="en-US" sz="2800" dirty="0" err="1" smtClean="0"/>
              <a:t>jugadore</a:t>
            </a:r>
            <a:r>
              <a:rPr lang="en-US" sz="2800" dirty="0" smtClean="0"/>
              <a:t> saber </a:t>
            </a:r>
            <a:r>
              <a:rPr lang="en-US" sz="2800" dirty="0" err="1" smtClean="0"/>
              <a:t>gestionar</a:t>
            </a:r>
            <a:r>
              <a:rPr lang="en-US" sz="2800" dirty="0" smtClean="0"/>
              <a:t> el </a:t>
            </a:r>
            <a:r>
              <a:rPr lang="en-US" sz="2800" dirty="0" err="1" smtClean="0"/>
              <a:t>tiempo</a:t>
            </a:r>
            <a:r>
              <a:rPr lang="en-US" sz="2800" dirty="0" smtClean="0"/>
              <a:t> </a:t>
            </a:r>
            <a:r>
              <a:rPr lang="en-US" sz="2800" dirty="0" err="1" smtClean="0"/>
              <a:t>si</a:t>
            </a:r>
            <a:r>
              <a:rPr lang="en-US" sz="2800" dirty="0" smtClean="0"/>
              <a:t> </a:t>
            </a:r>
            <a:r>
              <a:rPr lang="en-US" sz="2800" dirty="0" err="1" smtClean="0"/>
              <a:t>pretende</a:t>
            </a:r>
            <a:r>
              <a:rPr lang="en-US" sz="2800" dirty="0" smtClean="0"/>
              <a:t> </a:t>
            </a:r>
            <a:r>
              <a:rPr lang="en-US" sz="2800" dirty="0" err="1" smtClean="0"/>
              <a:t>tener</a:t>
            </a:r>
            <a:r>
              <a:rPr lang="en-US" sz="2800" dirty="0" smtClean="0"/>
              <a:t> </a:t>
            </a:r>
            <a:r>
              <a:rPr lang="en-US" sz="2800" dirty="0" err="1" smtClean="0"/>
              <a:t>éxito</a:t>
            </a:r>
            <a:r>
              <a:rPr lang="en-US" sz="2800" dirty="0" smtClean="0"/>
              <a:t> en el aula y el campo.</a:t>
            </a:r>
          </a:p>
          <a:p>
            <a:pPr>
              <a:buNone/>
            </a:pPr>
            <a:endParaRPr lang="en-US" dirty="0" smtClean="0"/>
          </a:p>
        </p:txBody>
      </p:sp>
      <p:graphicFrame>
        <p:nvGraphicFramePr>
          <p:cNvPr id="5" name="4 Tabla"/>
          <p:cNvGraphicFramePr>
            <a:graphicFrameLocks noGrp="1"/>
          </p:cNvGraphicFramePr>
          <p:nvPr/>
        </p:nvGraphicFramePr>
        <p:xfrm>
          <a:off x="1981200" y="4038600"/>
          <a:ext cx="6096000" cy="2595880"/>
        </p:xfrm>
        <a:graphic>
          <a:graphicData uri="http://schemas.openxmlformats.org/drawingml/2006/table">
            <a:tbl>
              <a:tblPr firstRow="1" bandRow="1">
                <a:tableStyleId>{5C22544A-7EE6-4342-B048-85BDC9FD1C3A}</a:tableStyleId>
              </a:tblPr>
              <a:tblGrid>
                <a:gridCol w="3048000"/>
                <a:gridCol w="3048000"/>
              </a:tblGrid>
              <a:tr h="370840">
                <a:tc>
                  <a:txBody>
                    <a:bodyPr/>
                    <a:lstStyle/>
                    <a:p>
                      <a:pPr algn="ctr"/>
                      <a:r>
                        <a:rPr lang="es-ES" dirty="0" smtClean="0"/>
                        <a:t>Hora</a:t>
                      </a:r>
                      <a:endParaRPr lang="es-ES" dirty="0"/>
                    </a:p>
                  </a:txBody>
                  <a:tcPr/>
                </a:tc>
                <a:tc>
                  <a:txBody>
                    <a:bodyPr/>
                    <a:lstStyle/>
                    <a:p>
                      <a:pPr algn="ctr"/>
                      <a:r>
                        <a:rPr lang="es-ES" dirty="0" smtClean="0"/>
                        <a:t>Actividad</a:t>
                      </a:r>
                      <a:endParaRPr lang="es-ES" dirty="0"/>
                    </a:p>
                  </a:txBody>
                  <a:tcPr/>
                </a:tc>
              </a:tr>
              <a:tr h="370840">
                <a:tc>
                  <a:txBody>
                    <a:bodyPr/>
                    <a:lstStyle/>
                    <a:p>
                      <a:pPr algn="ctr"/>
                      <a:r>
                        <a:rPr lang="es-ES" dirty="0" smtClean="0"/>
                        <a:t>7:30</a:t>
                      </a:r>
                      <a:r>
                        <a:rPr lang="es-ES" baseline="0" dirty="0" smtClean="0"/>
                        <a:t> – 8:30</a:t>
                      </a:r>
                      <a:endParaRPr lang="es-ES" dirty="0"/>
                    </a:p>
                  </a:txBody>
                  <a:tcPr/>
                </a:tc>
                <a:tc>
                  <a:txBody>
                    <a:bodyPr/>
                    <a:lstStyle/>
                    <a:p>
                      <a:pPr algn="ctr"/>
                      <a:r>
                        <a:rPr lang="es-ES" dirty="0" smtClean="0"/>
                        <a:t>Clase</a:t>
                      </a:r>
                      <a:endParaRPr lang="es-ES" dirty="0"/>
                    </a:p>
                  </a:txBody>
                  <a:tcPr/>
                </a:tc>
              </a:tr>
              <a:tr h="370840">
                <a:tc>
                  <a:txBody>
                    <a:bodyPr/>
                    <a:lstStyle/>
                    <a:p>
                      <a:pPr algn="ctr"/>
                      <a:r>
                        <a:rPr lang="es-ES" dirty="0" smtClean="0"/>
                        <a:t>9:30-10:30</a:t>
                      </a:r>
                      <a:endParaRPr lang="es-ES" dirty="0"/>
                    </a:p>
                  </a:txBody>
                  <a:tcPr/>
                </a:tc>
                <a:tc>
                  <a:txBody>
                    <a:bodyPr/>
                    <a:lstStyle/>
                    <a:p>
                      <a:pPr algn="ctr"/>
                      <a:r>
                        <a:rPr lang="es-ES" dirty="0" smtClean="0"/>
                        <a:t>Clase</a:t>
                      </a:r>
                      <a:endParaRPr lang="es-ES" dirty="0"/>
                    </a:p>
                  </a:txBody>
                  <a:tcPr/>
                </a:tc>
              </a:tr>
              <a:tr h="370840">
                <a:tc>
                  <a:txBody>
                    <a:bodyPr/>
                    <a:lstStyle/>
                    <a:p>
                      <a:pPr algn="ctr"/>
                      <a:r>
                        <a:rPr lang="es-ES" dirty="0" smtClean="0"/>
                        <a:t>11:00-12:00</a:t>
                      </a:r>
                      <a:endParaRPr lang="es-ES" dirty="0"/>
                    </a:p>
                  </a:txBody>
                  <a:tcPr/>
                </a:tc>
                <a:tc>
                  <a:txBody>
                    <a:bodyPr/>
                    <a:lstStyle/>
                    <a:p>
                      <a:pPr algn="ctr"/>
                      <a:r>
                        <a:rPr lang="es-ES" dirty="0" smtClean="0"/>
                        <a:t>Clase</a:t>
                      </a:r>
                      <a:endParaRPr lang="es-ES" dirty="0"/>
                    </a:p>
                  </a:txBody>
                  <a:tcPr/>
                </a:tc>
              </a:tr>
              <a:tr h="370840">
                <a:tc>
                  <a:txBody>
                    <a:bodyPr/>
                    <a:lstStyle/>
                    <a:p>
                      <a:pPr algn="ctr"/>
                      <a:r>
                        <a:rPr lang="es-ES" dirty="0" smtClean="0"/>
                        <a:t>2:00</a:t>
                      </a:r>
                      <a:endParaRPr lang="es-ES" dirty="0"/>
                    </a:p>
                  </a:txBody>
                  <a:tcPr/>
                </a:tc>
                <a:tc>
                  <a:txBody>
                    <a:bodyPr/>
                    <a:lstStyle/>
                    <a:p>
                      <a:pPr algn="ctr"/>
                      <a:r>
                        <a:rPr lang="es-ES" dirty="0" smtClean="0"/>
                        <a:t>Entrenamiento</a:t>
                      </a:r>
                      <a:endParaRPr lang="es-ES" dirty="0"/>
                    </a:p>
                  </a:txBody>
                  <a:tcPr/>
                </a:tc>
              </a:tr>
              <a:tr h="370840">
                <a:tc>
                  <a:txBody>
                    <a:bodyPr/>
                    <a:lstStyle/>
                    <a:p>
                      <a:pPr algn="ctr"/>
                      <a:r>
                        <a:rPr lang="es-ES" dirty="0" smtClean="0"/>
                        <a:t>6:00</a:t>
                      </a:r>
                      <a:endParaRPr lang="es-ES" dirty="0"/>
                    </a:p>
                  </a:txBody>
                  <a:tcPr/>
                </a:tc>
                <a:tc>
                  <a:txBody>
                    <a:bodyPr/>
                    <a:lstStyle/>
                    <a:p>
                      <a:pPr algn="ctr"/>
                      <a:r>
                        <a:rPr lang="es-ES" dirty="0" smtClean="0"/>
                        <a:t>Preparación Física</a:t>
                      </a:r>
                      <a:endParaRPr lang="es-ES" dirty="0"/>
                    </a:p>
                  </a:txBody>
                  <a:tcPr/>
                </a:tc>
              </a:tr>
              <a:tr h="370840">
                <a:tc>
                  <a:txBody>
                    <a:bodyPr/>
                    <a:lstStyle/>
                    <a:p>
                      <a:pPr algn="ctr"/>
                      <a:r>
                        <a:rPr lang="es-ES" dirty="0" smtClean="0"/>
                        <a:t>7:30</a:t>
                      </a:r>
                      <a:endParaRPr lang="es-ES" dirty="0"/>
                    </a:p>
                  </a:txBody>
                  <a:tcPr/>
                </a:tc>
                <a:tc>
                  <a:txBody>
                    <a:bodyPr/>
                    <a:lstStyle/>
                    <a:p>
                      <a:pPr algn="ctr"/>
                      <a:r>
                        <a:rPr lang="es-ES" dirty="0" smtClean="0"/>
                        <a:t>Estudio</a:t>
                      </a:r>
                      <a:endParaRPr lang="es-ES" dirty="0"/>
                    </a:p>
                  </a:txBody>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Reglas de Participación</a:t>
            </a:r>
            <a:endParaRPr lang="es-ES" dirty="0"/>
          </a:p>
        </p:txBody>
      </p:sp>
      <p:sp>
        <p:nvSpPr>
          <p:cNvPr id="3" name="2 Marcador de contenido"/>
          <p:cNvSpPr>
            <a:spLocks noGrp="1"/>
          </p:cNvSpPr>
          <p:nvPr>
            <p:ph idx="1"/>
          </p:nvPr>
        </p:nvSpPr>
        <p:spPr/>
        <p:txBody>
          <a:bodyPr/>
          <a:lstStyle/>
          <a:p>
            <a:pPr lvl="1" algn="just">
              <a:buNone/>
            </a:pPr>
            <a:r>
              <a:rPr lang="es-ES" dirty="0" smtClean="0"/>
              <a:t>Durante la temporada</a:t>
            </a:r>
          </a:p>
          <a:p>
            <a:pPr lvl="1" algn="just">
              <a:buNone/>
            </a:pPr>
            <a:r>
              <a:rPr lang="es-ES" dirty="0" smtClean="0"/>
              <a:t>- 20 horas máximo a la semana de práctica oficial (incluye campo de prácticas, entrenamiento físico, reuniones, vueltas de clasificación y competición)</a:t>
            </a:r>
          </a:p>
          <a:p>
            <a:pPr lvl="1" algn="just">
              <a:buNone/>
            </a:pPr>
            <a:r>
              <a:rPr lang="es-ES" dirty="0" smtClean="0"/>
              <a:t>Fuera de temporada</a:t>
            </a:r>
          </a:p>
          <a:p>
            <a:pPr lvl="1" algn="just">
              <a:buFontTx/>
              <a:buChar char="-"/>
            </a:pPr>
            <a:r>
              <a:rPr lang="es-ES" dirty="0" smtClean="0"/>
              <a:t>8 horas máximo a la semana de práctica oficial</a:t>
            </a:r>
          </a:p>
          <a:p>
            <a:pPr lvl="1" algn="just">
              <a:buNone/>
            </a:pPr>
            <a:r>
              <a:rPr lang="es-ES" dirty="0" smtClean="0"/>
              <a:t>* El jugador puede entrenar todo lo que quiera por su cuenta</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3600" dirty="0" smtClean="0"/>
              <a:t>Calendario </a:t>
            </a:r>
            <a:r>
              <a:rPr lang="es-ES" sz="3600" dirty="0" smtClean="0"/>
              <a:t>Anual de </a:t>
            </a:r>
            <a:r>
              <a:rPr lang="es-ES" sz="3600" dirty="0" err="1" smtClean="0"/>
              <a:t>Competicón</a:t>
            </a:r>
            <a:r>
              <a:rPr lang="es-ES" sz="3600" dirty="0" smtClean="0"/>
              <a:t> (Semestral &amp; Trimestral)</a:t>
            </a:r>
            <a:endParaRPr lang="es-ES" sz="3600" dirty="0"/>
          </a:p>
        </p:txBody>
      </p:sp>
      <p:sp>
        <p:nvSpPr>
          <p:cNvPr id="6" name="2 Marcador de contenido"/>
          <p:cNvSpPr txBox="1">
            <a:spLocks/>
          </p:cNvSpPr>
          <p:nvPr/>
        </p:nvSpPr>
        <p:spPr bwMode="auto">
          <a:xfrm>
            <a:off x="609600" y="1265237"/>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742950" marR="0" lvl="1" indent="-285750" algn="l" defTabSz="914400" rtl="0" eaLnBrk="0" fontAlgn="base" latinLnBrk="0" hangingPunct="0">
              <a:lnSpc>
                <a:spcPct val="100000"/>
              </a:lnSpc>
              <a:spcBef>
                <a:spcPct val="20000"/>
              </a:spcBef>
              <a:spcAft>
                <a:spcPct val="0"/>
              </a:spcAft>
              <a:buClrTx/>
              <a:buSzTx/>
              <a:buFontTx/>
              <a:buNone/>
              <a:tabLst/>
              <a:defRPr/>
            </a:pPr>
            <a:r>
              <a:rPr kumimoji="0" lang="es-ES" sz="2400" b="0" i="0" u="none" strike="noStrike" kern="0" cap="none" spc="0" normalizeH="0" baseline="0" noProof="0" dirty="0" smtClean="0">
                <a:ln>
                  <a:noFill/>
                </a:ln>
                <a:solidFill>
                  <a:schemeClr val="tx1"/>
                </a:solidFill>
                <a:effectLst/>
                <a:uLnTx/>
                <a:uFillTx/>
                <a:latin typeface="+mn-lt"/>
              </a:rPr>
              <a:t>Competición</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kumimoji="0" lang="es-ES" sz="2400" b="0" i="0" u="none" strike="noStrike" kern="0" cap="none" spc="0" normalizeH="0" noProof="0" dirty="0" smtClean="0">
                <a:ln>
                  <a:noFill/>
                </a:ln>
                <a:solidFill>
                  <a:schemeClr val="tx1"/>
                </a:solidFill>
                <a:effectLst/>
                <a:uLnTx/>
                <a:uFillTx/>
                <a:latin typeface="+mn-lt"/>
              </a:rPr>
              <a:t>1 de Septiembre al 1 de Noviembre</a:t>
            </a:r>
          </a:p>
          <a:p>
            <a:pPr marL="742950" marR="0" lvl="1" indent="-285750" algn="l" defTabSz="914400" rtl="0" eaLnBrk="0" fontAlgn="base" latinLnBrk="0" hangingPunct="0">
              <a:lnSpc>
                <a:spcPct val="100000"/>
              </a:lnSpc>
              <a:spcBef>
                <a:spcPct val="20000"/>
              </a:spcBef>
              <a:spcAft>
                <a:spcPct val="0"/>
              </a:spcAft>
              <a:buClrTx/>
              <a:buSzTx/>
              <a:tabLst/>
              <a:defRPr/>
            </a:pPr>
            <a:r>
              <a:rPr lang="es-ES" sz="2400" kern="0" baseline="0" dirty="0" smtClean="0">
                <a:latin typeface="+mn-lt"/>
              </a:rPr>
              <a:t>Off </a:t>
            </a:r>
            <a:r>
              <a:rPr lang="es-ES" sz="2400" kern="0" baseline="0" dirty="0" err="1" smtClean="0">
                <a:latin typeface="+mn-lt"/>
              </a:rPr>
              <a:t>Season</a:t>
            </a:r>
            <a:endParaRPr lang="es-ES" sz="2400" kern="0" baseline="0" dirty="0" smtClean="0">
              <a:latin typeface="+mn-lt"/>
            </a:endParaRP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kumimoji="0" lang="es-ES" sz="2400" b="0" i="0" u="none" strike="noStrike" kern="0" cap="none" spc="0" normalizeH="0" noProof="0" dirty="0" smtClean="0">
                <a:ln>
                  <a:noFill/>
                </a:ln>
                <a:solidFill>
                  <a:schemeClr val="tx1"/>
                </a:solidFill>
                <a:effectLst/>
                <a:uLnTx/>
                <a:uFillTx/>
                <a:latin typeface="+mn-lt"/>
              </a:rPr>
              <a:t>1 de Noviembre al 10 de Diciembre</a:t>
            </a:r>
          </a:p>
          <a:p>
            <a:pPr marL="742950" marR="0" lvl="1" indent="-285750" algn="l" defTabSz="914400" rtl="0" eaLnBrk="0" fontAlgn="base" latinLnBrk="0" hangingPunct="0">
              <a:lnSpc>
                <a:spcPct val="100000"/>
              </a:lnSpc>
              <a:spcBef>
                <a:spcPct val="20000"/>
              </a:spcBef>
              <a:spcAft>
                <a:spcPct val="0"/>
              </a:spcAft>
              <a:buClrTx/>
              <a:buSzTx/>
              <a:tabLst/>
              <a:defRPr/>
            </a:pPr>
            <a:r>
              <a:rPr lang="es-ES" sz="2400" kern="0" baseline="0" dirty="0" smtClean="0">
                <a:latin typeface="+mn-lt"/>
              </a:rPr>
              <a:t>Vacaciones</a:t>
            </a:r>
            <a:r>
              <a:rPr lang="es-ES" sz="2400" kern="0" dirty="0" smtClean="0">
                <a:latin typeface="+mn-lt"/>
              </a:rPr>
              <a:t> </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lang="es-ES" sz="2400" kern="0" dirty="0" smtClean="0">
                <a:latin typeface="+mn-lt"/>
              </a:rPr>
              <a:t>10 de Diciembre al 15 de Enero</a:t>
            </a:r>
          </a:p>
          <a:p>
            <a:pPr marL="742950" marR="0" lvl="1" indent="-285750" algn="l" defTabSz="914400" rtl="0" eaLnBrk="0" fontAlgn="base" latinLnBrk="0" hangingPunct="0">
              <a:lnSpc>
                <a:spcPct val="100000"/>
              </a:lnSpc>
              <a:spcBef>
                <a:spcPct val="20000"/>
              </a:spcBef>
              <a:spcAft>
                <a:spcPct val="0"/>
              </a:spcAft>
              <a:buClrTx/>
              <a:buSzTx/>
              <a:tabLst/>
              <a:defRPr/>
            </a:pPr>
            <a:r>
              <a:rPr kumimoji="0" lang="es-ES" sz="2400" b="0" i="0" u="none" strike="noStrike" kern="0" cap="none" spc="0" normalizeH="0" baseline="0" noProof="0" dirty="0" smtClean="0">
                <a:ln>
                  <a:noFill/>
                </a:ln>
                <a:solidFill>
                  <a:schemeClr val="tx1"/>
                </a:solidFill>
                <a:effectLst/>
                <a:uLnTx/>
                <a:uFillTx/>
                <a:latin typeface="+mn-lt"/>
              </a:rPr>
              <a:t>Pre-Temporada</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lang="es-ES" sz="2400" kern="0" dirty="0" smtClean="0">
                <a:latin typeface="+mn-lt"/>
              </a:rPr>
              <a:t>15 de Enero al 15 de Febrero</a:t>
            </a:r>
          </a:p>
          <a:p>
            <a:pPr marL="742950" marR="0" lvl="1" indent="-285750" algn="l" defTabSz="914400" rtl="0" eaLnBrk="0" fontAlgn="base" latinLnBrk="0" hangingPunct="0">
              <a:lnSpc>
                <a:spcPct val="100000"/>
              </a:lnSpc>
              <a:spcBef>
                <a:spcPct val="20000"/>
              </a:spcBef>
              <a:spcAft>
                <a:spcPct val="0"/>
              </a:spcAft>
              <a:buClrTx/>
              <a:buSzTx/>
              <a:tabLst/>
              <a:defRPr/>
            </a:pPr>
            <a:r>
              <a:rPr kumimoji="0" lang="es-ES" sz="2400" b="0" i="0" u="none" strike="noStrike" kern="0" cap="none" spc="0" normalizeH="0" baseline="0" noProof="0" dirty="0" smtClean="0">
                <a:ln>
                  <a:noFill/>
                </a:ln>
                <a:solidFill>
                  <a:schemeClr val="tx1"/>
                </a:solidFill>
                <a:effectLst/>
                <a:uLnTx/>
                <a:uFillTx/>
                <a:latin typeface="+mn-lt"/>
              </a:rPr>
              <a:t>Competición</a:t>
            </a:r>
          </a:p>
          <a:p>
            <a:pPr marL="742950" marR="0" lvl="1" indent="-285750" algn="l" defTabSz="914400" rtl="0" eaLnBrk="0" fontAlgn="base" latinLnBrk="0" hangingPunct="0">
              <a:lnSpc>
                <a:spcPct val="100000"/>
              </a:lnSpc>
              <a:spcBef>
                <a:spcPct val="20000"/>
              </a:spcBef>
              <a:spcAft>
                <a:spcPct val="0"/>
              </a:spcAft>
              <a:buClrTx/>
              <a:buSzTx/>
              <a:tabLst/>
              <a:defRPr/>
            </a:pPr>
            <a:r>
              <a:rPr lang="es-ES" sz="2400" kern="0" dirty="0" smtClean="0">
                <a:latin typeface="+mn-lt"/>
              </a:rPr>
              <a:t> - 15 de Febrero al 5 de Junio</a:t>
            </a:r>
          </a:p>
          <a:p>
            <a:pPr marL="742950" marR="0" lvl="1" indent="-285750" algn="l" defTabSz="914400" rtl="0" eaLnBrk="0" fontAlgn="base" latinLnBrk="0" hangingPunct="0">
              <a:lnSpc>
                <a:spcPct val="100000"/>
              </a:lnSpc>
              <a:spcBef>
                <a:spcPct val="20000"/>
              </a:spcBef>
              <a:spcAft>
                <a:spcPct val="0"/>
              </a:spcAft>
              <a:buClrTx/>
              <a:buSzTx/>
              <a:tabLst/>
              <a:defRPr/>
            </a:pPr>
            <a:r>
              <a:rPr kumimoji="0" lang="es-ES" sz="2400" b="0" i="0" u="none" strike="noStrike" kern="0" cap="none" spc="0" normalizeH="0" baseline="0" noProof="0" dirty="0" smtClean="0">
                <a:ln>
                  <a:noFill/>
                </a:ln>
                <a:solidFill>
                  <a:schemeClr val="tx1"/>
                </a:solidFill>
                <a:effectLst/>
                <a:uLnTx/>
                <a:uFillTx/>
                <a:latin typeface="+mn-lt"/>
              </a:rPr>
              <a:t>Vacaciones</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lang="es-ES" sz="2400" kern="0" dirty="0" smtClean="0">
                <a:latin typeface="+mn-lt"/>
              </a:rPr>
              <a:t>5 </a:t>
            </a:r>
            <a:r>
              <a:rPr lang="es-ES" sz="2400" kern="0" dirty="0" smtClean="0">
                <a:latin typeface="+mn-lt"/>
              </a:rPr>
              <a:t>de Junio al 1 de </a:t>
            </a:r>
            <a:r>
              <a:rPr lang="es-ES" sz="2400" kern="0" dirty="0" smtClean="0">
                <a:latin typeface="+mn-lt"/>
              </a:rPr>
              <a:t>Septiembre</a:t>
            </a:r>
          </a:p>
          <a:p>
            <a:pPr marL="742950" marR="0" lvl="1" indent="-285750" algn="r" defTabSz="914400" rtl="0" eaLnBrk="0" fontAlgn="base" latinLnBrk="0" hangingPunct="0">
              <a:lnSpc>
                <a:spcPct val="100000"/>
              </a:lnSpc>
              <a:spcBef>
                <a:spcPct val="20000"/>
              </a:spcBef>
              <a:spcAft>
                <a:spcPct val="0"/>
              </a:spcAft>
              <a:buClrTx/>
              <a:buSzTx/>
              <a:buFontTx/>
              <a:buChar char="-"/>
              <a:tabLst/>
              <a:defRPr/>
            </a:pPr>
            <a:r>
              <a:rPr kumimoji="0" lang="es-ES" sz="2400" b="0" i="0" u="none" strike="noStrike" kern="0" cap="none" spc="0" normalizeH="0" baseline="0" noProof="0" dirty="0" smtClean="0">
                <a:ln>
                  <a:noFill/>
                </a:ln>
                <a:solidFill>
                  <a:schemeClr val="tx1"/>
                </a:solidFill>
                <a:effectLst/>
                <a:uLnTx/>
                <a:uFillTx/>
                <a:latin typeface="+mn-lt"/>
              </a:rPr>
              <a:t>*</a:t>
            </a:r>
            <a:endParaRPr kumimoji="0" lang="es-ES" sz="2400" b="0" i="0" u="none" strike="noStrike" kern="0" cap="none" spc="0" normalizeH="0" baseline="0" noProof="0" dirty="0" smtClean="0">
              <a:ln>
                <a:noFill/>
              </a:ln>
              <a:solidFill>
                <a:schemeClr val="tx1"/>
              </a:solidFill>
              <a:effectLst/>
              <a:uLnTx/>
              <a:uFillTx/>
              <a:latin typeface="+mn-l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dirty="0" smtClean="0"/>
              <a:t>Coaches </a:t>
            </a:r>
            <a:r>
              <a:rPr lang="en-US" dirty="0" err="1" smtClean="0"/>
              <a:t>Universitarios</a:t>
            </a:r>
            <a:endParaRPr lang="en-US" dirty="0" smtClean="0"/>
          </a:p>
        </p:txBody>
      </p:sp>
      <p:sp>
        <p:nvSpPr>
          <p:cNvPr id="36867" name="Content Placeholder 2"/>
          <p:cNvSpPr>
            <a:spLocks noGrp="1"/>
          </p:cNvSpPr>
          <p:nvPr>
            <p:ph idx="1"/>
          </p:nvPr>
        </p:nvSpPr>
        <p:spPr/>
        <p:txBody>
          <a:bodyPr/>
          <a:lstStyle/>
          <a:p>
            <a:pPr algn="just"/>
            <a:r>
              <a:rPr lang="en-US" dirty="0" smtClean="0"/>
              <a:t>Los </a:t>
            </a:r>
            <a:r>
              <a:rPr lang="en-US" dirty="0" err="1" smtClean="0"/>
              <a:t>entrenadores</a:t>
            </a:r>
            <a:r>
              <a:rPr lang="en-US" dirty="0" smtClean="0"/>
              <a:t> de los </a:t>
            </a:r>
            <a:r>
              <a:rPr lang="en-US" dirty="0" err="1" smtClean="0"/>
              <a:t>programas</a:t>
            </a:r>
            <a:r>
              <a:rPr lang="en-US" dirty="0" smtClean="0"/>
              <a:t> </a:t>
            </a:r>
            <a:r>
              <a:rPr lang="en-US" dirty="0" err="1" smtClean="0"/>
              <a:t>más</a:t>
            </a:r>
            <a:r>
              <a:rPr lang="en-US" dirty="0" smtClean="0"/>
              <a:t> </a:t>
            </a:r>
            <a:r>
              <a:rPr lang="en-US" dirty="0" err="1" smtClean="0"/>
              <a:t>competitivos</a:t>
            </a:r>
            <a:r>
              <a:rPr lang="en-US" dirty="0" smtClean="0"/>
              <a:t> son </a:t>
            </a:r>
            <a:r>
              <a:rPr lang="en-US" dirty="0" err="1" smtClean="0"/>
              <a:t>gente</a:t>
            </a:r>
            <a:r>
              <a:rPr lang="en-US" dirty="0" smtClean="0"/>
              <a:t> </a:t>
            </a:r>
            <a:r>
              <a:rPr lang="en-US" dirty="0" err="1" smtClean="0"/>
              <a:t>competente</a:t>
            </a:r>
            <a:r>
              <a:rPr lang="en-US" dirty="0" smtClean="0"/>
              <a:t> y </a:t>
            </a:r>
            <a:r>
              <a:rPr lang="en-US" dirty="0" err="1" smtClean="0"/>
              <a:t>cualificada</a:t>
            </a:r>
            <a:endParaRPr lang="en-US" dirty="0" smtClean="0"/>
          </a:p>
          <a:p>
            <a:pPr algn="just"/>
            <a:r>
              <a:rPr lang="en-US" dirty="0" err="1" smtClean="0"/>
              <a:t>Muy</a:t>
            </a:r>
            <a:r>
              <a:rPr lang="en-US" dirty="0" smtClean="0"/>
              <a:t> </a:t>
            </a:r>
            <a:r>
              <a:rPr lang="en-US" dirty="0" err="1" smtClean="0"/>
              <a:t>competitivos</a:t>
            </a:r>
            <a:r>
              <a:rPr lang="en-US" dirty="0" smtClean="0"/>
              <a:t>.  </a:t>
            </a:r>
            <a:r>
              <a:rPr lang="en-US" dirty="0" err="1" smtClean="0"/>
              <a:t>Quieren</a:t>
            </a:r>
            <a:r>
              <a:rPr lang="en-US" dirty="0" smtClean="0"/>
              <a:t> </a:t>
            </a:r>
            <a:r>
              <a:rPr lang="en-US" dirty="0" err="1" smtClean="0"/>
              <a:t>ganar</a:t>
            </a:r>
            <a:r>
              <a:rPr lang="en-US" dirty="0" smtClean="0"/>
              <a:t> a </a:t>
            </a:r>
            <a:r>
              <a:rPr lang="en-US" dirty="0" err="1" smtClean="0"/>
              <a:t>toda</a:t>
            </a:r>
            <a:r>
              <a:rPr lang="en-US" dirty="0" smtClean="0"/>
              <a:t> </a:t>
            </a:r>
            <a:r>
              <a:rPr lang="en-US" dirty="0" err="1" smtClean="0"/>
              <a:t>costa</a:t>
            </a:r>
            <a:endParaRPr lang="en-US" dirty="0" smtClean="0"/>
          </a:p>
          <a:p>
            <a:pPr algn="just"/>
            <a:r>
              <a:rPr lang="en-US" dirty="0" err="1" smtClean="0"/>
              <a:t>Quieren</a:t>
            </a:r>
            <a:r>
              <a:rPr lang="en-US" dirty="0" smtClean="0"/>
              <a:t> </a:t>
            </a:r>
            <a:r>
              <a:rPr lang="en-US" dirty="0" err="1" smtClean="0"/>
              <a:t>jugadores</a:t>
            </a:r>
            <a:r>
              <a:rPr lang="en-US" dirty="0" smtClean="0"/>
              <a:t> “</a:t>
            </a:r>
            <a:r>
              <a:rPr lang="en-US" dirty="0" err="1" smtClean="0"/>
              <a:t>hechos</a:t>
            </a:r>
            <a:r>
              <a:rPr lang="en-US" dirty="0" smtClean="0"/>
              <a:t>”</a:t>
            </a:r>
          </a:p>
          <a:p>
            <a:pPr algn="just"/>
            <a:r>
              <a:rPr lang="en-US" dirty="0" err="1" smtClean="0"/>
              <a:t>Recomiendan</a:t>
            </a:r>
            <a:r>
              <a:rPr lang="en-US" dirty="0" smtClean="0"/>
              <a:t> </a:t>
            </a:r>
            <a:r>
              <a:rPr lang="en-US" dirty="0" err="1" smtClean="0"/>
              <a:t>que</a:t>
            </a:r>
            <a:r>
              <a:rPr lang="en-US" dirty="0" smtClean="0"/>
              <a:t> el </a:t>
            </a:r>
            <a:r>
              <a:rPr lang="en-US" dirty="0" err="1" smtClean="0"/>
              <a:t>jugador</a:t>
            </a:r>
            <a:r>
              <a:rPr lang="en-US" dirty="0" smtClean="0"/>
              <a:t> </a:t>
            </a:r>
            <a:r>
              <a:rPr lang="en-US" dirty="0" err="1" smtClean="0"/>
              <a:t>siga</a:t>
            </a:r>
            <a:r>
              <a:rPr lang="en-US" dirty="0" smtClean="0"/>
              <a:t> </a:t>
            </a:r>
            <a:r>
              <a:rPr lang="en-US" dirty="0" err="1" smtClean="0"/>
              <a:t>bajo</a:t>
            </a:r>
            <a:r>
              <a:rPr lang="en-US" dirty="0" smtClean="0"/>
              <a:t> la </a:t>
            </a:r>
            <a:r>
              <a:rPr lang="en-US" dirty="0" err="1" smtClean="0"/>
              <a:t>influencia</a:t>
            </a:r>
            <a:r>
              <a:rPr lang="en-US" dirty="0" smtClean="0"/>
              <a:t> del coach </a:t>
            </a:r>
            <a:r>
              <a:rPr lang="en-US" dirty="0" err="1" smtClean="0"/>
              <a:t>que</a:t>
            </a:r>
            <a:r>
              <a:rPr lang="en-US" dirty="0" smtClean="0"/>
              <a:t> le </a:t>
            </a:r>
            <a:r>
              <a:rPr lang="en-US" dirty="0" err="1" smtClean="0"/>
              <a:t>llevo</a:t>
            </a:r>
            <a:r>
              <a:rPr lang="en-US" dirty="0" smtClean="0"/>
              <a:t> a </a:t>
            </a:r>
            <a:r>
              <a:rPr lang="en-US" dirty="0" err="1" smtClean="0"/>
              <a:t>ese</a:t>
            </a:r>
            <a:r>
              <a:rPr lang="en-US" dirty="0" smtClean="0"/>
              <a:t> </a:t>
            </a:r>
            <a:r>
              <a:rPr lang="en-US" dirty="0" err="1" smtClean="0"/>
              <a:t>nivel</a:t>
            </a:r>
            <a:r>
              <a:rPr lang="en-US" dirty="0" smtClean="0"/>
              <a:t>.</a:t>
            </a:r>
          </a:p>
        </p:txBody>
      </p:sp>
      <p:sp>
        <p:nvSpPr>
          <p:cNvPr id="4" name="Rectangle 3"/>
          <p:cNvSpPr/>
          <p:nvPr/>
        </p:nvSpPr>
        <p:spPr>
          <a:xfrm>
            <a:off x="2057400" y="1600200"/>
            <a:ext cx="4800600" cy="3924300"/>
          </a:xfrm>
          <a:prstGeom prst="rect">
            <a:avLst/>
          </a:prstGeom>
        </p:spPr>
        <p:txBody>
          <a:bodyPr>
            <a:spAutoFit/>
          </a:bodyPr>
          <a:lstStyle/>
          <a:p>
            <a:pPr marL="114300" lvl="1" indent="1588" algn="just">
              <a:buClr>
                <a:schemeClr val="bg1"/>
              </a:buClr>
              <a:buFont typeface="Wingdings" pitchFamily="2" charset="2"/>
              <a:buChar char="§"/>
              <a:tabLst>
                <a:tab pos="404813" algn="l"/>
              </a:tabLst>
              <a:defRPr/>
            </a:pPr>
            <a:endParaRPr lang="en-US" sz="2800" dirty="0">
              <a:solidFill>
                <a:srgbClr val="FFFF99"/>
              </a:solidFill>
            </a:endParaRPr>
          </a:p>
          <a:p>
            <a:pPr marL="114300" lvl="1" indent="1588" algn="just">
              <a:buClr>
                <a:schemeClr val="bg1"/>
              </a:buClr>
              <a:buFont typeface="Wingdings" pitchFamily="2" charset="2"/>
              <a:buChar char="§"/>
              <a:tabLst>
                <a:tab pos="404813" algn="l"/>
              </a:tabLst>
              <a:defRPr/>
            </a:pPr>
            <a:endParaRPr lang="en-US" sz="2800" dirty="0">
              <a:solidFill>
                <a:srgbClr val="FFFF99"/>
              </a:solidFill>
            </a:endParaRPr>
          </a:p>
          <a:p>
            <a:pPr marL="114300" lvl="1" indent="1588" algn="just">
              <a:buClr>
                <a:schemeClr val="bg1"/>
              </a:buClr>
              <a:buFont typeface="Wingdings" pitchFamily="2" charset="2"/>
              <a:buChar char="§"/>
              <a:tabLst>
                <a:tab pos="404813" algn="l"/>
              </a:tabLst>
              <a:defRPr/>
            </a:pPr>
            <a:endParaRPr lang="en-US" sz="2800" dirty="0">
              <a:solidFill>
                <a:srgbClr val="FFFF99"/>
              </a:solidFill>
            </a:endParaRPr>
          </a:p>
          <a:p>
            <a:pPr marL="114300" lvl="1" indent="1588" algn="just">
              <a:buClr>
                <a:schemeClr val="bg1"/>
              </a:buClr>
              <a:buFont typeface="Wingdings" pitchFamily="2" charset="2"/>
              <a:buChar char="§"/>
              <a:tabLst>
                <a:tab pos="404813" algn="l"/>
              </a:tabLst>
              <a:defRPr/>
            </a:pPr>
            <a:endParaRPr lang="en-US" sz="2800" dirty="0">
              <a:solidFill>
                <a:srgbClr val="FFFF99"/>
              </a:solidFill>
            </a:endParaRPr>
          </a:p>
          <a:p>
            <a:pPr marL="114300" lvl="1" indent="1588" algn="just">
              <a:buClr>
                <a:schemeClr val="bg1"/>
              </a:buClr>
              <a:buFont typeface="Wingdings" pitchFamily="2" charset="2"/>
              <a:buChar char="§"/>
              <a:tabLst>
                <a:tab pos="404813" algn="l"/>
              </a:tabLst>
              <a:defRPr/>
            </a:pPr>
            <a:endParaRPr lang="en-US" sz="2800" dirty="0">
              <a:solidFill>
                <a:srgbClr val="FFFF99"/>
              </a:solidFill>
            </a:endParaRPr>
          </a:p>
          <a:p>
            <a:pPr marL="114300" lvl="1" indent="1588" algn="just">
              <a:buClr>
                <a:schemeClr val="bg1"/>
              </a:buClr>
              <a:buFont typeface="Wingdings" pitchFamily="2" charset="2"/>
              <a:buChar char="§"/>
              <a:tabLst>
                <a:tab pos="404813" algn="l"/>
              </a:tabLst>
              <a:defRPr/>
            </a:pPr>
            <a:endParaRPr lang="en-US" sz="2800" dirty="0">
              <a:solidFill>
                <a:srgbClr val="FFFF99"/>
              </a:solidFill>
            </a:endParaRPr>
          </a:p>
          <a:p>
            <a:pPr marL="114300" lvl="1" indent="1588" algn="just">
              <a:buClr>
                <a:schemeClr val="bg1"/>
              </a:buClr>
              <a:buFont typeface="Wingdings" pitchFamily="2" charset="2"/>
              <a:buChar char="§"/>
              <a:tabLst>
                <a:tab pos="404813" algn="l"/>
              </a:tabLst>
              <a:defRPr/>
            </a:pPr>
            <a:endParaRPr lang="en-US" sz="2800" i="1" u="sng" dirty="0">
              <a:solidFill>
                <a:srgbClr val="FFFF99"/>
              </a:solidFill>
            </a:endParaRPr>
          </a:p>
          <a:p>
            <a:pPr marL="114300" lvl="1" indent="1588" algn="just">
              <a:buClr>
                <a:schemeClr val="bg1"/>
              </a:buClr>
              <a:buFont typeface="Wingdings" pitchFamily="2" charset="2"/>
              <a:buChar char="§"/>
              <a:tabLst>
                <a:tab pos="404813" algn="l"/>
              </a:tabLst>
              <a:defRPr/>
            </a:pPr>
            <a:r>
              <a:rPr lang="en-US" sz="2800" dirty="0">
                <a:solidFill>
                  <a:srgbClr val="FFFF99"/>
                </a:solidFill>
              </a:rPr>
              <a:t>	</a:t>
            </a:r>
          </a:p>
          <a:p>
            <a:pPr lvl="1">
              <a:tabLst>
                <a:tab pos="850900" algn="l"/>
              </a:tabLst>
              <a:defRPr/>
            </a:pPr>
            <a:endParaRPr lang="en-US" sz="2500" dirty="0">
              <a:solidFill>
                <a:srgbClr val="FFFF99"/>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El Proceso de Reclutamiento</a:t>
            </a:r>
            <a:endParaRPr lang="es-ES" dirty="0"/>
          </a:p>
        </p:txBody>
      </p:sp>
      <p:sp>
        <p:nvSpPr>
          <p:cNvPr id="3" name="2 Marcador de contenido"/>
          <p:cNvSpPr>
            <a:spLocks noGrp="1"/>
          </p:cNvSpPr>
          <p:nvPr>
            <p:ph idx="1"/>
          </p:nvPr>
        </p:nvSpPr>
        <p:spPr>
          <a:xfrm>
            <a:off x="457200" y="1219200"/>
            <a:ext cx="8229600" cy="4525963"/>
          </a:xfrm>
        </p:spPr>
        <p:txBody>
          <a:bodyPr/>
          <a:lstStyle/>
          <a:p>
            <a:pPr algn="just"/>
            <a:r>
              <a:rPr lang="es-ES" dirty="0" smtClean="0"/>
              <a:t>En términos generales, los 18 meses críticos en el proceso de reclutamiento del jugador empezarían al final de 4º de la E.S.O</a:t>
            </a:r>
            <a:r>
              <a:rPr lang="es-ES" dirty="0" smtClean="0"/>
              <a:t>. (15-16 años) </a:t>
            </a:r>
            <a:r>
              <a:rPr lang="es-ES" dirty="0" smtClean="0"/>
              <a:t>y terminaría en Noviembre de 2º de </a:t>
            </a:r>
            <a:r>
              <a:rPr lang="es-ES" dirty="0" smtClean="0"/>
              <a:t>Bachillerato (17-18 años)</a:t>
            </a:r>
            <a:endParaRPr lang="es-ES" dirty="0" smtClean="0"/>
          </a:p>
          <a:p>
            <a:pPr algn="just"/>
            <a:r>
              <a:rPr lang="es-ES" dirty="0" smtClean="0"/>
              <a:t>Proceso largo y complejo.</a:t>
            </a:r>
          </a:p>
          <a:p>
            <a:pPr algn="just"/>
            <a:r>
              <a:rPr lang="es-ES" dirty="0" smtClean="0"/>
              <a:t>A partir del 1 de septiembre de 1º de </a:t>
            </a:r>
            <a:r>
              <a:rPr lang="es-ES" dirty="0" smtClean="0"/>
              <a:t>Bachillerato (16-17 años), </a:t>
            </a:r>
            <a:r>
              <a:rPr lang="es-ES" dirty="0" smtClean="0"/>
              <a:t>y no antes, el coach puede mandar correspondencia escrita y/o e-mail al jugador.</a:t>
            </a:r>
          </a:p>
          <a:p>
            <a:endParaRPr lang="es-E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El Proceso de Reclutamiento</a:t>
            </a:r>
            <a:endParaRPr lang="es-ES" dirty="0"/>
          </a:p>
        </p:txBody>
      </p:sp>
      <p:sp>
        <p:nvSpPr>
          <p:cNvPr id="3" name="2 Marcador de contenido"/>
          <p:cNvSpPr>
            <a:spLocks noGrp="1"/>
          </p:cNvSpPr>
          <p:nvPr>
            <p:ph idx="1"/>
          </p:nvPr>
        </p:nvSpPr>
        <p:spPr/>
        <p:txBody>
          <a:bodyPr/>
          <a:lstStyle/>
          <a:p>
            <a:pPr algn="just"/>
            <a:r>
              <a:rPr lang="es-ES" dirty="0" smtClean="0"/>
              <a:t>Los jugadores deberían registrarse con la NCAA al final de 1º de Bachillerato y completar los exámenes del SAT y </a:t>
            </a:r>
            <a:r>
              <a:rPr lang="es-ES" dirty="0" err="1" smtClean="0"/>
              <a:t>Toefl</a:t>
            </a:r>
            <a:r>
              <a:rPr lang="es-ES" dirty="0" smtClean="0"/>
              <a:t> para poder ser elegibles.</a:t>
            </a:r>
          </a:p>
          <a:p>
            <a:pPr algn="just"/>
            <a:r>
              <a:rPr lang="es-ES" dirty="0" smtClean="0"/>
              <a:t>Las visitas oficiales (pagadas por la universidad) son de 48 horas y están disponibles a los jugadores en su último año de Bachillerato</a:t>
            </a:r>
          </a:p>
          <a:p>
            <a:pPr algn="just"/>
            <a:r>
              <a:rPr lang="es-ES" dirty="0" smtClean="0"/>
              <a:t>Los jugadores sólo pueden realizar una visita oficial por universidad y 5 en total</a:t>
            </a:r>
            <a:endParaRPr lang="es-E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El Proceso de Reclutamiento	</a:t>
            </a:r>
            <a:endParaRPr lang="es-ES" dirty="0"/>
          </a:p>
        </p:txBody>
      </p:sp>
      <p:sp>
        <p:nvSpPr>
          <p:cNvPr id="3" name="2 Marcador de contenido"/>
          <p:cNvSpPr>
            <a:spLocks noGrp="1"/>
          </p:cNvSpPr>
          <p:nvPr>
            <p:ph idx="1"/>
          </p:nvPr>
        </p:nvSpPr>
        <p:spPr>
          <a:xfrm>
            <a:off x="457200" y="1219200"/>
            <a:ext cx="8229600" cy="4525963"/>
          </a:xfrm>
        </p:spPr>
        <p:txBody>
          <a:bodyPr/>
          <a:lstStyle/>
          <a:p>
            <a:pPr algn="just"/>
            <a:r>
              <a:rPr lang="es-ES" dirty="0" smtClean="0"/>
              <a:t>La Carta de Intención se puede firmar durante una semana en la mitad de Noviembre o entre Abril y el 1 de Agosto de 2º de Bachillerato del </a:t>
            </a:r>
            <a:r>
              <a:rPr lang="es-ES" dirty="0" smtClean="0"/>
              <a:t>jugador (17-18 años).</a:t>
            </a:r>
            <a:endParaRPr lang="es-ES" dirty="0" smtClean="0"/>
          </a:p>
          <a:p>
            <a:pPr algn="just"/>
            <a:r>
              <a:rPr lang="es-ES" dirty="0" smtClean="0"/>
              <a:t>Para firmar una Carta de Intención el jugador debe recibir también la oferta de una beca (</a:t>
            </a:r>
            <a:r>
              <a:rPr lang="es-ES" dirty="0" err="1" smtClean="0"/>
              <a:t>athletic</a:t>
            </a:r>
            <a:r>
              <a:rPr lang="es-ES" dirty="0" smtClean="0"/>
              <a:t> </a:t>
            </a:r>
            <a:r>
              <a:rPr lang="es-ES" dirty="0" err="1" smtClean="0"/>
              <a:t>grant</a:t>
            </a:r>
            <a:r>
              <a:rPr lang="es-ES" dirty="0" smtClean="0"/>
              <a:t>-in-</a:t>
            </a:r>
            <a:r>
              <a:rPr lang="es-ES" dirty="0" err="1" smtClean="0"/>
              <a:t>aid</a:t>
            </a:r>
            <a:r>
              <a:rPr lang="es-ES" dirty="0" smtClean="0"/>
              <a:t>)</a:t>
            </a:r>
          </a:p>
          <a:p>
            <a:pPr algn="just"/>
            <a:r>
              <a:rPr lang="es-ES" dirty="0" smtClean="0"/>
              <a:t>Los compromisos verbales pueden ocurrir en cualquier momento pero no son vinculantes.</a:t>
            </a:r>
            <a:endParaRPr lang="es-E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Cronología del Proceso de Reclutamiento </a:t>
            </a:r>
            <a:endParaRPr lang="es-ES" dirty="0"/>
          </a:p>
        </p:txBody>
      </p:sp>
      <p:sp>
        <p:nvSpPr>
          <p:cNvPr id="3" name="2 Marcador de contenido"/>
          <p:cNvSpPr>
            <a:spLocks noGrp="1"/>
          </p:cNvSpPr>
          <p:nvPr>
            <p:ph idx="1"/>
          </p:nvPr>
        </p:nvSpPr>
        <p:spPr/>
        <p:txBody>
          <a:bodyPr/>
          <a:lstStyle/>
          <a:p>
            <a:pPr algn="just"/>
            <a:r>
              <a:rPr lang="es-ES" dirty="0" smtClean="0"/>
              <a:t>Los 18 meses críticos en el proceso de reclutamiento empezarían en junio del 4º de ESO del jugador, donde se haría una lista preliminar de las universidades más adecuadas para su perfil.</a:t>
            </a:r>
          </a:p>
          <a:p>
            <a:pPr algn="just"/>
            <a:r>
              <a:rPr lang="es-ES" dirty="0" smtClean="0"/>
              <a:t>A mediados de julio se enviaría una carta de presentación a los entrenadores de la lista preliminar de las universidades incluyendo el currículum deportivo del jugador.</a:t>
            </a:r>
            <a:endParaRPr lang="es-E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Cronología del Proceso de Reclutamiento</a:t>
            </a:r>
            <a:endParaRPr lang="es-ES" dirty="0"/>
          </a:p>
        </p:txBody>
      </p:sp>
      <p:sp>
        <p:nvSpPr>
          <p:cNvPr id="3" name="2 Marcador de contenido"/>
          <p:cNvSpPr>
            <a:spLocks noGrp="1"/>
          </p:cNvSpPr>
          <p:nvPr>
            <p:ph idx="1"/>
          </p:nvPr>
        </p:nvSpPr>
        <p:spPr/>
        <p:txBody>
          <a:bodyPr/>
          <a:lstStyle/>
          <a:p>
            <a:pPr algn="just"/>
            <a:r>
              <a:rPr lang="es-ES" sz="2800" dirty="0" smtClean="0"/>
              <a:t>Durante el mes de septiembre de 1º de </a:t>
            </a:r>
            <a:r>
              <a:rPr lang="es-ES" sz="2800" dirty="0" smtClean="0"/>
              <a:t>Bachillerato (16-17 años) </a:t>
            </a:r>
            <a:r>
              <a:rPr lang="es-ES" sz="2800" dirty="0" smtClean="0"/>
              <a:t>se programarían las fechas de los exámenes del SAT y </a:t>
            </a:r>
            <a:r>
              <a:rPr lang="es-ES" sz="2800" dirty="0" err="1" smtClean="0"/>
              <a:t>Toefl</a:t>
            </a:r>
            <a:r>
              <a:rPr lang="es-ES" sz="2800" dirty="0" smtClean="0"/>
              <a:t> y se empezarían unas clases de preparación específica.</a:t>
            </a:r>
          </a:p>
          <a:p>
            <a:r>
              <a:rPr lang="es-ES" sz="2800" dirty="0" smtClean="0"/>
              <a:t>A mediados mes de enero de 1º de </a:t>
            </a:r>
            <a:r>
              <a:rPr lang="es-ES" sz="2800" dirty="0" smtClean="0"/>
              <a:t>Bachillerato (16-17 años) </a:t>
            </a:r>
            <a:r>
              <a:rPr lang="es-ES" sz="2800" dirty="0" smtClean="0"/>
              <a:t>se mandarían los resultados de los exámenes a los entrenadores de la lista preliminar y se organizarían nuevas fechas para los exámenes si fuera necesario</a:t>
            </a:r>
            <a:r>
              <a:rPr lang="es-ES" dirty="0" smtClean="0"/>
              <a:t>.</a:t>
            </a:r>
            <a:endParaRPr lang="es-E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Cronología del Proceso de Reclutamiento</a:t>
            </a:r>
            <a:endParaRPr lang="es-ES" dirty="0"/>
          </a:p>
        </p:txBody>
      </p:sp>
      <p:sp>
        <p:nvSpPr>
          <p:cNvPr id="3" name="2 Marcador de contenido"/>
          <p:cNvSpPr>
            <a:spLocks noGrp="1"/>
          </p:cNvSpPr>
          <p:nvPr>
            <p:ph idx="1"/>
          </p:nvPr>
        </p:nvSpPr>
        <p:spPr>
          <a:xfrm>
            <a:off x="457200" y="1524000"/>
            <a:ext cx="8229600" cy="4525963"/>
          </a:xfrm>
        </p:spPr>
        <p:txBody>
          <a:bodyPr/>
          <a:lstStyle/>
          <a:p>
            <a:pPr algn="just"/>
            <a:r>
              <a:rPr lang="es-ES" sz="2800" dirty="0" smtClean="0"/>
              <a:t>A mediados del mes de mayo </a:t>
            </a:r>
            <a:r>
              <a:rPr lang="es-ES" sz="2800" dirty="0" smtClean="0"/>
              <a:t>de 1º Bachillerato (16-17 años) </a:t>
            </a:r>
            <a:r>
              <a:rPr lang="es-ES" sz="2800" dirty="0" smtClean="0"/>
              <a:t>se registraría al jugador en la NCAA.</a:t>
            </a:r>
          </a:p>
          <a:p>
            <a:pPr algn="just"/>
            <a:r>
              <a:rPr lang="es-ES" sz="2800" dirty="0" smtClean="0"/>
              <a:t>Al finalizar 1º de </a:t>
            </a:r>
            <a:r>
              <a:rPr lang="es-ES" sz="2800" dirty="0" smtClean="0"/>
              <a:t>Bachillerato (16-17 años) </a:t>
            </a:r>
            <a:r>
              <a:rPr lang="es-ES" sz="2800" dirty="0" smtClean="0"/>
              <a:t>se enviaría el expediente académico a la NCAA y a los entrenadores de las universidades preliminares.</a:t>
            </a:r>
          </a:p>
          <a:p>
            <a:pPr algn="just"/>
            <a:r>
              <a:rPr lang="es-ES" sz="2800" dirty="0" smtClean="0"/>
              <a:t>A partir del 1 de julio entre 1º y 2º de </a:t>
            </a:r>
            <a:r>
              <a:rPr lang="es-ES" sz="2800" dirty="0" err="1" smtClean="0"/>
              <a:t>Bachilllerato</a:t>
            </a:r>
            <a:r>
              <a:rPr lang="es-ES" sz="2800" dirty="0" smtClean="0"/>
              <a:t> (17-18 años) </a:t>
            </a:r>
            <a:r>
              <a:rPr lang="es-ES" sz="2800" dirty="0" smtClean="0"/>
              <a:t>los entrenadores está autorizados a llamar los jugadores sólo una vez por semana y no estarían autorizados a verse en persona más de tres veces con el jugador o los padres.</a:t>
            </a:r>
          </a:p>
          <a:p>
            <a:endParaRPr lang="es-E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Cronología del Proceso de Reclutamiento</a:t>
            </a:r>
            <a:endParaRPr lang="es-ES" dirty="0"/>
          </a:p>
        </p:txBody>
      </p:sp>
      <p:sp>
        <p:nvSpPr>
          <p:cNvPr id="3" name="2 Marcador de contenido"/>
          <p:cNvSpPr>
            <a:spLocks noGrp="1"/>
          </p:cNvSpPr>
          <p:nvPr>
            <p:ph idx="1"/>
          </p:nvPr>
        </p:nvSpPr>
        <p:spPr/>
        <p:txBody>
          <a:bodyPr/>
          <a:lstStyle/>
          <a:p>
            <a:r>
              <a:rPr lang="es-ES" sz="2800" dirty="0" smtClean="0"/>
              <a:t>Durante el último año de </a:t>
            </a:r>
            <a:r>
              <a:rPr lang="es-ES" sz="2800" dirty="0" smtClean="0"/>
              <a:t>Bachillerato (17-18 años) </a:t>
            </a:r>
            <a:r>
              <a:rPr lang="es-ES" sz="2800" dirty="0" smtClean="0"/>
              <a:t>los jugadores registrados en la NCAA pueden ser elegibles para visitas oficiales (pagadas por las universidades), siendo estas no más de una por universidad y 5 en total.</a:t>
            </a:r>
          </a:p>
          <a:p>
            <a:r>
              <a:rPr lang="es-ES" sz="2800" dirty="0" smtClean="0"/>
              <a:t>Durante el mes de septiembre del comienzo de 2º de </a:t>
            </a:r>
            <a:r>
              <a:rPr lang="es-ES" sz="2800" dirty="0" smtClean="0"/>
              <a:t>Bachillerato (17-18 años) </a:t>
            </a:r>
            <a:r>
              <a:rPr lang="es-ES" sz="2800" dirty="0" smtClean="0"/>
              <a:t>el jugador debería mandar un </a:t>
            </a:r>
            <a:r>
              <a:rPr lang="es-ES" sz="2800" dirty="0" err="1" smtClean="0"/>
              <a:t>update</a:t>
            </a:r>
            <a:r>
              <a:rPr lang="es-ES" sz="2800" dirty="0" smtClean="0"/>
              <a:t> de su rendimiento en los campeonatos de verano y volver a tomar el SAT y </a:t>
            </a:r>
            <a:r>
              <a:rPr lang="es-ES" sz="2800" dirty="0" err="1" smtClean="0"/>
              <a:t>Toefl</a:t>
            </a:r>
            <a:r>
              <a:rPr lang="es-ES" sz="2800" dirty="0" smtClean="0"/>
              <a:t> si fuera necesario.</a:t>
            </a:r>
          </a:p>
          <a:p>
            <a:pPr>
              <a:buNone/>
            </a:pPr>
            <a:endParaRPr lang="es-E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Cronología del Proceso de Reclutamiento</a:t>
            </a:r>
            <a:endParaRPr lang="es-ES" dirty="0"/>
          </a:p>
        </p:txBody>
      </p:sp>
      <p:sp>
        <p:nvSpPr>
          <p:cNvPr id="3" name="2 Marcador de contenido"/>
          <p:cNvSpPr>
            <a:spLocks noGrp="1"/>
          </p:cNvSpPr>
          <p:nvPr>
            <p:ph idx="1"/>
          </p:nvPr>
        </p:nvSpPr>
        <p:spPr/>
        <p:txBody>
          <a:bodyPr/>
          <a:lstStyle/>
          <a:p>
            <a:pPr algn="just"/>
            <a:r>
              <a:rPr lang="es-ES" dirty="0" smtClean="0"/>
              <a:t>A mediados del mes de noviembre durante 2º de Bachillerato el jugador puede firmar la Carta de Intención (documento vinculante) acompañada del ofrecimiento de una beca deportiva.</a:t>
            </a:r>
          </a:p>
          <a:p>
            <a:pPr algn="just"/>
            <a:r>
              <a:rPr lang="es-ES" dirty="0" smtClean="0"/>
              <a:t>Si no se firma la Carta de Intención durante la segunda semana del mes de noviembre, la siguiente oportunidad es a mediados de abril de año siguiente</a:t>
            </a:r>
            <a:endParaRPr lang="es-E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Cronología del Proceso de Reclutamiento</a:t>
            </a:r>
            <a:endParaRPr lang="es-ES" dirty="0"/>
          </a:p>
        </p:txBody>
      </p:sp>
      <p:sp>
        <p:nvSpPr>
          <p:cNvPr id="3" name="2 Marcador de contenido"/>
          <p:cNvSpPr>
            <a:spLocks noGrp="1"/>
          </p:cNvSpPr>
          <p:nvPr>
            <p:ph idx="1"/>
          </p:nvPr>
        </p:nvSpPr>
        <p:spPr/>
        <p:txBody>
          <a:bodyPr/>
          <a:lstStyle/>
          <a:p>
            <a:pPr algn="just"/>
            <a:r>
              <a:rPr lang="es-ES" dirty="0" smtClean="0"/>
              <a:t>Enviar el expediente académico completo al finalizar 2º de </a:t>
            </a:r>
            <a:r>
              <a:rPr lang="es-ES" dirty="0" smtClean="0"/>
              <a:t>Bachillerato (17-18 años) </a:t>
            </a:r>
            <a:r>
              <a:rPr lang="es-ES" dirty="0" smtClean="0"/>
              <a:t>tanto a la NCAA como a la universidad elegida y completar el proceso de Certificación de Amateurismo en la NCAA </a:t>
            </a:r>
            <a:r>
              <a:rPr lang="es-ES" dirty="0" err="1" smtClean="0"/>
              <a:t>Eligibility</a:t>
            </a:r>
            <a:r>
              <a:rPr lang="es-ES" dirty="0" smtClean="0"/>
              <a:t> Center.</a:t>
            </a:r>
            <a:endParaRPr lang="es-E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133600"/>
            <a:ext cx="8229600" cy="4525963"/>
          </a:xfrm>
        </p:spPr>
        <p:txBody>
          <a:bodyPr/>
          <a:lstStyle/>
          <a:p>
            <a:r>
              <a:rPr lang="es-ES" dirty="0" smtClean="0"/>
              <a:t>Registro en el NCAA </a:t>
            </a:r>
            <a:r>
              <a:rPr lang="es-ES" dirty="0" err="1" smtClean="0"/>
              <a:t>Eligibility</a:t>
            </a:r>
            <a:r>
              <a:rPr lang="es-ES" dirty="0" smtClean="0"/>
              <a:t> Center</a:t>
            </a:r>
          </a:p>
          <a:p>
            <a:r>
              <a:rPr lang="es-ES" dirty="0" smtClean="0"/>
              <a:t>Envío de los expedientes académicos en inglés y español al NCAA </a:t>
            </a:r>
            <a:r>
              <a:rPr lang="es-ES" dirty="0" err="1" smtClean="0"/>
              <a:t>Eligibility</a:t>
            </a:r>
            <a:r>
              <a:rPr lang="es-ES" dirty="0" smtClean="0"/>
              <a:t> Center</a:t>
            </a:r>
          </a:p>
          <a:p>
            <a:r>
              <a:rPr lang="es-ES" dirty="0" smtClean="0"/>
              <a:t>Envío de resultados del </a:t>
            </a:r>
            <a:r>
              <a:rPr lang="es-ES" dirty="0" err="1" smtClean="0"/>
              <a:t>exámen</a:t>
            </a:r>
            <a:r>
              <a:rPr lang="es-ES" dirty="0" smtClean="0"/>
              <a:t> </a:t>
            </a:r>
            <a:r>
              <a:rPr lang="es-ES" dirty="0" err="1" smtClean="0"/>
              <a:t>Toelf</a:t>
            </a:r>
            <a:endParaRPr lang="es-ES" dirty="0" smtClean="0"/>
          </a:p>
          <a:p>
            <a:r>
              <a:rPr lang="es-ES" dirty="0" smtClean="0"/>
              <a:t>Envío de resultados del </a:t>
            </a:r>
            <a:r>
              <a:rPr lang="es-ES" dirty="0" err="1" smtClean="0"/>
              <a:t>exámen</a:t>
            </a:r>
            <a:r>
              <a:rPr lang="es-ES" dirty="0" smtClean="0"/>
              <a:t> del SAT</a:t>
            </a:r>
          </a:p>
          <a:p>
            <a:r>
              <a:rPr lang="es-ES" dirty="0" smtClean="0"/>
              <a:t>Deben ser completados el 1 de julio entre los cursos de 1º y 2º de Bachillerato</a:t>
            </a:r>
            <a:endParaRPr lang="es-ES" dirty="0"/>
          </a:p>
        </p:txBody>
      </p:sp>
      <p:sp>
        <p:nvSpPr>
          <p:cNvPr id="4" name="1 Título"/>
          <p:cNvSpPr>
            <a:spLocks noGrp="1"/>
          </p:cNvSpPr>
          <p:nvPr>
            <p:ph type="title"/>
          </p:nvPr>
        </p:nvSpPr>
        <p:spPr/>
        <p:txBody>
          <a:bodyPr/>
          <a:lstStyle/>
          <a:p>
            <a:r>
              <a:rPr lang="en-US" sz="3600" dirty="0" err="1" smtClean="0"/>
              <a:t>Factores</a:t>
            </a:r>
            <a:r>
              <a:rPr lang="en-US" sz="3600" dirty="0" smtClean="0"/>
              <a:t> </a:t>
            </a:r>
            <a:r>
              <a:rPr lang="en-US" sz="3600" dirty="0" err="1" smtClean="0"/>
              <a:t>que</a:t>
            </a:r>
            <a:r>
              <a:rPr lang="en-US" sz="3600" dirty="0" smtClean="0"/>
              <a:t> </a:t>
            </a:r>
            <a:r>
              <a:rPr lang="en-US" sz="3600" dirty="0" err="1" smtClean="0"/>
              <a:t>limitan</a:t>
            </a:r>
            <a:r>
              <a:rPr lang="en-US" sz="3600" dirty="0" smtClean="0"/>
              <a:t> el valor de los </a:t>
            </a:r>
            <a:r>
              <a:rPr lang="en-US" sz="3600" dirty="0" err="1" smtClean="0"/>
              <a:t>jugadores</a:t>
            </a:r>
            <a:r>
              <a:rPr lang="en-US" sz="3600" dirty="0" smtClean="0"/>
              <a:t> </a:t>
            </a:r>
            <a:r>
              <a:rPr lang="en-US" sz="3600" dirty="0" err="1" smtClean="0"/>
              <a:t>españoles</a:t>
            </a:r>
            <a:r>
              <a:rPr lang="en-US" sz="3600" dirty="0" smtClean="0"/>
              <a:t> en el </a:t>
            </a:r>
            <a:r>
              <a:rPr lang="en-US" sz="3600" dirty="0" err="1" smtClean="0"/>
              <a:t>proceso</a:t>
            </a:r>
            <a:r>
              <a:rPr lang="en-US" sz="3600" dirty="0" smtClean="0"/>
              <a:t> de </a:t>
            </a:r>
            <a:r>
              <a:rPr lang="en-US" sz="3600" dirty="0" err="1" smtClean="0"/>
              <a:t>selección</a:t>
            </a:r>
            <a:r>
              <a:rPr lang="en-US" sz="3600" dirty="0" smtClean="0"/>
              <a:t> de la NCAA</a:t>
            </a:r>
            <a:endParaRPr lang="es-ES" sz="36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sz="3600" dirty="0" err="1" smtClean="0"/>
              <a:t>Factores</a:t>
            </a:r>
            <a:r>
              <a:rPr lang="en-US" sz="3600" dirty="0" smtClean="0"/>
              <a:t> </a:t>
            </a:r>
            <a:r>
              <a:rPr lang="en-US" sz="3600" dirty="0" err="1" smtClean="0"/>
              <a:t>que</a:t>
            </a:r>
            <a:r>
              <a:rPr lang="en-US" sz="3600" dirty="0" smtClean="0"/>
              <a:t> </a:t>
            </a:r>
            <a:r>
              <a:rPr lang="en-US" sz="3600" dirty="0" err="1" smtClean="0"/>
              <a:t>limitan</a:t>
            </a:r>
            <a:r>
              <a:rPr lang="en-US" sz="3600" dirty="0" smtClean="0"/>
              <a:t> el valor de los </a:t>
            </a:r>
            <a:r>
              <a:rPr lang="en-US" sz="3600" dirty="0" err="1" smtClean="0"/>
              <a:t>jugadores</a:t>
            </a:r>
            <a:r>
              <a:rPr lang="en-US" sz="3600" dirty="0" smtClean="0"/>
              <a:t> </a:t>
            </a:r>
            <a:r>
              <a:rPr lang="en-US" sz="3600" dirty="0" err="1" smtClean="0"/>
              <a:t>españoles</a:t>
            </a:r>
            <a:r>
              <a:rPr lang="en-US" sz="3600" dirty="0" smtClean="0"/>
              <a:t> en el </a:t>
            </a:r>
            <a:r>
              <a:rPr lang="en-US" sz="3600" dirty="0" err="1" smtClean="0"/>
              <a:t>proceso</a:t>
            </a:r>
            <a:r>
              <a:rPr lang="en-US" sz="3600" dirty="0" smtClean="0"/>
              <a:t> de </a:t>
            </a:r>
            <a:r>
              <a:rPr lang="en-US" sz="3600" dirty="0" err="1" smtClean="0"/>
              <a:t>selección</a:t>
            </a:r>
            <a:r>
              <a:rPr lang="en-US" sz="3600" dirty="0" smtClean="0"/>
              <a:t> de la NCAA</a:t>
            </a:r>
            <a:endParaRPr lang="es-ES" sz="3600" dirty="0"/>
          </a:p>
        </p:txBody>
      </p:sp>
      <p:sp>
        <p:nvSpPr>
          <p:cNvPr id="3" name="2 Marcador de contenido"/>
          <p:cNvSpPr>
            <a:spLocks noGrp="1"/>
          </p:cNvSpPr>
          <p:nvPr>
            <p:ph idx="1"/>
          </p:nvPr>
        </p:nvSpPr>
        <p:spPr>
          <a:xfrm>
            <a:off x="381000" y="1951037"/>
            <a:ext cx="8229600" cy="4525963"/>
          </a:xfrm>
        </p:spPr>
        <p:txBody>
          <a:bodyPr/>
          <a:lstStyle/>
          <a:p>
            <a:pPr algn="justLow"/>
            <a:r>
              <a:rPr lang="es-ES" sz="2400" dirty="0" smtClean="0"/>
              <a:t>El problema más común entre jugadores españoles y otros jugadores internacionales que desean jugar en la NCAA, se da cuando estos cuatro elementos nombrados anteriormente no se completan hasta el último momento. </a:t>
            </a:r>
          </a:p>
          <a:p>
            <a:pPr algn="justLow"/>
            <a:r>
              <a:rPr lang="es-ES" sz="2400" dirty="0" smtClean="0"/>
              <a:t>La mayoría de los entrenadores de primer nivel de la NCAA ven esta incertidumbre académica como un riesgo demasiado grande para asumir a la hora de ofrecer una beca a un jugador. </a:t>
            </a:r>
          </a:p>
          <a:p>
            <a:pPr algn="justLow"/>
            <a:r>
              <a:rPr lang="es-ES" sz="2400" dirty="0" smtClean="0"/>
              <a:t>Si este lastre se reduce o se elimina habrá una mayor selección de las escuelas de primer nivel a las que el jugador pudiese optar.</a:t>
            </a:r>
          </a:p>
          <a:p>
            <a:endParaRPr lang="es-E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Servicios de </a:t>
            </a:r>
            <a:r>
              <a:rPr lang="es-ES" dirty="0" err="1" smtClean="0"/>
              <a:t>Recruiting</a:t>
            </a:r>
            <a:endParaRPr lang="es-ES" dirty="0"/>
          </a:p>
        </p:txBody>
      </p:sp>
      <p:sp>
        <p:nvSpPr>
          <p:cNvPr id="3" name="2 Marcador de contenido"/>
          <p:cNvSpPr>
            <a:spLocks noGrp="1"/>
          </p:cNvSpPr>
          <p:nvPr>
            <p:ph idx="1"/>
          </p:nvPr>
        </p:nvSpPr>
        <p:spPr/>
        <p:txBody>
          <a:bodyPr/>
          <a:lstStyle/>
          <a:p>
            <a:r>
              <a:rPr lang="es-ES" dirty="0" smtClean="0"/>
              <a:t>Generalmente cuestan entre 3000  y 5000€</a:t>
            </a:r>
          </a:p>
          <a:p>
            <a:r>
              <a:rPr lang="es-ES" dirty="0" smtClean="0"/>
              <a:t>No suelen ser especialistas en Golf y se dedican a más deportes</a:t>
            </a:r>
          </a:p>
          <a:p>
            <a:r>
              <a:rPr lang="es-ES" dirty="0" smtClean="0"/>
              <a:t>No ofrecen garantías</a:t>
            </a:r>
          </a:p>
          <a:p>
            <a:r>
              <a:rPr lang="es-ES" dirty="0" smtClean="0"/>
              <a:t>Los entrenadores americanos perciben los correos electrónicos de estos servicios como “</a:t>
            </a:r>
            <a:r>
              <a:rPr lang="es-ES" dirty="0" err="1" smtClean="0"/>
              <a:t>spam</a:t>
            </a:r>
            <a:r>
              <a:rPr lang="es-ES" dirty="0" smtClean="0"/>
              <a:t>”.</a:t>
            </a:r>
          </a:p>
          <a:p>
            <a:endParaRPr lang="es-E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Los Mejores Programas</a:t>
            </a:r>
            <a:endParaRPr lang="es-ES" dirty="0"/>
          </a:p>
        </p:txBody>
      </p:sp>
      <p:sp>
        <p:nvSpPr>
          <p:cNvPr id="3" name="2 Marcador de contenido"/>
          <p:cNvSpPr>
            <a:spLocks noGrp="1"/>
          </p:cNvSpPr>
          <p:nvPr>
            <p:ph idx="1"/>
          </p:nvPr>
        </p:nvSpPr>
        <p:spPr/>
        <p:txBody>
          <a:bodyPr/>
          <a:lstStyle/>
          <a:p>
            <a:pPr algn="just"/>
            <a:r>
              <a:rPr lang="es-ES" sz="2800" dirty="0" smtClean="0"/>
              <a:t>Desde 2001 la revista </a:t>
            </a:r>
            <a:r>
              <a:rPr lang="es-ES" sz="2800" dirty="0" err="1" smtClean="0"/>
              <a:t>GolfWorld</a:t>
            </a:r>
            <a:r>
              <a:rPr lang="es-ES" sz="2800" dirty="0" smtClean="0"/>
              <a:t> en colaboración con la Asociación de </a:t>
            </a:r>
            <a:r>
              <a:rPr lang="es-ES" sz="2800" dirty="0" err="1" smtClean="0"/>
              <a:t>Coaches</a:t>
            </a:r>
            <a:r>
              <a:rPr lang="es-ES" sz="2800" dirty="0" smtClean="0"/>
              <a:t> de Golf Universitarios ha realizado un ranking donde los entrenadores universitarios valoran a sus compañeros de profesión por medio de varias votaciones anuales.</a:t>
            </a:r>
          </a:p>
          <a:p>
            <a:pPr algn="just"/>
            <a:r>
              <a:rPr lang="es-ES" sz="2800" dirty="0" smtClean="0"/>
              <a:t>El ranking masculino se ha compilado 80 veces y han aparecido 73 equipos distintos. </a:t>
            </a:r>
          </a:p>
          <a:p>
            <a:pPr algn="just"/>
            <a:r>
              <a:rPr lang="es-ES" sz="2800" dirty="0" smtClean="0"/>
              <a:t>El ranking femenino se ha compilado 79 veces y han aparecido 55 equipos distintos.</a:t>
            </a:r>
            <a:endParaRPr lang="es-ES" sz="28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Los Mejores Programas </a:t>
            </a:r>
            <a:r>
              <a:rPr lang="es-ES" dirty="0" err="1" smtClean="0"/>
              <a:t>Maculinos</a:t>
            </a:r>
            <a:endParaRPr lang="es-ES" dirty="0"/>
          </a:p>
        </p:txBody>
      </p:sp>
      <p:sp>
        <p:nvSpPr>
          <p:cNvPr id="3" name="2 Marcador de contenido"/>
          <p:cNvSpPr>
            <a:spLocks noGrp="1"/>
          </p:cNvSpPr>
          <p:nvPr>
            <p:ph idx="1"/>
          </p:nvPr>
        </p:nvSpPr>
        <p:spPr/>
        <p:txBody>
          <a:bodyPr/>
          <a:lstStyle/>
          <a:p>
            <a:r>
              <a:rPr lang="es-ES" dirty="0" smtClean="0"/>
              <a:t>Equipos que han sido nº 1 en el Ranking:</a:t>
            </a:r>
          </a:p>
          <a:p>
            <a:pPr lvl="1"/>
            <a:r>
              <a:rPr lang="es-ES" dirty="0" smtClean="0"/>
              <a:t>GEORGIA  21 ocasiones</a:t>
            </a:r>
          </a:p>
          <a:p>
            <a:pPr lvl="1"/>
            <a:r>
              <a:rPr lang="es-ES" dirty="0" smtClean="0"/>
              <a:t>OKLAHOMA STATE 21 ocasiones</a:t>
            </a:r>
          </a:p>
          <a:p>
            <a:pPr lvl="1"/>
            <a:r>
              <a:rPr lang="es-ES" dirty="0" smtClean="0"/>
              <a:t>FLORIDA 11 ocasiones</a:t>
            </a:r>
          </a:p>
          <a:p>
            <a:pPr lvl="1"/>
            <a:r>
              <a:rPr lang="es-ES" dirty="0" smtClean="0"/>
              <a:t>CLEMSON 9 ocasiones</a:t>
            </a:r>
          </a:p>
          <a:p>
            <a:pPr lvl="1"/>
            <a:r>
              <a:rPr lang="es-ES" dirty="0" smtClean="0"/>
              <a:t>GEORGIA TECH 5 ocasiones</a:t>
            </a:r>
          </a:p>
          <a:p>
            <a:pPr lvl="1"/>
            <a:r>
              <a:rPr lang="es-ES" dirty="0" smtClean="0"/>
              <a:t>STANFORD 3 ocasiones</a:t>
            </a:r>
          </a:p>
          <a:p>
            <a:pPr lvl="1"/>
            <a:r>
              <a:rPr lang="es-ES" dirty="0" smtClean="0"/>
              <a:t>UCLA 3 ocasiones</a:t>
            </a:r>
          </a:p>
          <a:p>
            <a:pPr lvl="1"/>
            <a:r>
              <a:rPr lang="es-ES" dirty="0" smtClean="0"/>
              <a:t>CHARLOTTE 1 ocasión</a:t>
            </a:r>
          </a:p>
          <a:p>
            <a:pPr lvl="1"/>
            <a:endParaRPr lang="es-ES" dirty="0" smtClean="0"/>
          </a:p>
          <a:p>
            <a:pPr lvl="1"/>
            <a:endParaRPr lang="es-ES" dirty="0" smtClean="0"/>
          </a:p>
          <a:p>
            <a:pPr lvl="1"/>
            <a:endParaRPr lang="es-ES" dirty="0" smtClean="0"/>
          </a:p>
          <a:p>
            <a:pPr lvl="1"/>
            <a:endParaRPr lang="es-ES" dirty="0" smtClean="0"/>
          </a:p>
          <a:p>
            <a:pPr lvl="1"/>
            <a:endParaRPr lang="es-ES" dirty="0" smtClean="0"/>
          </a:p>
          <a:p>
            <a:pPr lvl="1"/>
            <a:endParaRPr lang="es-E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Los Mejores Programas Masculinos</a:t>
            </a:r>
            <a:endParaRPr lang="es-ES" dirty="0"/>
          </a:p>
        </p:txBody>
      </p:sp>
      <p:sp>
        <p:nvSpPr>
          <p:cNvPr id="3" name="2 Marcador de contenido"/>
          <p:cNvSpPr>
            <a:spLocks noGrp="1"/>
          </p:cNvSpPr>
          <p:nvPr>
            <p:ph idx="1"/>
          </p:nvPr>
        </p:nvSpPr>
        <p:spPr/>
        <p:txBody>
          <a:bodyPr/>
          <a:lstStyle/>
          <a:p>
            <a:r>
              <a:rPr lang="es-ES" sz="2800" dirty="0" smtClean="0"/>
              <a:t>Equipos que más veces han aparecido en el top-25 del Ranking:</a:t>
            </a:r>
          </a:p>
          <a:p>
            <a:pPr lvl="1"/>
            <a:r>
              <a:rPr lang="es-ES" sz="2000" dirty="0" smtClean="0"/>
              <a:t>FLORIDA, GEORGIA, GEORGIA TECH, OKLAHOMA STATE 80 ocasiones</a:t>
            </a:r>
          </a:p>
          <a:p>
            <a:pPr lvl="1"/>
            <a:r>
              <a:rPr lang="es-ES" sz="2000" dirty="0" smtClean="0"/>
              <a:t>USC 77 ocasiones</a:t>
            </a:r>
          </a:p>
          <a:p>
            <a:pPr lvl="1"/>
            <a:r>
              <a:rPr lang="es-ES" sz="2000" dirty="0" smtClean="0"/>
              <a:t>CLEMSON 75 ocasiones</a:t>
            </a:r>
          </a:p>
          <a:p>
            <a:pPr lvl="1"/>
            <a:r>
              <a:rPr lang="es-ES" sz="2000" dirty="0" smtClean="0"/>
              <a:t>UCLA  72 ocasiones</a:t>
            </a:r>
          </a:p>
          <a:p>
            <a:pPr lvl="1"/>
            <a:r>
              <a:rPr lang="es-ES" sz="2000" dirty="0" smtClean="0"/>
              <a:t>TEXAS 66 ocasiones</a:t>
            </a:r>
          </a:p>
          <a:p>
            <a:pPr lvl="1"/>
            <a:r>
              <a:rPr lang="es-ES" sz="2000" dirty="0" smtClean="0"/>
              <a:t>UNLV 65 ocasiones</a:t>
            </a:r>
          </a:p>
          <a:p>
            <a:pPr lvl="1"/>
            <a:r>
              <a:rPr lang="es-ES" sz="2000" dirty="0" smtClean="0"/>
              <a:t>ARIZONA STATE 64 ocasiones</a:t>
            </a:r>
          </a:p>
          <a:p>
            <a:pPr lvl="1"/>
            <a:r>
              <a:rPr lang="es-ES" sz="2000" dirty="0" smtClean="0"/>
              <a:t>WAKE FOREST 58 ocasiones</a:t>
            </a:r>
          </a:p>
          <a:p>
            <a:pPr lvl="1"/>
            <a:r>
              <a:rPr lang="es-ES" sz="2000" dirty="0" smtClean="0"/>
              <a:t>TENESSEE, WASHINGTON 55 ocasiones</a:t>
            </a:r>
          </a:p>
          <a:p>
            <a:pPr lvl="1"/>
            <a:r>
              <a:rPr lang="es-ES" sz="2000" dirty="0" smtClean="0"/>
              <a:t>DUKE, TCU 52 ocasiones</a:t>
            </a:r>
          </a:p>
          <a:p>
            <a:pPr lvl="1">
              <a:buNone/>
            </a:pPr>
            <a:endParaRPr lang="es-ES" sz="2000" dirty="0" smtClean="0"/>
          </a:p>
          <a:p>
            <a:pPr lvl="1">
              <a:buNone/>
            </a:pPr>
            <a:endParaRPr lang="es-E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Los Mejores Programas Femeninos</a:t>
            </a:r>
            <a:endParaRPr lang="es-ES" dirty="0"/>
          </a:p>
        </p:txBody>
      </p:sp>
      <p:sp>
        <p:nvSpPr>
          <p:cNvPr id="3" name="2 Marcador de contenido"/>
          <p:cNvSpPr>
            <a:spLocks noGrp="1"/>
          </p:cNvSpPr>
          <p:nvPr>
            <p:ph idx="1"/>
          </p:nvPr>
        </p:nvSpPr>
        <p:spPr/>
        <p:txBody>
          <a:bodyPr/>
          <a:lstStyle/>
          <a:p>
            <a:r>
              <a:rPr lang="es-ES" dirty="0" smtClean="0"/>
              <a:t>Equipos que han sido nº1 en los Rankings:</a:t>
            </a:r>
          </a:p>
          <a:p>
            <a:pPr lvl="1"/>
            <a:r>
              <a:rPr lang="es-ES" dirty="0" smtClean="0"/>
              <a:t>DUKE 40 ocasiones</a:t>
            </a:r>
          </a:p>
          <a:p>
            <a:pPr lvl="1"/>
            <a:r>
              <a:rPr lang="es-ES" dirty="0" smtClean="0"/>
              <a:t>ARIZONA STATE 12 ocasiones</a:t>
            </a:r>
          </a:p>
          <a:p>
            <a:pPr lvl="1"/>
            <a:r>
              <a:rPr lang="es-ES" dirty="0" smtClean="0"/>
              <a:t>UCLA 10 ocasiones</a:t>
            </a:r>
          </a:p>
          <a:p>
            <a:pPr lvl="1"/>
            <a:r>
              <a:rPr lang="es-ES" dirty="0" smtClean="0"/>
              <a:t>AUBURN 8 ocasiones</a:t>
            </a:r>
          </a:p>
          <a:p>
            <a:pPr lvl="1"/>
            <a:r>
              <a:rPr lang="es-ES" dirty="0" smtClean="0"/>
              <a:t>ALABAMA 3 ocasiones</a:t>
            </a:r>
          </a:p>
          <a:p>
            <a:pPr lvl="1"/>
            <a:r>
              <a:rPr lang="es-ES" dirty="0" smtClean="0"/>
              <a:t>GEORGIA 3 ocasiones</a:t>
            </a:r>
          </a:p>
          <a:p>
            <a:pPr lvl="1"/>
            <a:r>
              <a:rPr lang="es-ES" dirty="0" smtClean="0"/>
              <a:t>USC 3 ocasiones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Los Mejores Programas Femeninos</a:t>
            </a:r>
            <a:endParaRPr lang="es-ES" dirty="0"/>
          </a:p>
        </p:txBody>
      </p:sp>
      <p:sp>
        <p:nvSpPr>
          <p:cNvPr id="3" name="2 Marcador de contenido"/>
          <p:cNvSpPr>
            <a:spLocks noGrp="1"/>
          </p:cNvSpPr>
          <p:nvPr>
            <p:ph idx="1"/>
          </p:nvPr>
        </p:nvSpPr>
        <p:spPr/>
        <p:txBody>
          <a:bodyPr/>
          <a:lstStyle/>
          <a:p>
            <a:r>
              <a:rPr lang="es-ES" sz="2400" dirty="0" smtClean="0"/>
              <a:t>Equipos que más veces han aparecido en el top-25 del Ranking:</a:t>
            </a:r>
          </a:p>
          <a:p>
            <a:pPr lvl="1"/>
            <a:r>
              <a:rPr lang="es-ES" sz="2400" dirty="0" smtClean="0"/>
              <a:t>AUBURN, DUKE, GEORGIA, USC 79 ocasiones</a:t>
            </a:r>
          </a:p>
          <a:p>
            <a:pPr lvl="1"/>
            <a:r>
              <a:rPr lang="es-ES" sz="2400" dirty="0" smtClean="0"/>
              <a:t>ARIZONA, UCLA 78 ocasiones</a:t>
            </a:r>
          </a:p>
          <a:p>
            <a:pPr lvl="1"/>
            <a:r>
              <a:rPr lang="es-ES" sz="2400" dirty="0" smtClean="0"/>
              <a:t>PEPPERDINE 77 ocasiones</a:t>
            </a:r>
          </a:p>
          <a:p>
            <a:pPr lvl="1"/>
            <a:r>
              <a:rPr lang="es-ES" sz="2400" dirty="0" smtClean="0"/>
              <a:t>WAKE FOREST 75 ocasiones</a:t>
            </a:r>
          </a:p>
          <a:p>
            <a:pPr lvl="1"/>
            <a:r>
              <a:rPr lang="es-ES" sz="2400" dirty="0" smtClean="0"/>
              <a:t>OKLAHOMA STATE 74 ocasiones</a:t>
            </a:r>
          </a:p>
          <a:p>
            <a:pPr lvl="1"/>
            <a:r>
              <a:rPr lang="es-ES" sz="2400" dirty="0" smtClean="0"/>
              <a:t>FLORIDA 72 ocasiones</a:t>
            </a:r>
          </a:p>
          <a:p>
            <a:pPr lvl="1"/>
            <a:r>
              <a:rPr lang="es-ES" sz="2400" dirty="0" smtClean="0"/>
              <a:t>TENESSEE 71 ocasiones</a:t>
            </a:r>
          </a:p>
          <a:p>
            <a:pPr lvl="1"/>
            <a:r>
              <a:rPr lang="es-ES" sz="2400" dirty="0" smtClean="0"/>
              <a:t>VANDERBILT 68 ocasiones</a:t>
            </a:r>
          </a:p>
          <a:p>
            <a:pPr lvl="1"/>
            <a:r>
              <a:rPr lang="es-ES" sz="2400" dirty="0" smtClean="0"/>
              <a:t>NEW MEXICO, STANFORD 66 ocasiones </a:t>
            </a:r>
          </a:p>
          <a:p>
            <a:pPr lvl="1"/>
            <a:r>
              <a:rPr lang="es-ES" sz="2400" dirty="0" smtClean="0"/>
              <a:t>ARIZONA STATE 61 ocasiones</a:t>
            </a:r>
          </a:p>
          <a:p>
            <a:pPr lvl="1"/>
            <a:endParaRPr lang="es-ES"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Custom 1">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000099"/>
      </a:hlink>
      <a:folHlink>
        <a:srgbClr val="FFE701"/>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B146521249509242A23F7019C85CBDCF" ma:contentTypeVersion="0" ma:contentTypeDescription="Crear nuevo documento." ma:contentTypeScope="" ma:versionID="85f262c925dd4784b1620a352c69f87d">
  <xsd:schema xmlns:xsd="http://www.w3.org/2001/XMLSchema" xmlns:p="http://schemas.microsoft.com/office/2006/metadata/properties" targetNamespace="http://schemas.microsoft.com/office/2006/metadata/properties" ma:root="true" ma:fieldsID="b004d877ca112f136821ba8115f6472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ma:readOnly="true"/>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25F7BB41-91E4-48BF-86CE-D3E1F3F316DE}"/>
</file>

<file path=customXml/itemProps2.xml><?xml version="1.0" encoding="utf-8"?>
<ds:datastoreItem xmlns:ds="http://schemas.openxmlformats.org/officeDocument/2006/customXml" ds:itemID="{3D36A7CE-1042-49DB-BD18-A2C04FC2B329}"/>
</file>

<file path=customXml/itemProps3.xml><?xml version="1.0" encoding="utf-8"?>
<ds:datastoreItem xmlns:ds="http://schemas.openxmlformats.org/officeDocument/2006/customXml" ds:itemID="{07151290-9C4E-45C7-8223-4992CD3FCB1F}"/>
</file>

<file path=docProps/app.xml><?xml version="1.0" encoding="utf-8"?>
<Properties xmlns="http://schemas.openxmlformats.org/officeDocument/2006/extended-properties" xmlns:vt="http://schemas.openxmlformats.org/officeDocument/2006/docPropsVTypes">
  <Template>Flow</Template>
  <TotalTime>6118</TotalTime>
  <Words>2062</Words>
  <Application>Microsoft Office PowerPoint</Application>
  <PresentationFormat>Presentación en pantalla (4:3)</PresentationFormat>
  <Paragraphs>191</Paragraphs>
  <Slides>32</Slides>
  <Notes>1</Notes>
  <HiddenSlides>0</HiddenSlides>
  <MMClips>0</MMClips>
  <ScaleCrop>false</ScaleCrop>
  <HeadingPairs>
    <vt:vector size="4" baseType="variant">
      <vt:variant>
        <vt:lpstr>Tema</vt:lpstr>
      </vt:variant>
      <vt:variant>
        <vt:i4>1</vt:i4>
      </vt:variant>
      <vt:variant>
        <vt:lpstr>Títulos de diapositiva</vt:lpstr>
      </vt:variant>
      <vt:variant>
        <vt:i4>32</vt:i4>
      </vt:variant>
    </vt:vector>
  </HeadingPairs>
  <TitlesOfParts>
    <vt:vector size="33" baseType="lpstr">
      <vt:lpstr>Default Design</vt:lpstr>
      <vt:lpstr>Objetivo de la Presentación</vt:lpstr>
      <vt:lpstr>¿Qué es la NCAA?</vt:lpstr>
      <vt:lpstr>¿Qué es la NCAA?</vt:lpstr>
      <vt:lpstr>La NCAA en números</vt:lpstr>
      <vt:lpstr>La NCAA en números</vt:lpstr>
      <vt:lpstr>La NCAA en números</vt:lpstr>
      <vt:lpstr>Diapositiva 7</vt:lpstr>
      <vt:lpstr>Becas de Golf</vt:lpstr>
      <vt:lpstr>Becas de Golf </vt:lpstr>
      <vt:lpstr>Propósito de los programas de Golf de la NCAA</vt:lpstr>
      <vt:lpstr>US College Golf</vt:lpstr>
      <vt:lpstr>La vida de un Golfista Universitario</vt:lpstr>
      <vt:lpstr>Reglas de Participación</vt:lpstr>
      <vt:lpstr>Calendario Anual de Competicón (Semestral &amp; Trimestral)</vt:lpstr>
      <vt:lpstr>Coaches Universitarios</vt:lpstr>
      <vt:lpstr>El Proceso de Reclutamiento</vt:lpstr>
      <vt:lpstr>El Proceso de Reclutamiento</vt:lpstr>
      <vt:lpstr>El Proceso de Reclutamiento </vt:lpstr>
      <vt:lpstr>Cronología del Proceso de Reclutamiento </vt:lpstr>
      <vt:lpstr>Cronología del Proceso de Reclutamiento</vt:lpstr>
      <vt:lpstr>Cronología del Proceso de Reclutamiento</vt:lpstr>
      <vt:lpstr>Cronología del Proceso de Reclutamiento</vt:lpstr>
      <vt:lpstr>Cronología del Proceso de Reclutamiento</vt:lpstr>
      <vt:lpstr>Cronología del Proceso de Reclutamiento</vt:lpstr>
      <vt:lpstr>Factores que limitan el valor de los jugadores españoles en el proceso de selección de la NCAA</vt:lpstr>
      <vt:lpstr>Factores que limitan el valor de los jugadores españoles en el proceso de selección de la NCAA</vt:lpstr>
      <vt:lpstr>Servicios de Recruiting</vt:lpstr>
      <vt:lpstr>Los Mejores Programas</vt:lpstr>
      <vt:lpstr>Los Mejores Programas Maculinos</vt:lpstr>
      <vt:lpstr>Los Mejores Programas Masculinos</vt:lpstr>
      <vt:lpstr>Los Mejores Programas Femeninos</vt:lpstr>
      <vt:lpstr>Los Mejores Programas Femeninos</vt:lpstr>
    </vt:vector>
  </TitlesOfParts>
  <Company>Laird Golf</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New Competitive Golfer”</dc:title>
  <dc:creator>Laird A. White</dc:creator>
  <cp:lastModifiedBy>RELINQUE</cp:lastModifiedBy>
  <cp:revision>346</cp:revision>
  <dcterms:created xsi:type="dcterms:W3CDTF">2007-03-17T18:09:30Z</dcterms:created>
  <dcterms:modified xsi:type="dcterms:W3CDTF">2011-01-08T15:20:45Z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0x010100B146521249509242A23F7019C85CBDCF</vt:lpwstr>
  </property>
</Properties>
</file>