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72" r:id="rId7"/>
    <p:sldId id="260" r:id="rId8"/>
    <p:sldId id="267" r:id="rId9"/>
    <p:sldId id="270" r:id="rId10"/>
    <p:sldId id="271" r:id="rId11"/>
    <p:sldId id="262" r:id="rId12"/>
    <p:sldId id="263" r:id="rId13"/>
    <p:sldId id="268" r:id="rId14"/>
    <p:sldId id="264" r:id="rId15"/>
    <p:sldId id="265" r:id="rId16"/>
    <p:sldId id="261" r:id="rId1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F853F-8F8C-4653-AF90-CEE1B242C9CE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26739-3082-4F7D-9FA3-C678E1D5BE2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219A2-45E2-46A4-A085-818AA92CA14C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D32C8-FEC8-4466-B37A-C2882DFA388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C342F-C483-40FC-BB81-538EAFFBD634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370C4-88F7-46AF-8548-79E0CAEA517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1CEBF-6BAA-4C9F-9080-0B5E6EC6BEC9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99E3D-5E82-4388-A548-344FC0BF907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8C5B9-BF57-46FA-9333-178CE92719BD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7FCFE-A250-46FB-B42B-47CEB800691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7DE79-2A76-482B-AEE3-80D63F8BA4F3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2A362-6B45-4EAB-B099-5ADD6276F6F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4857A-539B-4BEB-A26B-5FD9E392CEBF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3442B-C30F-4261-81B9-2CC66A1216A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92A9A9-82A0-4CEA-ACA6-36B9EFFE55EA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19FE8-CF23-4533-BAF1-5A2ABF60401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CDB19-631B-4DC1-9BE8-3E9AE23981D3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D4C89-6812-49A7-99D3-854AB1982F72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2E7CC-A5C4-4BD0-BA4C-B85F02DA3FDC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CDC35-7C71-48B7-990D-1B3370719DA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E9675-550E-484A-983B-436B14D66A17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09B4B-1730-4F60-A554-EFE3F37B768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9000">
              <a:schemeClr val="accent6">
                <a:lumMod val="40000"/>
                <a:lumOff val="60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100000">
              <a:schemeClr val="bg1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6D83A7-D8FB-466B-A499-E5384FF43ACD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5F0B5F-175C-4C4A-A4EA-4590B19F4AD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kstate.com/sports/m-golf/mtt/johnson_mark00.html" TargetMode="External"/><Relationship Id="rId13" Type="http://schemas.openxmlformats.org/officeDocument/2006/relationships/hyperlink" Target="http://www.okstate.com/sports/m-golf/mtt/uihlein_peter00.html" TargetMode="External"/><Relationship Id="rId3" Type="http://schemas.openxmlformats.org/officeDocument/2006/relationships/hyperlink" Target="http://www.okstate.com/sports/m-golf/mtt/dougherty_kevin00.html" TargetMode="External"/><Relationship Id="rId7" Type="http://schemas.openxmlformats.org/officeDocument/2006/relationships/hyperlink" Target="http://www.okstate.com/sports/m-golf/mtt/hoffmann_morgan00.html" TargetMode="External"/><Relationship Id="rId12" Type="http://schemas.openxmlformats.org/officeDocument/2006/relationships/hyperlink" Target="http://www.okstate.com/sports/m-golf/mtt/tway_kevin00.html" TargetMode="External"/><Relationship Id="rId2" Type="http://schemas.openxmlformats.org/officeDocument/2006/relationships/hyperlink" Target="http://www.okstate.com/sports/m-golf/mtt/davis_ian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okstate.com/sports/m-golf/mtt/gooch_talor00.html" TargetMode="External"/><Relationship Id="rId11" Type="http://schemas.openxmlformats.org/officeDocument/2006/relationships/hyperlink" Target="http://www.okstate.com/sports/m-golf/mtt/page_drew00.html" TargetMode="External"/><Relationship Id="rId5" Type="http://schemas.openxmlformats.org/officeDocument/2006/relationships/hyperlink" Target="http://www.okstate.com/sports/m-golf/mtt/gehl_brad00.html" TargetMode="External"/><Relationship Id="rId15" Type="http://schemas.openxmlformats.org/officeDocument/2006/relationships/image" Target="../media/image1.jpeg"/><Relationship Id="rId10" Type="http://schemas.openxmlformats.org/officeDocument/2006/relationships/hyperlink" Target="http://www.okstate.com/sports/m-golf/mtt/neumann_bernhard00.html" TargetMode="External"/><Relationship Id="rId4" Type="http://schemas.openxmlformats.org/officeDocument/2006/relationships/hyperlink" Target="http://www.okstate.com/sports/m-golf/mtt/einhaus_sean00.html" TargetMode="External"/><Relationship Id="rId9" Type="http://schemas.openxmlformats.org/officeDocument/2006/relationships/hyperlink" Target="http://www.okstate.com/sports/m-golf/mtt/miller_michael00.html" TargetMode="External"/><Relationship Id="rId14" Type="http://schemas.openxmlformats.org/officeDocument/2006/relationships/hyperlink" Target="http://www.okstate.com/sports/m-golf/mtt/winther_patrick00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kstate.com/sports/w-golf/mtt/wood_hillary00.html" TargetMode="External"/><Relationship Id="rId3" Type="http://schemas.openxmlformats.org/officeDocument/2006/relationships/hyperlink" Target="http://www.okstate.com/sports/w-golf/mtt/falley_lauren00.html" TargetMode="External"/><Relationship Id="rId7" Type="http://schemas.openxmlformats.org/officeDocument/2006/relationships/hyperlink" Target="http://www.okstate.com/sports/w-golf/mtt/staggs_jade00.html" TargetMode="External"/><Relationship Id="rId2" Type="http://schemas.openxmlformats.org/officeDocument/2006/relationships/hyperlink" Target="http://www.okstate.com/sports/w-golf/mtt/alford_jocelyn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okstate.com/sports/w-golf/mtt/park_victoria00.html" TargetMode="External"/><Relationship Id="rId5" Type="http://schemas.openxmlformats.org/officeDocument/2006/relationships/hyperlink" Target="http://www.okstate.com/sports/w-golf/mtt/oskarsdottir_eyglo00.html" TargetMode="External"/><Relationship Id="rId4" Type="http://schemas.openxmlformats.org/officeDocument/2006/relationships/hyperlink" Target="http://www.okstate.com/sports/w-golf/mtt/janson_josephine00.html" TargetMode="External"/><Relationship Id="rId9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622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http://www.iec-okc.com/portals/0/ProjGalleryImages/Oklahoma_State_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2006600"/>
            <a:ext cx="6251575" cy="46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915816" y="476672"/>
            <a:ext cx="5688632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Oklahoma </a:t>
            </a:r>
            <a:r>
              <a:rPr lang="es-E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State</a:t>
            </a:r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</a:t>
            </a:r>
            <a:r>
              <a:rPr lang="es-E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University</a:t>
            </a:r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Stillwater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622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 rot="10800000" flipV="1">
            <a:off x="3170145" y="461666"/>
            <a:ext cx="2803716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Información General</a:t>
            </a:r>
          </a:p>
        </p:txBody>
      </p:sp>
      <p:pic>
        <p:nvPicPr>
          <p:cNvPr id="14344" name="Picture 8" descr="Oklahoma Airports M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149080"/>
            <a:ext cx="4679082" cy="25698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11" name="10 CuadroTexto"/>
          <p:cNvSpPr txBox="1"/>
          <p:nvPr/>
        </p:nvSpPr>
        <p:spPr>
          <a:xfrm>
            <a:off x="6732588" y="4797425"/>
            <a:ext cx="431800" cy="36830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</a:endParaRPr>
          </a:p>
        </p:txBody>
      </p:sp>
      <p:pic>
        <p:nvPicPr>
          <p:cNvPr id="3078" name="Picture 10" descr="Mapa de Oklahoma (Estados Unidos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4868863"/>
            <a:ext cx="3024187" cy="173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12 CuadroTexto"/>
          <p:cNvSpPr txBox="1">
            <a:spLocks noChangeArrowheads="1"/>
          </p:cNvSpPr>
          <p:nvPr/>
        </p:nvSpPr>
        <p:spPr bwMode="auto">
          <a:xfrm>
            <a:off x="2987675" y="1268413"/>
            <a:ext cx="576103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600" b="1" i="1">
                <a:latin typeface="Calibri" pitchFamily="34" charset="0"/>
              </a:rPr>
              <a:t>Oklahoma</a:t>
            </a:r>
            <a:r>
              <a:rPr lang="es-ES" sz="1600">
                <a:latin typeface="Calibri" pitchFamily="34" charset="0"/>
              </a:rPr>
              <a:t>  es un estado en el centro-sur de los EEUU.</a:t>
            </a:r>
          </a:p>
          <a:p>
            <a:pPr>
              <a:buFont typeface="Arial" pitchFamily="34" charset="0"/>
              <a:buChar char="•"/>
            </a:pPr>
            <a:r>
              <a:rPr lang="es-ES" sz="1600" b="1">
                <a:latin typeface="Calibri" pitchFamily="34" charset="0"/>
              </a:rPr>
              <a:t>Stillwater</a:t>
            </a:r>
            <a:r>
              <a:rPr lang="es-ES" sz="1600">
                <a:latin typeface="Calibri" pitchFamily="34" charset="0"/>
              </a:rPr>
              <a:t> es una ciudad en Oklahoma. La población aproximada es  de 40.000 habitantes. La situación geográfica de Stillwater es entre el área metropolitana de Oklahoma City y el área metropolitana de Tulsa,  estando pues considerada como una localidad con una situación estratégica privilegiada.  Tiene aeropuerto regional. La temperatura media anual es de  16,1º (máximas de 40ª - mínimas de -15º).</a:t>
            </a:r>
          </a:p>
          <a:p>
            <a:pPr>
              <a:buFont typeface="Arial" pitchFamily="34" charset="0"/>
              <a:buChar char="•"/>
            </a:pPr>
            <a:r>
              <a:rPr lang="es-ES" sz="1600">
                <a:latin typeface="Calibri" pitchFamily="34" charset="0"/>
              </a:rPr>
              <a:t>Oklahoma State University, Stillwater ofrece cerca de 200 especialidades de licenciatura a través de seis Facultades</a:t>
            </a:r>
          </a:p>
          <a:p>
            <a:endParaRPr lang="es-ES" sz="16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3200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609377" y="354982"/>
            <a:ext cx="452036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Información Académica</a:t>
            </a:r>
          </a:p>
        </p:txBody>
      </p:sp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1331913" y="1862138"/>
          <a:ext cx="6912768" cy="3853097"/>
        </p:xfrm>
        <a:graphic>
          <a:graphicData uri="http://schemas.openxmlformats.org/drawingml/2006/table">
            <a:tbl>
              <a:tblPr/>
              <a:tblGrid>
                <a:gridCol w="3456384"/>
                <a:gridCol w="3456384"/>
              </a:tblGrid>
              <a:tr h="2270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132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1890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674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$25.000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17.849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Consultar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N/D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69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61</a:t>
                      </a:r>
                      <a:r>
                        <a:rPr lang="es-ES" sz="1200" baseline="0" dirty="0" smtClean="0"/>
                        <a:t> (internet)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500 (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3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consultar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$40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41%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70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4581128"/>
            <a:ext cx="34918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dirty="0" smtClean="0">
                <a:latin typeface="Arial" charset="0"/>
              </a:rPr>
              <a:t>Bajo su liderazgo OSU ganó su décimo </a:t>
            </a:r>
            <a:r>
              <a:rPr lang="es-ES" sz="1600" dirty="0">
                <a:latin typeface="Arial" charset="0"/>
              </a:rPr>
              <a:t>campeonato nacional.</a:t>
            </a:r>
          </a:p>
          <a:p>
            <a:pPr>
              <a:defRPr/>
            </a:pPr>
            <a:r>
              <a:rPr lang="es-ES" sz="1600" dirty="0">
                <a:latin typeface="Arial" charset="0"/>
              </a:rPr>
              <a:t>En 2006 fue nombrado Entrenador Nacional del Año.  </a:t>
            </a:r>
          </a:p>
        </p:txBody>
      </p:sp>
      <p:pic>
        <p:nvPicPr>
          <p:cNvPr id="6147" name="Picture 27" descr="Mike McGr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083805"/>
            <a:ext cx="1224136" cy="184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28813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0" y="4149080"/>
            <a:ext cx="30598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Mike </a:t>
            </a:r>
            <a:r>
              <a:rPr lang="es-ES" sz="16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McGraw</a:t>
            </a:r>
            <a:r>
              <a:rPr lang="es-ES" sz="1600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/Golf Coach </a:t>
            </a:r>
            <a:r>
              <a:rPr lang="es-ES" sz="1600" dirty="0" err="1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men</a:t>
            </a:r>
            <a:endParaRPr lang="es-ES" sz="160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609377" y="354982"/>
            <a:ext cx="452036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Equipo Técnico</a:t>
            </a:r>
            <a:endParaRPr lang="es-ES" sz="2400" b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051720" y="908721"/>
            <a:ext cx="70922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600" dirty="0" smtClean="0">
                <a:latin typeface="Arial" charset="0"/>
              </a:rPr>
              <a:t>El programa de Golf masculino de Oklahoma </a:t>
            </a:r>
            <a:r>
              <a:rPr lang="es-ES" sz="1600" dirty="0" err="1" smtClean="0">
                <a:latin typeface="Arial" charset="0"/>
              </a:rPr>
              <a:t>State</a:t>
            </a:r>
            <a:r>
              <a:rPr lang="es-ES" sz="1600" dirty="0" smtClean="0">
                <a:latin typeface="Arial" charset="0"/>
              </a:rPr>
              <a:t> está  considerado como el mejor programa universitario del planeta, con</a:t>
            </a:r>
            <a:r>
              <a:rPr lang="en-US" sz="1600" dirty="0" smtClean="0">
                <a:latin typeface="Arial" charset="0"/>
              </a:rPr>
              <a:t> 63 </a:t>
            </a:r>
            <a:r>
              <a:rPr lang="en-US" sz="1600" dirty="0" err="1" smtClean="0">
                <a:latin typeface="Arial" charset="0"/>
              </a:rPr>
              <a:t>apariciones</a:t>
            </a:r>
            <a:r>
              <a:rPr lang="en-US" sz="1600" dirty="0" smtClean="0">
                <a:latin typeface="Arial" charset="0"/>
              </a:rPr>
              <a:t> </a:t>
            </a:r>
            <a:r>
              <a:rPr lang="en-US" sz="1600" dirty="0" err="1" smtClean="0">
                <a:latin typeface="Arial" charset="0"/>
              </a:rPr>
              <a:t>consecutivas</a:t>
            </a:r>
            <a:r>
              <a:rPr lang="en-US" sz="1600" dirty="0" smtClean="0">
                <a:latin typeface="Arial" charset="0"/>
              </a:rPr>
              <a:t> en la NCAA , 10 </a:t>
            </a:r>
            <a:r>
              <a:rPr lang="en-US" sz="1600" dirty="0" err="1" smtClean="0">
                <a:latin typeface="Arial" charset="0"/>
              </a:rPr>
              <a:t>Campeonatos</a:t>
            </a:r>
            <a:r>
              <a:rPr lang="en-US" sz="1600" dirty="0" smtClean="0">
                <a:latin typeface="Arial" charset="0"/>
              </a:rPr>
              <a:t> </a:t>
            </a:r>
            <a:r>
              <a:rPr lang="en-US" sz="1600" dirty="0" err="1" smtClean="0">
                <a:latin typeface="Arial" charset="0"/>
              </a:rPr>
              <a:t>Nacionales</a:t>
            </a:r>
            <a:r>
              <a:rPr lang="en-US" sz="1600" dirty="0" smtClean="0">
                <a:latin typeface="Arial" charset="0"/>
              </a:rPr>
              <a:t>, 52 </a:t>
            </a:r>
            <a:r>
              <a:rPr lang="en-US" sz="1600" dirty="0" err="1" smtClean="0">
                <a:latin typeface="Arial" charset="0"/>
              </a:rPr>
              <a:t>Campeonatos</a:t>
            </a:r>
            <a:r>
              <a:rPr lang="en-US" sz="1600" dirty="0" smtClean="0">
                <a:latin typeface="Arial" charset="0"/>
              </a:rPr>
              <a:t> de </a:t>
            </a:r>
            <a:r>
              <a:rPr lang="en-US" sz="1600" dirty="0" err="1" smtClean="0">
                <a:latin typeface="Arial" charset="0"/>
              </a:rPr>
              <a:t>Conferencia</a:t>
            </a:r>
            <a:r>
              <a:rPr lang="en-US" sz="1600" dirty="0" smtClean="0">
                <a:latin typeface="Arial" charset="0"/>
              </a:rPr>
              <a:t> y 157 </a:t>
            </a:r>
            <a:r>
              <a:rPr lang="en-US" sz="1600" dirty="0" err="1" smtClean="0">
                <a:latin typeface="Arial" charset="0"/>
              </a:rPr>
              <a:t>jugadores</a:t>
            </a:r>
            <a:r>
              <a:rPr lang="en-US" sz="1600" dirty="0" smtClean="0">
                <a:latin typeface="Arial" charset="0"/>
              </a:rPr>
              <a:t> </a:t>
            </a:r>
            <a:r>
              <a:rPr lang="en-US" sz="1600" dirty="0" err="1" smtClean="0">
                <a:latin typeface="Arial" charset="0"/>
              </a:rPr>
              <a:t>seleccionados</a:t>
            </a:r>
            <a:r>
              <a:rPr lang="en-US" sz="1600" dirty="0" smtClean="0">
                <a:latin typeface="Arial" charset="0"/>
              </a:rPr>
              <a:t> </a:t>
            </a:r>
            <a:r>
              <a:rPr lang="en-US" sz="1600" dirty="0" err="1" smtClean="0">
                <a:latin typeface="Arial" charset="0"/>
              </a:rPr>
              <a:t>como</a:t>
            </a:r>
            <a:r>
              <a:rPr lang="en-US" sz="1600" dirty="0" smtClean="0">
                <a:latin typeface="Arial" charset="0"/>
              </a:rPr>
              <a:t> All-American.</a:t>
            </a:r>
          </a:p>
        </p:txBody>
      </p:sp>
      <p:pic>
        <p:nvPicPr>
          <p:cNvPr id="12" name="11 Imagen"/>
          <p:cNvPicPr/>
          <p:nvPr/>
        </p:nvPicPr>
        <p:blipFill>
          <a:blip r:embed="rId4" cstate="print"/>
          <a:srcRect l="38530" t="27843" r="38235" b="26275"/>
          <a:stretch>
            <a:fillRect/>
          </a:stretch>
        </p:blipFill>
        <p:spPr bwMode="auto">
          <a:xfrm>
            <a:off x="6444208" y="2204864"/>
            <a:ext cx="144016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5652120" y="4077072"/>
            <a:ext cx="295275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sz="16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Scott Davies/Director de Instrucción</a:t>
            </a:r>
            <a:endParaRPr lang="es-ES" sz="160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220072" y="4581128"/>
            <a:ext cx="36004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600" dirty="0" smtClean="0">
                <a:latin typeface="Arial" charset="0"/>
              </a:rPr>
              <a:t>Trabaja en OSU desde 2004.  Fue discípulo de David </a:t>
            </a:r>
            <a:r>
              <a:rPr lang="es-ES" sz="1600" dirty="0" err="1" smtClean="0">
                <a:latin typeface="Arial" charset="0"/>
              </a:rPr>
              <a:t>Leadbetter</a:t>
            </a:r>
            <a:r>
              <a:rPr lang="es-ES" sz="1600" dirty="0" smtClean="0">
                <a:latin typeface="Arial" charset="0"/>
              </a:rPr>
              <a:t> y ha trabajado con jugadores como Nick Price, Mark </a:t>
            </a:r>
            <a:r>
              <a:rPr lang="es-ES" sz="1600" dirty="0" err="1" smtClean="0">
                <a:latin typeface="Arial" charset="0"/>
              </a:rPr>
              <a:t>McNulty</a:t>
            </a:r>
            <a:r>
              <a:rPr lang="es-ES" sz="1600" dirty="0" smtClean="0">
                <a:latin typeface="Arial" charset="0"/>
              </a:rPr>
              <a:t> y Peter Baker.</a:t>
            </a:r>
            <a:endParaRPr lang="es-ES" sz="16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622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11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12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13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10" descr="http://graphics.fansonly.com/graphics/spacer-000000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603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16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17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18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19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Picture 15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603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Picture 22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Picture 23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4" name="Picture 21" descr="http://graphics.fansonly.com/graphics/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60325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5" name="Picture 24" descr="http://www.karstencreek.com/iMAGES/zkcnet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2060575"/>
            <a:ext cx="18288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23 CuadroTexto"/>
          <p:cNvSpPr txBox="1"/>
          <p:nvPr/>
        </p:nvSpPr>
        <p:spPr>
          <a:xfrm>
            <a:off x="2339752" y="2060848"/>
            <a:ext cx="216058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ES" dirty="0">
                <a:latin typeface="Arial" charset="0"/>
              </a:rPr>
              <a:t>Campo base de los equipos de golf masculino y femenino de </a:t>
            </a:r>
            <a:r>
              <a:rPr lang="es-ES" dirty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OSU</a:t>
            </a:r>
          </a:p>
        </p:txBody>
      </p:sp>
      <p:pic>
        <p:nvPicPr>
          <p:cNvPr id="5137" name="Picture 26" descr="http://grfx.cstv.com/schools/okst/graphics/wallpaper/golf/kc2-thum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825" y="3933825"/>
            <a:ext cx="2857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8" name="Picture 28" descr="http://www.top100golfcourses.co.uk/media/products/Karsten_Creek_Golf_173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4653136"/>
            <a:ext cx="25622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9" name="Picture 30" descr="http://blog.jamesbyrnegolf.org/wp-content/uploads/168300917-450x30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572000" y="404813"/>
            <a:ext cx="42862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Course Map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444208" y="3429000"/>
            <a:ext cx="2556577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1029" t="16863" r="11029" b="12157"/>
          <a:stretch>
            <a:fillRect/>
          </a:stretch>
        </p:blipFill>
        <p:spPr bwMode="auto">
          <a:xfrm>
            <a:off x="1547664" y="1412776"/>
            <a:ext cx="691276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2411760" y="620688"/>
            <a:ext cx="452036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Instalaciones Exclusivas</a:t>
            </a:r>
            <a:endParaRPr lang="es-ES" sz="2400" b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pic>
        <p:nvPicPr>
          <p:cNvPr id="4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28813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622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Imagen"/>
          <p:cNvPicPr/>
          <p:nvPr/>
        </p:nvPicPr>
        <p:blipFill>
          <a:blip r:embed="rId3" cstate="print"/>
          <a:srcRect l="39265" t="6471" r="4118"/>
          <a:stretch>
            <a:fillRect/>
          </a:stretch>
        </p:blipFill>
        <p:spPr bwMode="auto">
          <a:xfrm>
            <a:off x="2699792" y="836712"/>
            <a:ext cx="4896544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"/>
          <p:cNvSpPr/>
          <p:nvPr/>
        </p:nvSpPr>
        <p:spPr>
          <a:xfrm>
            <a:off x="2555776" y="332656"/>
            <a:ext cx="612068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ANTIGUOS ALUMNOS EN EL TOUR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827584" cy="57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" name="6 Imagen"/>
          <p:cNvPicPr/>
          <p:nvPr/>
        </p:nvPicPr>
        <p:blipFill>
          <a:blip r:embed="rId3" cstate="print"/>
          <a:srcRect l="3529" t="13137" r="3529" b="1569"/>
          <a:stretch>
            <a:fillRect/>
          </a:stretch>
        </p:blipFill>
        <p:spPr bwMode="auto">
          <a:xfrm>
            <a:off x="755576" y="1097360"/>
            <a:ext cx="756084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1835696" y="620688"/>
            <a:ext cx="597666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ANTIGUOS ALUMNOS EN EL TOUR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835696" y="476672"/>
            <a:ext cx="59046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ANTIGUOS  ALUMNOS EN EL TOUR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827584" cy="57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3" cstate="print"/>
          <a:srcRect l="11028" t="16667" r="11324" b="13333"/>
          <a:stretch>
            <a:fillRect/>
          </a:stretch>
        </p:blipFill>
        <p:spPr bwMode="auto">
          <a:xfrm>
            <a:off x="899592" y="980728"/>
            <a:ext cx="6948264" cy="5877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>
          <a:blip r:embed="rId2" cstate="print"/>
          <a:srcRect l="7793" t="16865" r="8087" b="12733"/>
          <a:stretch>
            <a:fillRect/>
          </a:stretch>
        </p:blipFill>
        <p:spPr bwMode="auto">
          <a:xfrm>
            <a:off x="611560" y="1025352"/>
            <a:ext cx="7776864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0" y="620688"/>
            <a:ext cx="83884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VICTORIAS DE  ANTIGUOS ALUMNOS EN EL TOUR</a:t>
            </a:r>
            <a:endParaRPr lang="es-E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827584" cy="57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0825" y="1195388"/>
          <a:ext cx="8496948" cy="5401358"/>
        </p:xfrm>
        <a:graphic>
          <a:graphicData uri="http://schemas.openxmlformats.org/drawingml/2006/table">
            <a:tbl>
              <a:tblPr/>
              <a:tblGrid>
                <a:gridCol w="2124237"/>
                <a:gridCol w="2124237"/>
                <a:gridCol w="2124237"/>
                <a:gridCol w="2124237"/>
              </a:tblGrid>
              <a:tr h="361156">
                <a:tc>
                  <a:txBody>
                    <a:bodyPr/>
                    <a:lstStyle/>
                    <a:p>
                      <a:r>
                        <a:rPr lang="es-ES" sz="1100" b="1" i="0" dirty="0" smtClean="0">
                          <a:solidFill>
                            <a:srgbClr val="222222"/>
                          </a:solidFill>
                          <a:latin typeface="Verdana"/>
                        </a:rPr>
                        <a:t>NOMBRE</a:t>
                      </a:r>
                      <a:endParaRPr lang="es-ES" sz="1100" b="0" i="0" dirty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i="0">
                          <a:solidFill>
                            <a:srgbClr val="222222"/>
                          </a:solidFill>
                          <a:latin typeface="Verdana"/>
                        </a:rPr>
                        <a:t>HT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i="0" dirty="0" smtClean="0">
                          <a:solidFill>
                            <a:srgbClr val="222222"/>
                          </a:solidFill>
                          <a:latin typeface="Verdana"/>
                        </a:rPr>
                        <a:t>CLASE</a:t>
                      </a:r>
                      <a:endParaRPr lang="es-ES" sz="1100" b="0" i="0" dirty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i="0" dirty="0" smtClean="0">
                          <a:solidFill>
                            <a:srgbClr val="222222"/>
                          </a:solidFill>
                          <a:latin typeface="Verdana"/>
                        </a:rPr>
                        <a:t>LUGAR NAC/ULTIMO COLEGIO</a:t>
                      </a:r>
                      <a:endParaRPr lang="es-ES" sz="1100" b="0" i="0" dirty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156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2"/>
                        </a:rPr>
                        <a:t>Davis, Ian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5-10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FR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Edmond, Okla./Deer Creek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156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3"/>
                        </a:rPr>
                        <a:t>Dougherty, Kevin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6-1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RS FR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Murrieta, Calif./Vista Murrieta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156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4"/>
                        </a:rPr>
                        <a:t>Einhaus, Sean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6-3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SO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Borken, Germany/Rocky Bayou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156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5"/>
                        </a:rPr>
                        <a:t>Gehl, Brad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5-9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RS FR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Carmel, Indiana/Cathedral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62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6"/>
                        </a:rPr>
                        <a:t>Gooch, Talor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6-0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FR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>
                          <a:solidFill>
                            <a:srgbClr val="222222"/>
                          </a:solidFill>
                          <a:latin typeface="Verdana"/>
                        </a:rPr>
                        <a:t>Midwest City, Okla./Carl Albert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156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7"/>
                        </a:rPr>
                        <a:t>Hoffmann, Morgan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Verdana"/>
                        </a:rPr>
                        <a:t>6-0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JR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Wyckoff, N.J./Ramapo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609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8"/>
                        </a:rPr>
                        <a:t>Johnson, Mark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5-9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Tulsa, Okla./Jenks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6097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9"/>
                        </a:rPr>
                        <a:t>Miller, Michael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5-11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JR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Aledo, Texas/Aledo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62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10"/>
                        </a:rPr>
                        <a:t>Neumann, Bernhard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5-10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JR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Bavaria, Germany/Gymnasium Icking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156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11"/>
                        </a:rPr>
                        <a:t>Page, Drew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6-1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SO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Waynesville, N.C./Tuscola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1156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12"/>
                        </a:rPr>
                        <a:t>Tway, Kevin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6-2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Edmond, Okla./Edmond North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621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13"/>
                        </a:rPr>
                        <a:t>Uihlein, Peter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6-1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JR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>
                          <a:solidFill>
                            <a:srgbClr val="222222"/>
                          </a:solidFill>
                          <a:latin typeface="Verdana"/>
                        </a:rPr>
                        <a:t>Orlando, Fla./The Pendleton School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91274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3F454F"/>
                          </a:solidFill>
                          <a:latin typeface="Verdana"/>
                          <a:hlinkClick r:id="rId14"/>
                        </a:rPr>
                        <a:t>Winther, Patrick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5-11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FR</a:t>
                      </a: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Verdana"/>
                        </a:rPr>
                        <a:t>Howey</a:t>
                      </a:r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Verdana"/>
                        </a:rPr>
                        <a:t>-In-</a:t>
                      </a:r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Verdana"/>
                        </a:rPr>
                        <a:t>The</a:t>
                      </a:r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Verdana"/>
                        </a:rPr>
                        <a:t>-</a:t>
                      </a:r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Verdana"/>
                        </a:rPr>
                        <a:t>Hills</a:t>
                      </a:r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Verdana"/>
                        </a:rPr>
                        <a:t>, </a:t>
                      </a:r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Verdana"/>
                        </a:rPr>
                        <a:t>Fla</a:t>
                      </a:r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Verdana"/>
                        </a:rPr>
                        <a:t>./</a:t>
                      </a:r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Verdana"/>
                        </a:rPr>
                        <a:t>Montverde</a:t>
                      </a:r>
                      <a:r>
                        <a:rPr lang="es-ES" sz="1100" b="0" i="0" dirty="0">
                          <a:solidFill>
                            <a:srgbClr val="222222"/>
                          </a:solidFill>
                          <a:latin typeface="Verdana"/>
                        </a:rPr>
                        <a:t> </a:t>
                      </a:r>
                      <a:r>
                        <a:rPr lang="es-ES" sz="1100" b="0" i="0" dirty="0" err="1">
                          <a:solidFill>
                            <a:srgbClr val="222222"/>
                          </a:solidFill>
                          <a:latin typeface="Verdana"/>
                        </a:rPr>
                        <a:t>Academy</a:t>
                      </a:r>
                      <a:endParaRPr lang="es-ES" sz="1100" b="0" i="0" dirty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6012" marR="6012" marT="6012" marB="60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25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8252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1547813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771800" y="620688"/>
            <a:ext cx="561662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Equipo masculino Golf 2010-2011</a:t>
            </a:r>
          </a:p>
          <a:p>
            <a:pPr>
              <a:defRPr/>
            </a:pPr>
            <a:endParaRPr lang="es-ES" dirty="0">
              <a:latin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68313" y="1597025"/>
          <a:ext cx="8208911" cy="4496905"/>
        </p:xfrm>
        <a:graphic>
          <a:graphicData uri="http://schemas.openxmlformats.org/drawingml/2006/table">
            <a:tbl>
              <a:tblPr/>
              <a:tblGrid>
                <a:gridCol w="2343644"/>
                <a:gridCol w="2343644"/>
                <a:gridCol w="3521623"/>
              </a:tblGrid>
              <a:tr h="4915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181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181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181D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02/02/11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Hawaii-Hilo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Waikoloa Village GC · Kona,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Hawaii-Hilo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Waikoloa Village GC · Kona,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Hawaii-Hilo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Waikoloa Village GC · Kona,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02/20/11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Rio Mar CC · San Juan,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Rio Mar CC · San Juan,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Rio Mar CC · San Juan,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CC · Las Vegas, Nev.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CC · Las Vegas, Nev.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CC · Las Vegas, Nev.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Oregon Duck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Eugene Country Club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641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Oregon Duck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Eugene Country Club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</a:tbl>
          </a:graphicData>
        </a:graphic>
      </p:graphicFrame>
      <p:pic>
        <p:nvPicPr>
          <p:cNvPr id="9255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51050" cy="142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2555776" y="764704"/>
            <a:ext cx="597666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Calendario 1t 2011 Equipo masculino</a:t>
            </a:r>
          </a:p>
          <a:p>
            <a:pPr>
              <a:defRPr/>
            </a:pPr>
            <a:endParaRPr lang="es-ES" dirty="0">
              <a:latin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827584" cy="57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0" y="530120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Christi Cano (2003, Marketing) </a:t>
            </a:r>
          </a:p>
          <a:p>
            <a:pPr algn="ctr"/>
            <a:r>
              <a:rPr lang="es-ES" dirty="0" smtClean="0"/>
              <a:t>Eva </a:t>
            </a:r>
            <a:r>
              <a:rPr lang="es-ES" dirty="0" err="1" smtClean="0"/>
              <a:t>Dahllof</a:t>
            </a:r>
            <a:r>
              <a:rPr lang="es-ES" dirty="0" smtClean="0"/>
              <a:t> (1990, </a:t>
            </a:r>
            <a:r>
              <a:rPr lang="es-ES" dirty="0" err="1" smtClean="0"/>
              <a:t>Health</a:t>
            </a:r>
            <a:r>
              <a:rPr lang="es-ES" dirty="0" smtClean="0"/>
              <a:t> and </a:t>
            </a:r>
            <a:r>
              <a:rPr lang="es-ES" dirty="0" err="1" smtClean="0"/>
              <a:t>Wellness</a:t>
            </a:r>
            <a:r>
              <a:rPr lang="es-ES" dirty="0" smtClean="0"/>
              <a:t>) </a:t>
            </a:r>
          </a:p>
          <a:p>
            <a:pPr algn="ctr"/>
            <a:r>
              <a:rPr lang="es-ES" dirty="0" err="1" smtClean="0"/>
              <a:t>Pernilla</a:t>
            </a:r>
            <a:r>
              <a:rPr lang="es-ES" dirty="0" smtClean="0"/>
              <a:t> </a:t>
            </a:r>
            <a:r>
              <a:rPr lang="es-ES" dirty="0" err="1" smtClean="0"/>
              <a:t>Lindberg</a:t>
            </a:r>
            <a:r>
              <a:rPr lang="es-ES" dirty="0" smtClean="0"/>
              <a:t> (2009, International Business) </a:t>
            </a:r>
          </a:p>
          <a:p>
            <a:pPr algn="ctr"/>
            <a:r>
              <a:rPr lang="es-ES" dirty="0" smtClean="0"/>
              <a:t>Karin </a:t>
            </a:r>
            <a:r>
              <a:rPr lang="es-ES" dirty="0" err="1" smtClean="0"/>
              <a:t>Sjodin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>
            <a:off x="251520" y="4509120"/>
            <a:ext cx="816140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Antiguas alumnas en el LPGA TOUR</a:t>
            </a:r>
            <a:endParaRPr lang="es-ES" sz="3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8" name="Picture 2" descr="Annie You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60648"/>
            <a:ext cx="1000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771800" y="1772816"/>
            <a:ext cx="3600450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Annie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Thurman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-Young/ Golf Coach </a:t>
            </a:r>
            <a:r>
              <a:rPr lang="es-ES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women</a:t>
            </a:r>
            <a:endParaRPr lang="es-ES" b="1" dirty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843808" y="2564904"/>
            <a:ext cx="36004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1600" dirty="0" smtClean="0">
                <a:latin typeface="Arial" charset="0"/>
              </a:rPr>
              <a:t>Suma </a:t>
            </a:r>
            <a:r>
              <a:rPr lang="es-ES" sz="1600" dirty="0">
                <a:latin typeface="Arial" charset="0"/>
              </a:rPr>
              <a:t>12 títulos individuales </a:t>
            </a:r>
            <a:r>
              <a:rPr lang="es-ES" sz="1600" dirty="0" smtClean="0">
                <a:latin typeface="Arial" charset="0"/>
              </a:rPr>
              <a:t>y su equipo alcanzó </a:t>
            </a:r>
            <a:r>
              <a:rPr lang="es-ES" sz="1600" dirty="0">
                <a:latin typeface="Arial" charset="0"/>
              </a:rPr>
              <a:t>el segundo puesto e la NCAA, el mejor resultado </a:t>
            </a:r>
            <a:r>
              <a:rPr lang="es-ES" sz="1600" dirty="0" smtClean="0">
                <a:latin typeface="Arial" charset="0"/>
              </a:rPr>
              <a:t>de su historia. Como</a:t>
            </a:r>
            <a:r>
              <a:rPr lang="es-ES" sz="1600" dirty="0">
                <a:latin typeface="Arial" charset="0"/>
              </a:rPr>
              <a:t> amateur, </a:t>
            </a:r>
            <a:r>
              <a:rPr lang="es-ES" sz="1600" dirty="0" err="1">
                <a:latin typeface="Arial" charset="0"/>
              </a:rPr>
              <a:t>Thurman</a:t>
            </a:r>
            <a:r>
              <a:rPr lang="es-ES" sz="1600" dirty="0">
                <a:latin typeface="Arial" charset="0"/>
              </a:rPr>
              <a:t> compitió en el Abierto Femenino de EE.UU.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750" y="2522538"/>
          <a:ext cx="7992889" cy="3501140"/>
        </p:xfrm>
        <a:graphic>
          <a:graphicData uri="http://schemas.openxmlformats.org/drawingml/2006/table">
            <a:tbl>
              <a:tblPr/>
              <a:tblGrid>
                <a:gridCol w="2039290"/>
                <a:gridCol w="1984533"/>
                <a:gridCol w="1984533"/>
                <a:gridCol w="1984533"/>
              </a:tblGrid>
              <a:tr h="7631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Verdana"/>
                          <a:ea typeface="Times New Roman"/>
                          <a:cs typeface="Times New Roman"/>
                        </a:rPr>
                        <a:t>NOMBRE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Verdana"/>
                          <a:ea typeface="Times New Roman"/>
                          <a:cs typeface="Times New Roman"/>
                        </a:rPr>
                        <a:t>HT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Verdana"/>
                          <a:ea typeface="Times New Roman"/>
                          <a:cs typeface="Times New Roman"/>
                        </a:rPr>
                        <a:t>CLASE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latin typeface="Verdana"/>
                          <a:ea typeface="Times New Roman"/>
                          <a:cs typeface="Times New Roman"/>
                        </a:rPr>
                        <a:t>CIUDAD/ÚLTIMO COLEGIO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7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2"/>
                        </a:rPr>
                        <a:t>Alford, Jocelyn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5-9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Red Deer, Alberta, Canada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7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3"/>
                        </a:rPr>
                        <a:t>Falley, Lauren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5-5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Topeka, Kan./Hayden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39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4"/>
                        </a:rPr>
                        <a:t>Janson, Josephine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5-4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Halmstad, Sweden/Klippans Gymnasium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39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5"/>
                        </a:rPr>
                        <a:t>Oskarsdottir, Eyglo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5-6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Gardabaer, Iceland/Verzlunarskoli Islands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7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6"/>
                        </a:rPr>
                        <a:t>Park, Victoria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6-0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Irvine, Calif./Irvine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39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7"/>
                        </a:rPr>
                        <a:t>Staggs, Jade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5-9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Oklahoma City, Okla./Westmoore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7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8"/>
                        </a:rPr>
                        <a:t>Wood, Hillary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5-11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Sugar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Land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, Texas/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Dulles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2411760" y="1484784"/>
            <a:ext cx="5904656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Equipo femenino Golf 2010-2011</a:t>
            </a:r>
          </a:p>
        </p:txBody>
      </p:sp>
      <p:pic>
        <p:nvPicPr>
          <p:cNvPr id="10290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25622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539750" y="1468438"/>
          <a:ext cx="7992888" cy="4552097"/>
        </p:xfrm>
        <a:graphic>
          <a:graphicData uri="http://schemas.openxmlformats.org/drawingml/2006/table">
            <a:tbl>
              <a:tblPr/>
              <a:tblGrid>
                <a:gridCol w="915452"/>
                <a:gridCol w="3085204"/>
                <a:gridCol w="3992232"/>
              </a:tblGrid>
              <a:tr h="266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22729" marB="227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181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22729" marB="227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181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22729" marB="2272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181D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endParaRPr lang="es-ES" sz="1100" dirty="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02/06/11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Wildcat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Oro Valley,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02/07/11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Wildcat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Oro Valley,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Coco Beach GC · Rio Grande,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Coco Beach GC · Rio Grande,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Coco Beach GC · Rio Grande, P.R.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02/28/11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Bruin Wave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Robinson Ranch GC · Santa Clarita,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Bruin</a:t>
                      </a:r>
                      <a:r>
                        <a:rPr lang="es-ES" sz="1100" dirty="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Wave </a:t>
                      </a:r>
                      <a:r>
                        <a:rPr lang="es-ES" sz="1100" dirty="0" err="1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Invitational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Robinson Ranch GC · Santa Clarita,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Bruin Wave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Robinson Ranch GC · Santa Clarita,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Dr. Donnis Thompson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Kane ohe Klipper GC · Honolulu,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Dr. Donnis Thompson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Kane ohe Klipper GC · Honolulu,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BYU Entrada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Entrada at Snow Canyon · St. George, Utah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BYU Entrada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Entrada at Snow Canyon · St. George, Utah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Ping/ASU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Karsten GC · Tempe,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Ping/ASU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Karsten GC · Tempe,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Ping/ASU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19181D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Karsten GC · Tempe,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8088">
                <a:tc>
                  <a:txBody>
                    <a:bodyPr/>
                    <a:lstStyle/>
                    <a:p>
                      <a:endParaRPr lang="es-ES" sz="1100" dirty="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 dirty="0">
                        <a:latin typeface="Calibri"/>
                        <a:ea typeface="Times New Roman"/>
                      </a:endParaRPr>
                    </a:p>
                  </a:txBody>
                  <a:tcPr marL="11365" marR="11365" marT="11365" marB="1136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</a:tbl>
          </a:graphicData>
        </a:graphic>
      </p:graphicFrame>
      <p:pic>
        <p:nvPicPr>
          <p:cNvPr id="11324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90817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2843808" y="692696"/>
            <a:ext cx="5544616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</a:rPr>
              <a:t>Calendario 1t 2011 Equipo femenino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t2.gstatic.com/images?q=tbn:ANd9GcRjNgQamRiMSrm3V2oFl44Pn9lXaR2lzSGgf8tTySVX1KYaMAph6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62225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2" descr="Oklahoma State University - Athletic Training Camp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5486400"/>
            <a:ext cx="86772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627784" y="332656"/>
            <a:ext cx="6264696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Instalaciones deportivas de la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universidad</a:t>
            </a:r>
          </a:p>
        </p:txBody>
      </p:sp>
      <p:pic>
        <p:nvPicPr>
          <p:cNvPr id="12293" name="Picture 4" descr="http://www.cowboyathletictraining.com/images/pic%2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2349500"/>
            <a:ext cx="19240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 descr="http://www.cowboyathletictraining.com/images/OSU%20AT%20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2781300"/>
            <a:ext cx="238125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8" descr="http://www.cowboyathletictraining.com/images/02-16-10%2005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25" y="3357563"/>
            <a:ext cx="23812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2E36CE08-229F-4EC8-A94F-EF9D9B94C672}"/>
</file>

<file path=customXml/itemProps2.xml><?xml version="1.0" encoding="utf-8"?>
<ds:datastoreItem xmlns:ds="http://schemas.openxmlformats.org/officeDocument/2006/customXml" ds:itemID="{3B4A1E10-06FA-4433-BE21-3B10DCECCAE6}"/>
</file>

<file path=customXml/itemProps3.xml><?xml version="1.0" encoding="utf-8"?>
<ds:datastoreItem xmlns:ds="http://schemas.openxmlformats.org/officeDocument/2006/customXml" ds:itemID="{6B64464A-375F-4593-AC4F-3B93D694E638}"/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835</Words>
  <Application>Microsoft Office PowerPoint</Application>
  <PresentationFormat>Presentación en pantalla (4:3)</PresentationFormat>
  <Paragraphs>235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34</cp:revision>
  <dcterms:created xsi:type="dcterms:W3CDTF">2010-12-27T13:38:04Z</dcterms:created>
  <dcterms:modified xsi:type="dcterms:W3CDTF">2011-01-06T19:57:48Z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