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0" r:id="rId4"/>
    <p:sldId id="262" r:id="rId5"/>
    <p:sldId id="259" r:id="rId6"/>
    <p:sldId id="258" r:id="rId7"/>
    <p:sldId id="271" r:id="rId8"/>
    <p:sldId id="266" r:id="rId9"/>
    <p:sldId id="267" r:id="rId10"/>
    <p:sldId id="269" r:id="rId11"/>
    <p:sldId id="265" r:id="rId12"/>
    <p:sldId id="263" r:id="rId13"/>
    <p:sldId id="264" r:id="rId14"/>
    <p:sldId id="257" r:id="rId1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74"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7170018A-1AF6-4189-B873-6CE24DAD80B8}"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3B8D58A0-45F2-4F3B-9153-2FC32BC5DA72}"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92A9949A-E879-40DA-A7CB-AF0134897E39}"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F0E51A1-15B9-40CE-936E-80A0A05B0B1F}"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93103501-17B5-4F1B-8A8D-42C735817C0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D1144E3-E208-4B81-BE59-CBAE251044FE}"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9B4145A5-3EBE-4965-8CC1-F7AEFB31D768}"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17503EFD-E640-4D92-8FB0-5F57D1FABDD6}"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5C01A87E-6B74-4653-BFE5-853580BABDD3}"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20DB289B-BF19-414E-A352-03D6FB0B1072}"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E0DC5D0E-EF24-4278-853C-352F4B9B60D0}"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FFDB8CE0-FF86-4BB0-AF10-AFCA40F37801}"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91B6B1C7-3FC8-430C-BF3F-C0848582C0C0}"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ABCAB3E3-1462-493A-B0AF-E42D82A14BBA}" type="slidenum">
              <a:rPr lang="es-ES"/>
              <a:pPr>
                <a:defRPr/>
              </a:pPr>
              <a:t>‹Nº›</a:t>
            </a:fld>
            <a:endParaRPr lang="es-ES"/>
          </a:p>
        </p:txBody>
      </p:sp>
      <p:pic>
        <p:nvPicPr>
          <p:cNvPr id="5" name="Picture 2" descr="http://www.geteducated.com/images/articles/logo-duke-university.jpg"/>
          <p:cNvPicPr>
            <a:picLocks noChangeAspect="1" noChangeArrowheads="1"/>
          </p:cNvPicPr>
          <p:nvPr userDrawn="1"/>
        </p:nvPicPr>
        <p:blipFill>
          <a:blip r:embed="rId2" cstate="print"/>
          <a:srcRect/>
          <a:stretch>
            <a:fillRect/>
          </a:stretch>
        </p:blipFill>
        <p:spPr bwMode="auto">
          <a:xfrm>
            <a:off x="0" y="0"/>
            <a:ext cx="1728788" cy="939800"/>
          </a:xfrm>
          <a:prstGeom prst="rect">
            <a:avLst/>
          </a:prstGeom>
          <a:noFill/>
          <a:ln w="9525">
            <a:noFill/>
            <a:miter lim="800000"/>
            <a:headEnd/>
            <a:tailEnd/>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804D4E0-9801-43B9-8E62-338AAB5400AA}"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59135FD9-6C4D-424C-9F34-E3A145D9EAD6}"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05A4D6D6-CE05-473C-AF37-97EA5562AC2E}"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9C9F84F7-7DDB-4D5D-82BB-06FDED3782EB}"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F08E8856-06C3-4CF1-AF87-4FFC6E6222B7}"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3949B43-1130-4A32-807C-32D1510C050E}"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675F9AD-C06A-4882-B682-BD9FF93CC8A7}"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A2FFF34E-6758-44A7-AE15-5091061F0118}"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7184537-CE0D-4B2C-8603-9AA078C89D34}"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1BCCCA3-C790-4DED-B50A-572EDEDA9C36}" type="slidenum">
              <a:rPr lang="es-ES"/>
              <a:pPr>
                <a:defRPr/>
              </a:pPr>
              <a:t>‹Nº›</a:t>
            </a:fld>
            <a:endParaRPr lang="es-E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es.wikipedia.org/wiki/%C3%81rea_metropolitana" TargetMode="Externa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databasegolf.com/players/playerpage.htm?samid=MalloBil01" TargetMode="External"/><Relationship Id="rId2" Type="http://schemas.openxmlformats.org/officeDocument/2006/relationships/hyperlink" Target="http://www.databasegolf.com/players/playerpage.htm?samid=LindDav01" TargetMode="External"/><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hyperlink" Target="http://www.databasegolf.com/players/playerpage.htm?samid=WallArt01" TargetMode="External"/><Relationship Id="rId4" Type="http://schemas.openxmlformats.org/officeDocument/2006/relationships/hyperlink" Target="http://www.databasegolf.com/players/playerpage.htm?samid=OgilvJoe01"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www.goduke.com/ViewArticle.dbml?SPSID=22554&amp;SPID=1837&amp;DB_OEM_ID=4200&amp;ATCLID=204794699&amp;Q_SEASON=2010" TargetMode="External"/><Relationship Id="rId13" Type="http://schemas.openxmlformats.org/officeDocument/2006/relationships/hyperlink" Target="http://www.goduke.com/ViewArticle.dbml?SPSID=22564&amp;SPID=1838&amp;DB_OEM_ID=4200&amp;ATCLID=204955272&amp;Q_SEASON=2010" TargetMode="External"/><Relationship Id="rId18" Type="http://schemas.openxmlformats.org/officeDocument/2006/relationships/hyperlink" Target="http://www.goduke.com/ViewArticle.dbml?SPSID=22564&amp;SPID=1838&amp;DB_OEM_ID=4200&amp;ATCLID=204758985&amp;Q_SEASON=2010" TargetMode="External"/><Relationship Id="rId3" Type="http://schemas.openxmlformats.org/officeDocument/2006/relationships/hyperlink" Target="http://www.goduke.com/ViewArticle.dbml?SPSID=22554&amp;SPID=1837&amp;DB_OEM_ID=4200&amp;ATCLID=205014694&amp;Q_SEASON=2010" TargetMode="External"/><Relationship Id="rId7" Type="http://schemas.openxmlformats.org/officeDocument/2006/relationships/hyperlink" Target="http://www.goduke.com/ViewArticle.dbml?SPSID=22554&amp;SPID=1837&amp;DB_OEM_ID=4200&amp;ATCLID=1276080&amp;Q_SEASON=2010" TargetMode="External"/><Relationship Id="rId12" Type="http://schemas.openxmlformats.org/officeDocument/2006/relationships/hyperlink" Target="http://www.goduke.com/SportSelect.dbml?SPSID=22554&amp;SPID=1837&amp;DB_OEM_ID=4200&amp;SORT_ORDER=5&amp;Q_SEASON=2010" TargetMode="External"/><Relationship Id="rId17" Type="http://schemas.openxmlformats.org/officeDocument/2006/relationships/hyperlink" Target="http://www.goduke.com/ViewArticle.dbml?SPSID=22564&amp;SPID=1838&amp;DB_OEM_ID=4200&amp;ATCLID=204758858&amp;Q_SEASON=2010" TargetMode="External"/><Relationship Id="rId2" Type="http://schemas.openxmlformats.org/officeDocument/2006/relationships/hyperlink" Target="http://www.goduke.com/ViewArticle.dbml?SPSID=22554&amp;SPID=1837&amp;DB_OEM_ID=4200&amp;ATCLID=1505028&amp;Q_SEASON=2010" TargetMode="External"/><Relationship Id="rId16" Type="http://schemas.openxmlformats.org/officeDocument/2006/relationships/hyperlink" Target="http://www.goduke.com/ViewArticle.dbml?SPSID=22564&amp;SPID=1838&amp;DB_OEM_ID=4200&amp;ATCLID=204758982&amp;Q_SEASON=2010" TargetMode="External"/><Relationship Id="rId1" Type="http://schemas.openxmlformats.org/officeDocument/2006/relationships/slideLayout" Target="../slideLayouts/slideLayout7.xml"/><Relationship Id="rId6" Type="http://schemas.openxmlformats.org/officeDocument/2006/relationships/hyperlink" Target="http://www.goduke.com/ViewArticle.dbml?SPSID=22554&amp;SPID=1837&amp;DB_OEM_ID=4200&amp;ATCLID=204794845&amp;Q_SEASON=2010" TargetMode="External"/><Relationship Id="rId11" Type="http://schemas.openxmlformats.org/officeDocument/2006/relationships/image" Target="../media/image18.png"/><Relationship Id="rId5" Type="http://schemas.openxmlformats.org/officeDocument/2006/relationships/hyperlink" Target="http://www.goduke.com/ViewArticle.dbml?SPSID=22554&amp;SPID=1837&amp;DB_OEM_ID=4200&amp;ATCLID=205014696&amp;Q_SEASON=2010" TargetMode="External"/><Relationship Id="rId15" Type="http://schemas.openxmlformats.org/officeDocument/2006/relationships/hyperlink" Target="http://www.goduke.com/ViewArticle.dbml?SPSID=22564&amp;SPID=1838&amp;DB_OEM_ID=4200&amp;ATCLID=942562&amp;Q_SEASON=2010" TargetMode="External"/><Relationship Id="rId10" Type="http://schemas.openxmlformats.org/officeDocument/2006/relationships/hyperlink" Target="http://www.goduke.com/SportSelect.dbml?SPSID=22554&amp;SPID=1837&amp;DB_OEM_ID=4200&amp;SORT_ORDER=2&amp;Q_SEASON=2010" TargetMode="External"/><Relationship Id="rId19" Type="http://schemas.openxmlformats.org/officeDocument/2006/relationships/hyperlink" Target="http://www.goduke.com/SportSelect.dbml?SPSID=22564&amp;SPID=1838&amp;DB_OEM_ID=4200&amp;SORT_ORDER=2&amp;Q_SEASON=2010" TargetMode="External"/><Relationship Id="rId4" Type="http://schemas.openxmlformats.org/officeDocument/2006/relationships/hyperlink" Target="http://www.goduke.com/ViewArticle.dbml?SPSID=22554&amp;SPID=1837&amp;DB_OEM_ID=4200&amp;ATCLID=204794843&amp;Q_SEASON=2010" TargetMode="External"/><Relationship Id="rId9" Type="http://schemas.openxmlformats.org/officeDocument/2006/relationships/hyperlink" Target="http://www.goduke.com/ViewArticle.dbml?SPSID=22554&amp;SPID=1837&amp;DB_OEM_ID=4200&amp;ATCLID=204794700&amp;Q_SEASON=2010" TargetMode="External"/><Relationship Id="rId14" Type="http://schemas.openxmlformats.org/officeDocument/2006/relationships/hyperlink" Target="http://www.goduke.com/ViewArticle.dbml?SPSID=22564&amp;SPID=1838&amp;DB_OEM_ID=4200&amp;ATCLID=204955220&amp;Q_SEASON=2010"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geteducated.com/images/articles/logo-duke-university.jpg"/>
          <p:cNvPicPr>
            <a:picLocks noChangeAspect="1" noChangeArrowheads="1"/>
          </p:cNvPicPr>
          <p:nvPr/>
        </p:nvPicPr>
        <p:blipFill>
          <a:blip r:embed="rId2" cstate="print"/>
          <a:srcRect/>
          <a:stretch>
            <a:fillRect/>
          </a:stretch>
        </p:blipFill>
        <p:spPr bwMode="auto">
          <a:xfrm>
            <a:off x="0" y="0"/>
            <a:ext cx="1728788" cy="939800"/>
          </a:xfrm>
          <a:prstGeom prst="rect">
            <a:avLst/>
          </a:prstGeom>
          <a:noFill/>
          <a:ln w="9525">
            <a:noFill/>
            <a:miter lim="800000"/>
            <a:headEnd/>
            <a:tailEnd/>
          </a:ln>
        </p:spPr>
      </p:pic>
      <p:pic>
        <p:nvPicPr>
          <p:cNvPr id="2051" name="Picture 4" descr="http://cache2.allpostersimages.com/p/LRG/20/2029/XM64D00Z/posters/duke-university-durham-north-carolina.jpg"/>
          <p:cNvPicPr>
            <a:picLocks noChangeAspect="1" noChangeArrowheads="1"/>
          </p:cNvPicPr>
          <p:nvPr/>
        </p:nvPicPr>
        <p:blipFill>
          <a:blip r:embed="rId3" cstate="print"/>
          <a:srcRect/>
          <a:stretch>
            <a:fillRect/>
          </a:stretch>
        </p:blipFill>
        <p:spPr bwMode="auto">
          <a:xfrm>
            <a:off x="1476375" y="1196975"/>
            <a:ext cx="6111875" cy="4248150"/>
          </a:xfrm>
          <a:prstGeom prst="rect">
            <a:avLst/>
          </a:prstGeom>
          <a:noFill/>
          <a:ln w="9525">
            <a:noFill/>
            <a:miter lim="800000"/>
            <a:headEnd/>
            <a:tailEnd/>
          </a:ln>
        </p:spPr>
      </p:pic>
      <p:sp>
        <p:nvSpPr>
          <p:cNvPr id="6" name="5 Rectángulo"/>
          <p:cNvSpPr/>
          <p:nvPr/>
        </p:nvSpPr>
        <p:spPr>
          <a:xfrm rot="10800000" flipV="1">
            <a:off x="1657644" y="5814268"/>
            <a:ext cx="5828712" cy="769441"/>
          </a:xfrm>
          <a:prstGeom prst="rect">
            <a:avLst/>
          </a:prstGeom>
          <a:noFill/>
        </p:spPr>
        <p:txBody>
          <a:bodyPr>
            <a:spAutoFit/>
          </a:bodyPr>
          <a:lstStyle/>
          <a:p>
            <a:pPr algn="ctr" fontAlgn="auto">
              <a:spcBef>
                <a:spcPts val="0"/>
              </a:spcBef>
              <a:spcAft>
                <a:spcPts val="0"/>
              </a:spcAft>
              <a:defRPr/>
            </a:pPr>
            <a:r>
              <a:rPr lang="es-ES" sz="4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Lucida Handwriting" pitchFamily="66" charset="0"/>
              </a:rPr>
              <a:t>DUKE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Rectángulo"/>
          <p:cNvSpPr>
            <a:spLocks noChangeArrowheads="1"/>
          </p:cNvSpPr>
          <p:nvPr/>
        </p:nvSpPr>
        <p:spPr bwMode="auto">
          <a:xfrm>
            <a:off x="611188" y="1412875"/>
            <a:ext cx="7848600" cy="2738438"/>
          </a:xfrm>
          <a:prstGeom prst="rect">
            <a:avLst/>
          </a:prstGeom>
          <a:noFill/>
          <a:ln w="9525">
            <a:noFill/>
            <a:miter lim="800000"/>
            <a:headEnd/>
            <a:tailEnd/>
          </a:ln>
        </p:spPr>
        <p:txBody>
          <a:bodyPr>
            <a:spAutoFit/>
          </a:bodyPr>
          <a:lstStyle/>
          <a:p>
            <a:r>
              <a:rPr lang="es-ES" sz="2800" b="1">
                <a:latin typeface="Calibri" pitchFamily="34" charset="0"/>
              </a:rPr>
              <a:t>Durham</a:t>
            </a:r>
            <a:r>
              <a:rPr lang="es-ES">
                <a:latin typeface="Calibri" pitchFamily="34" charset="0"/>
              </a:rPr>
              <a:t> es una ciudad perteneciente al estado de Carolina de Norte.   Se encuentra situada en el Condado de Durham. Es conocida por ser la sede de la Universidad de Duke. Es la cuarta ciudad más poblada del estado, y su</a:t>
            </a:r>
            <a:r>
              <a:rPr lang="es-ES">
                <a:latin typeface="Calibri" pitchFamily="34" charset="0"/>
                <a:hlinkClick r:id="rId2" tooltip="Área metropolitana"/>
              </a:rPr>
              <a:t> </a:t>
            </a:r>
            <a:r>
              <a:rPr lang="es-ES">
                <a:latin typeface="Calibri" pitchFamily="34" charset="0"/>
              </a:rPr>
              <a:t>área metropolitana la habitan aproximadamente 452.000. personas.</a:t>
            </a:r>
          </a:p>
          <a:p>
            <a:r>
              <a:rPr lang="es-ES">
                <a:latin typeface="Calibri" pitchFamily="34" charset="0"/>
              </a:rPr>
              <a:t>El aeropuerto internacional más cercano a Durham, Carolina del Norte es el Raleigh-Durham International Airport</a:t>
            </a:r>
            <a:r>
              <a:rPr lang="es-ES" b="1">
                <a:latin typeface="Calibri" pitchFamily="34" charset="0"/>
              </a:rPr>
              <a:t> </a:t>
            </a:r>
            <a:r>
              <a:rPr lang="es-ES">
                <a:latin typeface="Calibri" pitchFamily="34" charset="0"/>
              </a:rPr>
              <a:t>(RDU / KRDU).  Este aeropuerto está en Morrisville, Carolina del Norte y está a unos 16 kms, del centro de Durham.</a:t>
            </a:r>
          </a:p>
          <a:p>
            <a:r>
              <a:rPr lang="es-ES">
                <a:latin typeface="Calibri" pitchFamily="34" charset="0"/>
              </a:rPr>
              <a:t>En cuanto al clima las temperaturas son suaves en invierno y moderadas en verano. </a:t>
            </a:r>
          </a:p>
        </p:txBody>
      </p:sp>
      <p:pic>
        <p:nvPicPr>
          <p:cNvPr id="3075" name="Picture 2" descr="Localización en  Carolina del Norte"/>
          <p:cNvPicPr>
            <a:picLocks noChangeAspect="1" noChangeArrowheads="1"/>
          </p:cNvPicPr>
          <p:nvPr/>
        </p:nvPicPr>
        <p:blipFill>
          <a:blip r:embed="rId3" cstate="print"/>
          <a:srcRect/>
          <a:stretch>
            <a:fillRect/>
          </a:stretch>
        </p:blipFill>
        <p:spPr bwMode="auto">
          <a:xfrm>
            <a:off x="6084888" y="5300663"/>
            <a:ext cx="2381250" cy="933450"/>
          </a:xfrm>
          <a:prstGeom prst="rect">
            <a:avLst/>
          </a:prstGeom>
          <a:noFill/>
          <a:ln w="9525">
            <a:noFill/>
            <a:miter lim="800000"/>
            <a:headEnd/>
            <a:tailEnd/>
          </a:ln>
        </p:spPr>
      </p:pic>
      <p:sp>
        <p:nvSpPr>
          <p:cNvPr id="3076" name="3 CuadroTexto"/>
          <p:cNvSpPr txBox="1">
            <a:spLocks noChangeArrowheads="1"/>
          </p:cNvSpPr>
          <p:nvPr/>
        </p:nvSpPr>
        <p:spPr bwMode="auto">
          <a:xfrm>
            <a:off x="6011863" y="6092825"/>
            <a:ext cx="2447925" cy="523875"/>
          </a:xfrm>
          <a:prstGeom prst="rect">
            <a:avLst/>
          </a:prstGeom>
          <a:noFill/>
          <a:ln w="9525">
            <a:noFill/>
            <a:miter lim="800000"/>
            <a:headEnd/>
            <a:tailEnd/>
          </a:ln>
        </p:spPr>
        <p:txBody>
          <a:bodyPr>
            <a:spAutoFit/>
          </a:bodyPr>
          <a:lstStyle/>
          <a:p>
            <a:pPr algn="ctr"/>
            <a:r>
              <a:rPr lang="es-ES" sz="2800">
                <a:solidFill>
                  <a:srgbClr val="FF0000"/>
                </a:solidFill>
                <a:latin typeface="Calibri" pitchFamily="34" charset="0"/>
              </a:rPr>
              <a:t>. </a:t>
            </a:r>
            <a:r>
              <a:rPr lang="es-ES" sz="1600">
                <a:solidFill>
                  <a:srgbClr val="FF0000"/>
                </a:solidFill>
                <a:latin typeface="Calibri" pitchFamily="34" charset="0"/>
              </a:rPr>
              <a:t>Durham</a:t>
            </a:r>
            <a:endParaRPr lang="es-ES" sz="2800">
              <a:solidFill>
                <a:srgbClr val="FF0000"/>
              </a:solidFill>
              <a:latin typeface="Calibri" pitchFamily="34" charset="0"/>
            </a:endParaRPr>
          </a:p>
        </p:txBody>
      </p:sp>
      <p:pic>
        <p:nvPicPr>
          <p:cNvPr id="3077" name="Picture 4" descr="Ubicación de Carolina del Norte"/>
          <p:cNvPicPr>
            <a:picLocks noChangeAspect="1" noChangeArrowheads="1"/>
          </p:cNvPicPr>
          <p:nvPr/>
        </p:nvPicPr>
        <p:blipFill>
          <a:blip r:embed="rId4" cstate="print"/>
          <a:srcRect/>
          <a:stretch>
            <a:fillRect/>
          </a:stretch>
        </p:blipFill>
        <p:spPr bwMode="auto">
          <a:xfrm>
            <a:off x="900113" y="4797425"/>
            <a:ext cx="2286000" cy="1485900"/>
          </a:xfrm>
          <a:prstGeom prst="rect">
            <a:avLst/>
          </a:prstGeom>
          <a:noFill/>
          <a:ln w="9525">
            <a:noFill/>
            <a:miter lim="800000"/>
            <a:headEnd/>
            <a:tailEnd/>
          </a:ln>
        </p:spPr>
      </p:pic>
      <p:pic>
        <p:nvPicPr>
          <p:cNvPr id="3078" name="Picture 6" descr="http://t0.gstatic.com/images?q=tbn:ANd9GcSeuqjJlez9LUDsnkJ3r_6uoRxg5EsTTm9P3zZwfVEzYd_p2UdFZw"/>
          <p:cNvPicPr>
            <a:picLocks noChangeAspect="1" noChangeArrowheads="1"/>
          </p:cNvPicPr>
          <p:nvPr/>
        </p:nvPicPr>
        <p:blipFill>
          <a:blip r:embed="rId5" cstate="print"/>
          <a:srcRect/>
          <a:stretch>
            <a:fillRect/>
          </a:stretch>
        </p:blipFill>
        <p:spPr bwMode="auto">
          <a:xfrm>
            <a:off x="3492500" y="4365625"/>
            <a:ext cx="2276475" cy="2009775"/>
          </a:xfrm>
          <a:prstGeom prst="rect">
            <a:avLst/>
          </a:prstGeom>
          <a:noFill/>
          <a:ln w="9525">
            <a:noFill/>
            <a:miter lim="800000"/>
            <a:headEnd/>
            <a:tailEnd/>
          </a:ln>
        </p:spPr>
      </p:pic>
      <p:sp>
        <p:nvSpPr>
          <p:cNvPr id="9" name="8 Rectángulo"/>
          <p:cNvSpPr/>
          <p:nvPr/>
        </p:nvSpPr>
        <p:spPr>
          <a:xfrm rot="10800000" flipV="1">
            <a:off x="3339130" y="773415"/>
            <a:ext cx="5193310" cy="584775"/>
          </a:xfrm>
          <a:prstGeom prst="rect">
            <a:avLst/>
          </a:prstGeom>
          <a:noFill/>
        </p:spPr>
        <p:txBody>
          <a:bodyPr>
            <a:spAutoFit/>
          </a:bodyPr>
          <a:lstStyle/>
          <a:p>
            <a:pPr algn="ctr" fontAlgn="auto">
              <a:spcBef>
                <a:spcPts val="0"/>
              </a:spcBef>
              <a:spcAft>
                <a:spcPts val="0"/>
              </a:spcAft>
              <a:defRPr/>
            </a:pPr>
            <a:r>
              <a:rPr lang="es-ES" sz="3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Información General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Rectángulo"/>
          <p:cNvSpPr>
            <a:spLocks noChangeArrowheads="1"/>
          </p:cNvSpPr>
          <p:nvPr/>
        </p:nvSpPr>
        <p:spPr bwMode="auto">
          <a:xfrm>
            <a:off x="395288" y="1989138"/>
            <a:ext cx="8424862" cy="4892675"/>
          </a:xfrm>
          <a:prstGeom prst="rect">
            <a:avLst/>
          </a:prstGeom>
          <a:noFill/>
          <a:ln w="9525">
            <a:noFill/>
            <a:miter lim="800000"/>
            <a:headEnd/>
            <a:tailEnd/>
          </a:ln>
        </p:spPr>
        <p:txBody>
          <a:bodyPr>
            <a:spAutoFit/>
          </a:bodyPr>
          <a:lstStyle/>
          <a:p>
            <a:r>
              <a:rPr lang="es-ES">
                <a:latin typeface="Calibri" pitchFamily="34" charset="0"/>
              </a:rPr>
              <a:t>La </a:t>
            </a:r>
            <a:r>
              <a:rPr lang="es-ES" sz="2400" b="1">
                <a:latin typeface="Calibri" pitchFamily="34" charset="0"/>
              </a:rPr>
              <a:t>Universidad Duke</a:t>
            </a:r>
            <a:r>
              <a:rPr lang="es-ES">
                <a:latin typeface="Calibri" pitchFamily="34" charset="0"/>
              </a:rPr>
              <a:t> (</a:t>
            </a:r>
            <a:r>
              <a:rPr lang="es-ES" i="1">
                <a:latin typeface="Calibri" pitchFamily="34" charset="0"/>
              </a:rPr>
              <a:t>Duke University</a:t>
            </a:r>
            <a:r>
              <a:rPr lang="es-ES">
                <a:latin typeface="Calibri" pitchFamily="34" charset="0"/>
              </a:rPr>
              <a:t> ), cuyo nombre rinde honor a </a:t>
            </a:r>
            <a:r>
              <a:rPr lang="es-ES" b="1">
                <a:latin typeface="Calibri" pitchFamily="34" charset="0"/>
              </a:rPr>
              <a:t>Washington Duke</a:t>
            </a:r>
            <a:r>
              <a:rPr lang="es-ES">
                <a:latin typeface="Calibri" pitchFamily="34" charset="0"/>
              </a:rPr>
              <a:t>, uno de sus primeros benefactores, es una de las instituciones educativas privadas más reconocidas de los  EEUU. y del mundo. Fundada en el año  1838 en la ciudad de Trinity fue trasladada a Durham en 1892</a:t>
            </a:r>
          </a:p>
          <a:p>
            <a:r>
              <a:rPr lang="es-ES">
                <a:latin typeface="Calibri" pitchFamily="34" charset="0"/>
              </a:rPr>
              <a:t>Sus alumnos son en un 40% minorías étnicas, y provienen de los 50 estados de la Unión   y de 85 países diferentes.</a:t>
            </a:r>
          </a:p>
          <a:p>
            <a:endParaRPr lang="es-ES">
              <a:latin typeface="Calibri" pitchFamily="34" charset="0"/>
            </a:endParaRPr>
          </a:p>
          <a:p>
            <a:r>
              <a:rPr lang="es-ES">
                <a:latin typeface="Calibri" pitchFamily="34" charset="0"/>
              </a:rPr>
              <a:t>Trinity College de las Artes y las Ciencias;</a:t>
            </a:r>
          </a:p>
          <a:p>
            <a:r>
              <a:rPr lang="es-ES">
                <a:latin typeface="Calibri" pitchFamily="34" charset="0"/>
              </a:rPr>
              <a:t>Pratt Facultad de Ingeniería;</a:t>
            </a:r>
          </a:p>
          <a:p>
            <a:r>
              <a:rPr lang="es-ES">
                <a:latin typeface="Calibri" pitchFamily="34" charset="0"/>
              </a:rPr>
              <a:t>Nicolás Escuela de Medio Ambiente;</a:t>
            </a:r>
          </a:p>
          <a:p>
            <a:r>
              <a:rPr lang="es-ES">
                <a:latin typeface="Calibri" pitchFamily="34" charset="0"/>
              </a:rPr>
              <a:t>Sanford Escuela de Políticas Públicas;</a:t>
            </a:r>
          </a:p>
          <a:p>
            <a:r>
              <a:rPr lang="es-ES">
                <a:latin typeface="Calibri" pitchFamily="34" charset="0"/>
              </a:rPr>
              <a:t>Oficina de Educación de Pregrado;</a:t>
            </a:r>
          </a:p>
          <a:p>
            <a:r>
              <a:rPr lang="es-ES">
                <a:latin typeface="Calibri" pitchFamily="34" charset="0"/>
              </a:rPr>
              <a:t>Fucua Escuela de Negocios;</a:t>
            </a:r>
          </a:p>
          <a:p>
            <a:r>
              <a:rPr lang="es-ES">
                <a:latin typeface="Calibri" pitchFamily="34" charset="0"/>
              </a:rPr>
              <a:t>Facultad de Derecho:</a:t>
            </a:r>
          </a:p>
          <a:p>
            <a:r>
              <a:rPr lang="es-ES">
                <a:latin typeface="Calibri" pitchFamily="34" charset="0"/>
              </a:rPr>
              <a:t>Facultad de Medicina;</a:t>
            </a:r>
          </a:p>
          <a:p>
            <a:r>
              <a:rPr lang="es-ES">
                <a:latin typeface="Calibri" pitchFamily="34" charset="0"/>
              </a:rPr>
              <a:t>Escuela de Enfermería</a:t>
            </a:r>
          </a:p>
          <a:p>
            <a:endParaRPr lang="es-ES">
              <a:latin typeface="Calibri" pitchFamily="34" charset="0"/>
            </a:endParaRPr>
          </a:p>
        </p:txBody>
      </p:sp>
      <p:sp>
        <p:nvSpPr>
          <p:cNvPr id="4" name="3 Rectángulo"/>
          <p:cNvSpPr/>
          <p:nvPr/>
        </p:nvSpPr>
        <p:spPr>
          <a:xfrm>
            <a:off x="2267744" y="620688"/>
            <a:ext cx="6480720"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La Universidad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388" y="1397000"/>
          <a:ext cx="8977336" cy="5460998"/>
        </p:xfrm>
        <a:graphic>
          <a:graphicData uri="http://schemas.openxmlformats.org/drawingml/2006/table">
            <a:tbl>
              <a:tblPr/>
              <a:tblGrid>
                <a:gridCol w="4488668"/>
                <a:gridCol w="4488668"/>
              </a:tblGrid>
              <a:tr h="305357">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9</a:t>
                      </a:r>
                      <a:endParaRPr lang="es-ES" sz="1200" dirty="0"/>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Privada/ Metodista</a:t>
                      </a:r>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1838</a:t>
                      </a:r>
                    </a:p>
                  </a:txBody>
                  <a:tcPr marL="61576" marR="61576" marT="30788" marB="30788" anchor="ctr">
                    <a:lnL>
                      <a:noFill/>
                    </a:lnL>
                    <a:lnR>
                      <a:noFill/>
                    </a:lnR>
                    <a:lnT>
                      <a:noFill/>
                    </a:lnT>
                    <a:lnB>
                      <a:noFill/>
                    </a:lnB>
                  </a:tcPr>
                </a:tc>
              </a:tr>
              <a:tr h="990680">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$52.094</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Semestral</a:t>
                      </a:r>
                      <a:endParaRPr lang="es-ES" sz="1200" dirty="0"/>
                    </a:p>
                  </a:txBody>
                  <a:tcPr marL="61576" marR="61576" marT="30788" marB="30788" anchor="ctr">
                    <a:lnL>
                      <a:noFill/>
                    </a:lnL>
                    <a:lnR>
                      <a:noFill/>
                    </a:lnR>
                    <a:lnT>
                      <a:noFill/>
                    </a:lnT>
                    <a:lnB>
                      <a:noFill/>
                    </a:lnB>
                  </a:tcPr>
                </a:tc>
              </a:tr>
              <a:tr h="339789">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6.578</a:t>
                      </a:r>
                      <a:endParaRPr lang="es-ES" sz="1200" dirty="0"/>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Suburbana</a:t>
                      </a:r>
                      <a:endParaRPr lang="es-ES" sz="1200" dirty="0"/>
                    </a:p>
                  </a:txBody>
                  <a:tcPr marL="61576" marR="61576" marT="30788" marB="30788" anchor="ctr">
                    <a:lnL>
                      <a:noFill/>
                    </a:lnL>
                    <a:lnR>
                      <a:noFill/>
                    </a:lnR>
                    <a:lnT>
                      <a:noFill/>
                    </a:lnT>
                    <a:lnB>
                      <a:noFill/>
                    </a:lnB>
                  </a:tcPr>
                </a:tc>
              </a:tr>
              <a:tr h="339789">
                <a:tc>
                  <a:txBody>
                    <a:bodyPr/>
                    <a:lstStyle/>
                    <a:p>
                      <a:pPr marL="0" marR="0" algn="ctr">
                        <a:spcBef>
                          <a:spcPts val="0"/>
                        </a:spcBef>
                        <a:spcAft>
                          <a:spcPts val="0"/>
                        </a:spcAft>
                      </a:pPr>
                      <a:r>
                        <a:rPr lang="es-ES" sz="1200" dirty="0" smtClean="0"/>
                        <a:t>Otros</a:t>
                      </a:r>
                      <a:r>
                        <a:rPr lang="es-ES" sz="1200" baseline="0" dirty="0" smtClean="0"/>
                        <a:t> requisitos</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Examen de entrada</a:t>
                      </a:r>
                      <a:endParaRPr lang="es-ES" sz="1200" dirty="0"/>
                    </a:p>
                  </a:txBody>
                  <a:tcPr marL="61576" marR="61576" marT="30788" marB="30788" anchor="ctr">
                    <a:lnL>
                      <a:noFill/>
                    </a:lnL>
                    <a:lnR>
                      <a:noFill/>
                    </a:lnR>
                    <a:lnT>
                      <a:noFill/>
                    </a:lnT>
                    <a:lnB>
                      <a:noFill/>
                    </a:lnB>
                  </a:tcPr>
                </a:tc>
              </a:tr>
              <a:tr h="339789">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1435</a:t>
                      </a:r>
                      <a:endParaRPr lang="es-ES" sz="1200" dirty="0"/>
                    </a:p>
                  </a:txBody>
                  <a:tcPr marL="61576" marR="61576" marT="30788" marB="30788" anchor="ctr">
                    <a:lnL>
                      <a:noFill/>
                    </a:lnL>
                    <a:lnR>
                      <a:noFill/>
                    </a:lnR>
                    <a:lnT>
                      <a:noFill/>
                    </a:lnT>
                    <a:lnB>
                      <a:noFill/>
                    </a:lnB>
                  </a:tcPr>
                </a:tc>
              </a:tr>
              <a:tr h="762239">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Recomendado pero no obligatorio</a:t>
                      </a:r>
                      <a:endParaRPr lang="es-ES" sz="1200" dirty="0"/>
                    </a:p>
                  </a:txBody>
                  <a:tcPr marL="61576" marR="61576" marT="30788" marB="30788" anchor="ctr">
                    <a:lnL>
                      <a:noFill/>
                    </a:lnL>
                    <a:lnR>
                      <a:noFill/>
                    </a:lnR>
                    <a:lnT>
                      <a:noFill/>
                    </a:lnT>
                    <a:lnB>
                      <a:noFill/>
                    </a:lnB>
                  </a:tcPr>
                </a:tc>
              </a:tr>
              <a:tr h="398936">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 de Enero para siguiente año académico</a:t>
                      </a:r>
                      <a:endParaRPr lang="es-ES" sz="1200" dirty="0"/>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$75</a:t>
                      </a:r>
                      <a:endParaRPr lang="es-ES" sz="1200" dirty="0"/>
                    </a:p>
                  </a:txBody>
                  <a:tcPr marL="61576" marR="61576" marT="30788" marB="30788" anchor="ctr">
                    <a:lnL>
                      <a:noFill/>
                    </a:lnL>
                    <a:lnR>
                      <a:noFill/>
                    </a:lnR>
                    <a:lnT>
                      <a:noFill/>
                    </a:lnT>
                    <a:lnB>
                      <a:noFill/>
                    </a:lnB>
                  </a:tcPr>
                </a:tc>
              </a:tr>
              <a:tr h="457634">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19%</a:t>
                      </a:r>
                      <a:endParaRPr lang="es-ES" sz="1200" i="0" dirty="0"/>
                    </a:p>
                  </a:txBody>
                  <a:tcPr marL="61576" marR="61576" marT="30788" marB="30788" anchor="ctr">
                    <a:lnL>
                      <a:noFill/>
                    </a:lnL>
                    <a:lnR>
                      <a:noFill/>
                    </a:lnR>
                    <a:lnT>
                      <a:noFill/>
                    </a:lnT>
                    <a:lnB>
                      <a:noFill/>
                    </a:lnB>
                  </a:tcPr>
                </a:tc>
              </a:tr>
              <a:tr h="305357">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sp>
        <p:nvSpPr>
          <p:cNvPr id="4" name="3 Rectángulo"/>
          <p:cNvSpPr/>
          <p:nvPr/>
        </p:nvSpPr>
        <p:spPr>
          <a:xfrm>
            <a:off x="2764234" y="476672"/>
            <a:ext cx="4904109" cy="523220"/>
          </a:xfrm>
          <a:prstGeom prst="rect">
            <a:avLst/>
          </a:prstGeom>
          <a:noFill/>
        </p:spPr>
        <p:txBody>
          <a:bodyPr>
            <a:spAutoFit/>
          </a:bodyPr>
          <a:lstStyle/>
          <a:p>
            <a:pPr algn="ctr" fontAlgn="auto">
              <a:spcBef>
                <a:spcPts val="0"/>
              </a:spcBef>
              <a:spcAft>
                <a:spcPts val="0"/>
              </a:spcAft>
              <a:defRPr/>
            </a:pPr>
            <a:r>
              <a:rPr lang="es-ES"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otating Golf Holes"/>
          <p:cNvPicPr>
            <a:picLocks noChangeAspect="1" noChangeArrowheads="1"/>
          </p:cNvPicPr>
          <p:nvPr/>
        </p:nvPicPr>
        <p:blipFill>
          <a:blip r:embed="rId2" cstate="print"/>
          <a:srcRect/>
          <a:stretch>
            <a:fillRect/>
          </a:stretch>
        </p:blipFill>
        <p:spPr bwMode="auto">
          <a:xfrm>
            <a:off x="1475656" y="2564904"/>
            <a:ext cx="5715000" cy="3810000"/>
          </a:xfrm>
          <a:prstGeom prst="rect">
            <a:avLst/>
          </a:prstGeom>
          <a:noFill/>
          <a:ln w="9525">
            <a:noFill/>
            <a:miter lim="800000"/>
            <a:headEnd/>
            <a:tailEnd/>
          </a:ln>
        </p:spPr>
      </p:pic>
      <p:pic>
        <p:nvPicPr>
          <p:cNvPr id="7176" name="Picture 8" descr="DGC Banner"/>
          <p:cNvPicPr>
            <a:picLocks noChangeAspect="1" noChangeArrowheads="1"/>
          </p:cNvPicPr>
          <p:nvPr/>
        </p:nvPicPr>
        <p:blipFill>
          <a:blip r:embed="rId3" cstate="print"/>
          <a:srcRect/>
          <a:stretch>
            <a:fillRect/>
          </a:stretch>
        </p:blipFill>
        <p:spPr bwMode="auto">
          <a:xfrm>
            <a:off x="1763688" y="1124744"/>
            <a:ext cx="5143500" cy="1152525"/>
          </a:xfrm>
          <a:prstGeom prst="rect">
            <a:avLst/>
          </a:prstGeom>
          <a:noFill/>
          <a:ln w="9525">
            <a:noFill/>
            <a:miter lim="800000"/>
            <a:headEnd/>
            <a:tailEnd/>
          </a:ln>
        </p:spPr>
      </p:pic>
      <p:sp>
        <p:nvSpPr>
          <p:cNvPr id="5" name="4 Rectángulo"/>
          <p:cNvSpPr/>
          <p:nvPr/>
        </p:nvSpPr>
        <p:spPr>
          <a:xfrm>
            <a:off x="1763688" y="0"/>
            <a:ext cx="5760640" cy="923330"/>
          </a:xfrm>
          <a:prstGeom prst="rect">
            <a:avLst/>
          </a:prstGeom>
          <a:noFill/>
        </p:spPr>
        <p:txBody>
          <a:bodyPr wrap="square">
            <a:spAutoFit/>
          </a:bodyPr>
          <a:lstStyle/>
          <a:p>
            <a:pPr algn="ctr" fontAlgn="auto">
              <a:spcBef>
                <a:spcPts val="0"/>
              </a:spcBef>
              <a:spcAft>
                <a:spcPts val="0"/>
              </a:spcAft>
              <a:defRPr/>
            </a:pPr>
            <a:r>
              <a:rPr lang="es-E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Programa de  Golf</a:t>
            </a:r>
            <a:endPar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pic>
        <p:nvPicPr>
          <p:cNvPr id="6" name="Picture 2" descr="http://t0.gstatic.com/images?q=tbn:ANd9GcR0xWaUWDrzYDqvpzMxxQJtfFHN_3iewA1krBMhgtFpKFl6Fg-mxQ"/>
          <p:cNvPicPr>
            <a:picLocks noChangeAspect="1" noChangeArrowheads="1"/>
          </p:cNvPicPr>
          <p:nvPr/>
        </p:nvPicPr>
        <p:blipFill>
          <a:blip r:embed="rId4" cstate="print"/>
          <a:srcRect/>
          <a:stretch>
            <a:fillRect/>
          </a:stretch>
        </p:blipFill>
        <p:spPr bwMode="auto">
          <a:xfrm>
            <a:off x="8020869" y="0"/>
            <a:ext cx="1123131" cy="1190384"/>
          </a:xfrm>
          <a:prstGeom prst="rect">
            <a:avLst/>
          </a:prstGeom>
          <a:noFill/>
          <a:ln w="9525">
            <a:noFill/>
            <a:miter lim="800000"/>
            <a:headEnd/>
            <a:tailEnd/>
          </a:ln>
        </p:spPr>
      </p:pic>
      <p:sp>
        <p:nvSpPr>
          <p:cNvPr id="7" name="7 CuadroTexto"/>
          <p:cNvSpPr txBox="1">
            <a:spLocks noChangeArrowheads="1"/>
          </p:cNvSpPr>
          <p:nvPr/>
        </p:nvSpPr>
        <p:spPr bwMode="auto">
          <a:xfrm>
            <a:off x="2555776" y="2780928"/>
            <a:ext cx="3529012" cy="1200329"/>
          </a:xfrm>
          <a:prstGeom prst="rect">
            <a:avLst/>
          </a:prstGeom>
          <a:noFill/>
          <a:ln w="9525">
            <a:noFill/>
            <a:miter lim="800000"/>
            <a:headEnd/>
            <a:tailEnd/>
          </a:ln>
        </p:spPr>
        <p:txBody>
          <a:bodyPr>
            <a:spAutoFit/>
          </a:bodyPr>
          <a:lstStyle/>
          <a:p>
            <a:pPr algn="ctr"/>
            <a:r>
              <a:rPr lang="es-ES" dirty="0" err="1">
                <a:latin typeface="Calibri" pitchFamily="34" charset="0"/>
              </a:rPr>
              <a:t>Duke</a:t>
            </a:r>
            <a:r>
              <a:rPr lang="es-ES" dirty="0">
                <a:latin typeface="Calibri" pitchFamily="34" charset="0"/>
              </a:rPr>
              <a:t> </a:t>
            </a:r>
            <a:r>
              <a:rPr lang="es-ES" dirty="0" err="1">
                <a:latin typeface="Calibri" pitchFamily="34" charset="0"/>
              </a:rPr>
              <a:t>University</a:t>
            </a:r>
            <a:r>
              <a:rPr lang="es-ES" dirty="0">
                <a:latin typeface="Calibri" pitchFamily="34" charset="0"/>
              </a:rPr>
              <a:t> Golf </a:t>
            </a:r>
            <a:r>
              <a:rPr lang="es-ES" dirty="0" err="1" smtClean="0">
                <a:latin typeface="Calibri" pitchFamily="34" charset="0"/>
              </a:rPr>
              <a:t>Course</a:t>
            </a:r>
            <a:endParaRPr lang="es-ES" dirty="0" smtClean="0">
              <a:latin typeface="Calibri" pitchFamily="34" charset="0"/>
            </a:endParaRPr>
          </a:p>
          <a:p>
            <a:pPr algn="ctr"/>
            <a:r>
              <a:rPr lang="es-ES" dirty="0" smtClean="0">
                <a:latin typeface="Calibri" pitchFamily="34" charset="0"/>
              </a:rPr>
              <a:t>Campo público dentro de la propia universidad.  Diseño Robert </a:t>
            </a:r>
            <a:r>
              <a:rPr lang="es-ES" dirty="0" err="1" smtClean="0">
                <a:latin typeface="Calibri" pitchFamily="34" charset="0"/>
              </a:rPr>
              <a:t>Trent</a:t>
            </a:r>
            <a:r>
              <a:rPr lang="es-ES" dirty="0" smtClean="0">
                <a:latin typeface="Calibri" pitchFamily="34" charset="0"/>
              </a:rPr>
              <a:t> Jones.</a:t>
            </a:r>
            <a:endParaRPr lang="es-ES" dirty="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763688" y="0"/>
            <a:ext cx="5760640" cy="923330"/>
          </a:xfrm>
          <a:prstGeom prst="rect">
            <a:avLst/>
          </a:prstGeom>
          <a:noFill/>
        </p:spPr>
        <p:txBody>
          <a:bodyPr wrap="square">
            <a:spAutoFit/>
          </a:bodyPr>
          <a:lstStyle/>
          <a:p>
            <a:pPr algn="ctr" fontAlgn="auto">
              <a:spcBef>
                <a:spcPts val="0"/>
              </a:spcBef>
              <a:spcAft>
                <a:spcPts val="0"/>
              </a:spcAft>
              <a:defRPr/>
            </a:pPr>
            <a:r>
              <a:rPr lang="es-E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Instalaciones</a:t>
            </a:r>
            <a:endPar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pic>
        <p:nvPicPr>
          <p:cNvPr id="10242" name="Picture 2" descr="http://golf.duke.edu/images/photos/range.jpg"/>
          <p:cNvPicPr>
            <a:picLocks noChangeAspect="1" noChangeArrowheads="1"/>
          </p:cNvPicPr>
          <p:nvPr/>
        </p:nvPicPr>
        <p:blipFill>
          <a:blip r:embed="rId2" cstate="print"/>
          <a:srcRect/>
          <a:stretch>
            <a:fillRect/>
          </a:stretch>
        </p:blipFill>
        <p:spPr bwMode="auto">
          <a:xfrm>
            <a:off x="5508104" y="1052736"/>
            <a:ext cx="3635896" cy="2726923"/>
          </a:xfrm>
          <a:prstGeom prst="rect">
            <a:avLst/>
          </a:prstGeom>
          <a:noFill/>
        </p:spPr>
      </p:pic>
      <p:sp>
        <p:nvSpPr>
          <p:cNvPr id="11" name="7 CuadroTexto"/>
          <p:cNvSpPr txBox="1">
            <a:spLocks noChangeArrowheads="1"/>
          </p:cNvSpPr>
          <p:nvPr/>
        </p:nvSpPr>
        <p:spPr bwMode="auto">
          <a:xfrm>
            <a:off x="5614988" y="2708920"/>
            <a:ext cx="3529012" cy="923330"/>
          </a:xfrm>
          <a:prstGeom prst="rect">
            <a:avLst/>
          </a:prstGeom>
          <a:noFill/>
          <a:ln w="9525">
            <a:noFill/>
            <a:miter lim="800000"/>
            <a:headEnd/>
            <a:tailEnd/>
          </a:ln>
        </p:spPr>
        <p:txBody>
          <a:bodyPr>
            <a:spAutoFit/>
          </a:bodyPr>
          <a:lstStyle/>
          <a:p>
            <a:pPr algn="ctr"/>
            <a:r>
              <a:rPr lang="es-ES" dirty="0" smtClean="0">
                <a:latin typeface="Calibri" pitchFamily="34" charset="0"/>
              </a:rPr>
              <a:t>Campo de Prácticas de 350 yardas con 3 distintas secciones y diferentes </a:t>
            </a:r>
            <a:r>
              <a:rPr lang="es-ES" dirty="0" err="1" smtClean="0">
                <a:latin typeface="Calibri" pitchFamily="34" charset="0"/>
              </a:rPr>
              <a:t>greenes</a:t>
            </a:r>
            <a:r>
              <a:rPr lang="es-ES" dirty="0" smtClean="0">
                <a:latin typeface="Calibri" pitchFamily="34" charset="0"/>
              </a:rPr>
              <a:t> de objetivo </a:t>
            </a:r>
            <a:endParaRPr lang="es-ES" dirty="0">
              <a:latin typeface="Calibri" pitchFamily="34" charset="0"/>
            </a:endParaRPr>
          </a:p>
        </p:txBody>
      </p:sp>
      <p:pic>
        <p:nvPicPr>
          <p:cNvPr id="10244" name="Picture 4" descr="practice greens"/>
          <p:cNvPicPr>
            <a:picLocks noChangeAspect="1" noChangeArrowheads="1"/>
          </p:cNvPicPr>
          <p:nvPr/>
        </p:nvPicPr>
        <p:blipFill>
          <a:blip r:embed="rId3" cstate="print"/>
          <a:srcRect/>
          <a:stretch>
            <a:fillRect/>
          </a:stretch>
        </p:blipFill>
        <p:spPr bwMode="auto">
          <a:xfrm>
            <a:off x="5518076" y="4138556"/>
            <a:ext cx="3625924" cy="2719444"/>
          </a:xfrm>
          <a:prstGeom prst="rect">
            <a:avLst/>
          </a:prstGeom>
          <a:noFill/>
        </p:spPr>
      </p:pic>
      <p:sp>
        <p:nvSpPr>
          <p:cNvPr id="14" name="7 CuadroTexto"/>
          <p:cNvSpPr txBox="1">
            <a:spLocks noChangeArrowheads="1"/>
          </p:cNvSpPr>
          <p:nvPr/>
        </p:nvSpPr>
        <p:spPr bwMode="auto">
          <a:xfrm>
            <a:off x="5614988" y="5380672"/>
            <a:ext cx="3529012" cy="1477328"/>
          </a:xfrm>
          <a:prstGeom prst="rect">
            <a:avLst/>
          </a:prstGeom>
          <a:noFill/>
          <a:ln w="9525">
            <a:noFill/>
            <a:miter lim="800000"/>
            <a:headEnd/>
            <a:tailEnd/>
          </a:ln>
        </p:spPr>
        <p:txBody>
          <a:bodyPr>
            <a:spAutoFit/>
          </a:bodyPr>
          <a:lstStyle/>
          <a:p>
            <a:pPr algn="ctr"/>
            <a:r>
              <a:rPr lang="es-ES" dirty="0" smtClean="0">
                <a:latin typeface="Calibri" pitchFamily="34" charset="0"/>
              </a:rPr>
              <a:t>En la zona de juego corto exclusiva para los equipos de golf se puede practicar cualquier tipo de golpe desde 150 yardas  y con bunkers de distinto tipo de arena</a:t>
            </a:r>
            <a:endParaRPr lang="es-ES" dirty="0">
              <a:latin typeface="Calibri" pitchFamily="34" charset="0"/>
            </a:endParaRPr>
          </a:p>
        </p:txBody>
      </p:sp>
      <p:pic>
        <p:nvPicPr>
          <p:cNvPr id="10248" name="Picture 8" descr="http://image.cdnl3.xosnetwork.com/pics2/160/CZ/CZNEZPBUGSELDRL.20051116211953.jpg"/>
          <p:cNvPicPr>
            <a:picLocks noChangeAspect="1" noChangeArrowheads="1"/>
          </p:cNvPicPr>
          <p:nvPr/>
        </p:nvPicPr>
        <p:blipFill>
          <a:blip r:embed="rId4" cstate="print"/>
          <a:srcRect/>
          <a:stretch>
            <a:fillRect/>
          </a:stretch>
        </p:blipFill>
        <p:spPr bwMode="auto">
          <a:xfrm>
            <a:off x="179512" y="1052736"/>
            <a:ext cx="2880320" cy="2880321"/>
          </a:xfrm>
          <a:prstGeom prst="rect">
            <a:avLst/>
          </a:prstGeom>
          <a:noFill/>
        </p:spPr>
      </p:pic>
      <p:sp>
        <p:nvSpPr>
          <p:cNvPr id="18" name="17 Rectángulo"/>
          <p:cNvSpPr/>
          <p:nvPr/>
        </p:nvSpPr>
        <p:spPr>
          <a:xfrm>
            <a:off x="0" y="4077072"/>
            <a:ext cx="4211960" cy="1477328"/>
          </a:xfrm>
          <a:prstGeom prst="rect">
            <a:avLst/>
          </a:prstGeom>
        </p:spPr>
        <p:txBody>
          <a:bodyPr wrap="square">
            <a:spAutoFit/>
          </a:bodyPr>
          <a:lstStyle/>
          <a:p>
            <a:r>
              <a:rPr lang="es-ES" dirty="0" smtClean="0"/>
              <a:t>Las instalaciones del equipo de golf cuentan con un edificio que cuenta con tres salas de práctica de juego largo con calefacción, sistema de vídeo V1, </a:t>
            </a:r>
            <a:r>
              <a:rPr lang="es-ES" dirty="0" err="1" smtClean="0"/>
              <a:t>Trackman</a:t>
            </a:r>
            <a:r>
              <a:rPr lang="es-ES" dirty="0" smtClean="0"/>
              <a:t> y un </a:t>
            </a:r>
            <a:r>
              <a:rPr lang="es-ES" dirty="0" err="1" smtClean="0"/>
              <a:t>putting-green</a:t>
            </a:r>
            <a:r>
              <a:rPr lang="es-ES" dirty="0" smtClean="0"/>
              <a:t> interior.</a:t>
            </a:r>
            <a:endParaRPr lang="es-E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763688" y="0"/>
            <a:ext cx="5760640" cy="923330"/>
          </a:xfrm>
          <a:prstGeom prst="rect">
            <a:avLst/>
          </a:prstGeom>
          <a:noFill/>
        </p:spPr>
        <p:txBody>
          <a:bodyPr wrap="square">
            <a:spAutoFit/>
          </a:bodyPr>
          <a:lstStyle/>
          <a:p>
            <a:pPr algn="ctr" fontAlgn="auto">
              <a:spcBef>
                <a:spcPts val="0"/>
              </a:spcBef>
              <a:spcAft>
                <a:spcPts val="0"/>
              </a:spcAft>
              <a:defRPr/>
            </a:pPr>
            <a:r>
              <a:rPr lang="es-E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Training Center</a:t>
            </a:r>
            <a:endPar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endParaRPr>
          </a:p>
        </p:txBody>
      </p:sp>
      <p:pic>
        <p:nvPicPr>
          <p:cNvPr id="28674" name="Picture 2" descr="kcenter-weight-room (15).jpg"/>
          <p:cNvPicPr>
            <a:picLocks noChangeAspect="1" noChangeArrowheads="1"/>
          </p:cNvPicPr>
          <p:nvPr/>
        </p:nvPicPr>
        <p:blipFill>
          <a:blip r:embed="rId2" cstate="print"/>
          <a:srcRect/>
          <a:stretch>
            <a:fillRect/>
          </a:stretch>
        </p:blipFill>
        <p:spPr bwMode="auto">
          <a:xfrm>
            <a:off x="1" y="1052736"/>
            <a:ext cx="4283968" cy="2843484"/>
          </a:xfrm>
          <a:prstGeom prst="rect">
            <a:avLst/>
          </a:prstGeom>
          <a:noFill/>
        </p:spPr>
      </p:pic>
      <p:pic>
        <p:nvPicPr>
          <p:cNvPr id="28678" name="Picture 6" descr="kcenter-weight-room (13).jpg"/>
          <p:cNvPicPr>
            <a:picLocks noChangeAspect="1" noChangeArrowheads="1"/>
          </p:cNvPicPr>
          <p:nvPr/>
        </p:nvPicPr>
        <p:blipFill>
          <a:blip r:embed="rId3" cstate="print"/>
          <a:srcRect/>
          <a:stretch>
            <a:fillRect/>
          </a:stretch>
        </p:blipFill>
        <p:spPr bwMode="auto">
          <a:xfrm>
            <a:off x="4860032" y="1052736"/>
            <a:ext cx="4283968" cy="2843483"/>
          </a:xfrm>
          <a:prstGeom prst="rect">
            <a:avLst/>
          </a:prstGeom>
          <a:noFill/>
        </p:spPr>
      </p:pic>
      <p:pic>
        <p:nvPicPr>
          <p:cNvPr id="28680" name="Picture 8" descr="kcenter-weight-room (3).jpg"/>
          <p:cNvPicPr>
            <a:picLocks noChangeAspect="1" noChangeArrowheads="1"/>
          </p:cNvPicPr>
          <p:nvPr/>
        </p:nvPicPr>
        <p:blipFill>
          <a:blip r:embed="rId4" cstate="print"/>
          <a:srcRect/>
          <a:stretch>
            <a:fillRect/>
          </a:stretch>
        </p:blipFill>
        <p:spPr bwMode="auto">
          <a:xfrm>
            <a:off x="0" y="3977680"/>
            <a:ext cx="4307019" cy="2880320"/>
          </a:xfrm>
          <a:prstGeom prst="rect">
            <a:avLst/>
          </a:prstGeom>
          <a:noFill/>
        </p:spPr>
      </p:pic>
      <p:pic>
        <p:nvPicPr>
          <p:cNvPr id="28682" name="Picture 10" descr="kcenter-weight-room (2).jpg"/>
          <p:cNvPicPr>
            <a:picLocks noChangeAspect="1" noChangeArrowheads="1"/>
          </p:cNvPicPr>
          <p:nvPr/>
        </p:nvPicPr>
        <p:blipFill>
          <a:blip r:embed="rId5" cstate="print"/>
          <a:srcRect/>
          <a:stretch>
            <a:fillRect/>
          </a:stretch>
        </p:blipFill>
        <p:spPr bwMode="auto">
          <a:xfrm>
            <a:off x="4860032" y="3993096"/>
            <a:ext cx="4283968" cy="286490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rot="10800000" flipV="1">
            <a:off x="179512" y="3861048"/>
            <a:ext cx="3816424" cy="646331"/>
          </a:xfrm>
          <a:prstGeom prst="rect">
            <a:avLst/>
          </a:prstGeom>
        </p:spPr>
        <p:txBody>
          <a:bodyPr wrap="square">
            <a:spAutoFit/>
          </a:bodyPr>
          <a:lstStyle/>
          <a:p>
            <a:pPr algn="ctr"/>
            <a:r>
              <a:rPr lang="es-ES" b="1" dirty="0" err="1" smtClean="0">
                <a:latin typeface="Arial" pitchFamily="34" charset="0"/>
                <a:cs typeface="Arial" pitchFamily="34" charset="0"/>
              </a:rPr>
              <a:t>Jamie</a:t>
            </a:r>
            <a:r>
              <a:rPr lang="es-ES" b="1" dirty="0" smtClean="0">
                <a:latin typeface="Arial" pitchFamily="34" charset="0"/>
                <a:cs typeface="Arial" pitchFamily="34" charset="0"/>
              </a:rPr>
              <a:t> Green</a:t>
            </a:r>
          </a:p>
          <a:p>
            <a:pPr algn="ctr"/>
            <a:r>
              <a:rPr lang="es-ES" dirty="0" smtClean="0">
                <a:latin typeface="Arial" pitchFamily="34" charset="0"/>
                <a:cs typeface="Arial" pitchFamily="34" charset="0"/>
              </a:rPr>
              <a:t>Entrenador Equipo Masculino</a:t>
            </a:r>
            <a:endParaRPr lang="es-ES" dirty="0">
              <a:latin typeface="Arial" pitchFamily="34" charset="0"/>
              <a:cs typeface="Arial" pitchFamily="34" charset="0"/>
            </a:endParaRPr>
          </a:p>
        </p:txBody>
      </p:sp>
      <p:pic>
        <p:nvPicPr>
          <p:cNvPr id="23554" name="Picture 2" descr="Jamie Green was named head men's golf coach on Friday."/>
          <p:cNvPicPr>
            <a:picLocks noChangeAspect="1" noChangeArrowheads="1"/>
          </p:cNvPicPr>
          <p:nvPr/>
        </p:nvPicPr>
        <p:blipFill>
          <a:blip r:embed="rId2" cstate="print"/>
          <a:srcRect/>
          <a:stretch>
            <a:fillRect/>
          </a:stretch>
        </p:blipFill>
        <p:spPr bwMode="auto">
          <a:xfrm>
            <a:off x="107504" y="980728"/>
            <a:ext cx="3810000" cy="2857500"/>
          </a:xfrm>
          <a:prstGeom prst="rect">
            <a:avLst/>
          </a:prstGeom>
          <a:noFill/>
        </p:spPr>
      </p:pic>
      <p:sp>
        <p:nvSpPr>
          <p:cNvPr id="9" name="8 Rectángulo"/>
          <p:cNvSpPr/>
          <p:nvPr/>
        </p:nvSpPr>
        <p:spPr>
          <a:xfrm>
            <a:off x="4499992" y="4941168"/>
            <a:ext cx="4176464" cy="1200329"/>
          </a:xfrm>
          <a:prstGeom prst="rect">
            <a:avLst/>
          </a:prstGeom>
        </p:spPr>
        <p:txBody>
          <a:bodyPr wrap="square">
            <a:spAutoFit/>
          </a:bodyPr>
          <a:lstStyle/>
          <a:p>
            <a:r>
              <a:rPr lang="es-ES" dirty="0"/>
              <a:t> En </a:t>
            </a:r>
            <a:r>
              <a:rPr lang="es-ES" dirty="0" smtClean="0"/>
              <a:t>sus 26</a:t>
            </a:r>
            <a:r>
              <a:rPr lang="es-ES" dirty="0"/>
              <a:t> años </a:t>
            </a:r>
            <a:r>
              <a:rPr lang="es-ES" dirty="0" smtClean="0"/>
              <a:t>como</a:t>
            </a:r>
            <a:r>
              <a:rPr lang="es-ES" dirty="0"/>
              <a:t> entrenador de </a:t>
            </a:r>
            <a:r>
              <a:rPr lang="es-ES" smtClean="0"/>
              <a:t>femenino </a:t>
            </a:r>
            <a:r>
              <a:rPr lang="es-ES" smtClean="0"/>
              <a:t>de Duke</a:t>
            </a:r>
            <a:r>
              <a:rPr lang="es-ES" dirty="0"/>
              <a:t>, </a:t>
            </a:r>
            <a:r>
              <a:rPr lang="es-ES" dirty="0" smtClean="0"/>
              <a:t>Dan Brooks ha</a:t>
            </a:r>
            <a:r>
              <a:rPr lang="es-ES" dirty="0"/>
              <a:t> </a:t>
            </a:r>
            <a:r>
              <a:rPr lang="es-ES" dirty="0" smtClean="0"/>
              <a:t>ganado 5 títulos en la NCAA y 15 en su conferencia.</a:t>
            </a:r>
            <a:endParaRPr lang="es-ES" dirty="0"/>
          </a:p>
        </p:txBody>
      </p:sp>
      <p:pic>
        <p:nvPicPr>
          <p:cNvPr id="23556" name="Picture 4" descr="http://image.cdnl3.xosnetwork.com/pics31/200/OX/OXITKPJYAQPOXMK.20100412142421.jpg"/>
          <p:cNvPicPr>
            <a:picLocks noChangeAspect="1" noChangeArrowheads="1"/>
          </p:cNvPicPr>
          <p:nvPr/>
        </p:nvPicPr>
        <p:blipFill>
          <a:blip r:embed="rId3" cstate="print"/>
          <a:srcRect/>
          <a:stretch>
            <a:fillRect/>
          </a:stretch>
        </p:blipFill>
        <p:spPr bwMode="auto">
          <a:xfrm>
            <a:off x="4860032" y="908720"/>
            <a:ext cx="3024336" cy="3024336"/>
          </a:xfrm>
          <a:prstGeom prst="rect">
            <a:avLst/>
          </a:prstGeom>
          <a:noFill/>
        </p:spPr>
      </p:pic>
      <p:sp>
        <p:nvSpPr>
          <p:cNvPr id="11" name="10 Rectángulo"/>
          <p:cNvSpPr/>
          <p:nvPr/>
        </p:nvSpPr>
        <p:spPr>
          <a:xfrm>
            <a:off x="4644008" y="3982998"/>
            <a:ext cx="4032448" cy="584775"/>
          </a:xfrm>
          <a:prstGeom prst="rect">
            <a:avLst/>
          </a:prstGeom>
        </p:spPr>
        <p:txBody>
          <a:bodyPr wrap="square">
            <a:spAutoFit/>
          </a:bodyPr>
          <a:lstStyle/>
          <a:p>
            <a:pPr algn="ctr"/>
            <a:r>
              <a:rPr lang="es-ES" b="1" dirty="0"/>
              <a:t>Dan </a:t>
            </a:r>
            <a:r>
              <a:rPr lang="es-ES" b="1" dirty="0" smtClean="0"/>
              <a:t>Brooks/ </a:t>
            </a:r>
            <a:r>
              <a:rPr lang="es-ES" sz="1400" b="1" dirty="0" smtClean="0"/>
              <a:t>Entrenador Equipo Femenino</a:t>
            </a:r>
            <a:endParaRPr lang="es-ES" sz="1400" dirty="0"/>
          </a:p>
        </p:txBody>
      </p:sp>
      <p:sp>
        <p:nvSpPr>
          <p:cNvPr id="8" name="7 Rectángulo"/>
          <p:cNvSpPr/>
          <p:nvPr/>
        </p:nvSpPr>
        <p:spPr>
          <a:xfrm>
            <a:off x="323528" y="5085184"/>
            <a:ext cx="4176464" cy="923330"/>
          </a:xfrm>
          <a:prstGeom prst="rect">
            <a:avLst/>
          </a:prstGeom>
        </p:spPr>
        <p:txBody>
          <a:bodyPr wrap="square">
            <a:spAutoFit/>
          </a:bodyPr>
          <a:lstStyle/>
          <a:p>
            <a:r>
              <a:rPr lang="es-ES" dirty="0"/>
              <a:t> </a:t>
            </a:r>
            <a:r>
              <a:rPr lang="es-ES" dirty="0" smtClean="0"/>
              <a:t>Ex entrenador de UNC y entrenador del año de su conferencia en 2006, 2007 y 2008.</a:t>
            </a:r>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187624" y="1962150"/>
          <a:ext cx="6768751" cy="3411065"/>
        </p:xfrm>
        <a:graphic>
          <a:graphicData uri="http://schemas.openxmlformats.org/drawingml/2006/table">
            <a:tbl>
              <a:tblPr/>
              <a:tblGrid>
                <a:gridCol w="4061251"/>
                <a:gridCol w="2707500"/>
              </a:tblGrid>
              <a:tr h="682213">
                <a:tc>
                  <a:txBody>
                    <a:bodyPr/>
                    <a:lstStyle/>
                    <a:p>
                      <a:r>
                        <a:rPr lang="es-ES" dirty="0" smtClean="0">
                          <a:solidFill>
                            <a:srgbClr val="000000"/>
                          </a:solidFill>
                        </a:rPr>
                        <a:t>Jugador</a:t>
                      </a:r>
                      <a:endParaRPr lang="es-ES" dirty="0">
                        <a:solidFill>
                          <a:srgbClr val="000000"/>
                        </a:solidFill>
                      </a:endParaRPr>
                    </a:p>
                  </a:txBody>
                  <a:tcPr marL="19050" marR="19050" marT="19050" marB="19050" anchor="ctr">
                    <a:lnL>
                      <a:noFill/>
                    </a:lnL>
                    <a:lnR>
                      <a:noFill/>
                    </a:lnR>
                    <a:lnT>
                      <a:noFill/>
                    </a:lnT>
                    <a:lnB>
                      <a:noFill/>
                    </a:lnB>
                    <a:solidFill>
                      <a:srgbClr val="EAEAEA"/>
                    </a:solidFill>
                  </a:tcPr>
                </a:tc>
                <a:tc>
                  <a:txBody>
                    <a:bodyPr/>
                    <a:lstStyle/>
                    <a:p>
                      <a:pPr algn="ctr"/>
                      <a:r>
                        <a:rPr lang="es-ES" dirty="0" smtClean="0">
                          <a:solidFill>
                            <a:srgbClr val="000000"/>
                          </a:solidFill>
                        </a:rPr>
                        <a:t>Años en PGA</a:t>
                      </a:r>
                      <a:endParaRPr lang="es-ES" dirty="0">
                        <a:solidFill>
                          <a:srgbClr val="000000"/>
                        </a:solidFill>
                      </a:endParaRPr>
                    </a:p>
                  </a:txBody>
                  <a:tcPr marL="19050" marR="19050" marT="19050" marB="19050" anchor="ctr">
                    <a:lnL>
                      <a:noFill/>
                    </a:lnL>
                    <a:lnR>
                      <a:noFill/>
                    </a:lnR>
                    <a:lnT>
                      <a:noFill/>
                    </a:lnT>
                    <a:lnB>
                      <a:noFill/>
                    </a:lnB>
                    <a:solidFill>
                      <a:srgbClr val="EAEAEA"/>
                    </a:solidFill>
                  </a:tcPr>
                </a:tc>
              </a:tr>
              <a:tr h="682213">
                <a:tc>
                  <a:txBody>
                    <a:bodyPr/>
                    <a:lstStyle/>
                    <a:p>
                      <a:r>
                        <a:rPr lang="es-ES">
                          <a:solidFill>
                            <a:srgbClr val="000000"/>
                          </a:solidFill>
                          <a:hlinkClick r:id="rId2"/>
                        </a:rPr>
                        <a:t>Lind, David</a:t>
                      </a:r>
                      <a:endParaRPr lang="es-ES">
                        <a:solidFill>
                          <a:srgbClr val="000000"/>
                        </a:solidFill>
                      </a:endParaRPr>
                    </a:p>
                  </a:txBody>
                  <a:tcPr marL="19050" marR="19050" marT="19050" marB="19050" anchor="ctr">
                    <a:lnL>
                      <a:noFill/>
                    </a:lnL>
                    <a:lnR>
                      <a:noFill/>
                    </a:lnR>
                    <a:lnT>
                      <a:noFill/>
                    </a:lnT>
                    <a:lnB>
                      <a:noFill/>
                    </a:lnB>
                    <a:solidFill>
                      <a:srgbClr val="FFFFFF"/>
                    </a:solidFill>
                  </a:tcPr>
                </a:tc>
                <a:tc>
                  <a:txBody>
                    <a:bodyPr/>
                    <a:lstStyle/>
                    <a:p>
                      <a:pPr algn="ctr"/>
                      <a:r>
                        <a:rPr lang="es-ES">
                          <a:solidFill>
                            <a:srgbClr val="000000"/>
                          </a:solidFill>
                        </a:rPr>
                        <a:t>1975 - 1977</a:t>
                      </a:r>
                    </a:p>
                  </a:txBody>
                  <a:tcPr marL="19050" marR="19050" marT="19050" marB="19050" anchor="ctr">
                    <a:lnL>
                      <a:noFill/>
                    </a:lnL>
                    <a:lnR>
                      <a:noFill/>
                    </a:lnR>
                    <a:lnT>
                      <a:noFill/>
                    </a:lnT>
                    <a:lnB>
                      <a:noFill/>
                    </a:lnB>
                    <a:solidFill>
                      <a:srgbClr val="FFFFFF"/>
                    </a:solidFill>
                  </a:tcPr>
                </a:tc>
              </a:tr>
              <a:tr h="682213">
                <a:tc>
                  <a:txBody>
                    <a:bodyPr/>
                    <a:lstStyle/>
                    <a:p>
                      <a:r>
                        <a:rPr lang="es-ES" dirty="0" err="1">
                          <a:solidFill>
                            <a:srgbClr val="000000"/>
                          </a:solidFill>
                          <a:hlinkClick r:id="rId3"/>
                        </a:rPr>
                        <a:t>Mallon</a:t>
                      </a:r>
                      <a:r>
                        <a:rPr lang="es-ES" dirty="0">
                          <a:solidFill>
                            <a:srgbClr val="000000"/>
                          </a:solidFill>
                          <a:hlinkClick r:id="rId3"/>
                        </a:rPr>
                        <a:t>, Bill</a:t>
                      </a:r>
                      <a:endParaRPr lang="es-ES" dirty="0">
                        <a:solidFill>
                          <a:srgbClr val="000000"/>
                        </a:solidFill>
                      </a:endParaRPr>
                    </a:p>
                  </a:txBody>
                  <a:tcPr marL="19050" marR="19050" marT="19050" marB="19050" anchor="ctr">
                    <a:lnL>
                      <a:noFill/>
                    </a:lnL>
                    <a:lnR>
                      <a:noFill/>
                    </a:lnR>
                    <a:lnT>
                      <a:noFill/>
                    </a:lnT>
                    <a:lnB>
                      <a:noFill/>
                    </a:lnB>
                    <a:solidFill>
                      <a:srgbClr val="FFFFFF"/>
                    </a:solidFill>
                  </a:tcPr>
                </a:tc>
                <a:tc>
                  <a:txBody>
                    <a:bodyPr/>
                    <a:lstStyle/>
                    <a:p>
                      <a:pPr algn="ctr"/>
                      <a:r>
                        <a:rPr lang="es-ES">
                          <a:solidFill>
                            <a:srgbClr val="000000"/>
                          </a:solidFill>
                        </a:rPr>
                        <a:t>1976 - 1978</a:t>
                      </a:r>
                    </a:p>
                  </a:txBody>
                  <a:tcPr marL="19050" marR="19050" marT="19050" marB="19050" anchor="ctr">
                    <a:lnL>
                      <a:noFill/>
                    </a:lnL>
                    <a:lnR>
                      <a:noFill/>
                    </a:lnR>
                    <a:lnT>
                      <a:noFill/>
                    </a:lnT>
                    <a:lnB>
                      <a:noFill/>
                    </a:lnB>
                    <a:solidFill>
                      <a:srgbClr val="FFFFFF"/>
                    </a:solidFill>
                  </a:tcPr>
                </a:tc>
              </a:tr>
              <a:tr h="682213">
                <a:tc>
                  <a:txBody>
                    <a:bodyPr/>
                    <a:lstStyle/>
                    <a:p>
                      <a:r>
                        <a:rPr lang="es-ES">
                          <a:solidFill>
                            <a:srgbClr val="000000"/>
                          </a:solidFill>
                          <a:hlinkClick r:id="rId4"/>
                        </a:rPr>
                        <a:t>Ogilvie, Joe</a:t>
                      </a:r>
                      <a:endParaRPr lang="es-ES">
                        <a:solidFill>
                          <a:srgbClr val="000000"/>
                        </a:solidFill>
                      </a:endParaRPr>
                    </a:p>
                  </a:txBody>
                  <a:tcPr marL="19050" marR="19050" marT="19050" marB="19050" anchor="ctr">
                    <a:lnL>
                      <a:noFill/>
                    </a:lnL>
                    <a:lnR>
                      <a:noFill/>
                    </a:lnR>
                    <a:lnT>
                      <a:noFill/>
                    </a:lnT>
                    <a:lnB>
                      <a:noFill/>
                    </a:lnB>
                    <a:solidFill>
                      <a:srgbClr val="FFFFFF"/>
                    </a:solidFill>
                  </a:tcPr>
                </a:tc>
                <a:tc>
                  <a:txBody>
                    <a:bodyPr/>
                    <a:lstStyle/>
                    <a:p>
                      <a:pPr algn="ctr"/>
                      <a:r>
                        <a:rPr lang="es-ES">
                          <a:solidFill>
                            <a:srgbClr val="000000"/>
                          </a:solidFill>
                        </a:rPr>
                        <a:t>1996 - 2008</a:t>
                      </a:r>
                    </a:p>
                  </a:txBody>
                  <a:tcPr marL="19050" marR="19050" marT="19050" marB="19050" anchor="ctr">
                    <a:lnL>
                      <a:noFill/>
                    </a:lnL>
                    <a:lnR>
                      <a:noFill/>
                    </a:lnR>
                    <a:lnT>
                      <a:noFill/>
                    </a:lnT>
                    <a:lnB>
                      <a:noFill/>
                    </a:lnB>
                    <a:solidFill>
                      <a:srgbClr val="FFFFFF"/>
                    </a:solidFill>
                  </a:tcPr>
                </a:tc>
              </a:tr>
              <a:tr h="682213">
                <a:tc>
                  <a:txBody>
                    <a:bodyPr/>
                    <a:lstStyle/>
                    <a:p>
                      <a:r>
                        <a:rPr lang="es-ES">
                          <a:solidFill>
                            <a:srgbClr val="000000"/>
                          </a:solidFill>
                          <a:hlinkClick r:id="rId5"/>
                        </a:rPr>
                        <a:t>Wall, Art</a:t>
                      </a:r>
                      <a:endParaRPr lang="es-ES">
                        <a:solidFill>
                          <a:srgbClr val="000000"/>
                        </a:solidFill>
                      </a:endParaRPr>
                    </a:p>
                  </a:txBody>
                  <a:tcPr marL="19050" marR="19050" marT="19050" marB="19050" anchor="ctr">
                    <a:lnL>
                      <a:noFill/>
                    </a:lnL>
                    <a:lnR>
                      <a:noFill/>
                    </a:lnR>
                    <a:lnT>
                      <a:noFill/>
                    </a:lnT>
                    <a:lnB>
                      <a:noFill/>
                    </a:lnB>
                    <a:solidFill>
                      <a:srgbClr val="FFFFFF"/>
                    </a:solidFill>
                  </a:tcPr>
                </a:tc>
                <a:tc>
                  <a:txBody>
                    <a:bodyPr/>
                    <a:lstStyle/>
                    <a:p>
                      <a:pPr algn="ctr"/>
                      <a:r>
                        <a:rPr lang="es-ES" dirty="0">
                          <a:solidFill>
                            <a:srgbClr val="000000"/>
                          </a:solidFill>
                        </a:rPr>
                        <a:t>1970 - 1985</a:t>
                      </a:r>
                    </a:p>
                  </a:txBody>
                  <a:tcPr marL="19050" marR="19050" marT="19050" marB="19050" anchor="ctr">
                    <a:lnL>
                      <a:noFill/>
                    </a:lnL>
                    <a:lnR>
                      <a:noFill/>
                    </a:lnR>
                    <a:lnT>
                      <a:noFill/>
                    </a:lnT>
                    <a:lnB>
                      <a:noFill/>
                    </a:lnB>
                    <a:solidFill>
                      <a:srgbClr val="FFFFFF"/>
                    </a:solidFill>
                  </a:tcPr>
                </a:tc>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sz="1800" b="0" i="0" u="none" strike="noStrike" cap="none" normalizeH="0" baseline="0" smtClean="0">
                <a:ln>
                  <a:noFill/>
                </a:ln>
                <a:solidFill>
                  <a:schemeClr val="tx1"/>
                </a:solidFill>
                <a:effectLst/>
                <a:latin typeface="Arial" pitchFamily="34" charset="0"/>
              </a:rPr>
              <a:t/>
            </a:r>
            <a:br>
              <a:rPr kumimoji="0" lang="es-ES" sz="1800" b="0" i="0" u="none" strike="noStrike" cap="none" normalizeH="0" baseline="0" smtClean="0">
                <a:ln>
                  <a:noFill/>
                </a:ln>
                <a:solidFill>
                  <a:schemeClr val="tx1"/>
                </a:solidFill>
                <a:effectLst/>
                <a:latin typeface="Arial" pitchFamily="34" charset="0"/>
              </a:rPr>
            </a:br>
            <a:endParaRPr kumimoji="0" lang="es-ES" sz="1800" b="0" i="0" u="none" strike="noStrike" cap="none" normalizeH="0" baseline="0" smtClean="0">
              <a:ln>
                <a:noFill/>
              </a:ln>
              <a:solidFill>
                <a:schemeClr val="tx1"/>
              </a:solidFill>
              <a:effectLst/>
              <a:latin typeface="Arial" pitchFamily="34" charset="0"/>
            </a:endParaRPr>
          </a:p>
        </p:txBody>
      </p:sp>
      <p:pic>
        <p:nvPicPr>
          <p:cNvPr id="4" name="Picture 2" descr="http://www.geteducated.com/images/articles/logo-duke-university.jpg"/>
          <p:cNvPicPr>
            <a:picLocks noChangeAspect="1" noChangeArrowheads="1"/>
          </p:cNvPicPr>
          <p:nvPr/>
        </p:nvPicPr>
        <p:blipFill>
          <a:blip r:embed="rId6" cstate="print"/>
          <a:srcRect/>
          <a:stretch>
            <a:fillRect/>
          </a:stretch>
        </p:blipFill>
        <p:spPr bwMode="auto">
          <a:xfrm>
            <a:off x="0" y="0"/>
            <a:ext cx="1728788" cy="939800"/>
          </a:xfrm>
          <a:prstGeom prst="rect">
            <a:avLst/>
          </a:prstGeom>
          <a:noFill/>
          <a:ln w="9525">
            <a:noFill/>
            <a:miter lim="800000"/>
            <a:headEnd/>
            <a:tailEnd/>
          </a:ln>
        </p:spPr>
      </p:pic>
      <p:sp>
        <p:nvSpPr>
          <p:cNvPr id="5" name="4 Rectángulo"/>
          <p:cNvSpPr/>
          <p:nvPr/>
        </p:nvSpPr>
        <p:spPr>
          <a:xfrm>
            <a:off x="1030041" y="980728"/>
            <a:ext cx="7083927" cy="52322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s-ES" sz="2800" b="1" spc="150" dirty="0" smtClean="0">
                <a:ln w="11430"/>
                <a:solidFill>
                  <a:srgbClr val="F8F8F8"/>
                </a:solidFill>
                <a:effectLst>
                  <a:outerShdw blurRad="25400" algn="tl" rotWithShape="0">
                    <a:srgbClr val="000000">
                      <a:alpha val="43000"/>
                    </a:srgbClr>
                  </a:outerShdw>
                </a:effectLst>
              </a:rPr>
              <a:t>Jugadores del PGA Tour </a:t>
            </a:r>
            <a:endParaRPr lang="es-ES" sz="2800" b="1" cap="none" spc="150" dirty="0">
              <a:ln w="11430"/>
              <a:solidFill>
                <a:srgbClr val="F8F8F8"/>
              </a:solidFill>
              <a:effectLst>
                <a:outerShdw blurRad="25400" algn="tl" rotWithShape="0">
                  <a:srgbClr val="000000">
                    <a:alpha val="43000"/>
                  </a:srgbClr>
                </a:outerShdw>
              </a:effectLst>
            </a:endParaRPr>
          </a:p>
        </p:txBody>
      </p:sp>
      <p:sp>
        <p:nvSpPr>
          <p:cNvPr id="6" name="5 CuadroTexto"/>
          <p:cNvSpPr txBox="1"/>
          <p:nvPr/>
        </p:nvSpPr>
        <p:spPr>
          <a:xfrm rot="1664813">
            <a:off x="6775404" y="848311"/>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es-ES" dirty="0" smtClean="0"/>
              <a:t>Antiguos Alumnos</a:t>
            </a: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827584" y="2551837"/>
            <a:ext cx="7488832" cy="2862322"/>
          </a:xfrm>
          <a:prstGeom prst="rect">
            <a:avLst/>
          </a:prstGeom>
        </p:spPr>
        <p:txBody>
          <a:bodyPr wrap="square">
            <a:spAutoFit/>
          </a:bodyPr>
          <a:lstStyle/>
          <a:p>
            <a:r>
              <a:rPr lang="en-US" dirty="0" smtClean="0"/>
              <a:t>Jean Bartholomew (1989, Sociology) </a:t>
            </a:r>
          </a:p>
          <a:p>
            <a:r>
              <a:rPr lang="en-US" dirty="0" smtClean="0"/>
              <a:t>Beth Bauer </a:t>
            </a:r>
          </a:p>
          <a:p>
            <a:r>
              <a:rPr lang="en-US" dirty="0" smtClean="0"/>
              <a:t>Amanda </a:t>
            </a:r>
            <a:r>
              <a:rPr lang="en-US" dirty="0" err="1" smtClean="0"/>
              <a:t>Blumenherst</a:t>
            </a:r>
            <a:r>
              <a:rPr lang="en-US" dirty="0" smtClean="0"/>
              <a:t> (2009, History, English and </a:t>
            </a:r>
          </a:p>
          <a:p>
            <a:r>
              <a:rPr lang="en-US" dirty="0" smtClean="0"/>
              <a:t>Theater)</a:t>
            </a:r>
          </a:p>
          <a:p>
            <a:r>
              <a:rPr lang="es-ES" dirty="0" smtClean="0"/>
              <a:t>Anna </a:t>
            </a:r>
            <a:r>
              <a:rPr lang="es-ES" dirty="0" err="1" smtClean="0"/>
              <a:t>Grzebien</a:t>
            </a:r>
            <a:r>
              <a:rPr lang="es-ES" dirty="0" smtClean="0"/>
              <a:t> (2007, </a:t>
            </a:r>
            <a:r>
              <a:rPr lang="es-ES" dirty="0" err="1" smtClean="0"/>
              <a:t>Psychology</a:t>
            </a:r>
            <a:r>
              <a:rPr lang="es-ES" dirty="0" smtClean="0"/>
              <a:t>) </a:t>
            </a:r>
          </a:p>
          <a:p>
            <a:r>
              <a:rPr lang="es-ES" dirty="0" err="1" smtClean="0"/>
              <a:t>Candy</a:t>
            </a:r>
            <a:r>
              <a:rPr lang="es-ES" dirty="0" smtClean="0"/>
              <a:t> </a:t>
            </a:r>
            <a:r>
              <a:rPr lang="es-ES" dirty="0" err="1" smtClean="0"/>
              <a:t>Hannemann</a:t>
            </a:r>
            <a:r>
              <a:rPr lang="es-ES" dirty="0" smtClean="0"/>
              <a:t> (2002, </a:t>
            </a:r>
            <a:r>
              <a:rPr lang="es-ES" dirty="0" err="1" smtClean="0"/>
              <a:t>Comparative</a:t>
            </a:r>
            <a:r>
              <a:rPr lang="es-ES" dirty="0" smtClean="0"/>
              <a:t> </a:t>
            </a:r>
          </a:p>
          <a:p>
            <a:r>
              <a:rPr lang="es-ES" dirty="0" err="1" smtClean="0"/>
              <a:t>Areas</a:t>
            </a:r>
            <a:r>
              <a:rPr lang="es-ES" dirty="0" smtClean="0"/>
              <a:t>/</a:t>
            </a:r>
            <a:r>
              <a:rPr lang="es-ES" dirty="0" err="1" smtClean="0"/>
              <a:t>Markets</a:t>
            </a:r>
            <a:r>
              <a:rPr lang="es-ES" dirty="0" smtClean="0"/>
              <a:t> and Management) </a:t>
            </a:r>
          </a:p>
          <a:p>
            <a:r>
              <a:rPr lang="es-ES" dirty="0" smtClean="0"/>
              <a:t>Mina </a:t>
            </a:r>
            <a:r>
              <a:rPr lang="es-ES" dirty="0" err="1" smtClean="0"/>
              <a:t>Harigae</a:t>
            </a:r>
            <a:r>
              <a:rPr lang="es-ES" dirty="0" smtClean="0"/>
              <a:t> </a:t>
            </a:r>
          </a:p>
          <a:p>
            <a:r>
              <a:rPr lang="es-ES" dirty="0" smtClean="0"/>
              <a:t>Liz </a:t>
            </a:r>
            <a:r>
              <a:rPr lang="es-ES" dirty="0" err="1" smtClean="0"/>
              <a:t>Janangelo</a:t>
            </a:r>
            <a:r>
              <a:rPr lang="es-ES" dirty="0" smtClean="0"/>
              <a:t> (2006, </a:t>
            </a:r>
            <a:r>
              <a:rPr lang="es-ES" dirty="0" err="1" smtClean="0"/>
              <a:t>History</a:t>
            </a:r>
            <a:r>
              <a:rPr lang="es-ES" dirty="0" smtClean="0"/>
              <a:t>) </a:t>
            </a:r>
          </a:p>
          <a:p>
            <a:r>
              <a:rPr lang="es-ES" dirty="0" err="1" smtClean="0"/>
              <a:t>Brittany</a:t>
            </a:r>
            <a:r>
              <a:rPr lang="es-ES" dirty="0" smtClean="0"/>
              <a:t> </a:t>
            </a:r>
            <a:r>
              <a:rPr lang="es-ES" dirty="0" err="1" smtClean="0"/>
              <a:t>Lang</a:t>
            </a:r>
            <a:endParaRPr lang="es-ES" dirty="0"/>
          </a:p>
        </p:txBody>
      </p:sp>
      <p:sp>
        <p:nvSpPr>
          <p:cNvPr id="3" name="2 Rectángulo"/>
          <p:cNvSpPr/>
          <p:nvPr/>
        </p:nvSpPr>
        <p:spPr>
          <a:xfrm>
            <a:off x="2886314" y="1412776"/>
            <a:ext cx="3371372" cy="369332"/>
          </a:xfrm>
          <a:prstGeom prst="rect">
            <a:avLst/>
          </a:prstGeom>
        </p:spPr>
        <p:txBody>
          <a:bodyPr wrap="square">
            <a:spAutoFit/>
          </a:bodyPr>
          <a:lstStyle/>
          <a:p>
            <a:pPr algn="ctr"/>
            <a:r>
              <a:rPr lang="es-ES" b="1" spc="150" dirty="0" smtClean="0">
                <a:ln w="11430"/>
                <a:solidFill>
                  <a:srgbClr val="F8F8F8"/>
                </a:solidFill>
                <a:effectLst>
                  <a:outerShdw blurRad="25400" algn="tl" rotWithShape="0">
                    <a:srgbClr val="000000">
                      <a:alpha val="43000"/>
                    </a:srgbClr>
                  </a:outerShdw>
                </a:effectLst>
              </a:rPr>
              <a:t>Jugadoras de LPGA 2010</a:t>
            </a:r>
            <a:endParaRPr lang="es-ES" b="1" spc="150" dirty="0">
              <a:ln w="11430"/>
              <a:solidFill>
                <a:srgbClr val="F8F8F8"/>
              </a:solidFill>
              <a:effectLst>
                <a:outerShdw blurRad="25400" algn="tl" rotWithShape="0">
                  <a:srgbClr val="000000">
                    <a:alpha val="43000"/>
                  </a:srgbClr>
                </a:outerShdw>
              </a:effectLst>
            </a:endParaRPr>
          </a:p>
        </p:txBody>
      </p:sp>
      <p:pic>
        <p:nvPicPr>
          <p:cNvPr id="4" name="Picture 2" descr="http://www.geteducated.com/images/articles/logo-duke-university.jpg"/>
          <p:cNvPicPr>
            <a:picLocks noChangeAspect="1" noChangeArrowheads="1"/>
          </p:cNvPicPr>
          <p:nvPr/>
        </p:nvPicPr>
        <p:blipFill>
          <a:blip r:embed="rId2" cstate="print"/>
          <a:srcRect/>
          <a:stretch>
            <a:fillRect/>
          </a:stretch>
        </p:blipFill>
        <p:spPr bwMode="auto">
          <a:xfrm>
            <a:off x="0" y="0"/>
            <a:ext cx="1728788" cy="939800"/>
          </a:xfrm>
          <a:prstGeom prst="rect">
            <a:avLst/>
          </a:prstGeom>
          <a:noFill/>
          <a:ln w="9525">
            <a:noFill/>
            <a:miter lim="800000"/>
            <a:headEnd/>
            <a:tailEnd/>
          </a:ln>
        </p:spPr>
      </p:pic>
      <p:sp>
        <p:nvSpPr>
          <p:cNvPr id="5" name="5 CuadroTexto"/>
          <p:cNvSpPr txBox="1"/>
          <p:nvPr/>
        </p:nvSpPr>
        <p:spPr>
          <a:xfrm rot="1664813">
            <a:off x="6271349" y="1280360"/>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es-ES" dirty="0" smtClean="0"/>
              <a:t>Antiguas Alumnas</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00113" y="2565400"/>
          <a:ext cx="2664296" cy="2520282"/>
        </p:xfrm>
        <a:graphic>
          <a:graphicData uri="http://schemas.openxmlformats.org/drawingml/2006/table">
            <a:tbl>
              <a:tblPr/>
              <a:tblGrid>
                <a:gridCol w="2664296"/>
              </a:tblGrid>
              <a:tr h="245266">
                <a:tc>
                  <a:txBody>
                    <a:bodyPr/>
                    <a:lstStyle/>
                    <a:p>
                      <a:pPr>
                        <a:spcAft>
                          <a:spcPts val="0"/>
                        </a:spcAft>
                      </a:pPr>
                      <a:r>
                        <a:rPr lang="es-ES" sz="1400" dirty="0" smtClean="0">
                          <a:latin typeface="Arial"/>
                          <a:ea typeface="Calibri"/>
                          <a:cs typeface="Times New Roman"/>
                        </a:rPr>
                        <a:t>Nombre</a:t>
                      </a:r>
                      <a:endParaRPr lang="es-ES" sz="1400" dirty="0">
                        <a:latin typeface="Arial"/>
                        <a:ea typeface="Calibri"/>
                        <a:cs typeface="Times New Roman"/>
                      </a:endParaRPr>
                    </a:p>
                  </a:txBody>
                  <a:tcPr marL="1883" marR="1883" marT="1883" marB="1883" anchor="ctr">
                    <a:lnL>
                      <a:noFill/>
                    </a:lnL>
                    <a:lnR>
                      <a:noFill/>
                    </a:lnR>
                    <a:lnT>
                      <a:noFill/>
                    </a:lnT>
                    <a:lnB>
                      <a:noFill/>
                    </a:lnB>
                    <a:solidFill>
                      <a:srgbClr val="01045B"/>
                    </a:solidFill>
                  </a:tcPr>
                </a:tc>
              </a:tr>
              <a:tr h="313899">
                <a:tc>
                  <a:txBody>
                    <a:bodyPr/>
                    <a:lstStyle/>
                    <a:p>
                      <a:pPr>
                        <a:spcAft>
                          <a:spcPts val="0"/>
                        </a:spcAft>
                      </a:pPr>
                      <a:r>
                        <a:rPr lang="es-ES" sz="1400" dirty="0">
                          <a:solidFill>
                            <a:srgbClr val="0000FF"/>
                          </a:solidFill>
                          <a:latin typeface="Arial"/>
                          <a:ea typeface="Times New Roman"/>
                          <a:cs typeface="Arial"/>
                          <a:hlinkClick r:id="rId2"/>
                        </a:rPr>
                        <a:t>Spencer Anderson</a:t>
                      </a:r>
                      <a:endParaRPr lang="es-ES" sz="1400" dirty="0">
                        <a:latin typeface="Arial"/>
                        <a:ea typeface="Calibri"/>
                        <a:cs typeface="Times New Roman"/>
                      </a:endParaRPr>
                    </a:p>
                  </a:txBody>
                  <a:tcPr marL="3766" marR="3766" marT="3766" marB="3766" anchor="ctr">
                    <a:lnL>
                      <a:noFill/>
                    </a:lnL>
                    <a:lnR>
                      <a:noFill/>
                    </a:lnR>
                    <a:lnT>
                      <a:noFill/>
                    </a:lnT>
                    <a:lnB>
                      <a:noFill/>
                    </a:lnB>
                    <a:solidFill>
                      <a:srgbClr val="FFFFFF"/>
                    </a:solidFill>
                  </a:tcPr>
                </a:tc>
              </a:tr>
              <a:tr h="259396">
                <a:tc>
                  <a:txBody>
                    <a:bodyPr/>
                    <a:lstStyle/>
                    <a:p>
                      <a:pPr>
                        <a:spcAft>
                          <a:spcPts val="0"/>
                        </a:spcAft>
                      </a:pPr>
                      <a:r>
                        <a:rPr lang="es-ES" sz="1400">
                          <a:solidFill>
                            <a:srgbClr val="0000FF"/>
                          </a:solidFill>
                          <a:latin typeface="Arial"/>
                          <a:ea typeface="Times New Roman"/>
                          <a:cs typeface="Arial"/>
                          <a:hlinkClick r:id="rId3"/>
                        </a:rPr>
                        <a:t>Austin Cody</a:t>
                      </a:r>
                      <a:endParaRPr lang="es-ES" sz="1400">
                        <a:latin typeface="Arial"/>
                        <a:ea typeface="Calibri"/>
                        <a:cs typeface="Times New Roman"/>
                      </a:endParaRPr>
                    </a:p>
                  </a:txBody>
                  <a:tcPr marL="3766" marR="3766" marT="3766" marB="3766" anchor="ctr">
                    <a:lnL>
                      <a:noFill/>
                    </a:lnL>
                    <a:lnR>
                      <a:noFill/>
                    </a:lnR>
                    <a:lnT>
                      <a:noFill/>
                    </a:lnT>
                    <a:lnB>
                      <a:noFill/>
                    </a:lnB>
                    <a:solidFill>
                      <a:srgbClr val="EFEFEF"/>
                    </a:solidFill>
                  </a:tcPr>
                </a:tc>
              </a:tr>
              <a:tr h="332068">
                <a:tc>
                  <a:txBody>
                    <a:bodyPr/>
                    <a:lstStyle/>
                    <a:p>
                      <a:pPr>
                        <a:spcAft>
                          <a:spcPts val="0"/>
                        </a:spcAft>
                      </a:pPr>
                      <a:r>
                        <a:rPr lang="es-ES" sz="1400">
                          <a:solidFill>
                            <a:srgbClr val="0000FF"/>
                          </a:solidFill>
                          <a:latin typeface="Arial"/>
                          <a:ea typeface="Times New Roman"/>
                          <a:cs typeface="Arial"/>
                          <a:hlinkClick r:id="rId4"/>
                        </a:rPr>
                        <a:t>Tim Gornik</a:t>
                      </a:r>
                      <a:endParaRPr lang="es-ES" sz="1400">
                        <a:latin typeface="Arial"/>
                        <a:ea typeface="Calibri"/>
                        <a:cs typeface="Times New Roman"/>
                      </a:endParaRPr>
                    </a:p>
                  </a:txBody>
                  <a:tcPr marL="3766" marR="3766" marT="3766" marB="3766" anchor="ctr">
                    <a:lnL>
                      <a:noFill/>
                    </a:lnL>
                    <a:lnR>
                      <a:noFill/>
                    </a:lnR>
                    <a:lnT>
                      <a:noFill/>
                    </a:lnT>
                    <a:lnB>
                      <a:noFill/>
                    </a:lnB>
                    <a:solidFill>
                      <a:srgbClr val="FFFFFF"/>
                    </a:solidFill>
                  </a:tcPr>
                </a:tc>
              </a:tr>
              <a:tr h="313899">
                <a:tc>
                  <a:txBody>
                    <a:bodyPr/>
                    <a:lstStyle/>
                    <a:p>
                      <a:pPr>
                        <a:spcAft>
                          <a:spcPts val="0"/>
                        </a:spcAft>
                      </a:pPr>
                      <a:r>
                        <a:rPr lang="es-ES" sz="1400" dirty="0" err="1">
                          <a:solidFill>
                            <a:srgbClr val="0000FF"/>
                          </a:solidFill>
                          <a:latin typeface="Arial"/>
                          <a:ea typeface="Times New Roman"/>
                          <a:cs typeface="Arial"/>
                          <a:hlinkClick r:id="rId5"/>
                        </a:rPr>
                        <a:t>Yaroslav</a:t>
                      </a:r>
                      <a:r>
                        <a:rPr lang="es-ES" sz="1400" dirty="0">
                          <a:solidFill>
                            <a:srgbClr val="0000FF"/>
                          </a:solidFill>
                          <a:latin typeface="Arial"/>
                          <a:ea typeface="Times New Roman"/>
                          <a:cs typeface="Arial"/>
                          <a:hlinkClick r:id="rId5"/>
                        </a:rPr>
                        <a:t> </a:t>
                      </a:r>
                      <a:r>
                        <a:rPr lang="es-ES" sz="1400" dirty="0" err="1">
                          <a:solidFill>
                            <a:srgbClr val="0000FF"/>
                          </a:solidFill>
                          <a:latin typeface="Arial"/>
                          <a:ea typeface="Times New Roman"/>
                          <a:cs typeface="Arial"/>
                          <a:hlinkClick r:id="rId5"/>
                        </a:rPr>
                        <a:t>Merkulov</a:t>
                      </a:r>
                      <a:endParaRPr lang="es-ES" sz="1400" dirty="0">
                        <a:latin typeface="Arial"/>
                        <a:ea typeface="Calibri"/>
                        <a:cs typeface="Times New Roman"/>
                      </a:endParaRPr>
                    </a:p>
                  </a:txBody>
                  <a:tcPr marL="3766" marR="3766" marT="3766" marB="3766" anchor="ctr">
                    <a:lnL>
                      <a:noFill/>
                    </a:lnL>
                    <a:lnR>
                      <a:noFill/>
                    </a:lnR>
                    <a:lnT>
                      <a:noFill/>
                    </a:lnT>
                    <a:lnB>
                      <a:noFill/>
                    </a:lnB>
                    <a:solidFill>
                      <a:srgbClr val="EFEFEF"/>
                    </a:solidFill>
                  </a:tcPr>
                </a:tc>
              </a:tr>
              <a:tr h="277564">
                <a:tc>
                  <a:txBody>
                    <a:bodyPr/>
                    <a:lstStyle/>
                    <a:p>
                      <a:pPr>
                        <a:spcAft>
                          <a:spcPts val="0"/>
                        </a:spcAft>
                      </a:pPr>
                      <a:r>
                        <a:rPr lang="es-ES" sz="1400">
                          <a:solidFill>
                            <a:srgbClr val="0000FF"/>
                          </a:solidFill>
                          <a:latin typeface="Arial"/>
                          <a:ea typeface="Times New Roman"/>
                          <a:cs typeface="Arial"/>
                          <a:hlinkClick r:id="rId6"/>
                        </a:rPr>
                        <a:t>Brinson Paolini</a:t>
                      </a:r>
                      <a:endParaRPr lang="es-ES" sz="1400">
                        <a:latin typeface="Arial"/>
                        <a:ea typeface="Calibri"/>
                        <a:cs typeface="Times New Roman"/>
                      </a:endParaRPr>
                    </a:p>
                  </a:txBody>
                  <a:tcPr marL="3766" marR="3766" marT="3766" marB="3766" anchor="ctr">
                    <a:lnL>
                      <a:noFill/>
                    </a:lnL>
                    <a:lnR>
                      <a:noFill/>
                    </a:lnR>
                    <a:lnT>
                      <a:noFill/>
                    </a:lnT>
                    <a:lnB>
                      <a:noFill/>
                    </a:lnB>
                    <a:solidFill>
                      <a:srgbClr val="FFFFFF"/>
                    </a:solidFill>
                  </a:tcPr>
                </a:tc>
              </a:tr>
              <a:tr h="332068">
                <a:tc>
                  <a:txBody>
                    <a:bodyPr/>
                    <a:lstStyle/>
                    <a:p>
                      <a:pPr>
                        <a:spcAft>
                          <a:spcPts val="0"/>
                        </a:spcAft>
                      </a:pPr>
                      <a:r>
                        <a:rPr lang="es-ES" sz="1400">
                          <a:solidFill>
                            <a:srgbClr val="0000FF"/>
                          </a:solidFill>
                          <a:latin typeface="Arial"/>
                          <a:ea typeface="Times New Roman"/>
                          <a:cs typeface="Arial"/>
                          <a:hlinkClick r:id="rId7"/>
                        </a:rPr>
                        <a:t>Wes Roach</a:t>
                      </a:r>
                      <a:endParaRPr lang="es-ES" sz="1400">
                        <a:latin typeface="Arial"/>
                        <a:ea typeface="Calibri"/>
                        <a:cs typeface="Times New Roman"/>
                      </a:endParaRPr>
                    </a:p>
                  </a:txBody>
                  <a:tcPr marL="3766" marR="3766" marT="3766" marB="3766" anchor="ctr">
                    <a:lnL>
                      <a:noFill/>
                    </a:lnL>
                    <a:lnR>
                      <a:noFill/>
                    </a:lnR>
                    <a:lnT>
                      <a:noFill/>
                    </a:lnT>
                    <a:lnB>
                      <a:noFill/>
                    </a:lnB>
                    <a:solidFill>
                      <a:srgbClr val="EFEFEF"/>
                    </a:solidFill>
                  </a:tcPr>
                </a:tc>
              </a:tr>
              <a:tr h="223061">
                <a:tc>
                  <a:txBody>
                    <a:bodyPr/>
                    <a:lstStyle/>
                    <a:p>
                      <a:pPr>
                        <a:spcAft>
                          <a:spcPts val="0"/>
                        </a:spcAft>
                      </a:pPr>
                      <a:r>
                        <a:rPr lang="es-ES" sz="1400">
                          <a:solidFill>
                            <a:srgbClr val="0000FF"/>
                          </a:solidFill>
                          <a:latin typeface="Arial"/>
                          <a:ea typeface="Times New Roman"/>
                          <a:cs typeface="Arial"/>
                          <a:hlinkClick r:id="rId8"/>
                        </a:rPr>
                        <a:t>Adam Sumrall</a:t>
                      </a:r>
                      <a:endParaRPr lang="es-ES" sz="1400">
                        <a:latin typeface="Arial"/>
                        <a:ea typeface="Calibri"/>
                        <a:cs typeface="Times New Roman"/>
                      </a:endParaRPr>
                    </a:p>
                  </a:txBody>
                  <a:tcPr marL="3766" marR="3766" marT="3766" marB="3766" anchor="ctr">
                    <a:lnL>
                      <a:noFill/>
                    </a:lnL>
                    <a:lnR>
                      <a:noFill/>
                    </a:lnR>
                    <a:lnT>
                      <a:noFill/>
                    </a:lnT>
                    <a:lnB>
                      <a:noFill/>
                    </a:lnB>
                    <a:solidFill>
                      <a:srgbClr val="FFFFFF"/>
                    </a:solidFill>
                  </a:tcPr>
                </a:tc>
              </a:tr>
              <a:tr h="223061">
                <a:tc>
                  <a:txBody>
                    <a:bodyPr/>
                    <a:lstStyle/>
                    <a:p>
                      <a:pPr>
                        <a:spcAft>
                          <a:spcPts val="0"/>
                        </a:spcAft>
                      </a:pPr>
                      <a:r>
                        <a:rPr lang="es-ES" sz="1400" dirty="0" err="1">
                          <a:solidFill>
                            <a:srgbClr val="0000FF"/>
                          </a:solidFill>
                          <a:latin typeface="Arial"/>
                          <a:ea typeface="Times New Roman"/>
                          <a:cs typeface="Arial"/>
                          <a:hlinkClick r:id="rId9"/>
                        </a:rPr>
                        <a:t>Julian</a:t>
                      </a:r>
                      <a:r>
                        <a:rPr lang="es-ES" sz="1400" dirty="0">
                          <a:solidFill>
                            <a:srgbClr val="0000FF"/>
                          </a:solidFill>
                          <a:latin typeface="Arial"/>
                          <a:ea typeface="Times New Roman"/>
                          <a:cs typeface="Arial"/>
                          <a:hlinkClick r:id="rId9"/>
                        </a:rPr>
                        <a:t> Suri</a:t>
                      </a:r>
                      <a:endParaRPr lang="es-ES" sz="1400" dirty="0">
                        <a:latin typeface="Arial"/>
                        <a:ea typeface="Calibri"/>
                        <a:cs typeface="Times New Roman"/>
                      </a:endParaRPr>
                    </a:p>
                  </a:txBody>
                  <a:tcPr marL="3766" marR="3766" marT="3766" marB="3766" anchor="ctr">
                    <a:lnL>
                      <a:noFill/>
                    </a:lnL>
                    <a:lnR>
                      <a:noFill/>
                    </a:lnR>
                    <a:lnT>
                      <a:noFill/>
                    </a:lnT>
                    <a:lnB>
                      <a:noFill/>
                    </a:lnB>
                    <a:solidFill>
                      <a:srgbClr val="EFEFEF"/>
                    </a:solidFill>
                  </a:tcPr>
                </a:tc>
              </a:tr>
            </a:tbl>
          </a:graphicData>
        </a:graphic>
      </p:graphicFrame>
      <p:pic>
        <p:nvPicPr>
          <p:cNvPr id="8204" name="Imagen 1" descr="Sort by Name">
            <a:hlinkClick r:id="rId10"/>
          </p:cNvPr>
          <p:cNvPicPr>
            <a:picLocks noChangeAspect="1" noChangeArrowheads="1"/>
          </p:cNvPicPr>
          <p:nvPr/>
        </p:nvPicPr>
        <p:blipFill>
          <a:blip r:embed="rId11" cstate="print"/>
          <a:srcRect/>
          <a:stretch>
            <a:fillRect/>
          </a:stretch>
        </p:blipFill>
        <p:spPr bwMode="auto">
          <a:xfrm>
            <a:off x="0" y="0"/>
            <a:ext cx="171450" cy="171450"/>
          </a:xfrm>
          <a:prstGeom prst="rect">
            <a:avLst/>
          </a:prstGeom>
          <a:noFill/>
          <a:ln w="9525">
            <a:noFill/>
            <a:miter lim="800000"/>
            <a:headEnd/>
            <a:tailEnd/>
          </a:ln>
        </p:spPr>
      </p:pic>
      <p:pic>
        <p:nvPicPr>
          <p:cNvPr id="8205" name="Imagen 4" descr="Sort by Eligibility Year">
            <a:hlinkClick r:id="rId12"/>
          </p:cNvPr>
          <p:cNvPicPr>
            <a:picLocks noChangeAspect="1" noChangeArrowheads="1"/>
          </p:cNvPicPr>
          <p:nvPr/>
        </p:nvPicPr>
        <p:blipFill>
          <a:blip r:embed="rId11" cstate="print"/>
          <a:srcRect/>
          <a:stretch>
            <a:fillRect/>
          </a:stretch>
        </p:blipFill>
        <p:spPr bwMode="auto">
          <a:xfrm>
            <a:off x="0" y="0"/>
            <a:ext cx="171450" cy="171450"/>
          </a:xfrm>
          <a:prstGeom prst="rect">
            <a:avLst/>
          </a:prstGeom>
          <a:noFill/>
          <a:ln w="9525">
            <a:noFill/>
            <a:miter lim="800000"/>
            <a:headEnd/>
            <a:tailEnd/>
          </a:ln>
        </p:spPr>
      </p:pic>
      <p:sp>
        <p:nvSpPr>
          <p:cNvPr id="8207" name="5 Rectángulo"/>
          <p:cNvSpPr>
            <a:spLocks noChangeArrowheads="1"/>
          </p:cNvSpPr>
          <p:nvPr/>
        </p:nvSpPr>
        <p:spPr bwMode="auto">
          <a:xfrm rot="10800000" flipV="1">
            <a:off x="900113" y="1550988"/>
            <a:ext cx="2663825" cy="922337"/>
          </a:xfrm>
          <a:prstGeom prst="rect">
            <a:avLst/>
          </a:prstGeom>
          <a:noFill/>
          <a:ln w="9525">
            <a:noFill/>
            <a:miter lim="800000"/>
            <a:headEnd/>
            <a:tailEnd/>
          </a:ln>
        </p:spPr>
        <p:txBody>
          <a:bodyPr>
            <a:spAutoFit/>
          </a:bodyPr>
          <a:lstStyle/>
          <a:p>
            <a:pPr algn="ctr"/>
            <a:r>
              <a:rPr lang="es-ES"/>
              <a:t>EQUIPO DE GOLF MASCULINO</a:t>
            </a:r>
          </a:p>
          <a:p>
            <a:pPr algn="ctr"/>
            <a:r>
              <a:rPr lang="es-ES"/>
              <a:t>2010-2011</a:t>
            </a:r>
          </a:p>
        </p:txBody>
      </p:sp>
      <p:graphicFrame>
        <p:nvGraphicFramePr>
          <p:cNvPr id="7" name="6 Tabla"/>
          <p:cNvGraphicFramePr>
            <a:graphicFrameLocks noGrp="1"/>
          </p:cNvGraphicFramePr>
          <p:nvPr/>
        </p:nvGraphicFramePr>
        <p:xfrm>
          <a:off x="4932363" y="2565400"/>
          <a:ext cx="3456384" cy="2448269"/>
        </p:xfrm>
        <a:graphic>
          <a:graphicData uri="http://schemas.openxmlformats.org/drawingml/2006/table">
            <a:tbl>
              <a:tblPr/>
              <a:tblGrid>
                <a:gridCol w="3456384"/>
              </a:tblGrid>
              <a:tr h="303119">
                <a:tc>
                  <a:txBody>
                    <a:bodyPr/>
                    <a:lstStyle/>
                    <a:p>
                      <a:pPr>
                        <a:spcAft>
                          <a:spcPts val="0"/>
                        </a:spcAft>
                      </a:pPr>
                      <a:r>
                        <a:rPr lang="es-ES" sz="1400" b="1" dirty="0" smtClean="0">
                          <a:solidFill>
                            <a:srgbClr val="FFFFFF"/>
                          </a:solidFill>
                          <a:latin typeface="Arial"/>
                          <a:ea typeface="Times New Roman"/>
                          <a:cs typeface="Arial"/>
                        </a:rPr>
                        <a:t>Nombre</a:t>
                      </a:r>
                      <a:endParaRPr lang="es-ES" sz="1400" dirty="0">
                        <a:latin typeface="Arial"/>
                        <a:ea typeface="Calibri"/>
                        <a:cs typeface="Times New Roman"/>
                      </a:endParaRPr>
                    </a:p>
                  </a:txBody>
                  <a:tcPr marL="9525" marR="9525" marT="9525" marB="9525" anchor="ctr">
                    <a:lnL>
                      <a:noFill/>
                    </a:lnL>
                    <a:lnR>
                      <a:noFill/>
                    </a:lnR>
                    <a:lnT>
                      <a:noFill/>
                    </a:lnT>
                    <a:lnB>
                      <a:noFill/>
                    </a:lnB>
                    <a:solidFill>
                      <a:srgbClr val="01045B"/>
                    </a:solidFill>
                  </a:tcPr>
                </a:tc>
              </a:tr>
              <a:tr h="357525">
                <a:tc>
                  <a:txBody>
                    <a:bodyPr/>
                    <a:lstStyle/>
                    <a:p>
                      <a:pPr>
                        <a:spcAft>
                          <a:spcPts val="0"/>
                        </a:spcAft>
                      </a:pPr>
                      <a:r>
                        <a:rPr lang="es-ES" sz="1400">
                          <a:solidFill>
                            <a:srgbClr val="0000FF"/>
                          </a:solidFill>
                          <a:latin typeface="Arial"/>
                          <a:ea typeface="Times New Roman"/>
                          <a:cs typeface="Arial"/>
                          <a:hlinkClick r:id="rId13"/>
                        </a:rPr>
                        <a:t>Laetitia Beck</a:t>
                      </a:r>
                      <a:endParaRPr lang="es-ES" sz="1400">
                        <a:latin typeface="Arial"/>
                        <a:ea typeface="Calibri"/>
                        <a:cs typeface="Times New Roman"/>
                      </a:endParaRPr>
                    </a:p>
                  </a:txBody>
                  <a:tcPr marL="19050" marR="19050" marT="19050" marB="19050" anchor="ctr">
                    <a:lnL>
                      <a:noFill/>
                    </a:lnL>
                    <a:lnR>
                      <a:noFill/>
                    </a:lnR>
                    <a:lnT>
                      <a:noFill/>
                    </a:lnT>
                    <a:lnB>
                      <a:noFill/>
                    </a:lnB>
                    <a:solidFill>
                      <a:srgbClr val="FFFFFF"/>
                    </a:solidFill>
                  </a:tcPr>
                </a:tc>
              </a:tr>
              <a:tr h="357525">
                <a:tc>
                  <a:txBody>
                    <a:bodyPr/>
                    <a:lstStyle/>
                    <a:p>
                      <a:pPr>
                        <a:spcAft>
                          <a:spcPts val="0"/>
                        </a:spcAft>
                      </a:pPr>
                      <a:r>
                        <a:rPr lang="es-ES" sz="1400" dirty="0">
                          <a:solidFill>
                            <a:srgbClr val="0000FF"/>
                          </a:solidFill>
                          <a:latin typeface="Arial"/>
                          <a:ea typeface="Times New Roman"/>
                          <a:cs typeface="Arial"/>
                          <a:hlinkClick r:id="rId14"/>
                        </a:rPr>
                        <a:t>Alejandra </a:t>
                      </a:r>
                      <a:r>
                        <a:rPr lang="es-ES" sz="1400" dirty="0" smtClean="0">
                          <a:solidFill>
                            <a:srgbClr val="0000FF"/>
                          </a:solidFill>
                          <a:latin typeface="Arial"/>
                          <a:ea typeface="Times New Roman"/>
                          <a:cs typeface="Arial"/>
                          <a:hlinkClick r:id="rId14"/>
                        </a:rPr>
                        <a:t>Cangrejo</a:t>
                      </a:r>
                      <a:r>
                        <a:rPr lang="es-ES" sz="1400" dirty="0" smtClean="0">
                          <a:solidFill>
                            <a:srgbClr val="0000FF"/>
                          </a:solidFill>
                          <a:latin typeface="Arial"/>
                          <a:ea typeface="Times New Roman"/>
                          <a:cs typeface="Arial"/>
                        </a:rPr>
                        <a:t> (Colombia)</a:t>
                      </a:r>
                      <a:endParaRPr lang="es-ES" sz="1400" dirty="0">
                        <a:latin typeface="Arial"/>
                        <a:ea typeface="Calibri"/>
                        <a:cs typeface="Times New Roman"/>
                      </a:endParaRPr>
                    </a:p>
                  </a:txBody>
                  <a:tcPr marL="19050" marR="19050" marT="19050" marB="19050" anchor="ctr">
                    <a:lnL>
                      <a:noFill/>
                    </a:lnL>
                    <a:lnR>
                      <a:noFill/>
                    </a:lnR>
                    <a:lnT>
                      <a:noFill/>
                    </a:lnT>
                    <a:lnB>
                      <a:noFill/>
                    </a:lnB>
                    <a:solidFill>
                      <a:srgbClr val="EFEFEF"/>
                    </a:solidFill>
                  </a:tcPr>
                </a:tc>
              </a:tr>
              <a:tr h="357525">
                <a:tc>
                  <a:txBody>
                    <a:bodyPr/>
                    <a:lstStyle/>
                    <a:p>
                      <a:pPr>
                        <a:spcAft>
                          <a:spcPts val="0"/>
                        </a:spcAft>
                      </a:pPr>
                      <a:r>
                        <a:rPr lang="es-ES" sz="1400">
                          <a:solidFill>
                            <a:srgbClr val="0000FF"/>
                          </a:solidFill>
                          <a:latin typeface="Arial"/>
                          <a:ea typeface="Times New Roman"/>
                          <a:cs typeface="Arial"/>
                          <a:hlinkClick r:id="rId15"/>
                        </a:rPr>
                        <a:t>Kim Donovan</a:t>
                      </a:r>
                      <a:endParaRPr lang="es-ES" sz="1400">
                        <a:latin typeface="Arial"/>
                        <a:ea typeface="Calibri"/>
                        <a:cs typeface="Times New Roman"/>
                      </a:endParaRPr>
                    </a:p>
                  </a:txBody>
                  <a:tcPr marL="19050" marR="19050" marT="19050" marB="19050" anchor="ctr">
                    <a:lnL>
                      <a:noFill/>
                    </a:lnL>
                    <a:lnR>
                      <a:noFill/>
                    </a:lnR>
                    <a:lnT>
                      <a:noFill/>
                    </a:lnT>
                    <a:lnB>
                      <a:noFill/>
                    </a:lnB>
                    <a:solidFill>
                      <a:srgbClr val="FFFFFF"/>
                    </a:solidFill>
                  </a:tcPr>
                </a:tc>
              </a:tr>
              <a:tr h="357525">
                <a:tc>
                  <a:txBody>
                    <a:bodyPr/>
                    <a:lstStyle/>
                    <a:p>
                      <a:pPr>
                        <a:spcAft>
                          <a:spcPts val="0"/>
                        </a:spcAft>
                      </a:pPr>
                      <a:r>
                        <a:rPr lang="es-ES" sz="1400" dirty="0" err="1">
                          <a:solidFill>
                            <a:srgbClr val="0000FF"/>
                          </a:solidFill>
                          <a:latin typeface="Arial"/>
                          <a:ea typeface="Times New Roman"/>
                          <a:cs typeface="Arial"/>
                          <a:hlinkClick r:id="rId16"/>
                        </a:rPr>
                        <a:t>Lindy</a:t>
                      </a:r>
                      <a:r>
                        <a:rPr lang="es-ES" sz="1400" dirty="0">
                          <a:solidFill>
                            <a:srgbClr val="0000FF"/>
                          </a:solidFill>
                          <a:latin typeface="Arial"/>
                          <a:ea typeface="Times New Roman"/>
                          <a:cs typeface="Arial"/>
                          <a:hlinkClick r:id="rId16"/>
                        </a:rPr>
                        <a:t> Duncan</a:t>
                      </a:r>
                      <a:endParaRPr lang="es-ES" sz="1400" dirty="0">
                        <a:latin typeface="Arial"/>
                        <a:ea typeface="Calibri"/>
                        <a:cs typeface="Times New Roman"/>
                      </a:endParaRPr>
                    </a:p>
                  </a:txBody>
                  <a:tcPr marL="19050" marR="19050" marT="19050" marB="19050" anchor="ctr">
                    <a:lnL>
                      <a:noFill/>
                    </a:lnL>
                    <a:lnR>
                      <a:noFill/>
                    </a:lnR>
                    <a:lnT>
                      <a:noFill/>
                    </a:lnT>
                    <a:lnB>
                      <a:noFill/>
                    </a:lnB>
                    <a:solidFill>
                      <a:srgbClr val="EFEFEF"/>
                    </a:solidFill>
                  </a:tcPr>
                </a:tc>
              </a:tr>
              <a:tr h="357525">
                <a:tc>
                  <a:txBody>
                    <a:bodyPr/>
                    <a:lstStyle/>
                    <a:p>
                      <a:pPr>
                        <a:spcAft>
                          <a:spcPts val="0"/>
                        </a:spcAft>
                      </a:pPr>
                      <a:r>
                        <a:rPr lang="es-ES" sz="1400">
                          <a:solidFill>
                            <a:srgbClr val="0000FF"/>
                          </a:solidFill>
                          <a:latin typeface="Arial"/>
                          <a:ea typeface="Times New Roman"/>
                          <a:cs typeface="Arial"/>
                          <a:hlinkClick r:id="rId17"/>
                        </a:rPr>
                        <a:t>Courtney Ellenbogen</a:t>
                      </a:r>
                      <a:endParaRPr lang="es-ES" sz="1400">
                        <a:latin typeface="Arial"/>
                        <a:ea typeface="Calibri"/>
                        <a:cs typeface="Times New Roman"/>
                      </a:endParaRPr>
                    </a:p>
                  </a:txBody>
                  <a:tcPr marL="19050" marR="19050" marT="19050" marB="19050" anchor="ctr">
                    <a:lnL>
                      <a:noFill/>
                    </a:lnL>
                    <a:lnR>
                      <a:noFill/>
                    </a:lnR>
                    <a:lnT>
                      <a:noFill/>
                    </a:lnT>
                    <a:lnB>
                      <a:noFill/>
                    </a:lnB>
                    <a:solidFill>
                      <a:srgbClr val="FFFFFF"/>
                    </a:solidFill>
                  </a:tcPr>
                </a:tc>
              </a:tr>
              <a:tr h="357525">
                <a:tc>
                  <a:txBody>
                    <a:bodyPr/>
                    <a:lstStyle/>
                    <a:p>
                      <a:pPr>
                        <a:spcAft>
                          <a:spcPts val="0"/>
                        </a:spcAft>
                      </a:pPr>
                      <a:r>
                        <a:rPr lang="es-ES" sz="1400" dirty="0" err="1">
                          <a:solidFill>
                            <a:srgbClr val="0000FF"/>
                          </a:solidFill>
                          <a:latin typeface="Arial"/>
                          <a:ea typeface="Times New Roman"/>
                          <a:cs typeface="Arial"/>
                          <a:hlinkClick r:id="rId18"/>
                        </a:rPr>
                        <a:t>Stacey</a:t>
                      </a:r>
                      <a:r>
                        <a:rPr lang="es-ES" sz="1400" dirty="0">
                          <a:solidFill>
                            <a:srgbClr val="0000FF"/>
                          </a:solidFill>
                          <a:latin typeface="Arial"/>
                          <a:ea typeface="Times New Roman"/>
                          <a:cs typeface="Arial"/>
                          <a:hlinkClick r:id="rId18"/>
                        </a:rPr>
                        <a:t> Kim</a:t>
                      </a:r>
                      <a:endParaRPr lang="es-ES" sz="1400" dirty="0">
                        <a:latin typeface="Arial"/>
                        <a:ea typeface="Calibri"/>
                        <a:cs typeface="Times New Roman"/>
                      </a:endParaRPr>
                    </a:p>
                  </a:txBody>
                  <a:tcPr marL="19050" marR="19050" marT="19050" marB="19050" anchor="ctr">
                    <a:lnL>
                      <a:noFill/>
                    </a:lnL>
                    <a:lnR>
                      <a:noFill/>
                    </a:lnR>
                    <a:lnT>
                      <a:noFill/>
                    </a:lnT>
                    <a:lnB>
                      <a:noFill/>
                    </a:lnB>
                    <a:solidFill>
                      <a:srgbClr val="EFEFEF"/>
                    </a:solidFill>
                  </a:tcPr>
                </a:tc>
              </a:tr>
            </a:tbl>
          </a:graphicData>
        </a:graphic>
      </p:graphicFrame>
      <p:pic>
        <p:nvPicPr>
          <p:cNvPr id="8216" name="Imagen 9" descr="Sort by Name">
            <a:hlinkClick r:id="rId19"/>
          </p:cNvPr>
          <p:cNvPicPr>
            <a:picLocks noChangeAspect="1" noChangeArrowheads="1"/>
          </p:cNvPicPr>
          <p:nvPr/>
        </p:nvPicPr>
        <p:blipFill>
          <a:blip r:embed="rId11" cstate="print"/>
          <a:srcRect/>
          <a:stretch>
            <a:fillRect/>
          </a:stretch>
        </p:blipFill>
        <p:spPr bwMode="auto">
          <a:xfrm>
            <a:off x="0" y="0"/>
            <a:ext cx="171450" cy="171450"/>
          </a:xfrm>
          <a:prstGeom prst="rect">
            <a:avLst/>
          </a:prstGeom>
          <a:noFill/>
          <a:ln w="9525">
            <a:noFill/>
            <a:miter lim="800000"/>
            <a:headEnd/>
            <a:tailEnd/>
          </a:ln>
        </p:spPr>
      </p:pic>
      <p:sp>
        <p:nvSpPr>
          <p:cNvPr id="8217" name="8 Rectángulo"/>
          <p:cNvSpPr>
            <a:spLocks noChangeArrowheads="1"/>
          </p:cNvSpPr>
          <p:nvPr/>
        </p:nvSpPr>
        <p:spPr bwMode="auto">
          <a:xfrm>
            <a:off x="4932363" y="1484313"/>
            <a:ext cx="3527425" cy="923925"/>
          </a:xfrm>
          <a:prstGeom prst="rect">
            <a:avLst/>
          </a:prstGeom>
          <a:noFill/>
          <a:ln w="9525">
            <a:noFill/>
            <a:miter lim="800000"/>
            <a:headEnd/>
            <a:tailEnd/>
          </a:ln>
        </p:spPr>
        <p:txBody>
          <a:bodyPr>
            <a:spAutoFit/>
          </a:bodyPr>
          <a:lstStyle/>
          <a:p>
            <a:pPr algn="ctr"/>
            <a:r>
              <a:rPr lang="es-ES"/>
              <a:t>EQUIPO DE GOLF </a:t>
            </a:r>
          </a:p>
          <a:p>
            <a:pPr algn="ctr"/>
            <a:r>
              <a:rPr lang="es-ES"/>
              <a:t>FEMENINO</a:t>
            </a:r>
          </a:p>
          <a:p>
            <a:pPr algn="ctr"/>
            <a:r>
              <a:rPr lang="es-ES"/>
              <a:t>2010-2011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971550" y="2060575"/>
          <a:ext cx="7632849" cy="3668267"/>
        </p:xfrm>
        <a:graphic>
          <a:graphicData uri="http://schemas.openxmlformats.org/drawingml/2006/table">
            <a:tbl>
              <a:tblPr/>
              <a:tblGrid>
                <a:gridCol w="415237"/>
                <a:gridCol w="415237"/>
                <a:gridCol w="477812"/>
                <a:gridCol w="4044238"/>
                <a:gridCol w="1626182"/>
                <a:gridCol w="238906"/>
                <a:gridCol w="415237"/>
              </a:tblGrid>
              <a:tr h="280878">
                <a:tc gridSpan="3">
                  <a:txBody>
                    <a:bodyPr/>
                    <a:lstStyle/>
                    <a:p>
                      <a:pPr algn="ctr">
                        <a:spcAft>
                          <a:spcPts val="0"/>
                        </a:spcAft>
                      </a:pPr>
                      <a:r>
                        <a:rPr lang="es-ES" sz="800" b="1" dirty="0">
                          <a:solidFill>
                            <a:srgbClr val="FFFFFF"/>
                          </a:solidFill>
                          <a:latin typeface="Arial"/>
                          <a:ea typeface="Times New Roman"/>
                          <a:cs typeface="Arial"/>
                        </a:rPr>
                        <a:t>Fecha</a:t>
                      </a:r>
                      <a:endParaRPr lang="es-ES" sz="1300" dirty="0">
                        <a:latin typeface="Arial"/>
                        <a:ea typeface="Calibri"/>
                        <a:cs typeface="Times New Roman"/>
                      </a:endParaRPr>
                    </a:p>
                  </a:txBody>
                  <a:tcPr marL="17253" marR="17253" marT="17253" marB="17253" anchor="ctr">
                    <a:lnL>
                      <a:noFill/>
                    </a:lnL>
                    <a:lnR>
                      <a:noFill/>
                    </a:lnR>
                    <a:lnT>
                      <a:noFill/>
                    </a:lnT>
                    <a:lnB>
                      <a:noFill/>
                    </a:lnB>
                    <a:solidFill>
                      <a:srgbClr val="01045B"/>
                    </a:solidFill>
                  </a:tcPr>
                </a:tc>
                <a:tc hMerge="1">
                  <a:txBody>
                    <a:bodyPr/>
                    <a:lstStyle/>
                    <a:p>
                      <a:endParaRPr lang="es-ES"/>
                    </a:p>
                  </a:txBody>
                  <a:tcPr/>
                </a:tc>
                <a:tc hMerge="1">
                  <a:txBody>
                    <a:bodyPr/>
                    <a:lstStyle/>
                    <a:p>
                      <a:endParaRPr lang="es-ES"/>
                    </a:p>
                  </a:txBody>
                  <a:tcPr/>
                </a:tc>
                <a:tc>
                  <a:txBody>
                    <a:bodyPr/>
                    <a:lstStyle/>
                    <a:p>
                      <a:pPr algn="ctr">
                        <a:spcAft>
                          <a:spcPts val="0"/>
                        </a:spcAft>
                      </a:pPr>
                      <a:r>
                        <a:rPr lang="es-ES" sz="800" b="1">
                          <a:solidFill>
                            <a:srgbClr val="FFFFFF"/>
                          </a:solidFill>
                          <a:latin typeface="Arial"/>
                          <a:ea typeface="Times New Roman"/>
                          <a:cs typeface="Arial"/>
                        </a:rPr>
                        <a:t>Adversario</a:t>
                      </a:r>
                      <a:endParaRPr lang="es-ES" sz="1300">
                        <a:latin typeface="Arial"/>
                        <a:ea typeface="Calibri"/>
                        <a:cs typeface="Times New Roman"/>
                      </a:endParaRPr>
                    </a:p>
                  </a:txBody>
                  <a:tcPr marL="17253" marR="17253" marT="17253" marB="17253" anchor="ctr">
                    <a:lnL>
                      <a:noFill/>
                    </a:lnL>
                    <a:lnR>
                      <a:noFill/>
                    </a:lnR>
                    <a:lnB>
                      <a:noFill/>
                    </a:lnB>
                    <a:solidFill>
                      <a:srgbClr val="01045B"/>
                    </a:solidFill>
                  </a:tcPr>
                </a:tc>
                <a:tc>
                  <a:txBody>
                    <a:bodyPr/>
                    <a:lstStyle/>
                    <a:p>
                      <a:pPr>
                        <a:spcAft>
                          <a:spcPts val="0"/>
                        </a:spcAft>
                      </a:pPr>
                      <a:r>
                        <a:rPr lang="es-ES" sz="800" b="1" cap="small">
                          <a:solidFill>
                            <a:srgbClr val="FFFFFF"/>
                          </a:solidFill>
                          <a:latin typeface="Arial"/>
                          <a:ea typeface="Times New Roman"/>
                          <a:cs typeface="Arial"/>
                        </a:rPr>
                        <a:t>Localidad</a:t>
                      </a:r>
                      <a:endParaRPr lang="es-ES" sz="1300">
                        <a:latin typeface="Arial"/>
                        <a:ea typeface="Calibri"/>
                        <a:cs typeface="Times New Roman"/>
                      </a:endParaRPr>
                    </a:p>
                  </a:txBody>
                  <a:tcPr marL="17253" marR="17253" marT="17253" marB="17253" anchor="ctr">
                    <a:lnL>
                      <a:noFill/>
                    </a:lnL>
                    <a:lnR>
                      <a:noFill/>
                    </a:lnR>
                    <a:lnB>
                      <a:noFill/>
                    </a:lnB>
                    <a:solidFill>
                      <a:srgbClr val="01045B"/>
                    </a:solidFill>
                  </a:tcPr>
                </a:tc>
                <a:tc gridSpan="2">
                  <a:txBody>
                    <a:bodyPr/>
                    <a:lstStyle/>
                    <a:p>
                      <a:endParaRPr lang="es-ES" sz="1000">
                        <a:latin typeface="Calibri"/>
                        <a:ea typeface="Times New Roman"/>
                      </a:endParaRPr>
                    </a:p>
                  </a:txBody>
                  <a:tcPr marL="17253" marR="17253" marT="17253" marB="17253" anchor="ctr">
                    <a:lnL>
                      <a:noFill/>
                    </a:lnL>
                    <a:lnR>
                      <a:noFill/>
                    </a:lnR>
                    <a:lnB>
                      <a:noFill/>
                    </a:lnB>
                    <a:solidFill>
                      <a:srgbClr val="01045B"/>
                    </a:solidFill>
                  </a:tcPr>
                </a:tc>
                <a:tc hMerge="1">
                  <a:txBody>
                    <a:bodyPr/>
                    <a:lstStyle/>
                    <a:p>
                      <a:endParaRPr lang="es-ES"/>
                    </a:p>
                  </a:txBody>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Mon, Mar 07</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Fresno State Lexus Classic</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Fresno, Calif.</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Tue, Mar 08</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Fresno State Lexus Classic</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Fresno, Calif.</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Fri, Mar 11</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Southern Highlands Collegiate Masters</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Las Vegas, Nev.</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Sat, Mar 12</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Southern Highlands Collegiate Masters</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Las Vegas, Nev.</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Mar 13</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Southern Highlands Collegiate Masters</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Las Vegas, Nev.</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Mar 20</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Callaway Collegiate Match Play Championship</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Ball Ground, Ga.</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Mon, Mar 21</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Callaway Collegiate Match Play Championship</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Ball Ground, Ga.</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Tue, Mar 22</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Callaway Collegiate Match Play Championship</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Ball Ground, Ga.</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dirty="0">
                          <a:latin typeface="Arial"/>
                          <a:ea typeface="Times New Roman"/>
                          <a:cs typeface="Arial"/>
                        </a:rPr>
                        <a:t> </a:t>
                      </a:r>
                      <a:r>
                        <a:rPr lang="es-ES" sz="1100" dirty="0">
                          <a:solidFill>
                            <a:srgbClr val="000000"/>
                          </a:solidFill>
                          <a:latin typeface="Arial"/>
                          <a:ea typeface="Times New Roman"/>
                          <a:cs typeface="Arial"/>
                        </a:rPr>
                        <a:t> </a:t>
                      </a:r>
                      <a:r>
                        <a:rPr lang="es-ES" sz="1100" dirty="0" err="1">
                          <a:solidFill>
                            <a:srgbClr val="000000"/>
                          </a:solidFill>
                          <a:latin typeface="Arial"/>
                          <a:ea typeface="Times New Roman"/>
                          <a:cs typeface="Arial"/>
                        </a:rPr>
                        <a:t>Sun</a:t>
                      </a:r>
                      <a:r>
                        <a:rPr lang="es-ES" sz="1100" dirty="0">
                          <a:solidFill>
                            <a:srgbClr val="000000"/>
                          </a:solidFill>
                          <a:latin typeface="Arial"/>
                          <a:ea typeface="Times New Roman"/>
                          <a:cs typeface="Arial"/>
                        </a:rPr>
                        <a:t>, Mar 27</a:t>
                      </a:r>
                      <a:endParaRPr lang="es-ES" sz="1100" dirty="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The Hootie at Bull's Bay Intercollegiate</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a:solidFill>
                            <a:srgbClr val="000000"/>
                          </a:solidFill>
                          <a:latin typeface="Arial"/>
                          <a:ea typeface="Times New Roman"/>
                          <a:cs typeface="Arial"/>
                        </a:rPr>
                        <a:t>at Awendaw, S.C.</a:t>
                      </a:r>
                      <a:endParaRPr lang="es-ES" sz="110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Mon, Mar 28</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The Hootie at Bull's Bay Intercollegiate</a:t>
                      </a:r>
                      <a:endParaRPr lang="es-ES" sz="1100">
                        <a:latin typeface="Arial"/>
                        <a:ea typeface="Calibri"/>
                        <a:cs typeface="Times New Roman"/>
                      </a:endParaRPr>
                    </a:p>
                  </a:txBody>
                  <a:tcPr marL="17253" marR="17253" marT="17253" marB="17253" anchor="ctr">
                    <a:lnL>
                      <a:noFill/>
                    </a:lnL>
                    <a:lnR>
                      <a:noFill/>
                    </a:lnR>
                    <a:lnT>
                      <a:noFill/>
                    </a:lnT>
                    <a:lnB>
                      <a:noFill/>
                    </a:lnB>
                    <a:solidFill>
                      <a:srgbClr val="FFFFFF"/>
                    </a:solidFill>
                  </a:tcPr>
                </a:tc>
                <a:tc gridSpan="2">
                  <a:txBody>
                    <a:bodyPr/>
                    <a:lstStyle/>
                    <a:p>
                      <a:pPr>
                        <a:spcAft>
                          <a:spcPts val="0"/>
                        </a:spcAft>
                      </a:pPr>
                      <a:r>
                        <a:rPr lang="es-ES" sz="1100">
                          <a:solidFill>
                            <a:srgbClr val="000000"/>
                          </a:solidFill>
                          <a:latin typeface="Arial"/>
                          <a:ea typeface="Times New Roman"/>
                          <a:cs typeface="Arial"/>
                        </a:rPr>
                        <a:t>at Awendaw, S.C.</a:t>
                      </a:r>
                      <a:endParaRPr lang="es-ES" sz="1100">
                        <a:latin typeface="Arial"/>
                        <a:ea typeface="Calibri"/>
                        <a:cs typeface="Times New Roman"/>
                      </a:endParaRPr>
                    </a:p>
                  </a:txBody>
                  <a:tcPr marL="25879" marR="25879" marT="25879" marB="25879" anchor="ctr">
                    <a:lnL>
                      <a:noFill/>
                    </a:lnL>
                    <a:lnR>
                      <a:noFill/>
                    </a:lnR>
                    <a:lnT>
                      <a:noFill/>
                    </a:lnT>
                    <a:lnB>
                      <a:noFill/>
                    </a:lnB>
                    <a:solidFill>
                      <a:srgbClr val="FFFFF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FFFFFF"/>
                    </a:solidFill>
                  </a:tcPr>
                </a:tc>
              </a:tr>
              <a:tr h="280878">
                <a:tc gridSpan="3">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Tue, Mar 29</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hMerge="1">
                  <a:txBody>
                    <a:bodyPr/>
                    <a:lstStyle/>
                    <a:p>
                      <a:endParaRPr lang="es-ES"/>
                    </a:p>
                  </a:txBody>
                  <a:tcPr/>
                </a:tc>
                <a:tc hMerge="1">
                  <a:txBody>
                    <a:bodyPr/>
                    <a:lstStyle/>
                    <a:p>
                      <a:endParaRPr lang="es-ES"/>
                    </a:p>
                  </a:txBody>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The Hootie at Bull's Bay Intercollegiate</a:t>
                      </a:r>
                      <a:endParaRPr lang="es-ES" sz="1100">
                        <a:latin typeface="Arial"/>
                        <a:ea typeface="Calibri"/>
                        <a:cs typeface="Times New Roman"/>
                      </a:endParaRPr>
                    </a:p>
                  </a:txBody>
                  <a:tcPr marL="17253" marR="17253" marT="17253" marB="17253" anchor="ctr">
                    <a:lnL>
                      <a:noFill/>
                    </a:lnL>
                    <a:lnR>
                      <a:noFill/>
                    </a:lnR>
                    <a:lnT>
                      <a:noFill/>
                    </a:lnT>
                    <a:lnB>
                      <a:noFill/>
                    </a:lnB>
                    <a:solidFill>
                      <a:srgbClr val="EFEFEF"/>
                    </a:solidFill>
                  </a:tcPr>
                </a:tc>
                <a:tc gridSpan="2">
                  <a:txBody>
                    <a:bodyPr/>
                    <a:lstStyle/>
                    <a:p>
                      <a:pPr>
                        <a:spcAft>
                          <a:spcPts val="0"/>
                        </a:spcAft>
                      </a:pPr>
                      <a:r>
                        <a:rPr lang="es-ES" sz="1100" dirty="0">
                          <a:solidFill>
                            <a:srgbClr val="000000"/>
                          </a:solidFill>
                          <a:latin typeface="Arial"/>
                          <a:ea typeface="Times New Roman"/>
                          <a:cs typeface="Arial"/>
                        </a:rPr>
                        <a:t>at </a:t>
                      </a:r>
                      <a:r>
                        <a:rPr lang="es-ES" sz="1100" dirty="0" err="1">
                          <a:solidFill>
                            <a:srgbClr val="000000"/>
                          </a:solidFill>
                          <a:latin typeface="Arial"/>
                          <a:ea typeface="Times New Roman"/>
                          <a:cs typeface="Arial"/>
                        </a:rPr>
                        <a:t>Awendaw</a:t>
                      </a:r>
                      <a:r>
                        <a:rPr lang="es-ES" sz="1100" dirty="0">
                          <a:solidFill>
                            <a:srgbClr val="000000"/>
                          </a:solidFill>
                          <a:latin typeface="Arial"/>
                          <a:ea typeface="Times New Roman"/>
                          <a:cs typeface="Arial"/>
                        </a:rPr>
                        <a:t>, S.C.</a:t>
                      </a:r>
                      <a:endParaRPr lang="es-ES" sz="1100" dirty="0">
                        <a:latin typeface="Arial"/>
                        <a:ea typeface="Calibri"/>
                        <a:cs typeface="Times New Roman"/>
                      </a:endParaRPr>
                    </a:p>
                  </a:txBody>
                  <a:tcPr marL="25879" marR="25879" marT="25879" marB="25879" anchor="ctr">
                    <a:lnL>
                      <a:noFill/>
                    </a:lnL>
                    <a:lnR>
                      <a:noFill/>
                    </a:lnR>
                    <a:lnT>
                      <a:noFill/>
                    </a:lnT>
                    <a:lnB>
                      <a:noFill/>
                    </a:lnB>
                    <a:solidFill>
                      <a:srgbClr val="EFEFEF"/>
                    </a:solidFill>
                  </a:tcPr>
                </a:tc>
                <a:tc hMerge="1">
                  <a:txBody>
                    <a:bodyPr/>
                    <a:lstStyle/>
                    <a:p>
                      <a:endParaRPr lang="es-ES"/>
                    </a:p>
                  </a:txBody>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r>
              <a:tr h="297731">
                <a:tc>
                  <a:txBody>
                    <a:bodyPr/>
                    <a:lstStyle/>
                    <a:p>
                      <a:endParaRPr lang="es-ES" sz="1000" dirty="0">
                        <a:latin typeface="Calibri"/>
                        <a:ea typeface="Times New Roman"/>
                      </a:endParaRPr>
                    </a:p>
                  </a:txBody>
                  <a:tcPr marL="17253" marR="17253" marT="17253" marB="17253" anchor="ctr">
                    <a:lnL>
                      <a:noFill/>
                    </a:lnL>
                    <a:lnR>
                      <a:noFill/>
                    </a:lnR>
                    <a:lnT>
                      <a:noFill/>
                    </a:lnT>
                    <a:lnB>
                      <a:noFill/>
                    </a:lnB>
                    <a:solidFill>
                      <a:srgbClr val="EFEFEF"/>
                    </a:solidFill>
                  </a:tcPr>
                </a:tc>
                <a:tc>
                  <a:txBody>
                    <a:bodyPr/>
                    <a:lstStyle/>
                    <a:p>
                      <a:endParaRPr lang="es-ES" sz="1000">
                        <a:latin typeface="Calibri"/>
                        <a:ea typeface="Times New Roman"/>
                      </a:endParaRPr>
                    </a:p>
                  </a:txBody>
                  <a:tcPr marL="17253" marR="17253" marT="17253" marB="17253" anchor="ctr">
                    <a:lnL>
                      <a:noFill/>
                    </a:lnL>
                    <a:lnR>
                      <a:noFill/>
                    </a:lnR>
                    <a:lnT>
                      <a:noFill/>
                    </a:lnT>
                    <a:lnB>
                      <a:noFill/>
                    </a:lnB>
                    <a:solidFill>
                      <a:srgbClr val="EFEFEF"/>
                    </a:solidFill>
                  </a:tcPr>
                </a:tc>
                <a:tc gridSpan="5">
                  <a:txBody>
                    <a:bodyPr/>
                    <a:lstStyle/>
                    <a:p>
                      <a:pPr>
                        <a:spcAft>
                          <a:spcPts val="1000"/>
                        </a:spcAft>
                      </a:pPr>
                      <a:r>
                        <a:rPr lang="es-ES" sz="1300" dirty="0">
                          <a:latin typeface="Arial"/>
                          <a:ea typeface="Calibri"/>
                          <a:cs typeface="Times New Roman"/>
                        </a:rPr>
                        <a:t> </a:t>
                      </a:r>
                    </a:p>
                  </a:txBody>
                  <a:tcPr marL="0" marR="0" marT="0" marB="0" anchor="ctr">
                    <a:lnL>
                      <a:noFill/>
                    </a:lnL>
                    <a:lnR>
                      <a:noFill/>
                    </a:lnR>
                    <a:lnT>
                      <a:noFill/>
                    </a:lnT>
                    <a:lnB>
                      <a:noFill/>
                    </a:lnB>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bl>
          </a:graphicData>
        </a:graphic>
      </p:graphicFrame>
      <p:sp>
        <p:nvSpPr>
          <p:cNvPr id="9272" name="3 CuadroTexto"/>
          <p:cNvSpPr txBox="1">
            <a:spLocks noChangeArrowheads="1"/>
          </p:cNvSpPr>
          <p:nvPr/>
        </p:nvSpPr>
        <p:spPr bwMode="auto">
          <a:xfrm>
            <a:off x="2195513" y="836613"/>
            <a:ext cx="5976937" cy="369887"/>
          </a:xfrm>
          <a:prstGeom prst="rect">
            <a:avLst/>
          </a:prstGeom>
          <a:noFill/>
          <a:ln w="9525">
            <a:noFill/>
            <a:miter lim="800000"/>
            <a:headEnd/>
            <a:tailEnd/>
          </a:ln>
        </p:spPr>
        <p:txBody>
          <a:bodyPr>
            <a:spAutoFit/>
          </a:bodyPr>
          <a:lstStyle/>
          <a:p>
            <a:pPr algn="ctr"/>
            <a:r>
              <a:rPr lang="es-ES"/>
              <a:t>TORNEOS DE GOLF MASCULINO 1T 2011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258888" y="2174875"/>
          <a:ext cx="7056784" cy="3773772"/>
        </p:xfrm>
        <a:graphic>
          <a:graphicData uri="http://schemas.openxmlformats.org/drawingml/2006/table">
            <a:tbl>
              <a:tblPr/>
              <a:tblGrid>
                <a:gridCol w="1068398"/>
                <a:gridCol w="4016721"/>
                <a:gridCol w="1971665"/>
              </a:tblGrid>
              <a:tr h="330111">
                <a:tc>
                  <a:txBody>
                    <a:bodyPr/>
                    <a:lstStyle/>
                    <a:p>
                      <a:pPr algn="ctr">
                        <a:spcAft>
                          <a:spcPts val="0"/>
                        </a:spcAft>
                      </a:pPr>
                      <a:r>
                        <a:rPr lang="es-ES" sz="1100" b="1">
                          <a:solidFill>
                            <a:srgbClr val="FFFFFF"/>
                          </a:solidFill>
                          <a:latin typeface="Arial"/>
                          <a:ea typeface="Times New Roman"/>
                          <a:cs typeface="Arial"/>
                        </a:rPr>
                        <a:t>Fecha</a:t>
                      </a:r>
                      <a:endParaRPr lang="es-ES" sz="1100">
                        <a:latin typeface="Arial"/>
                        <a:ea typeface="Calibri"/>
                        <a:cs typeface="Times New Roman"/>
                      </a:endParaRPr>
                    </a:p>
                  </a:txBody>
                  <a:tcPr marL="19050" marR="19050" marT="19050" marB="19050" anchor="ctr">
                    <a:lnL>
                      <a:noFill/>
                    </a:lnL>
                    <a:lnR>
                      <a:noFill/>
                    </a:lnR>
                    <a:lnT>
                      <a:noFill/>
                    </a:lnT>
                    <a:lnB>
                      <a:noFill/>
                    </a:lnB>
                    <a:solidFill>
                      <a:srgbClr val="01045B"/>
                    </a:solidFill>
                  </a:tcPr>
                </a:tc>
                <a:tc>
                  <a:txBody>
                    <a:bodyPr/>
                    <a:lstStyle/>
                    <a:p>
                      <a:pPr algn="ctr">
                        <a:spcAft>
                          <a:spcPts val="0"/>
                        </a:spcAft>
                      </a:pPr>
                      <a:r>
                        <a:rPr lang="es-ES" sz="1100" b="1">
                          <a:solidFill>
                            <a:srgbClr val="FFFFFF"/>
                          </a:solidFill>
                          <a:latin typeface="Arial"/>
                          <a:ea typeface="Times New Roman"/>
                          <a:cs typeface="Arial"/>
                        </a:rPr>
                        <a:t>Adversario</a:t>
                      </a:r>
                      <a:endParaRPr lang="es-ES" sz="1100">
                        <a:latin typeface="Arial"/>
                        <a:ea typeface="Calibri"/>
                        <a:cs typeface="Times New Roman"/>
                      </a:endParaRPr>
                    </a:p>
                  </a:txBody>
                  <a:tcPr marL="19050" marR="19050" marT="19050" marB="19050" anchor="ctr">
                    <a:lnL>
                      <a:noFill/>
                    </a:lnL>
                    <a:lnR>
                      <a:noFill/>
                    </a:lnR>
                    <a:lnT>
                      <a:noFill/>
                    </a:lnT>
                    <a:lnB>
                      <a:noFill/>
                    </a:lnB>
                    <a:solidFill>
                      <a:srgbClr val="01045B"/>
                    </a:solidFill>
                  </a:tcPr>
                </a:tc>
                <a:tc>
                  <a:txBody>
                    <a:bodyPr/>
                    <a:lstStyle/>
                    <a:p>
                      <a:pPr algn="ctr">
                        <a:spcAft>
                          <a:spcPts val="0"/>
                        </a:spcAft>
                      </a:pPr>
                      <a:r>
                        <a:rPr lang="es-ES" sz="1100" b="1">
                          <a:solidFill>
                            <a:srgbClr val="FFFFFF"/>
                          </a:solidFill>
                          <a:latin typeface="Arial"/>
                          <a:ea typeface="Times New Roman"/>
                          <a:cs typeface="Arial"/>
                        </a:rPr>
                        <a:t>Localidad</a:t>
                      </a:r>
                      <a:endParaRPr lang="es-ES" sz="1100">
                        <a:latin typeface="Arial"/>
                        <a:ea typeface="Calibri"/>
                        <a:cs typeface="Times New Roman"/>
                      </a:endParaRPr>
                    </a:p>
                  </a:txBody>
                  <a:tcPr marL="19050" marR="19050" marT="19050" marB="19050" anchor="ctr">
                    <a:lnL>
                      <a:noFill/>
                    </a:lnL>
                    <a:lnR>
                      <a:noFill/>
                    </a:lnR>
                    <a:lnT>
                      <a:noFill/>
                    </a:lnT>
                    <a:lnB>
                      <a:noFill/>
                    </a:lnB>
                    <a:solidFill>
                      <a:srgbClr val="01045B"/>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Feb 27</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Allstate Sugar Bowl Intercollegiate Championship</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a:solidFill>
                            <a:srgbClr val="000000"/>
                          </a:solidFill>
                          <a:latin typeface="Arial"/>
                          <a:ea typeface="Times New Roman"/>
                          <a:cs typeface="Arial"/>
                        </a:rPr>
                        <a:t>at New Orleans,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FFFFF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Mon, Feb 28</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Allstate Sugar Bowl Intercollegiate Championship</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s-ES" sz="1100">
                          <a:solidFill>
                            <a:srgbClr val="000000"/>
                          </a:solidFill>
                          <a:latin typeface="Arial"/>
                          <a:ea typeface="Times New Roman"/>
                          <a:cs typeface="Arial"/>
                        </a:rPr>
                        <a:t>at New Orleans,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EFEFE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Tue, Mar 01</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Allstate Sugar Bowl Intercollegiate Championship</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a:solidFill>
                            <a:srgbClr val="000000"/>
                          </a:solidFill>
                          <a:latin typeface="Arial"/>
                          <a:ea typeface="Times New Roman"/>
                          <a:cs typeface="Arial"/>
                        </a:rPr>
                        <a:t>at New Orleans,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FFFFF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Fri, Mar 11</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LSU Invitational</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s-ES" sz="1100">
                          <a:solidFill>
                            <a:srgbClr val="000000"/>
                          </a:solidFill>
                          <a:latin typeface="Arial"/>
                          <a:ea typeface="Times New Roman"/>
                          <a:cs typeface="Arial"/>
                        </a:rPr>
                        <a:t>at Baton Rouge,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EFEFE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Sat, Mar 12</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LSU Invitational</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a:solidFill>
                            <a:srgbClr val="000000"/>
                          </a:solidFill>
                          <a:latin typeface="Arial"/>
                          <a:ea typeface="Times New Roman"/>
                          <a:cs typeface="Arial"/>
                        </a:rPr>
                        <a:t>at Baton Rouge,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FFFFF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Mar 13</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LSU Invitational</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s-ES" sz="1100">
                          <a:solidFill>
                            <a:srgbClr val="000000"/>
                          </a:solidFill>
                          <a:latin typeface="Arial"/>
                          <a:ea typeface="Times New Roman"/>
                          <a:cs typeface="Arial"/>
                        </a:rPr>
                        <a:t>at Baton Rouge, La.</a:t>
                      </a:r>
                      <a:endParaRPr lang="es-ES" sz="1100">
                        <a:latin typeface="Arial"/>
                        <a:ea typeface="Calibri"/>
                        <a:cs typeface="Times New Roman"/>
                      </a:endParaRPr>
                    </a:p>
                  </a:txBody>
                  <a:tcPr marL="28575" marR="28575" marT="28575" marB="28575" anchor="ctr">
                    <a:lnL>
                      <a:noFill/>
                    </a:lnL>
                    <a:lnR>
                      <a:noFill/>
                    </a:lnR>
                    <a:lnT>
                      <a:noFill/>
                    </a:lnT>
                    <a:lnB>
                      <a:noFill/>
                    </a:lnB>
                    <a:solidFill>
                      <a:srgbClr val="EFEFE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Fri, Mar 25</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One at Bryan National Collegiate</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a:solidFill>
                            <a:srgbClr val="000000"/>
                          </a:solidFill>
                          <a:latin typeface="Arial"/>
                          <a:ea typeface="Times New Roman"/>
                          <a:cs typeface="Arial"/>
                        </a:rPr>
                        <a:t>at Greensboro, N.C.</a:t>
                      </a:r>
                      <a:endParaRPr lang="es-ES" sz="1100">
                        <a:latin typeface="Arial"/>
                        <a:ea typeface="Calibri"/>
                        <a:cs typeface="Times New Roman"/>
                      </a:endParaRPr>
                    </a:p>
                  </a:txBody>
                  <a:tcPr marL="28575" marR="28575" marT="28575" marB="28575" anchor="ctr">
                    <a:lnL>
                      <a:noFill/>
                    </a:lnL>
                    <a:lnR>
                      <a:noFill/>
                    </a:lnR>
                    <a:lnT>
                      <a:noFill/>
                    </a:lnT>
                    <a:lnB>
                      <a:noFill/>
                    </a:lnB>
                    <a:solidFill>
                      <a:srgbClr val="FFFFF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Sat, Mar 26</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Two at Bryan National Collegiate</a:t>
                      </a:r>
                      <a:endParaRPr lang="es-ES" sz="1100">
                        <a:latin typeface="Arial"/>
                        <a:ea typeface="Calibri"/>
                        <a:cs typeface="Times New Roman"/>
                      </a:endParaRPr>
                    </a:p>
                  </a:txBody>
                  <a:tcPr marL="19050" marR="19050" marT="19050" marB="19050" anchor="ctr">
                    <a:lnL>
                      <a:noFill/>
                    </a:lnL>
                    <a:lnR>
                      <a:noFill/>
                    </a:lnR>
                    <a:lnT>
                      <a:noFill/>
                    </a:lnT>
                    <a:lnB>
                      <a:noFill/>
                    </a:lnB>
                    <a:solidFill>
                      <a:srgbClr val="EFEFEF"/>
                    </a:solidFill>
                  </a:tcPr>
                </a:tc>
                <a:tc>
                  <a:txBody>
                    <a:bodyPr/>
                    <a:lstStyle/>
                    <a:p>
                      <a:pPr>
                        <a:spcAft>
                          <a:spcPts val="0"/>
                        </a:spcAft>
                      </a:pPr>
                      <a:r>
                        <a:rPr lang="es-ES" sz="1100">
                          <a:solidFill>
                            <a:srgbClr val="000000"/>
                          </a:solidFill>
                          <a:latin typeface="Arial"/>
                          <a:ea typeface="Times New Roman"/>
                          <a:cs typeface="Arial"/>
                        </a:rPr>
                        <a:t>at Greensboro, N.C.</a:t>
                      </a:r>
                      <a:endParaRPr lang="es-ES" sz="1100">
                        <a:latin typeface="Arial"/>
                        <a:ea typeface="Calibri"/>
                        <a:cs typeface="Times New Roman"/>
                      </a:endParaRPr>
                    </a:p>
                  </a:txBody>
                  <a:tcPr marL="28575" marR="28575" marT="28575" marB="28575" anchor="ctr">
                    <a:lnL>
                      <a:noFill/>
                    </a:lnL>
                    <a:lnR>
                      <a:noFill/>
                    </a:lnR>
                    <a:lnT>
                      <a:noFill/>
                    </a:lnT>
                    <a:lnB>
                      <a:noFill/>
                    </a:lnB>
                    <a:solidFill>
                      <a:srgbClr val="EFEFEF"/>
                    </a:solidFill>
                  </a:tcPr>
                </a:tc>
              </a:tr>
              <a:tr h="382629">
                <a:tc>
                  <a:txBody>
                    <a:bodyPr/>
                    <a:lstStyle/>
                    <a:p>
                      <a:pPr>
                        <a:spcAft>
                          <a:spcPts val="0"/>
                        </a:spcAft>
                      </a:pPr>
                      <a:r>
                        <a:rPr lang="es-ES" sz="1100">
                          <a:latin typeface="Arial"/>
                          <a:ea typeface="Times New Roman"/>
                          <a:cs typeface="Arial"/>
                        </a:rPr>
                        <a:t> </a:t>
                      </a:r>
                      <a:r>
                        <a:rPr lang="es-ES" sz="1100">
                          <a:solidFill>
                            <a:srgbClr val="000000"/>
                          </a:solidFill>
                          <a:latin typeface="Arial"/>
                          <a:ea typeface="Times New Roman"/>
                          <a:cs typeface="Arial"/>
                        </a:rPr>
                        <a:t> Sun, Mar 27</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n-US" sz="1100">
                          <a:latin typeface="Arial"/>
                          <a:ea typeface="Times New Roman"/>
                          <a:cs typeface="Arial"/>
                        </a:rPr>
                        <a:t> </a:t>
                      </a:r>
                      <a:r>
                        <a:rPr lang="en-US" sz="1100">
                          <a:solidFill>
                            <a:srgbClr val="000000"/>
                          </a:solidFill>
                          <a:latin typeface="Arial"/>
                          <a:ea typeface="Times New Roman"/>
                          <a:cs typeface="Arial"/>
                        </a:rPr>
                        <a:t>Day Three at Bryan National Collegiate</a:t>
                      </a:r>
                      <a:endParaRPr lang="es-ES" sz="1100">
                        <a:latin typeface="Arial"/>
                        <a:ea typeface="Calibri"/>
                        <a:cs typeface="Times New Roman"/>
                      </a:endParaRPr>
                    </a:p>
                  </a:txBody>
                  <a:tcPr marL="19050" marR="19050" marT="19050" marB="19050" anchor="ctr">
                    <a:lnL>
                      <a:noFill/>
                    </a:lnL>
                    <a:lnR>
                      <a:noFill/>
                    </a:lnR>
                    <a:lnT>
                      <a:noFill/>
                    </a:lnT>
                    <a:lnB>
                      <a:noFill/>
                    </a:lnB>
                    <a:solidFill>
                      <a:srgbClr val="FFFFFF"/>
                    </a:solidFill>
                  </a:tcPr>
                </a:tc>
                <a:tc>
                  <a:txBody>
                    <a:bodyPr/>
                    <a:lstStyle/>
                    <a:p>
                      <a:pPr>
                        <a:spcAft>
                          <a:spcPts val="0"/>
                        </a:spcAft>
                      </a:pPr>
                      <a:r>
                        <a:rPr lang="es-ES" sz="1100" dirty="0">
                          <a:solidFill>
                            <a:srgbClr val="000000"/>
                          </a:solidFill>
                          <a:latin typeface="Arial"/>
                          <a:ea typeface="Times New Roman"/>
                          <a:cs typeface="Arial"/>
                        </a:rPr>
                        <a:t>at Greensboro, N.C.</a:t>
                      </a:r>
                      <a:endParaRPr lang="es-ES" sz="1100" dirty="0">
                        <a:latin typeface="Arial"/>
                        <a:ea typeface="Calibri"/>
                        <a:cs typeface="Times New Roman"/>
                      </a:endParaRPr>
                    </a:p>
                  </a:txBody>
                  <a:tcPr marL="28575" marR="28575" marT="28575" marB="28575" anchor="ctr">
                    <a:lnL>
                      <a:noFill/>
                    </a:lnL>
                    <a:lnR>
                      <a:noFill/>
                    </a:lnR>
                    <a:lnT>
                      <a:noFill/>
                    </a:lnT>
                    <a:lnB>
                      <a:noFill/>
                    </a:lnB>
                    <a:solidFill>
                      <a:srgbClr val="FFFFFF"/>
                    </a:solidFill>
                  </a:tcPr>
                </a:tc>
              </a:tr>
            </a:tbl>
          </a:graphicData>
        </a:graphic>
      </p:graphicFrame>
      <p:pic>
        <p:nvPicPr>
          <p:cNvPr id="10273" name="Picture 2" descr="http://www.geteducated.com/images/articles/logo-duke-university.jpg"/>
          <p:cNvPicPr>
            <a:picLocks noChangeAspect="1" noChangeArrowheads="1"/>
          </p:cNvPicPr>
          <p:nvPr/>
        </p:nvPicPr>
        <p:blipFill>
          <a:blip r:embed="rId2" cstate="print"/>
          <a:srcRect/>
          <a:stretch>
            <a:fillRect/>
          </a:stretch>
        </p:blipFill>
        <p:spPr bwMode="auto">
          <a:xfrm>
            <a:off x="0" y="0"/>
            <a:ext cx="1728788" cy="939800"/>
          </a:xfrm>
          <a:prstGeom prst="rect">
            <a:avLst/>
          </a:prstGeom>
          <a:noFill/>
          <a:ln w="9525">
            <a:noFill/>
            <a:miter lim="800000"/>
            <a:headEnd/>
            <a:tailEnd/>
          </a:ln>
        </p:spPr>
      </p:pic>
      <p:sp>
        <p:nvSpPr>
          <p:cNvPr id="10274" name="3 CuadroTexto"/>
          <p:cNvSpPr txBox="1">
            <a:spLocks noChangeArrowheads="1"/>
          </p:cNvSpPr>
          <p:nvPr/>
        </p:nvSpPr>
        <p:spPr bwMode="auto">
          <a:xfrm>
            <a:off x="2555875" y="981075"/>
            <a:ext cx="5256213" cy="646113"/>
          </a:xfrm>
          <a:prstGeom prst="rect">
            <a:avLst/>
          </a:prstGeom>
          <a:noFill/>
          <a:ln w="9525">
            <a:noFill/>
            <a:miter lim="800000"/>
            <a:headEnd/>
            <a:tailEnd/>
          </a:ln>
        </p:spPr>
        <p:txBody>
          <a:bodyPr>
            <a:spAutoFit/>
          </a:bodyPr>
          <a:lstStyle/>
          <a:p>
            <a:r>
              <a:rPr lang="es-ES"/>
              <a:t>TORNEOS DE GOLF FEMENINO 1T 2011</a:t>
            </a:r>
          </a:p>
          <a:p>
            <a:endParaRPr lang="es-E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2" descr="http://t2.gstatic.com/images?q=tbn:ANd9GcSrAk0lnPdZykdWVg5ltwXFkwXDrNCnDiYrF7RVDuNc21el4MEpRQ"/>
          <p:cNvPicPr>
            <a:picLocks noChangeAspect="1" noChangeArrowheads="1"/>
          </p:cNvPicPr>
          <p:nvPr/>
        </p:nvPicPr>
        <p:blipFill>
          <a:blip r:embed="rId2" cstate="print"/>
          <a:srcRect/>
          <a:stretch>
            <a:fillRect/>
          </a:stretch>
        </p:blipFill>
        <p:spPr bwMode="auto">
          <a:xfrm>
            <a:off x="395288" y="3933825"/>
            <a:ext cx="2343150" cy="1952625"/>
          </a:xfrm>
          <a:prstGeom prst="rect">
            <a:avLst/>
          </a:prstGeom>
          <a:noFill/>
          <a:ln w="9525">
            <a:noFill/>
            <a:miter lim="800000"/>
            <a:headEnd/>
            <a:tailEnd/>
          </a:ln>
        </p:spPr>
      </p:pic>
      <p:pic>
        <p:nvPicPr>
          <p:cNvPr id="11268" name="Picture 4" descr="http://t1.gstatic.com/images?q=tbn:ANd9GcTvEJATTNmfarX5FB5vuU-JjwvMBAi11zQBpoIz17n_q3Bco-hu"/>
          <p:cNvPicPr>
            <a:picLocks noChangeAspect="1" noChangeArrowheads="1"/>
          </p:cNvPicPr>
          <p:nvPr/>
        </p:nvPicPr>
        <p:blipFill>
          <a:blip r:embed="rId3" cstate="print"/>
          <a:srcRect/>
          <a:stretch>
            <a:fillRect/>
          </a:stretch>
        </p:blipFill>
        <p:spPr bwMode="auto">
          <a:xfrm>
            <a:off x="3851275" y="4005263"/>
            <a:ext cx="2352675" cy="1943100"/>
          </a:xfrm>
          <a:prstGeom prst="rect">
            <a:avLst/>
          </a:prstGeom>
          <a:noFill/>
          <a:ln w="9525">
            <a:noFill/>
            <a:miter lim="800000"/>
            <a:headEnd/>
            <a:tailEnd/>
          </a:ln>
        </p:spPr>
      </p:pic>
      <p:pic>
        <p:nvPicPr>
          <p:cNvPr id="11269" name="Picture 6" descr="http://www.clickeffects.com/news/images/duke.gif"/>
          <p:cNvPicPr>
            <a:picLocks noChangeAspect="1" noChangeArrowheads="1"/>
          </p:cNvPicPr>
          <p:nvPr/>
        </p:nvPicPr>
        <p:blipFill>
          <a:blip r:embed="rId4" cstate="print"/>
          <a:srcRect/>
          <a:stretch>
            <a:fillRect/>
          </a:stretch>
        </p:blipFill>
        <p:spPr bwMode="auto">
          <a:xfrm>
            <a:off x="7019925" y="5084763"/>
            <a:ext cx="1693863" cy="1439862"/>
          </a:xfrm>
          <a:prstGeom prst="rect">
            <a:avLst/>
          </a:prstGeom>
          <a:noFill/>
          <a:ln w="9525">
            <a:noFill/>
            <a:miter lim="800000"/>
            <a:headEnd/>
            <a:tailEnd/>
          </a:ln>
        </p:spPr>
      </p:pic>
      <p:pic>
        <p:nvPicPr>
          <p:cNvPr id="11270" name="Picture 8" descr="http://t3.gstatic.com/images?q=tbn:ANd9GcSBErjeofof8CoWDjhNgyZE6d2c9HJQV0jD8Z7p036oL9QlJH5e"/>
          <p:cNvPicPr>
            <a:picLocks noChangeAspect="1" noChangeArrowheads="1"/>
          </p:cNvPicPr>
          <p:nvPr/>
        </p:nvPicPr>
        <p:blipFill>
          <a:blip r:embed="rId5" cstate="print"/>
          <a:srcRect/>
          <a:stretch>
            <a:fillRect/>
          </a:stretch>
        </p:blipFill>
        <p:spPr bwMode="auto">
          <a:xfrm>
            <a:off x="7164388" y="1773238"/>
            <a:ext cx="1428750" cy="3200400"/>
          </a:xfrm>
          <a:prstGeom prst="rect">
            <a:avLst/>
          </a:prstGeom>
          <a:noFill/>
          <a:ln w="9525">
            <a:noFill/>
            <a:miter lim="800000"/>
            <a:headEnd/>
            <a:tailEnd/>
          </a:ln>
        </p:spPr>
      </p:pic>
      <p:pic>
        <p:nvPicPr>
          <p:cNvPr id="11271" name="Picture 10" descr="http://t1.gstatic.com/images?q=tbn:ANd9GcSGVYFFSiHu8eRPDA9wOmiQuwpL5qW7E0qfx7cb8b85Uq5ZhFV3"/>
          <p:cNvPicPr>
            <a:picLocks noChangeAspect="1" noChangeArrowheads="1"/>
          </p:cNvPicPr>
          <p:nvPr/>
        </p:nvPicPr>
        <p:blipFill>
          <a:blip r:embed="rId6" cstate="print"/>
          <a:srcRect/>
          <a:stretch>
            <a:fillRect/>
          </a:stretch>
        </p:blipFill>
        <p:spPr bwMode="auto">
          <a:xfrm>
            <a:off x="3779838" y="1773238"/>
            <a:ext cx="2343150" cy="1952625"/>
          </a:xfrm>
          <a:prstGeom prst="rect">
            <a:avLst/>
          </a:prstGeom>
          <a:noFill/>
          <a:ln w="9525">
            <a:noFill/>
            <a:miter lim="800000"/>
            <a:headEnd/>
            <a:tailEnd/>
          </a:ln>
        </p:spPr>
      </p:pic>
      <p:pic>
        <p:nvPicPr>
          <p:cNvPr id="11272" name="Picture 12" descr="http://t1.gstatic.com/images?q=tbn:ANd9GcTPKr87ux4GAk9jUIJOQpbszcP-ZMOCM-onHOkdSwNB2B-15ctb"/>
          <p:cNvPicPr>
            <a:picLocks noChangeAspect="1" noChangeArrowheads="1"/>
          </p:cNvPicPr>
          <p:nvPr/>
        </p:nvPicPr>
        <p:blipFill>
          <a:blip r:embed="rId7" cstate="print"/>
          <a:srcRect/>
          <a:stretch>
            <a:fillRect/>
          </a:stretch>
        </p:blipFill>
        <p:spPr bwMode="auto">
          <a:xfrm>
            <a:off x="323850" y="1773238"/>
            <a:ext cx="2466975" cy="1847850"/>
          </a:xfrm>
          <a:prstGeom prst="rect">
            <a:avLst/>
          </a:prstGeom>
          <a:noFill/>
          <a:ln w="9525">
            <a:noFill/>
            <a:miter lim="800000"/>
            <a:headEnd/>
            <a:tailEnd/>
          </a:ln>
        </p:spPr>
      </p:pic>
      <p:sp>
        <p:nvSpPr>
          <p:cNvPr id="9" name="8 Rectángulo"/>
          <p:cNvSpPr/>
          <p:nvPr/>
        </p:nvSpPr>
        <p:spPr>
          <a:xfrm>
            <a:off x="3323612" y="620688"/>
            <a:ext cx="4416739" cy="923330"/>
          </a:xfrm>
          <a:prstGeom prst="rect">
            <a:avLst/>
          </a:prstGeom>
          <a:noFill/>
        </p:spPr>
        <p:txBody>
          <a:bodyPr>
            <a:spAutoFit/>
          </a:bodyPr>
          <a:lstStyle/>
          <a:p>
            <a:pPr algn="ctr" fontAlgn="auto">
              <a:spcBef>
                <a:spcPts val="0"/>
              </a:spcBef>
              <a:spcAft>
                <a:spcPts val="0"/>
              </a:spcAft>
              <a:defRPr/>
            </a:pPr>
            <a:r>
              <a:rPr lang="es-E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n-l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9DAA472F-23FC-400C-BE25-7BD7E2A5FE2F}"/>
</file>

<file path=customXml/itemProps2.xml><?xml version="1.0" encoding="utf-8"?>
<ds:datastoreItem xmlns:ds="http://schemas.openxmlformats.org/officeDocument/2006/customXml" ds:itemID="{988CAEEA-A483-4361-862D-74E37AAA7647}"/>
</file>

<file path=customXml/itemProps3.xml><?xml version="1.0" encoding="utf-8"?>
<ds:datastoreItem xmlns:ds="http://schemas.openxmlformats.org/officeDocument/2006/customXml" ds:itemID="{60C27832-6888-4240-A888-F58A56CC4991}"/>
</file>

<file path=docProps/app.xml><?xml version="1.0" encoding="utf-8"?>
<Properties xmlns="http://schemas.openxmlformats.org/officeDocument/2006/extended-properties" xmlns:vt="http://schemas.openxmlformats.org/officeDocument/2006/docPropsVTypes">
  <TotalTime>439</TotalTime>
  <Words>450</Words>
  <Application>Microsoft Office PowerPoint</Application>
  <PresentationFormat>Presentación en pantalla (4:3)</PresentationFormat>
  <Paragraphs>181</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71</cp:revision>
  <dcterms:created xsi:type="dcterms:W3CDTF">2010-12-31T14:41:26Z</dcterms:created>
  <dcterms:modified xsi:type="dcterms:W3CDTF">2011-01-06T23:39:05Z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