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0" r:id="rId4"/>
    <p:sldId id="263" r:id="rId5"/>
    <p:sldId id="259" r:id="rId6"/>
    <p:sldId id="267" r:id="rId7"/>
    <p:sldId id="274" r:id="rId8"/>
    <p:sldId id="272" r:id="rId9"/>
    <p:sldId id="275" r:id="rId10"/>
    <p:sldId id="266" r:id="rId11"/>
    <p:sldId id="270" r:id="rId12"/>
    <p:sldId id="273" r:id="rId13"/>
    <p:sldId id="268" r:id="rId14"/>
    <p:sldId id="265" r:id="rId15"/>
    <p:sldId id="264" r:id="rId16"/>
    <p:sldId id="269" r:id="rId17"/>
    <p:sldId id="257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90" autoAdjust="0"/>
  </p:normalViewPr>
  <p:slideViewPr>
    <p:cSldViewPr>
      <p:cViewPr varScale="1">
        <p:scale>
          <a:sx n="86" d="100"/>
          <a:sy n="86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36E58-2D82-43BA-BBE7-57B266C2644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30390-CF79-4A88-8AD5-9C8E54CBC39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B2A38-E14A-4D79-926E-E0DC9076419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7C2D7-A96D-4137-937C-386F4B51BA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205B3-62A5-435D-BF6D-94010C697371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4B2E2-882E-48D9-8DFC-2ACB9F8D44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E6FCD-3127-4E36-B6EE-5224B2085E68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6327D-6C4D-4451-9EF1-3469253930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4BB59-35D7-45DE-ACCB-83AD148B80E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4DCA-6D11-4E62-878C-484CBA0DF84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8FFC9-8E63-4902-8B38-85223956CA1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EEA2C-E3A7-4F9B-B7F8-CD53A06034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6B43-2B0E-4586-9FFA-FC39D28C7013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6896-1C41-4B32-AD5E-7C5C2D795D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4" descr="http://t0.gstatic.com/images?q=tbn:ANd9GcRF-UrgF0J5Tn3DQ2WW1OaESkfY7xqW25GgFJYmoOCL6RXVlG1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6C20A-6304-4EE7-AFCC-9F46DE1DDA38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54B55-E932-43A2-8D3B-7DD5DD802A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DA47-AB21-4F4B-B5BA-B60914ED4E78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C27CA-AD6D-4E8E-8F71-81323D95A74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CA23A-2B5A-48D6-847C-92392D44711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23D22-7329-4E48-A411-867EDB5820D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0C69E-5B2D-43F8-9048-7B3A14B6D7C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C1B50-1438-4135-B64D-48DE368D40E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B36273-E31A-4E31-BD8C-E869B7E3669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6E6C6A-9C19-4257-9CAC-12ABB3414F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://www.echelonliving.com/about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eastlakegolfclub.com/layout10.asp?id=439&amp;page=13110" TargetMode="External"/><Relationship Id="rId5" Type="http://schemas.openxmlformats.org/officeDocument/2006/relationships/hyperlink" Target="http://www.golfclubofgeorgia.com/" TargetMode="Externa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?samid=MizeLar01" TargetMode="External"/><Relationship Id="rId3" Type="http://schemas.openxmlformats.org/officeDocument/2006/relationships/hyperlink" Target="http://www.databasegolf.com/players/playerpage.htm?samid=ClarkMic01" TargetMode="External"/><Relationship Id="rId7" Type="http://schemas.openxmlformats.org/officeDocument/2006/relationships/hyperlink" Target="http://www.databasegolf.com/players/playerpage.htm?samid=MatteTro01" TargetMode="External"/><Relationship Id="rId2" Type="http://schemas.openxmlformats.org/officeDocument/2006/relationships/hyperlink" Target="http://www.databasegolf.com/players/playerpage.htm?samid=CinkSte0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?samid=KuchaMat01" TargetMode="External"/><Relationship Id="rId5" Type="http://schemas.openxmlformats.org/officeDocument/2006/relationships/hyperlink" Target="http://www.databasegolf.com/players/playerpage.htm?samid=IsenhTri01" TargetMode="External"/><Relationship Id="rId10" Type="http://schemas.openxmlformats.org/officeDocument/2006/relationships/hyperlink" Target="http://www.databasegolf.com/players/playerpage.htm?samid=ThompNic01" TargetMode="External"/><Relationship Id="rId4" Type="http://schemas.openxmlformats.org/officeDocument/2006/relationships/hyperlink" Target="http://www.databasegolf.com/players/playerpage.htm?samid=DuvalDav01" TargetMode="External"/><Relationship Id="rId9" Type="http://schemas.openxmlformats.org/officeDocument/2006/relationships/hyperlink" Target="http://www.databasegolf.com/players/playerpage.htm?samid=MoldeBry01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ramblinwreck.cstv.com/sports/m-golf/mtt/wang_minghao00.html" TargetMode="External"/><Relationship Id="rId3" Type="http://schemas.openxmlformats.org/officeDocument/2006/relationships/hyperlink" Target="http://ramblinwreck.cstv.com/sports/m-golf/mtt/griffin_john-tyler01.html" TargetMode="External"/><Relationship Id="rId7" Type="http://schemas.openxmlformats.org/officeDocument/2006/relationships/hyperlink" Target="http://ramblinwreck.cstv.com/sports/m-golf/mtt/scott_kyle00.html" TargetMode="External"/><Relationship Id="rId2" Type="http://schemas.openxmlformats.org/officeDocument/2006/relationships/hyperlink" Target="http://ramblinwreck.cstv.com/sports/m-golf/mtt/andrews_bo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amblinwreck.cstv.com/sports/m-golf/mtt/reeves_seth00.html" TargetMode="External"/><Relationship Id="rId11" Type="http://schemas.openxmlformats.org/officeDocument/2006/relationships/image" Target="../media/image1.jpeg"/><Relationship Id="rId5" Type="http://schemas.openxmlformats.org/officeDocument/2006/relationships/hyperlink" Target="http://ramblinwreck.cstv.com/sports/m-golf/mtt/miller_william00.html" TargetMode="External"/><Relationship Id="rId10" Type="http://schemas.openxmlformats.org/officeDocument/2006/relationships/hyperlink" Target="http://ramblinwreck.cstv.com/sports/m-golf/mtt/white_james00.html" TargetMode="External"/><Relationship Id="rId4" Type="http://schemas.openxmlformats.org/officeDocument/2006/relationships/hyperlink" Target="http://ramblinwreck.cstv.com/sports/m-golf/mtt/haley_paul00.html" TargetMode="External"/><Relationship Id="rId9" Type="http://schemas.openxmlformats.org/officeDocument/2006/relationships/hyperlink" Target="http://ramblinwreck.cstv.com/sports/m-golf/mtt/werenski_richard00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.jpe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_krxCKTMIjyc/Sf-lkUyctzI/AAAAAAAACGU/5pyWVJjpKpo/s320/300px-Georgia_Tech_camp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34950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t2.gstatic.com/images?q=tbn:ANd9GcSi1yG7FpMMpANGyUc6DZj61iSL6KFgSxL90mQW20rRgax68n346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2492375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-2708" y="4721660"/>
            <a:ext cx="9149429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Georgia </a:t>
            </a:r>
            <a:r>
              <a:rPr lang="es-ES" sz="5400" b="1" dirty="0" err="1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Institute</a:t>
            </a: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of </a:t>
            </a:r>
            <a:r>
              <a:rPr lang="es-ES" sz="5400" b="1" dirty="0" err="1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Technology</a:t>
            </a:r>
            <a:endParaRPr lang="es-ES" sz="5400" b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Atlanta, 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771800" y="404664"/>
            <a:ext cx="590465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sp>
        <p:nvSpPr>
          <p:cNvPr id="3076" name="3 Rectángulo"/>
          <p:cNvSpPr>
            <a:spLocks noChangeArrowheads="1"/>
          </p:cNvSpPr>
          <p:nvPr/>
        </p:nvSpPr>
        <p:spPr bwMode="auto">
          <a:xfrm>
            <a:off x="250825" y="1989138"/>
            <a:ext cx="8424863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>
              <a:latin typeface="Calibri" pitchFamily="34" charset="0"/>
            </a:endParaRPr>
          </a:p>
          <a:p>
            <a:r>
              <a:rPr lang="es-ES" sz="2400" b="1">
                <a:solidFill>
                  <a:srgbClr val="FFFF00"/>
                </a:solidFill>
                <a:latin typeface="Calibri" pitchFamily="34" charset="0"/>
              </a:rPr>
              <a:t>Atlanta</a:t>
            </a:r>
            <a:r>
              <a:rPr lang="es-ES">
                <a:latin typeface="Calibri" pitchFamily="34" charset="0"/>
              </a:rPr>
              <a:t> es la capital y ciudad más poblada del estado de Georgia, con una población estimada de 537.958 habitantes. </a:t>
            </a:r>
          </a:p>
          <a:p>
            <a:r>
              <a:rPr lang="es-ES">
                <a:latin typeface="Calibri" pitchFamily="34" charset="0"/>
              </a:rPr>
              <a:t>Atlanta tiene un clima subtropical húmedo,  con las estaciones muy bien definidas, con veranos calurosos y húmedos e inviernos suaves, siguiendo la línea general del Sur de los EEUU.</a:t>
            </a:r>
          </a:p>
          <a:p>
            <a:r>
              <a:rPr lang="es-ES">
                <a:latin typeface="Calibri" pitchFamily="34" charset="0"/>
              </a:rPr>
              <a:t>El Aeropuerto Internacional Harstfield-Jackson está situado a 11 kms. del centro de Atlanta.</a:t>
            </a:r>
          </a:p>
        </p:txBody>
      </p:sp>
      <p:pic>
        <p:nvPicPr>
          <p:cNvPr id="3077" name="Picture 2" descr="Archivo:Map of USA GA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581525"/>
            <a:ext cx="2724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 descr="http://www.bourse-des-voyages.com/com/images/mapas/mapa-estado-de-georgi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4292600"/>
            <a:ext cx="2616200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Rectángulo"/>
          <p:cNvSpPr>
            <a:spLocks noChangeArrowheads="1"/>
          </p:cNvSpPr>
          <p:nvPr/>
        </p:nvSpPr>
        <p:spPr bwMode="auto">
          <a:xfrm>
            <a:off x="395288" y="2492375"/>
            <a:ext cx="8353425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El</a:t>
            </a:r>
            <a:r>
              <a:rPr lang="es-ES" sz="1400">
                <a:latin typeface="Calibri" pitchFamily="34" charset="0"/>
              </a:rPr>
              <a:t> </a:t>
            </a:r>
            <a:r>
              <a:rPr lang="es-ES" sz="2000" b="1">
                <a:solidFill>
                  <a:srgbClr val="FFFF00"/>
                </a:solidFill>
                <a:latin typeface="Calibri" pitchFamily="34" charset="0"/>
              </a:rPr>
              <a:t>Instituto Tecnológico de Georgia</a:t>
            </a:r>
            <a:r>
              <a:rPr lang="es-ES" sz="2000">
                <a:solidFill>
                  <a:srgbClr val="FFFF00"/>
                </a:solidFill>
                <a:latin typeface="Calibri" pitchFamily="34" charset="0"/>
              </a:rPr>
              <a:t> (</a:t>
            </a:r>
            <a:r>
              <a:rPr lang="es-ES" sz="2000" b="1">
                <a:solidFill>
                  <a:srgbClr val="FFFF00"/>
                </a:solidFill>
                <a:latin typeface="Calibri" pitchFamily="34" charset="0"/>
              </a:rPr>
              <a:t>Georgia Institute of Technology)</a:t>
            </a:r>
            <a:r>
              <a:rPr lang="es-ES" sz="1400">
                <a:latin typeface="Calibri" pitchFamily="34" charset="0"/>
              </a:rPr>
              <a:t>, </a:t>
            </a:r>
            <a:r>
              <a:rPr lang="es-ES">
                <a:latin typeface="Calibri" pitchFamily="34" charset="0"/>
              </a:rPr>
              <a:t>es una universidad pública (recibe el 20% de su presupuesto de fondos públicos) de la ciudad de Atlanta.  Fue fundada en octubre del año 1888. Actualmente, más de 16.000 estudiantes asisten al Instituto y aproximadamente el 30 por ciento de los alumnos son mujeres. </a:t>
            </a:r>
          </a:p>
          <a:p>
            <a:r>
              <a:rPr lang="es-ES">
                <a:latin typeface="Calibri" pitchFamily="34" charset="0"/>
              </a:rPr>
              <a:t>Georgia Tech está especializado en la enseñanza de la ingeniería, pero también tiene licenciaturas en arquitectura, ciencias, administración, informática,  ciencas políticas y relaciones internacionales. </a:t>
            </a:r>
          </a:p>
          <a:p>
            <a:r>
              <a:rPr lang="es-ES">
                <a:latin typeface="Calibri" pitchFamily="34" charset="0"/>
              </a:rPr>
              <a:t>La universidad esta entre las cuatro mejores facultades de ingeniera en Estados Unidos.</a:t>
            </a:r>
          </a:p>
          <a:p>
            <a:r>
              <a:rPr lang="es-ES">
                <a:latin typeface="Calibri" pitchFamily="34" charset="0"/>
              </a:rPr>
              <a:t>En 2010, la Revista  U.S. News and World Report cataloga a Georgia Tech como nº 13 en Ingenieria  e Informatica en el mundo.</a:t>
            </a:r>
          </a:p>
        </p:txBody>
      </p:sp>
      <p:pic>
        <p:nvPicPr>
          <p:cNvPr id="4099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367938" y="476672"/>
            <a:ext cx="594847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250825" y="1628775"/>
          <a:ext cx="8280920" cy="5063860"/>
        </p:xfrm>
        <a:graphic>
          <a:graphicData uri="http://schemas.openxmlformats.org/drawingml/2006/table">
            <a:tbl>
              <a:tblPr/>
              <a:tblGrid>
                <a:gridCol w="4140460"/>
                <a:gridCol w="4140460"/>
              </a:tblGrid>
              <a:tr h="2715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35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6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1888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664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$35.675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13.515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40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430 on the critical reading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8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-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0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Febrero 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1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59%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2411760" y="54868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g;base64,/9j/4AAQSkZJRgABAQAAAQABAAD/2wCEAAkGBhQQERASEhIVEhQSEA8QEhAQFBAPEA8PFBAVFBUQFBQXGyYeFxkjGRQSHy8gIycpLCwsFR8xNTA2QSgrLykBCQoKDgwNFQ8PFyocHxwpKSkpKSkpKSkpKSkpKSkpKSkpKSkpKSkpKSkpKSw1KikpKSwsKSkpKSkpKSkpKSkpKf/AABEIAJMAxAMBIgACEQEDEQH/xAAbAAABBQEBAAAAAAAAAAAAAAADAAECBAUGB//EAD0QAAEDAgQDBgMGBAUFAAAAAAEAAhEDIQQSMVEFE0EGIlJhcZFCgaEUFRYywdFTYpKxcoKi4eIHI0Oy0v/EABkBAQEBAQEBAAAAAAAAAAAAAAABAgMEBf/EACQRAQEAAgEDBAIDAAAAAAAAAAABAhESAyFRBBQxQSJhBRMV/9oADAMBAAIRAxEAPwBmEAWKf7STaVVYborKcnyTTkfNdTa1I0Y0KZsoJutZGZQA1Kr0n3lXA4O1ClUzqgMAKNRhF4siGmQZA9FCrWcRBCkAHaiUY14UHCYurDabR1VugCpe5URVIsjV3zYDRBDxNwn0Cc+YTVKkqWUOFrQhVRCSRCySVNzoBCjTuFF60E58IcynhO1g6poRyiFCFPJOiVPVBAqJCtVB5A+iEINjZQ0HKcNUzT2UJKAhrDZJDiUk0bBzXlEFRPVo5SVBzVVTDj6IvMQGKZEFBIGEVtfYXVcvJU2OTSLoxJIup1KoiCqAEJOMrPFdrVKhN9AneRKFTxED+yiXFNXfcEzz0Q5RWstKgWDdagTKqM2gHXn5Ku10IjapGiliButomiydxJUVQRtSOiE9O42UCJQJrkwcllSAQEbUhJ0EeadtGRqoZcpUEc8IlOooVBZDamgV9Mk9EkP3TpqiBrn3U6TwbFTpYYOdsEqtMNcU2ob2ZSne6UVtHNKHTpyYJSCAUk5ZCSqGlTCZtyrJpxqm9AuDwoIJOitMw7FXbWm3RXGYQ9xcsrpqQDEUz0FlWNFbj3NHdWZi6BBlTDPa3FSFEygcTx1PDBpqOMu0YwBzzubkADS5WnQeAuH7WUC/GPEgWZ1zQSwGCOh8l05dyY7b/B+N0sQ/I0PacpcA8NvGsFp1i606jQJXD4bAZMjg4tc2+Zpgz6r1LgOOY+gxzqNJz7kkszQSdb7jpouf9ktdcujZNueMZfNCXX4/h1PENkNbSqfC5gDGO2Dmi3zC5atRLCWuBDgYIOoOy6yuFhmgEXQ24dxmylTaXEK6+uWwFnLLRIpMwrtVFgjVX34yyDWAdBHRSW35KBbRDYLor8OdU1ClmK6RE7bJlZGB80k5RlVdVBDZt6INWZmLKVbBOa2SLbrfwVLmUGw24FzuudymPd0c62sQkCSbLVHD+YTIIi+kCFUbUFN9hZal8GgybaKOqNUr5phRw1EEnMYTaHZh4une5Ec8IJZJSIlh3S4BbTsRlItos7C4YC5NwrlbEDTyXLPvW52iBrS8k/JPVe4tKq81WcLWsZ0SzS7Z+czKr1eGU3My5csuzkgnMX375cbk3Ku4uqC6wsgXK663O7G9XsHw/sq2o2pmebZQ22rjeDB2Bv5hdFgcEKFJjQCb5RF46SZOgjVRwNOKRa25D80b5mgD/wBVz+N49WrYgU6NRzabbSzKMwbcumLgkH3C8tklr1Tlnj3rpTiTnsJy285626qHG8IKzOaPzMhrxu3QO9Rp6eir8Ndm7rrmSe98U6/NaVOx69QQ4SIOonb1W8LflyyjAw1LK2eqHVFpVniTeW4ti1nA7tOhlZzq263Jb3c6g9EpvACE4IlMStoL9qkR5KGBZJKduBs7cI/D6ep8lbdRNLTadkkOpUvqkvPyrWgMTiiaRb0C6LsjVBpAR1K5gUnOaQFf4DjX0TBFpW8pNaXB0nH2hlMkWJtZcJiBBK7ziOHGJpiHQdVy3FeBupZZIMkCyYWOmcZdNs9UZttVqfcUNnqs3E0i3ULpMpk42aLMEwfdVyURjJWtIsOehOqlENEbob0kU+ZFo1lXKemlgt1KIN5QKJ7ym09EJouVPoWXY8s5xGhoVGnykQCPPNCyeAwHOceuVjY17zon+3utKpwl1WnlDg1zznggmabRa40kmROuWUHguHGfvAwGl2WcpJZcSR5rjljuvThlJh+2zyHAwRcGN7gxE7yg8S7SigA0lz6hkNp0hzHmN4/LqFUx9R1TMX1ajQ4klrHZJnpIGaFDhuCZTHcaGg3gA3/mcep9Uw6f7YyqeJ4hUqsY6pRdSgkDPlJIPe6aXBt5qjUMrUxjjy3g6d1w1sQY/VZBK7a18ONIFTY49EMFO0ojfoUM1NzuuUyg8PcXtMDQQrnCXN5FS9yCDKpMqikBl66rz273GpFWqC0kZSnQa2PdJumWtUbTKMARHqOqRqt0J8ljOx5y2OnTzVTnuN5XOdK3va685OzqvvEAtYPdagh+UnvRpK5Lg2JaHd4TOhXU4Spm0EALr08JjWMsrlF5tRvULB45xFl2hl91rVqgauU4pUJeSu+o5s/VWaTQAq5cotd0TQPUcoaqeQRrJQHWKRdJzCmHoEojQqg7aik2oAczoAaC5xcYbA3OyjSp5v3NgBuTsg4im0kdQ2bO0c7xlvl0B011WasGZxdzzzC0ZzmiplyQDYNDekC2mkBWODuDOa92gp5QN3OcLD5ByozIV/hrCWvAHxUzJuBZwk+yze0a3vLavi62Ucx+pIDW7Tv9PkrNBsdcx6nQAbBVOJUM7i2e62JJ1F9T5kq4ykXuA0A2tJ38lMWqnxKpFIebgPYSsRy0+Iv/ACDXuk/Mk39gFQfC1vu50GVJr1Lkp20VUFw+IIBG6liK/duoMpiU2NdPyWLO7X0qF0pJpTLekEq0yCfVOxhXU4tmHufqsui6iHOk2+FYl3GrjpHg2Hl7ZHuuyw1MTbQLmWup9Hn5I9OsWg5ahg6rXKT5ZsrYa7M52lisPjNMF0n2CGWxMVCJ81XfQDjd5KvKJpU5ZJsEZnC3PPdCL9j2cp0HPYZDlLl27LAq3DXUhJCo1Aeq2q2Kc/VU69AuUxt+xnKYdA9NTsjvwJAJJAAEknoN01PBE3I/wg6j+Z3n5dFvYVGoSIIiTMdTtm/ZPUolXmtgAQnKxyNswUyiO45UwtM8trSarsjnOBJa1rZ7t7E5je+ivBwGoWR2hA5UjpUZ9WuH7LOeV4106U/KbWMDXNSlBA7xkxe40g/NZnEMTVfUNHmOaC7JDe7awBkXPRWez9fun+Vw9iP9kLizoxRjo+mfnDSuUv4x31rLJe5bgADchobMRMCJhQNO91rVKt1XxMuA0XaZPLVAqKtspDqFY5DI0WrmyzmodQErV5DdkuQ3ZTlBjclJbf2cbJKcxRqVX9WH2Kr8t3hPsV679y0/CPZJvBafhHstSN2vKab3jRh9irAr1D/43exXqQ4UwfCPZS+7m7D2CcZUeVd/+G72KaXj4Hf0lerfYG7fRRPDW7fRXSPLRWd4T7FPzz4T7Femv4S09PohP4Gw9Pomh5w3FeRT/axsu/r8FYB+QuMgZWAF1zrGyqO7NsqOLQO60w8+J4+AeQ6/IbpxiuI+1BxBI7oggeI+I+W3vtE/tQXcu7KMOoUPwhT2TSOJ+0hOcQ1dt+EqeyJ+E6UflU4jgS8bqpxNgdRqifhzD1aQf0K9H/BtLZY/afs2yjh6nLZme9j2MBcGtDiNST5T7KZTs3jdWOL7LFoY8nXMNdsqHkz4txOjahcf8sQPeB8lZ4TgPslGrVxDc0juU6ffLS0E5iR6iegC0P8Ap5wyljTiXOcHFvLMA3hxfLiPULjMPiO1y+ahVrhxQiRuu6f2Io7FDd2Fpea7zF5q4iRulPmu0PYSnuU34Dp7lOI4zMd02c7rtT2Dp+J3uoHsHT8TvdOKuKNZ25SXafgWnufdJNLttDtEPCfcJ3doW+E+4XOCopB6+J7vq+W9Rvs7RSfyW/xX/sjjjzfCf9K5sOUs6s9Z1PJqOiPHW+E+4CY8cHgP9QWCHqQcnvOp5NRrjjb/AOG3y75/+URnGT1YB/n/AOKxg5PnU951fK6inU7NUTUztNWlLy8tpvabuMkhxGZt/VdNR4gxjWtawgNAAEi0Dc6+qxuYn5is9Z1J9mo2WcWn8zI9HAj3hR+9z/D/ANX+yyeYlmT3vU8nGNhvF92ezgf0U/vdvhP0WJnSzp73qnGNp/FxBIaSegJAB+a5jtFisXWc3lUqGRouKjnlzj8iAArvMTZ0vruoajjeN8Kx9cNDKdOiG3ijVAkjS+wvbzWp2LpYnCP/AO9QYG5X5n0nU2l7iBByi02uVvGomzJ77NdRst423qxw/pP6qTONMOrXt9QD/YrFzpuYtT13UTjHQfedPc/0u/ZRZxamXFtx/MWkNPoVhCon5i1P5DLwnGOgPEKfjH1/ZM3iNM/GPnI/Rc+Xps6v+hl4ThHQnH0x8Y+p/RJc7nST3+Xg4RmKbUkl89UwpBJJRUwpJklA8p0klYFKeUklApUgUklFKUpSSVDpFMkoGJTSnSQKUpSSQOmlJJApTSkkrBGU6SS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6148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AutoShape 6" descr="data:image/jpg;base64,/9j/4AAQSkZJRgABAQAAAQABAAD/2wCEAAkGBhESEBQUExQUFRQSGBQVFBcUFBQUFBQUFBQVFRUUFBQXHCYeFxkjGRQUHy8gIycpLCwsFR4xNTAqNSYrLCkBCQoKDgwOGg8PGikcFx0sKSkpKSkpKSkpKSkpKSkpKSksKSkpKiwpKSkpKSkpKSkpKSkpKSkpKSwpKSkpKSkpLP/AABEIAJMAxAMBIgACEQEDEQH/xAAcAAABBQEBAQAAAAAAAAAAAAAEAAIDBQYBBwj/xAA5EAACAQMDAgQEAwYFBQAAAAABAgADESEEEjEFQQYTIlFhcYGRMqGxBxQjQlLBFWKSstFDc4Lh8P/EABkBAAMBAQEAAAAAAAAAAAAAAAABAgMEBf/EACQRAQEAAgICAgAHAAAAAAAAAAABAhEDIRIxBEETIiMyUWFx/9oADAMBAAIRAxEAPwDzxqLDmJWMO1dQWgfl3nLv+WuOtGVBiBFxfENqUTxAXpbTKxpZnxwc8RIwnRUF5TJ2MLSUODFTS5jJGhMtWqn9ywxt5tmXdgjZcY+cHXSQmn0xTRqtb1p5dj/lZirC3z2/aLI4rBVtJqNczg0+ZONFHTSJrL8x51AMDqUbGS0ATF0C1hPaQmodsMrISLQB6DSYNhg2Ye7ArAn0zCSU1Y4hnNhFeaTwt140CVuu1+dw7+4lEuntG+SYXVDRa+stOoCCpGbfrwO0q9ZRBIdXy3PAz8oPTUHkRp05GY5CtLY7di1vYQXYATCKGvZCWW3yMFr1SST3OTKhIaj5nYmoxSw0iU/TmR0RfAjjrBa0np1UUXmHie0LUIBrNIb3lgdYO0gq17xyaHlVa1GwkN8wuu0HFKVDODTqVrSNsSdKYIgE9LUEy26dUutZfekx/wBDK/6AygDFTLbw8xbUKD/OKif66bD9bQznRaDBxeTitBv3QgCIUzCwCygnQ4EDaowjKlaGkin1E5SrAmV5cziObw0elnWYRibYDUrEySgDzChJUB3fCGmmAvGY7p6XYH4y56r0JnswItbjmc+eXfRxQrTUqc2MBZiDnIk2toFDYixg9V8DE2lLQY2yDzIGYwrySQSBxzIqlO0uUIPPMUmCrFKMdSzOahjGubcTnmXmexo+nVnar2kBfMkVNxjGkDsTJNOCTJquhMK0VJV5k3OaBn7mDGPS28SfV6qxxGU6ykZ5jx7hbDtS7wvpOpCV6R9qif7gDHoQROdP06nUU78bhe3OMx30N7W+k6JVqVKoXaBTd19RtexNgMcy66D4COpcruICG1RlACo1vwndksbg47HNpFrKtXVa1dBQ/hpUIqV6i5JQgOzkntttYe9p6VX6poemadFqOtGmosiZao9udqj1OxJuT7nJj48fKbvpV1Op7UdT9jekCXNevc4BCoRe3O21yPqJ5X4j6A+krtTYhhgqy/hdGyrD5+3YgjtNt1T9vjEldJpWtxvrXZj8RSTA+rGYzr3j/U6ioprCixAsA2mQEAm9hcXtc+/eVlqehrpUuBICZaakpUpM4QU3SxIS+x1JCmyknawJHBsRfAPNdTBMmXZWaOoU7wpBaRU6doqzERXsh9OoAMHMs+n6qo/yHxsJR6bTXTfu47Sy6bqnuVGBbmT4ShF1sgsCTj+8A2B2VQcX5nNdbIvfOIEXK5juOz22elTSNRNIlUqqL7sC/Ob9xxiYbVqQxvInqkm5JjKlQnJjxw8ezt25uike+KaEs5xXhfU9HsgAEyl2aYgXlp0jTgm5lOrWhmj1W0yOWW46gX2qKiVGtqjtHVdVu7wKo15jw8dntJVMiRJJ/NFpAridWJig9hEmosbjmCs0jvK0T0zw51RdOzakjc1TS6ZEAFyXU1LgnsP4Yv8AKZ9ulV61dq2pqb3cA7s5HYLfhB2Ag79WqUtDp3QKbebTYMLj01A4/J2H1l1ptd5iI+0BSAQB2vkzmzysmvp3fHxxvf2dpfDlOxILDv6SBk85tfiCdW6Oraaox2/w2RwwJZhY2a4733e/1l1Q1KtdTgNjmA+LX8nR7d5Y1WCLdr2UfxG/2j7wxyt+2vJjjMb0xFSvddq3C8m/4mI4J/4/WRJVtHSFhN485MGcyd6Ztmd0WqXAMvm0qFL/AFmeWdl1oa2zi1LYk6axlIsZodR0/TPpxsADHvaw59/eZd6TI5U9pcpWHNVBwRaD1XAFpaVzSZPZhKaqO80SGc3jQhnGfNxG77xqImKcJigbbde2lcSgSkCIXq65IAkmi0oIzObCXGdhVtSM6uOYdXpBTiDVAJp7Ad6h7RqVCYVsFpGlO0ojn0/pg6QyrUJEDtaGIPdpHvnapxOaHR1K1RadJGd2NlVAWY/QSjaTQaN6/T2RF3GnWLEXAsj0skkkAC4mh0GnARV/pAX7C003Q/CdLQ6amK1iat/3kk3UXQ2QW7KDa45OfaVP7hs9anfTJw1iCM4Dg8G30nDyZTenb8b7RaTom9uYB468IavatamvmaZFFwnqakbetqijNjb8WQAO00Gn1IU3tf2+ssetdU1+mpk6QIWBU1FqKGWobepLmxAAsOR3k4ZTHJrzY3LHTxRTOkXnoPW/CfT6gaulZtLvAfyWpeYEZsGmioQ62a+CDwbcSp6j+zPqFBGfyvMprnfSIe64IYJ+O1j7Ynd6eayiUoYNU4W18QZQbyWmQSAYqNu6U/G31hfUmuFx9fpItXpLC45g1asSgBviL2SNvSc8QMt+ckc5zGFZpCDskjKwhhIy0ZubBFOXigFvUadWq1oTVKYk6UFKGZezVDVz7xr14zVJYmCEy5CHLUiDwNakvOnUUIzJzy8ZsaB741rGEa6moOICpzDG7mxpceHvC9fW1ClLaAoBd3baiKTYEmxOT2Am+1T6XoFLZRAr66svrqNhUQ+wGQhIwt7ta5NgBLD9kujWnomqm5Neod2LgLT9Cgn5lj/5TzHxv1UVtfqKgvt3lFB7LS/hjHb8J+8vG7y0bdeETX1OmqanU1Gqb38pAcKqK132qMC7MO3CCbOl0kAEAcYIObj4+8wnSKrDw4WRmVqbO11YqcV85Ha09L0LllRuCyKT7qWQNYjkHPBnFzYTLK1thlcYz2n6NbUgfyKN/wBsBb98zQGkNhBF7g3++TFWpsSrg7QodXW34t23aR7WIP3nHqWA+R+3eZ6a5clyeU/tN1LU9RQ7q1LI7OyOVz74K/Sei/se6i9Tp3rzsq1F3Ek34bA4Fi1sYxMp13whqepV91MUlpUNyq1Rjd3Y3cIMYFgLnveegeF+htptFRpbRvQfxPWbEsSzFSAb8zr8v05PthZ28V8c9KXS9Q1FNRZd+9B/kqAOAPgLkfSZis9ziab9p7k9V1OSQGVRe+AKa4z8bzJl5rIyqwoapiLe0bq6i7cfikvQq6Bz5gwRjBlrT6OlYNbFuP7fOL7DKMxjbmXur6WoAA57ypraRlNjiUA5EY0lcZjGNxGEUU6WigGhrdNzcNH06LAWvHdTpKpXaeeeZXVN3x+5k9HoXV6dfvBz0Qf1fpIKm6RbjKgGf4Gv9X6SWl0wLw5+4gBJjbwvYWw6ch5b84j0yl/V+cApHEYxzAPdfBlKnT0WnRQtioYEn0sWYliT/VczwjqaP59XfkmpU3YI9W83Nu157j4D023p2nLFjdC20WIALsRe+BjMy/jvwDqtTqK2ppFHVgp2Bwag2IFNhx24vMePKY5XatWxN4f1yU+l0qTJUG+l6XBQoWZt1ypFxzNF4U62tkRr7qhHqPqdjbaoCjhe9z8ZnfCWiqf4ejtTFVgdqKxttpqMXuRySfja0v20BNBiaGnpFbWZXIdcgixC/wB5jcbu2uicmOpNNovSnItdc/E/8Ri9FT/qVB8lNvzMwmt6nqiwZaoOAD5b2OPcHmVup65WP4y9/iT/AHmM5MF/hf29UoazTUV20yMdg1zzc/OB9Q8R0qdNqv4QhG8HFxuAyPfOO/E8wXrlYEbCxPtyfylX4t8WVGshUBjYuDj1oxA3L3IKg59hLmWWd1iLhhhN0L4k61Sq6zUMASpq1LH3AYi+flI+i9Q0nmWrL6T7jEy3nHNzz+sZvM7tOJsereSCTRHpv/8AWkTdc2LsA5HPP0md0moa9icSX3zJ0RV9cT3z7wHU12c3MfUXHMGZrSgba0YTETGGMOGKIAzkZtT1SoLr8oJVqjEd1BTcQbZcyJTpVKl5LQoAxjJHrVtCk7qNLaQ0tMYfS1CnmGUUVuJO7DVLpYQW+Ze9R0Khccyh2ypdjT1Lwr1pWoUhUIVKaKgX+plFmc/Htn6S71PUtOo3K1j22kAj7CeX9I1B8u3sT9jkf3+0ORmPeceeXjbHZxzeL0bomsp+VZRYAkYtzj74tzI9D4j0+patp6e4sn4yVCrhrG3dsiU3h7QNSIcqWY/y52/UdzCel9Cq09ZW1Itete6kYG7aT+gkfjbljK8Wstxdf4RTPKiQVegpfAI+ssU1Lj8QX5rz9Qb/AKwkWbKkE+3B+0w8cau5WKTS6VhVVMWuCMAccZE8m8XVL63U/wDdqA/ee6VtN66bAWyB9DPBOp1vM1Gof+qtUb7sZ1fFx1cmfLluRWBSYXoaXqzGUxaOD5ncwELRs1+cywVaNVwD6QB8rn6Supawg3kOor3NxiR3sir01DsBkAm3ygldcXkq37cyLUIw5vmUC6fUUN6pFXtc24viNZZGbwMrRTopExRhpOoLxA9ssNWL2jF0l5j5aO+wRWCuTeW1TSWgWpoSscpSDBpPS1bDgyJqWIkEsChrGY5N5yrpzyBHabTZvNJptOrJxM8svE4y6OyZGIxuvV6dRWRyGX3AIz/lIsZcdV6ftW8rOj9D/edRRQkharbGI5UAFj9SBj/1DHxz7PdnT1/wkXraSlUqEGqyhmIwCGyMccES9FMW9WP1ld07pwpqKagqAAEsewAAU+/H3k5o/E3E4b76jXYumqk4yfibRtfR82xf8iO4jKVUj8QB+ljLGnqRi9ipwD7H2MWpZ2W9IaVe+nZ2/wCkGJPwUE5+0+cRUxf3z95771wsmi1wva1Oow+qMP7zwhtPyPadXx7+WpznZtHInHlnotCpQkniV1VbNNplLbGenaDgXuJGWzO1BOBT7SyR+aVOJLqa5cZxYdpE9MkyQJ8YAHaLyyYSygSKAJV+MUTLFENxoX7Thc4iinMu+3K7nbK+o2Ioppgk4D0wK+YopsS76SoKZmk8OIDe+YopjyelwL4owCBxaZ/o+rencoxU7KxuObrTJGfgYopPB+0Ze3q3gnqNStpqbVW3Mb3JAvgm3A5wJpNagz8RFFOeqB6Ood4U5B7HMI4NQDj0m3xvFFMp6U54lQHTVb/zUKwPxHlNPnouf0/SKKdnB6v+pz+i8w7eY0mKKdEZpBzNR4doK1U7gDZRa/ziikZBRdTQCs9hb1N+plcWiilRJjmQrFFKN2KKKM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1" name="10 Imagen"/>
          <p:cNvPicPr/>
          <p:nvPr/>
        </p:nvPicPr>
        <p:blipFill>
          <a:blip r:embed="rId3" cstate="print"/>
          <a:srcRect l="2647" t="13333" r="55588" b="14902"/>
          <a:stretch>
            <a:fillRect/>
          </a:stretch>
        </p:blipFill>
        <p:spPr bwMode="auto">
          <a:xfrm>
            <a:off x="2555776" y="0"/>
            <a:ext cx="4968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0" y="1700808"/>
            <a:ext cx="2483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Georgia Tech ha </a:t>
            </a:r>
            <a:r>
              <a:rPr lang="en-US" dirty="0" err="1" smtClean="0"/>
              <a:t>llegado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finales de la NCAA en 24 </a:t>
            </a:r>
            <a:r>
              <a:rPr lang="en-US" dirty="0" err="1" smtClean="0"/>
              <a:t>ocasiones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1985.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3" cstate="print"/>
          <a:srcRect l="1176" t="20392" r="46324" b="27726"/>
          <a:stretch>
            <a:fillRect/>
          </a:stretch>
        </p:blipFill>
        <p:spPr bwMode="auto">
          <a:xfrm>
            <a:off x="0" y="1772816"/>
            <a:ext cx="320384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4" cstate="print"/>
          <a:srcRect l="1471" t="20000" r="46176" b="28039"/>
          <a:stretch>
            <a:fillRect/>
          </a:stretch>
        </p:blipFill>
        <p:spPr bwMode="auto">
          <a:xfrm>
            <a:off x="0" y="4149080"/>
            <a:ext cx="320384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2627784" y="836712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El </a:t>
            </a:r>
            <a:r>
              <a:rPr lang="en-US" dirty="0" err="1" smtClean="0"/>
              <a:t>programa</a:t>
            </a:r>
            <a:r>
              <a:rPr lang="en-US" dirty="0" smtClean="0"/>
              <a:t> de Golf de Georgia Tech </a:t>
            </a:r>
            <a:r>
              <a:rPr lang="en-US" dirty="0" err="1" smtClean="0"/>
              <a:t>cuenta</a:t>
            </a:r>
            <a:r>
              <a:rPr lang="en-US" dirty="0" smtClean="0"/>
              <a:t> con </a:t>
            </a:r>
            <a:r>
              <a:rPr lang="en-US" dirty="0" err="1" smtClean="0"/>
              <a:t>unas</a:t>
            </a:r>
            <a:r>
              <a:rPr lang="en-US" dirty="0" smtClean="0"/>
              <a:t> </a:t>
            </a:r>
            <a:r>
              <a:rPr lang="en-US" dirty="0" err="1" smtClean="0"/>
              <a:t>instalaciones</a:t>
            </a:r>
            <a:r>
              <a:rPr lang="en-US" dirty="0" smtClean="0"/>
              <a:t> de </a:t>
            </a:r>
            <a:r>
              <a:rPr lang="en-US" dirty="0" err="1" smtClean="0"/>
              <a:t>prácticas</a:t>
            </a:r>
            <a:r>
              <a:rPr lang="en-US" dirty="0" smtClean="0"/>
              <a:t> </a:t>
            </a:r>
            <a:r>
              <a:rPr lang="en-US" dirty="0" err="1" smtClean="0"/>
              <a:t>diseñadas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Tom Fazio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encuentran</a:t>
            </a:r>
            <a:r>
              <a:rPr lang="en-US" dirty="0" smtClean="0"/>
              <a:t> al </a:t>
            </a:r>
            <a:r>
              <a:rPr lang="en-US" dirty="0" err="1" smtClean="0"/>
              <a:t>lado</a:t>
            </a:r>
            <a:r>
              <a:rPr lang="en-US" dirty="0" smtClean="0"/>
              <a:t> del campus.</a:t>
            </a:r>
            <a:endParaRPr lang="es-ES" dirty="0"/>
          </a:p>
        </p:txBody>
      </p:sp>
      <p:pic>
        <p:nvPicPr>
          <p:cNvPr id="14" name="13 Imagen"/>
          <p:cNvPicPr/>
          <p:nvPr/>
        </p:nvPicPr>
        <p:blipFill>
          <a:blip r:embed="rId5" cstate="print"/>
          <a:srcRect l="23085" t="10392" r="38676" b="5490"/>
          <a:stretch>
            <a:fillRect/>
          </a:stretch>
        </p:blipFill>
        <p:spPr bwMode="auto">
          <a:xfrm>
            <a:off x="5796136" y="1772816"/>
            <a:ext cx="3347864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grfx.cstv.com/photos/schools/geot/sports/genrel/auto_player/6058793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772816"/>
            <a:ext cx="2448272" cy="2376264"/>
          </a:xfrm>
          <a:prstGeom prst="rect">
            <a:avLst/>
          </a:prstGeom>
          <a:noFill/>
        </p:spPr>
      </p:pic>
      <p:pic>
        <p:nvPicPr>
          <p:cNvPr id="8" name="7 Imagen"/>
          <p:cNvPicPr/>
          <p:nvPr/>
        </p:nvPicPr>
        <p:blipFill>
          <a:blip r:embed="rId7" cstate="print"/>
          <a:srcRect l="1029" t="21318" r="46324" b="29765"/>
          <a:stretch>
            <a:fillRect/>
          </a:stretch>
        </p:blipFill>
        <p:spPr bwMode="auto">
          <a:xfrm>
            <a:off x="3203849" y="4149080"/>
            <a:ext cx="2448272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843808" y="18864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411760" y="54868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pic>
        <p:nvPicPr>
          <p:cNvPr id="2050" name="Picture 2" descr="http://graphics.fansonly.com/schools/geot/graphics/gt-golf-club-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2857500" cy="1628776"/>
          </a:xfrm>
          <a:prstGeom prst="rect">
            <a:avLst/>
          </a:prstGeom>
          <a:noFill/>
        </p:spPr>
      </p:pic>
      <p:pic>
        <p:nvPicPr>
          <p:cNvPr id="2052" name="Picture 4" descr="http://graphics.fansonly.com/schools/geot/graphics/eastlake-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060848"/>
            <a:ext cx="3359881" cy="1444750"/>
          </a:xfrm>
          <a:prstGeom prst="rect">
            <a:avLst/>
          </a:prstGeom>
          <a:noFill/>
        </p:spPr>
      </p:pic>
      <p:pic>
        <p:nvPicPr>
          <p:cNvPr id="2054" name="Picture 6" descr="http://graphics.fansonly.com/schools/geot/graphics/golf-club-of-georgia-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149080"/>
            <a:ext cx="3289548" cy="219303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339752" y="1124744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El </a:t>
            </a:r>
            <a:r>
              <a:rPr lang="en-US" dirty="0" err="1" smtClean="0"/>
              <a:t>equipo</a:t>
            </a:r>
            <a:r>
              <a:rPr lang="en-US" dirty="0" smtClean="0"/>
              <a:t> de Golf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  <a:r>
              <a:rPr lang="en-US" dirty="0" err="1" smtClean="0"/>
              <a:t>acceso</a:t>
            </a:r>
            <a:r>
              <a:rPr lang="en-US" dirty="0" smtClean="0"/>
              <a:t> a los </a:t>
            </a:r>
            <a:r>
              <a:rPr lang="en-US" dirty="0" err="1" smtClean="0"/>
              <a:t>tres</a:t>
            </a:r>
            <a:r>
              <a:rPr lang="en-US" dirty="0" smtClean="0"/>
              <a:t> </a:t>
            </a:r>
            <a:r>
              <a:rPr lang="en-US" dirty="0" err="1" smtClean="0"/>
              <a:t>mejores</a:t>
            </a:r>
            <a:r>
              <a:rPr lang="en-US" dirty="0" smtClean="0"/>
              <a:t> </a:t>
            </a:r>
            <a:r>
              <a:rPr lang="en-US" dirty="0" err="1" smtClean="0"/>
              <a:t>campos</a:t>
            </a:r>
            <a:r>
              <a:rPr lang="en-US" dirty="0" smtClean="0"/>
              <a:t> de Atlanta.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987824" y="6309320"/>
            <a:ext cx="274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hlinkClick r:id="rId5"/>
              </a:rPr>
              <a:t>The Golf Club of Georgia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012160" y="350100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6"/>
              </a:rPr>
              <a:t>East Lake Golf Club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467544" y="3645024"/>
            <a:ext cx="2091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7"/>
              </a:rPr>
              <a:t>Georgia </a:t>
            </a:r>
            <a:r>
              <a:rPr lang="es-ES" dirty="0" err="1" smtClean="0">
                <a:hlinkClick r:id="rId7"/>
              </a:rPr>
              <a:t>Tech</a:t>
            </a:r>
            <a:r>
              <a:rPr lang="es-ES" dirty="0" smtClean="0">
                <a:hlinkClick r:id="rId7"/>
              </a:rPr>
              <a:t> Club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735" t="16863" r="45588" b="29608"/>
          <a:stretch>
            <a:fillRect/>
          </a:stretch>
        </p:blipFill>
        <p:spPr bwMode="auto">
          <a:xfrm>
            <a:off x="0" y="1628800"/>
            <a:ext cx="34766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 l="735" t="16863" r="46324" b="29804"/>
          <a:stretch>
            <a:fillRect/>
          </a:stretch>
        </p:blipFill>
        <p:spPr bwMode="auto">
          <a:xfrm>
            <a:off x="0" y="4231217"/>
            <a:ext cx="3476625" cy="2626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5" cstate="print"/>
          <a:srcRect l="882" t="16275" r="46176" b="30196"/>
          <a:stretch>
            <a:fillRect/>
          </a:stretch>
        </p:blipFill>
        <p:spPr bwMode="auto">
          <a:xfrm>
            <a:off x="5715000" y="1628800"/>
            <a:ext cx="34290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6" cstate="print"/>
          <a:srcRect l="1324" t="16863" r="45882" b="30000"/>
          <a:stretch>
            <a:fillRect/>
          </a:stretch>
        </p:blipFill>
        <p:spPr bwMode="auto">
          <a:xfrm>
            <a:off x="5724525" y="4276725"/>
            <a:ext cx="34194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491880" y="2676976"/>
            <a:ext cx="21602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El Dellinger Golf Center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zona</a:t>
            </a:r>
            <a:r>
              <a:rPr lang="en-US" dirty="0" smtClean="0"/>
              <a:t> </a:t>
            </a:r>
            <a:r>
              <a:rPr lang="en-US" dirty="0" err="1" smtClean="0"/>
              <a:t>exclusiva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equipo</a:t>
            </a:r>
            <a:r>
              <a:rPr lang="en-US" dirty="0" smtClean="0"/>
              <a:t> de Golf </a:t>
            </a:r>
            <a:r>
              <a:rPr lang="en-US" dirty="0" err="1" smtClean="0"/>
              <a:t>dentro</a:t>
            </a:r>
            <a:r>
              <a:rPr lang="en-US" dirty="0" smtClean="0"/>
              <a:t> del </a:t>
            </a:r>
            <a:r>
              <a:rPr lang="en-US" dirty="0" err="1" smtClean="0"/>
              <a:t>propio</a:t>
            </a:r>
            <a:r>
              <a:rPr lang="en-US" dirty="0" smtClean="0"/>
              <a:t> </a:t>
            </a:r>
            <a:r>
              <a:rPr lang="en-US" dirty="0" err="1" smtClean="0"/>
              <a:t>estadio</a:t>
            </a:r>
            <a:r>
              <a:rPr lang="en-US" dirty="0" smtClean="0"/>
              <a:t> de </a:t>
            </a:r>
            <a:r>
              <a:rPr lang="en-US" dirty="0" err="1" smtClean="0"/>
              <a:t>fútbol</a:t>
            </a:r>
            <a:r>
              <a:rPr lang="en-US" dirty="0" smtClean="0"/>
              <a:t> </a:t>
            </a:r>
            <a:r>
              <a:rPr lang="en-US" dirty="0" err="1" smtClean="0"/>
              <a:t>americano</a:t>
            </a:r>
            <a:r>
              <a:rPr lang="en-US" dirty="0" smtClean="0"/>
              <a:t>.  </a:t>
            </a:r>
            <a:r>
              <a:rPr lang="en-US" dirty="0" err="1" smtClean="0"/>
              <a:t>Cuenta</a:t>
            </a:r>
            <a:r>
              <a:rPr lang="en-US" dirty="0" smtClean="0"/>
              <a:t> con un putting-green </a:t>
            </a:r>
            <a:r>
              <a:rPr lang="en-US" dirty="0" err="1" smtClean="0"/>
              <a:t>interio</a:t>
            </a:r>
            <a:r>
              <a:rPr lang="en-US" dirty="0" smtClean="0"/>
              <a:t> y </a:t>
            </a:r>
            <a:r>
              <a:rPr lang="en-US" dirty="0" err="1" smtClean="0"/>
              <a:t>sala</a:t>
            </a:r>
            <a:r>
              <a:rPr lang="en-US" dirty="0" smtClean="0"/>
              <a:t> de </a:t>
            </a:r>
            <a:r>
              <a:rPr lang="en-US" dirty="0" err="1" smtClean="0"/>
              <a:t>tiro</a:t>
            </a:r>
            <a:r>
              <a:rPr lang="en-US" dirty="0" smtClean="0"/>
              <a:t> con </a:t>
            </a:r>
            <a:r>
              <a:rPr lang="en-US" dirty="0" err="1" smtClean="0"/>
              <a:t>vídeo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2843808" y="18864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 l="1337" t="20765" r="46315" b="34009"/>
          <a:stretch>
            <a:fillRect/>
          </a:stretch>
        </p:blipFill>
        <p:spPr bwMode="auto">
          <a:xfrm>
            <a:off x="0" y="2348880"/>
            <a:ext cx="3390129" cy="219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1337" t="20656" r="47275" b="34109"/>
          <a:stretch>
            <a:fillRect/>
          </a:stretch>
        </p:blipFill>
        <p:spPr bwMode="auto">
          <a:xfrm>
            <a:off x="3419872" y="2348880"/>
            <a:ext cx="3326714" cy="219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http://grfx.cstv.com/photos/schools/geot/sports/genrel/auto_player/605881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9744" y="2348880"/>
            <a:ext cx="2304256" cy="2304256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843808" y="18864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 - Gimnasio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Rectángulo"/>
          <p:cNvSpPr>
            <a:spLocks noChangeArrowheads="1"/>
          </p:cNvSpPr>
          <p:nvPr/>
        </p:nvSpPr>
        <p:spPr bwMode="auto">
          <a:xfrm>
            <a:off x="2843808" y="2420938"/>
            <a:ext cx="612068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/>
              <a:t>Durante su mandato, </a:t>
            </a:r>
            <a:r>
              <a:rPr lang="es-ES" dirty="0" err="1"/>
              <a:t>Tech</a:t>
            </a:r>
            <a:r>
              <a:rPr lang="es-ES" dirty="0"/>
              <a:t> ha ganado o compartido siete  títulos de la Conferencia de la Costa Atlántica, incluyendo el título absoluto en</a:t>
            </a:r>
            <a:br>
              <a:rPr lang="es-ES" dirty="0"/>
            </a:br>
            <a:r>
              <a:rPr lang="es-ES" dirty="0"/>
              <a:t>2009 y 2010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Fue</a:t>
            </a:r>
            <a:r>
              <a:rPr lang="es-ES" dirty="0"/>
              <a:t> nombrado </a:t>
            </a:r>
            <a:r>
              <a:rPr lang="es-ES" dirty="0" smtClean="0"/>
              <a:t>en 2009 por</a:t>
            </a:r>
            <a:r>
              <a:rPr lang="es-ES" dirty="0"/>
              <a:t> CAC Entrenador del Año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Ha sido </a:t>
            </a:r>
            <a:r>
              <a:rPr lang="es-ES" dirty="0" err="1" smtClean="0"/>
              <a:t>Assistant</a:t>
            </a:r>
            <a:r>
              <a:rPr lang="es-ES" dirty="0" smtClean="0"/>
              <a:t> Coach en las prestigiosas Oklahoma </a:t>
            </a:r>
            <a:r>
              <a:rPr lang="es-ES" dirty="0" err="1" smtClean="0"/>
              <a:t>State</a:t>
            </a:r>
            <a:r>
              <a:rPr lang="es-ES" dirty="0" smtClean="0"/>
              <a:t> (1991-95) y Universidad de Nevada Las Vegas (1989-91).</a:t>
            </a:r>
          </a:p>
          <a:p>
            <a:pPr algn="just"/>
            <a:r>
              <a:rPr lang="es-ES" dirty="0" smtClean="0"/>
              <a:t>Por sus manos han pasado jugadores como </a:t>
            </a:r>
            <a:r>
              <a:rPr lang="es-ES" dirty="0" err="1" smtClean="0"/>
              <a:t>Matt</a:t>
            </a:r>
            <a:r>
              <a:rPr lang="es-ES" dirty="0" smtClean="0"/>
              <a:t> </a:t>
            </a:r>
            <a:r>
              <a:rPr lang="es-ES" dirty="0" err="1" smtClean="0"/>
              <a:t>Kuchar</a:t>
            </a:r>
            <a:r>
              <a:rPr lang="es-ES" dirty="0" smtClean="0"/>
              <a:t> (ganador del US Amateur y jugador </a:t>
            </a:r>
            <a:r>
              <a:rPr lang="es-ES" dirty="0" err="1" smtClean="0"/>
              <a:t>Ryder</a:t>
            </a:r>
            <a:r>
              <a:rPr lang="es-ES" dirty="0" smtClean="0"/>
              <a:t> 2010), Troy </a:t>
            </a:r>
            <a:r>
              <a:rPr lang="es-ES" dirty="0" err="1" smtClean="0"/>
              <a:t>Matteson</a:t>
            </a:r>
            <a:r>
              <a:rPr lang="es-ES" dirty="0" smtClean="0"/>
              <a:t> y Nicholas Thompson (PGA Tour).</a:t>
            </a:r>
            <a:endParaRPr lang="es-ES" dirty="0"/>
          </a:p>
        </p:txBody>
      </p:sp>
      <p:pic>
        <p:nvPicPr>
          <p:cNvPr id="7171" name="Picture 18" descr="Bruce Hepp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42093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4 Rectángulo"/>
          <p:cNvSpPr>
            <a:spLocks noChangeArrowheads="1"/>
          </p:cNvSpPr>
          <p:nvPr/>
        </p:nvSpPr>
        <p:spPr bwMode="auto">
          <a:xfrm rot="10800000" flipV="1">
            <a:off x="179388" y="3890963"/>
            <a:ext cx="2592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rgbClr val="CC9900"/>
                </a:solidFill>
                <a:latin typeface="Calibri" pitchFamily="34" charset="0"/>
              </a:rPr>
              <a:t>Bruce </a:t>
            </a:r>
            <a:r>
              <a:rPr lang="es-ES" b="1" dirty="0" err="1">
                <a:solidFill>
                  <a:srgbClr val="CC9900"/>
                </a:solidFill>
                <a:latin typeface="Calibri" pitchFamily="34" charset="0"/>
              </a:rPr>
              <a:t>Heppler</a:t>
            </a:r>
            <a:r>
              <a:rPr lang="es-ES" b="1" dirty="0">
                <a:solidFill>
                  <a:srgbClr val="CC9900"/>
                </a:solidFill>
                <a:latin typeface="Calibri" pitchFamily="34" charset="0"/>
              </a:rPr>
              <a:t>/</a:t>
            </a:r>
          </a:p>
          <a:p>
            <a:pPr algn="ctr"/>
            <a:r>
              <a:rPr lang="es-ES" b="1" dirty="0">
                <a:solidFill>
                  <a:srgbClr val="CC9900"/>
                </a:solidFill>
                <a:latin typeface="Calibri" pitchFamily="34" charset="0"/>
              </a:rPr>
              <a:t>Entrenador de  Golf</a:t>
            </a:r>
            <a:endParaRPr lang="es-ES" dirty="0">
              <a:solidFill>
                <a:srgbClr val="CC9900"/>
              </a:solidFill>
              <a:latin typeface="Calibri" pitchFamily="34" charset="0"/>
            </a:endParaRPr>
          </a:p>
        </p:txBody>
      </p:sp>
      <p:pic>
        <p:nvPicPr>
          <p:cNvPr id="7173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2411760" y="54868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Equipo Técnico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3909" t="8824" r="51618" b="9020"/>
          <a:stretch>
            <a:fillRect/>
          </a:stretch>
        </p:blipFill>
        <p:spPr bwMode="auto">
          <a:xfrm>
            <a:off x="2627784" y="188640"/>
            <a:ext cx="4752528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2647" t="13137" r="54706" b="14902"/>
          <a:stretch>
            <a:fillRect/>
          </a:stretch>
        </p:blipFill>
        <p:spPr bwMode="auto">
          <a:xfrm>
            <a:off x="2483768" y="0"/>
            <a:ext cx="4896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536" y="2132860"/>
          <a:ext cx="7992887" cy="4464490"/>
        </p:xfrm>
        <a:graphic>
          <a:graphicData uri="http://schemas.openxmlformats.org/drawingml/2006/table">
            <a:tbl>
              <a:tblPr/>
              <a:tblGrid>
                <a:gridCol w="4795732"/>
                <a:gridCol w="3197155"/>
              </a:tblGrid>
              <a:tr h="44644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smtClean="0">
                          <a:solidFill>
                            <a:srgbClr val="000000"/>
                          </a:solidFill>
                        </a:rPr>
                        <a:t>Años en</a:t>
                      </a:r>
                      <a:r>
                        <a:rPr lang="es-ES" sz="1200" baseline="0" smtClean="0">
                          <a:solidFill>
                            <a:srgbClr val="000000"/>
                          </a:solidFill>
                        </a:rPr>
                        <a:t> PGA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2"/>
                        </a:rPr>
                        <a:t>Cink, Stewart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1995 - 2008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3"/>
                        </a:rPr>
                        <a:t>Clark, Michael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1993 - 2007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4"/>
                        </a:rPr>
                        <a:t>Duval, David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1990 - 2008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 dirty="0" err="1">
                          <a:solidFill>
                            <a:srgbClr val="000000"/>
                          </a:solidFill>
                          <a:hlinkClick r:id="rId5"/>
                        </a:rPr>
                        <a:t>Isenhour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hlinkClick r:id="rId5"/>
                        </a:rPr>
                        <a:t>,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hlinkClick r:id="rId5"/>
                        </a:rPr>
                        <a:t>Tripp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1994 - 2007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6"/>
                        </a:rPr>
                        <a:t>Kuchar, Matt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1998 - 2008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7"/>
                        </a:rPr>
                        <a:t>Matteson, Troy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2003 - 2008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8"/>
                        </a:rPr>
                        <a:t>Mize, Larry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1980 - 2008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9"/>
                        </a:rPr>
                        <a:t>Molder, Bryce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1999 - 2007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0000"/>
                          </a:solidFill>
                          <a:hlinkClick r:id="rId10"/>
                        </a:rPr>
                        <a:t>Thompson, Nicholas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000000"/>
                          </a:solidFill>
                        </a:rPr>
                        <a:t>2006 - 2008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979712" y="836712"/>
            <a:ext cx="5688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CC9900"/>
                </a:solidFill>
              </a:rPr>
              <a:t>JUGADORES RECIENTES  PGA</a:t>
            </a:r>
            <a:endParaRPr lang="es-ES" sz="4400" b="1" dirty="0">
              <a:solidFill>
                <a:srgbClr val="CC990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 rot="1664813">
            <a:off x="6775404" y="776305"/>
            <a:ext cx="199706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650" y="2655888"/>
          <a:ext cx="7776863" cy="3149697"/>
        </p:xfrm>
        <a:graphic>
          <a:graphicData uri="http://schemas.openxmlformats.org/drawingml/2006/table">
            <a:tbl>
              <a:tblPr/>
              <a:tblGrid>
                <a:gridCol w="1473359"/>
                <a:gridCol w="1473359"/>
                <a:gridCol w="4830145"/>
              </a:tblGrid>
              <a:tr h="356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C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NOMBRE</a:t>
                      </a:r>
                      <a:endParaRPr lang="es-ES" sz="1100" dirty="0">
                        <a:solidFill>
                          <a:srgbClr val="FFC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C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CLASE</a:t>
                      </a:r>
                      <a:endParaRPr lang="es-ES" sz="1100">
                        <a:solidFill>
                          <a:srgbClr val="FFC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C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 NACIMIENTO/ULTIMO COLEGIO</a:t>
                      </a:r>
                      <a:endParaRPr lang="es-ES" sz="1100" dirty="0">
                        <a:solidFill>
                          <a:srgbClr val="FFC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4E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2"/>
                        </a:rPr>
                        <a:t>Bo Andrews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Raleigh, N.C. (Ravenscroft)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3"/>
                        </a:rPr>
                        <a:t>John-Tyler Griffin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Wilson, N.C. (Fike)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4"/>
                        </a:rPr>
                        <a:t>Paul Haley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Dallas, Texas (Highland Park)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5"/>
                        </a:rPr>
                        <a:t>William Miller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Venetia, Pa. (Sewickley Academy)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6"/>
                        </a:rPr>
                        <a:t>Seth Reeves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Duluth, Ga. (Peachtree Ridge)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7"/>
                        </a:rPr>
                        <a:t>Kyle Scott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Johannesburg, South Africa (Edenglen)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8"/>
                        </a:rPr>
                        <a:t>Minghao Wang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Reunion, Fla. (Celebration Academy)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9"/>
                        </a:rPr>
                        <a:t>Richard Werenski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South Hadley, Mass. (Heritage Academy, Hilton Head, S.C.)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10"/>
                        </a:rPr>
                        <a:t>James White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Acworth</a:t>
                      </a:r>
                      <a:r>
                        <a:rPr lang="es-ES" sz="1100" dirty="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Ga.</a:t>
                      </a:r>
                      <a:r>
                        <a:rPr lang="es-ES" sz="1100" dirty="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 (Harrison)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88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9" name="3 Rectángulo"/>
          <p:cNvSpPr>
            <a:spLocks noChangeArrowheads="1"/>
          </p:cNvSpPr>
          <p:nvPr/>
        </p:nvSpPr>
        <p:spPr bwMode="auto">
          <a:xfrm>
            <a:off x="2286000" y="1125538"/>
            <a:ext cx="6173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CC9900"/>
                </a:solidFill>
              </a:rPr>
              <a:t>EQUIPO  GOLF MASCULINO</a:t>
            </a:r>
          </a:p>
          <a:p>
            <a:pPr algn="ctr"/>
            <a:r>
              <a:rPr lang="es-ES" b="1">
                <a:solidFill>
                  <a:srgbClr val="CC9900"/>
                </a:solidFill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066925" y="3363913"/>
          <a:ext cx="5009693" cy="129540"/>
        </p:xfrm>
        <a:graphic>
          <a:graphicData uri="http://schemas.openxmlformats.org/drawingml/2006/table">
            <a:tbl>
              <a:tblPr/>
              <a:tblGrid>
                <a:gridCol w="5009693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00113" y="2239963"/>
          <a:ext cx="7704855" cy="4005767"/>
        </p:xfrm>
        <a:graphic>
          <a:graphicData uri="http://schemas.openxmlformats.org/drawingml/2006/table">
            <a:tbl>
              <a:tblPr/>
              <a:tblGrid>
                <a:gridCol w="2568285"/>
                <a:gridCol w="2568285"/>
                <a:gridCol w="2568285"/>
              </a:tblGrid>
              <a:tr h="3823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9E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Adversario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9E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9E6F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02/20/11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Grande, Puerto Rico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Grande, Puerto Rico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Grande, Puerto Rico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03/20/11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Collegiate Match Play Championship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Ball Ground,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Collegiate Match Play Championship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Ball Ground,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Collegiate Match Play Championship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Ball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Ground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Ga.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11308" name="Imagen 1" descr="http://graphics.fansonly.com/graphics/spacer-00000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1310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11" name="6 CuadroTexto"/>
          <p:cNvSpPr txBox="1">
            <a:spLocks noChangeArrowheads="1"/>
          </p:cNvSpPr>
          <p:nvPr/>
        </p:nvSpPr>
        <p:spPr bwMode="auto">
          <a:xfrm>
            <a:off x="2843213" y="1125538"/>
            <a:ext cx="5257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CC9900"/>
                </a:solidFill>
              </a:rPr>
              <a:t>CALENDARIO 1T 2011 GOLF MASCULINO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534711" y="476672"/>
            <a:ext cx="6357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Instalaciones Deportivas</a:t>
            </a:r>
            <a:endParaRPr lang="es-ES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6868" name="Picture 4" descr="http://grfx.cstv.com/photos/schools/geot/sports/genrel/auto_player/605875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44824"/>
            <a:ext cx="2160240" cy="2160240"/>
          </a:xfrm>
          <a:prstGeom prst="rect">
            <a:avLst/>
          </a:prstGeom>
          <a:noFill/>
        </p:spPr>
      </p:pic>
      <p:pic>
        <p:nvPicPr>
          <p:cNvPr id="36870" name="Picture 6" descr="http://grfx.cstv.com/photos/schools/geot/sports/genrel/auto_player/605877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772816"/>
            <a:ext cx="2376264" cy="2376264"/>
          </a:xfrm>
          <a:prstGeom prst="rect">
            <a:avLst/>
          </a:prstGeom>
          <a:noFill/>
        </p:spPr>
      </p:pic>
      <p:pic>
        <p:nvPicPr>
          <p:cNvPr id="36874" name="Picture 10" descr="http://grfx.cstv.com/photos/schools/geot/sports/genrel/auto_player/6058821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4293096"/>
            <a:ext cx="2232248" cy="2232248"/>
          </a:xfrm>
          <a:prstGeom prst="rect">
            <a:avLst/>
          </a:prstGeom>
          <a:noFill/>
        </p:spPr>
      </p:pic>
      <p:pic>
        <p:nvPicPr>
          <p:cNvPr id="36876" name="Picture 12" descr="http://grfx.cstv.com/photos/schools/geot/sports/genrel/auto_player/6058763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365104"/>
            <a:ext cx="2232248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1.gstatic.com/images?q=tbn:ANd9GcTaa5GMHigX1yT2Z-bzi6aLMFn4UGA9j2z4q1AgG151wjU8-VW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221163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http://t3.gstatic.com/images?q=tbn:ANd9GcTkzWTV_5x-VRo1H2k7c7fWYq7DIs752BobwsL6vcriJ0d91KK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188" y="5661025"/>
            <a:ext cx="10096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t3.gstatic.com/images?q=tbn:ANd9GcQ0pZ78tTC-OKMkjpBGm-1WLvP-mGLTybMgXy_Mb5pFPCB7weZ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38" y="42926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0" descr="http://t1.gstatic.com/images?q=tbn:ANd9GcQbBoJRWrjmgwPkZHFZavpiLDyvfApyyqP7rfzF6mIaxjNbyAk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3" y="2852738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2" descr="http://t3.gstatic.com/images?q=tbn:ANd9GcQbXWxqZeB_m3JlKdWHPsok5vJStY-hwSzu6ZrT_qGwfbP1Zx8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5113" y="1268413"/>
            <a:ext cx="9144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4" descr="http://t1.gstatic.com/images?q=tbn:ANd9GcQ1Y4lMonJchmItEnz6a2WikxgrZvdrZoq6B4wxzr_dlQ4Sl9EQVQ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175" y="1773238"/>
            <a:ext cx="19240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 rot="10800000" flipV="1">
            <a:off x="4597400" y="715963"/>
            <a:ext cx="3719513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Deporte</a:t>
            </a:r>
          </a:p>
        </p:txBody>
      </p:sp>
      <p:pic>
        <p:nvPicPr>
          <p:cNvPr id="12298" name="Picture 16" descr="http://t3.gstatic.com/images?q=tbn:ANd9GcTzTZXu59r_gxx7zspZAFpPrjH3kYdElhLrwTeTqeZqSz-vZ2s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825" y="2276475"/>
            <a:ext cx="31813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11 Rectángulo"/>
          <p:cNvSpPr>
            <a:spLocks noChangeArrowheads="1"/>
          </p:cNvSpPr>
          <p:nvPr/>
        </p:nvSpPr>
        <p:spPr bwMode="auto">
          <a:xfrm>
            <a:off x="179388" y="5980113"/>
            <a:ext cx="727233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FFFF00"/>
                </a:solidFill>
                <a:latin typeface="Calibri" pitchFamily="34" charset="0"/>
              </a:rPr>
              <a:t>Georgia Tech </a:t>
            </a:r>
            <a:r>
              <a:rPr lang="es-ES" sz="1400">
                <a:latin typeface="Calibri" pitchFamily="34" charset="0"/>
              </a:rPr>
              <a:t>tiene varios equipos que juegan en la conferencia ACC (Atlantic Coast Conference) de la NCAA , incluyendo un equipo de fútlbol americano, de baloncesto, de béisbol y de </a:t>
            </a:r>
            <a:r>
              <a:rPr lang="es-ES" sz="1400" b="1">
                <a:latin typeface="Calibri" pitchFamily="34" charset="0"/>
              </a:rPr>
              <a:t>golf.</a:t>
            </a:r>
            <a:r>
              <a:rPr lang="es-ES" sz="1400">
                <a:latin typeface="Calibri" pitchFamily="34" charset="0"/>
              </a:rPr>
              <a:t> La mascota del colegio es una avispa que se llama Buzz.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3A281A7-919A-4773-BBD6-09A9C36E93C7}"/>
</file>

<file path=customXml/itemProps2.xml><?xml version="1.0" encoding="utf-8"?>
<ds:datastoreItem xmlns:ds="http://schemas.openxmlformats.org/officeDocument/2006/customXml" ds:itemID="{F218907F-1062-4F28-850A-06E9670DF0DF}"/>
</file>

<file path=customXml/itemProps3.xml><?xml version="1.0" encoding="utf-8"?>
<ds:datastoreItem xmlns:ds="http://schemas.openxmlformats.org/officeDocument/2006/customXml" ds:itemID="{B4EE05C2-B956-4C07-8AD0-22FD0053DBE4}"/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512</Words>
  <Application>Microsoft Office PowerPoint</Application>
  <PresentationFormat>Presentación en pantalla (4:3)</PresentationFormat>
  <Paragraphs>160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53</cp:revision>
  <dcterms:created xsi:type="dcterms:W3CDTF">2010-12-30T14:22:32Z</dcterms:created>
  <dcterms:modified xsi:type="dcterms:W3CDTF">2011-01-07T14:34:01Z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