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9" r:id="rId4"/>
    <p:sldId id="262" r:id="rId5"/>
    <p:sldId id="258" r:id="rId6"/>
    <p:sldId id="267" r:id="rId7"/>
    <p:sldId id="271" r:id="rId8"/>
    <p:sldId id="270" r:id="rId9"/>
    <p:sldId id="261" r:id="rId10"/>
    <p:sldId id="269" r:id="rId11"/>
    <p:sldId id="263" r:id="rId12"/>
    <p:sldId id="264" r:id="rId13"/>
    <p:sldId id="265" r:id="rId14"/>
    <p:sldId id="266" r:id="rId15"/>
    <p:sldId id="268" r:id="rId16"/>
    <p:sldId id="257" r:id="rId17"/>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26"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CD2FBA50-4C75-476F-8B4F-D1C182A36913}" type="datetimeFigureOut">
              <a:rPr lang="es-ES"/>
              <a:pPr>
                <a:defRPr/>
              </a:pPr>
              <a:t>06/01/2011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3030DEEB-A1F1-4DCD-91EF-B30167A481A8}"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1EB574DA-57C4-432C-B09E-E6E50B76CDCC}" type="datetimeFigureOut">
              <a:rPr lang="es-ES"/>
              <a:pPr>
                <a:defRPr/>
              </a:pPr>
              <a:t>06/01/2011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25C9601E-46AA-43DA-B949-41971F267603}"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2175680D-8575-4E40-9B78-0546C9994015}" type="datetimeFigureOut">
              <a:rPr lang="es-ES"/>
              <a:pPr>
                <a:defRPr/>
              </a:pPr>
              <a:t>06/01/2011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378A88D9-26B4-4ADD-AB6B-29A9D8F12E3B}"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5B12E6EE-EA4D-464E-9A33-CF8C7DA342DB}" type="datetimeFigureOut">
              <a:rPr lang="es-ES"/>
              <a:pPr>
                <a:defRPr/>
              </a:pPr>
              <a:t>06/01/2011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D2D0CD76-1DC0-4D3C-AE50-666B21F09E13}"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19242A01-5A60-4258-8B3F-D7FC3131A673}" type="datetimeFigureOut">
              <a:rPr lang="es-ES"/>
              <a:pPr>
                <a:defRPr/>
              </a:pPr>
              <a:t>06/01/2011</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C37F69BC-67CE-4004-87A7-1186F12FADEA}"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222BDD6B-ACDD-4F82-B10D-F2AB2316544D}" type="datetimeFigureOut">
              <a:rPr lang="es-ES"/>
              <a:pPr>
                <a:defRPr/>
              </a:pPr>
              <a:t>06/01/2011</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3156E97C-434E-487E-B947-6874200604E7}"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45791A2A-238A-4609-9546-974651F101B5}" type="datetimeFigureOut">
              <a:rPr lang="es-ES"/>
              <a:pPr>
                <a:defRPr/>
              </a:pPr>
              <a:t>06/01/2011</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26FAF80C-DFB4-4132-B2DB-FF25D8CBD2DC}"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BF671CF4-1E13-4790-B508-701D5CFFB561}" type="datetimeFigureOut">
              <a:rPr lang="es-ES"/>
              <a:pPr>
                <a:defRPr/>
              </a:pPr>
              <a:t>06/01/2011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CDD72B3F-98C4-4655-9B97-9FB6FF17E31D}"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7B6A145E-D8AF-4F8B-8B49-26D345C0214A}" type="datetimeFigureOut">
              <a:rPr lang="es-ES"/>
              <a:pPr>
                <a:defRPr/>
              </a:pPr>
              <a:t>06/01/2011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80A70CC9-346A-422D-B3C3-850387036909}"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7214E89F-7E03-4F37-ABD3-F29289D12EF1}" type="datetimeFigureOut">
              <a:rPr lang="es-ES"/>
              <a:pPr>
                <a:defRPr/>
              </a:pPr>
              <a:t>06/01/2011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B13F03CD-A1F6-4CFB-9239-61F67F5F4563}"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C739656B-2A4E-45F5-AE75-AD5AC40D2B0E}" type="datetimeFigureOut">
              <a:rPr lang="es-ES"/>
              <a:pPr>
                <a:defRPr/>
              </a:pPr>
              <a:t>06/01/2011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8C7DF8A3-D2EC-4FF0-AC3C-48F6B11AC1CE}"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2">
                <a:lumMod val="60000"/>
                <a:lumOff val="4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CE82D6CD-6F27-4D7C-998D-236A376B0CC4}" type="datetimeFigureOut">
              <a:rPr lang="es-ES"/>
              <a:pPr>
                <a:defRPr/>
              </a:pPr>
              <a:t>06/01/2011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ABC8E0E-A412-4EFB-A16F-1055586900C4}"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hyperlink" Target="http://www.soic.indiana.edu/" TargetMode="External"/><Relationship Id="rId13" Type="http://schemas.openxmlformats.org/officeDocument/2006/relationships/hyperlink" Target="http://spea.indiana.edu/" TargetMode="External"/><Relationship Id="rId3" Type="http://schemas.openxmlformats.org/officeDocument/2006/relationships/hyperlink" Target="http://music.indiana.edu/" TargetMode="External"/><Relationship Id="rId7" Type="http://schemas.openxmlformats.org/officeDocument/2006/relationships/hyperlink" Target="http://www.hper.indiana.edu/" TargetMode="External"/><Relationship Id="rId12" Type="http://schemas.openxmlformats.org/officeDocument/2006/relationships/hyperlink" Target="http://www.opt.indiana.edu/" TargetMode="External"/><Relationship Id="rId17" Type="http://schemas.openxmlformats.org/officeDocument/2006/relationships/image" Target="../media/image6.jpeg"/><Relationship Id="rId2" Type="http://schemas.openxmlformats.org/officeDocument/2006/relationships/hyperlink" Target="http://college.indiana.edu/" TargetMode="External"/><Relationship Id="rId16"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hyperlink" Target="http://education.indiana.edu/" TargetMode="External"/><Relationship Id="rId11" Type="http://schemas.openxmlformats.org/officeDocument/2006/relationships/hyperlink" Target="http://www.indiana.edu/~iubnurse/" TargetMode="External"/><Relationship Id="rId5" Type="http://schemas.openxmlformats.org/officeDocument/2006/relationships/hyperlink" Target="http://law.indiana.edu/" TargetMode="External"/><Relationship Id="rId15" Type="http://schemas.openxmlformats.org/officeDocument/2006/relationships/hyperlink" Target="http://graduate.indiana.edu/" TargetMode="External"/><Relationship Id="rId10" Type="http://schemas.openxmlformats.org/officeDocument/2006/relationships/hyperlink" Target="http://www.slis.indiana.edu/" TargetMode="External"/><Relationship Id="rId4" Type="http://schemas.openxmlformats.org/officeDocument/2006/relationships/hyperlink" Target="http://kelley.iu.edu/" TargetMode="External"/><Relationship Id="rId9" Type="http://schemas.openxmlformats.org/officeDocument/2006/relationships/hyperlink" Target="http://journalism.indiana.edu/" TargetMode="External"/><Relationship Id="rId14" Type="http://schemas.openxmlformats.org/officeDocument/2006/relationships/hyperlink" Target="http://socialwork.iub.edu/"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23.jpe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hyperlink" Target="http://www.databasegolf.com/players/playerpage.htm?samid=MicheSha01" TargetMode="External"/><Relationship Id="rId2" Type="http://schemas.openxmlformats.org/officeDocument/2006/relationships/hyperlink" Target="http://www.databasegolf.com/players/playerpage.htm?samid=HamilGar01" TargetMode="Externa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hyperlink" Target="http://www.databasegolf.com/players/playerpage.htm?samid=OvertJef01"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iuhoosiers.cstv.com/sports/m-golf/mtt/mills_david00.html" TargetMode="External"/><Relationship Id="rId13" Type="http://schemas.openxmlformats.org/officeDocument/2006/relationships/hyperlink" Target="http://iuhoosiers.cstv.com/sports/m-golf/mtt/ziedonis_corey00.html" TargetMode="External"/><Relationship Id="rId3" Type="http://schemas.openxmlformats.org/officeDocument/2006/relationships/hyperlink" Target="http://iuhoosiers.cstv.com/sports/m-golf/mtt/beringer_john00.html" TargetMode="External"/><Relationship Id="rId7" Type="http://schemas.openxmlformats.org/officeDocument/2006/relationships/hyperlink" Target="http://iuhoosiers.cstv.com/sports/m-golf/mtt/menendez_hugo00.html" TargetMode="External"/><Relationship Id="rId12" Type="http://schemas.openxmlformats.org/officeDocument/2006/relationships/hyperlink" Target="http://iuhoosiers.cstv.com/sports/m-golf/mtt/wright_chase00.html" TargetMode="External"/><Relationship Id="rId2" Type="http://schemas.openxmlformats.org/officeDocument/2006/relationships/hyperlink" Target="http://iuhoosiers.cstv.com/sports/m-golf/mtt/bellville_ben00.html" TargetMode="External"/><Relationship Id="rId1" Type="http://schemas.openxmlformats.org/officeDocument/2006/relationships/slideLayout" Target="../slideLayouts/slideLayout7.xml"/><Relationship Id="rId6" Type="http://schemas.openxmlformats.org/officeDocument/2006/relationships/hyperlink" Target="http://iuhoosiers.cstv.com/sports/m-golf/mtt/mcgee_michael00.html" TargetMode="External"/><Relationship Id="rId11" Type="http://schemas.openxmlformats.org/officeDocument/2006/relationships/hyperlink" Target="http://iuhoosiers.cstv.com/sports/m-golf/mtt/perry_kyle00.html" TargetMode="External"/><Relationship Id="rId5" Type="http://schemas.openxmlformats.org/officeDocument/2006/relationships/hyperlink" Target="http://iuhoosiers.cstv.com/sports/m-golf/mtt/han_ren00.html" TargetMode="External"/><Relationship Id="rId10" Type="http://schemas.openxmlformats.org/officeDocument/2006/relationships/hyperlink" Target="http://iuhoosiers.cstv.com/sports/m-golf/mtt/peaper_brant00.html" TargetMode="External"/><Relationship Id="rId4" Type="http://schemas.openxmlformats.org/officeDocument/2006/relationships/hyperlink" Target="http://iuhoosiers.cstv.com/sports/m-golf/mtt/erdy_david00.html" TargetMode="External"/><Relationship Id="rId9" Type="http://schemas.openxmlformats.org/officeDocument/2006/relationships/hyperlink" Target="http://iuhoosiers.cstv.com/sports/m-golf/mtt/park_paul00.html" TargetMode="External"/><Relationship Id="rId1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hyperlink" Target="http://iuhoosiers.cstv.com/sports/w-golf/mtt/hayashi_sophie00.html" TargetMode="External"/><Relationship Id="rId13" Type="http://schemas.openxmlformats.org/officeDocument/2006/relationships/image" Target="../media/image3.jpeg"/><Relationship Id="rId3" Type="http://schemas.openxmlformats.org/officeDocument/2006/relationships/hyperlink" Target="http://iuhoosiers.cstv.com/sports/w-golf/mtt/cain_kristtini00.html" TargetMode="External"/><Relationship Id="rId7" Type="http://schemas.openxmlformats.org/officeDocument/2006/relationships/hyperlink" Target="http://iuhoosiers.cstv.com/sports/w-golf/mtt/giesecke_lauren00.html" TargetMode="External"/><Relationship Id="rId12" Type="http://schemas.openxmlformats.org/officeDocument/2006/relationships/hyperlink" Target="http://iuhoosiers.cstv.com/sports/w-golf/mtt/yanch_jacqueline00.html" TargetMode="External"/><Relationship Id="rId2" Type="http://schemas.openxmlformats.org/officeDocument/2006/relationships/hyperlink" Target="http://iuhoosiers.cstv.com/sports/w-golf/mtt/burneski_pamela00.html" TargetMode="External"/><Relationship Id="rId1" Type="http://schemas.openxmlformats.org/officeDocument/2006/relationships/slideLayout" Target="../slideLayouts/slideLayout7.xml"/><Relationship Id="rId6" Type="http://schemas.openxmlformats.org/officeDocument/2006/relationships/hyperlink" Target="http://iuhoosiers.cstv.com/sports/w-golf/mtt/gahm_lindsay00.html" TargetMode="External"/><Relationship Id="rId11" Type="http://schemas.openxmlformats.org/officeDocument/2006/relationships/hyperlink" Target="http://iuhoosiers.cstv.com/sports/w-golf/mtt/wierks_kylee00.html" TargetMode="External"/><Relationship Id="rId5" Type="http://schemas.openxmlformats.org/officeDocument/2006/relationships/hyperlink" Target="http://iuhoosiers.cstv.com/sports/w-golf/mtt/davies_rosie00.html" TargetMode="External"/><Relationship Id="rId10" Type="http://schemas.openxmlformats.org/officeDocument/2006/relationships/hyperlink" Target="http://iuhoosiers.cstv.com/sports/w-golf/mtt/orevik_cecilia00.html" TargetMode="External"/><Relationship Id="rId4" Type="http://schemas.openxmlformats.org/officeDocument/2006/relationships/hyperlink" Target="http://iuhoosiers.cstv.com/sports/w-golf/mtt/coons_kate00.html" TargetMode="External"/><Relationship Id="rId9" Type="http://schemas.openxmlformats.org/officeDocument/2006/relationships/hyperlink" Target="http://iuhoosiers.cstv.com/sports/w-golf/mtt/oconnor_molly00.html"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27.jpe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3.jpeg"/><Relationship Id="rId7" Type="http://schemas.openxmlformats.org/officeDocument/2006/relationships/image" Target="../media/image32.jpe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posterous.com/getfile/files.posterous.com/petervansabben/iuEUtSBcoXG06lNVEz0bPeasTYPXfp7O7rMk9ZR01MdGf6Rwr5kbt7on9sJC/entrance.gif"/>
          <p:cNvPicPr>
            <a:picLocks noChangeAspect="1" noChangeArrowheads="1"/>
          </p:cNvPicPr>
          <p:nvPr/>
        </p:nvPicPr>
        <p:blipFill>
          <a:blip r:embed="rId2" cstate="print"/>
          <a:srcRect/>
          <a:stretch>
            <a:fillRect/>
          </a:stretch>
        </p:blipFill>
        <p:spPr bwMode="auto">
          <a:xfrm>
            <a:off x="2484438" y="2276475"/>
            <a:ext cx="3924300" cy="2705100"/>
          </a:xfrm>
          <a:prstGeom prst="rect">
            <a:avLst/>
          </a:prstGeom>
          <a:noFill/>
          <a:ln w="9525">
            <a:noFill/>
            <a:miter lim="800000"/>
            <a:headEnd/>
            <a:tailEnd/>
          </a:ln>
        </p:spPr>
      </p:pic>
      <p:pic>
        <p:nvPicPr>
          <p:cNvPr id="2051" name="Picture 4" descr="http://nia.ecsu.edu/ur/0708/teams/pg/LOGO/IU-default-art-red.jpg"/>
          <p:cNvPicPr>
            <a:picLocks noChangeAspect="1" noChangeArrowheads="1"/>
          </p:cNvPicPr>
          <p:nvPr/>
        </p:nvPicPr>
        <p:blipFill>
          <a:blip r:embed="rId3" cstate="print"/>
          <a:srcRect/>
          <a:stretch>
            <a:fillRect/>
          </a:stretch>
        </p:blipFill>
        <p:spPr bwMode="auto">
          <a:xfrm>
            <a:off x="7740650" y="5454650"/>
            <a:ext cx="1403350" cy="1403350"/>
          </a:xfrm>
          <a:prstGeom prst="rect">
            <a:avLst/>
          </a:prstGeom>
          <a:noFill/>
          <a:ln w="9525">
            <a:noFill/>
            <a:miter lim="800000"/>
            <a:headEnd/>
            <a:tailEnd/>
          </a:ln>
        </p:spPr>
      </p:pic>
      <p:pic>
        <p:nvPicPr>
          <p:cNvPr id="2052" name="Picture 6" descr="http://t3.gstatic.com/images?q=tbn:ANd9GcRdaZLm1GrJZUnDhOxBETrfZQxCxNGroXV6MwkTTOKjvRxXtIYxtg"/>
          <p:cNvPicPr>
            <a:picLocks noChangeAspect="1" noChangeArrowheads="1"/>
          </p:cNvPicPr>
          <p:nvPr/>
        </p:nvPicPr>
        <p:blipFill>
          <a:blip r:embed="rId4" cstate="print"/>
          <a:srcRect/>
          <a:stretch>
            <a:fillRect/>
          </a:stretch>
        </p:blipFill>
        <p:spPr bwMode="auto">
          <a:xfrm>
            <a:off x="0" y="0"/>
            <a:ext cx="1143000" cy="114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t3.gstatic.com/images?q=tbn:ANd9GcRk9DtiCQyl7HizwJF4HCx0ayfvStaTIae6jvEcJW2F7lA3cWld"/>
          <p:cNvPicPr>
            <a:picLocks noChangeAspect="1" noChangeArrowheads="1"/>
          </p:cNvPicPr>
          <p:nvPr/>
        </p:nvPicPr>
        <p:blipFill>
          <a:blip r:embed="rId2" cstate="print"/>
          <a:srcRect/>
          <a:stretch>
            <a:fillRect/>
          </a:stretch>
        </p:blipFill>
        <p:spPr bwMode="auto">
          <a:xfrm>
            <a:off x="395288" y="4652963"/>
            <a:ext cx="2819400" cy="1619250"/>
          </a:xfrm>
          <a:prstGeom prst="rect">
            <a:avLst/>
          </a:prstGeom>
          <a:noFill/>
          <a:ln w="9525">
            <a:noFill/>
            <a:miter lim="800000"/>
            <a:headEnd/>
            <a:tailEnd/>
          </a:ln>
        </p:spPr>
      </p:pic>
      <p:pic>
        <p:nvPicPr>
          <p:cNvPr id="3075" name="Picture 4" descr="http://t2.gstatic.com/images?q=tbn:ANd9GcREj1PYOvnIuyfVi823skuiYTjk2L856fe8bwM9vVOv7fAbzMMn"/>
          <p:cNvPicPr>
            <a:picLocks noChangeAspect="1" noChangeArrowheads="1"/>
          </p:cNvPicPr>
          <p:nvPr/>
        </p:nvPicPr>
        <p:blipFill>
          <a:blip r:embed="rId3" cstate="print"/>
          <a:srcRect/>
          <a:stretch>
            <a:fillRect/>
          </a:stretch>
        </p:blipFill>
        <p:spPr bwMode="auto">
          <a:xfrm>
            <a:off x="5292725" y="4437063"/>
            <a:ext cx="2419350" cy="1895475"/>
          </a:xfrm>
          <a:prstGeom prst="rect">
            <a:avLst/>
          </a:prstGeom>
          <a:noFill/>
          <a:ln w="9525">
            <a:noFill/>
            <a:miter lim="800000"/>
            <a:headEnd/>
            <a:tailEnd/>
          </a:ln>
        </p:spPr>
      </p:pic>
      <p:sp>
        <p:nvSpPr>
          <p:cNvPr id="3076" name="4 Rectángulo"/>
          <p:cNvSpPr>
            <a:spLocks noChangeArrowheads="1"/>
          </p:cNvSpPr>
          <p:nvPr/>
        </p:nvSpPr>
        <p:spPr bwMode="auto">
          <a:xfrm>
            <a:off x="755650" y="836613"/>
            <a:ext cx="7632700" cy="3140075"/>
          </a:xfrm>
          <a:prstGeom prst="rect">
            <a:avLst/>
          </a:prstGeom>
          <a:noFill/>
          <a:ln w="9525">
            <a:noFill/>
            <a:miter lim="800000"/>
            <a:headEnd/>
            <a:tailEnd/>
          </a:ln>
        </p:spPr>
        <p:txBody>
          <a:bodyPr>
            <a:spAutoFit/>
          </a:bodyPr>
          <a:lstStyle/>
          <a:p>
            <a:r>
              <a:rPr lang="es-ES" b="1">
                <a:solidFill>
                  <a:srgbClr val="C00000"/>
                </a:solidFill>
                <a:latin typeface="Calibri" pitchFamily="34" charset="0"/>
              </a:rPr>
              <a:t>Indiana</a:t>
            </a:r>
            <a:r>
              <a:rPr lang="es-ES">
                <a:solidFill>
                  <a:srgbClr val="C00000"/>
                </a:solidFill>
                <a:latin typeface="Calibri" pitchFamily="34" charset="0"/>
              </a:rPr>
              <a:t> </a:t>
            </a:r>
            <a:r>
              <a:rPr lang="es-ES">
                <a:latin typeface="Calibri" pitchFamily="34" charset="0"/>
              </a:rPr>
              <a:t> es uno de los 50 estados de los EEUU, localizado en la región del Medio Oeste (</a:t>
            </a:r>
            <a:r>
              <a:rPr lang="es-ES" i="1">
                <a:latin typeface="Calibri" pitchFamily="34" charset="0"/>
              </a:rPr>
              <a:t>Midwest</a:t>
            </a:r>
            <a:r>
              <a:rPr lang="es-ES">
                <a:latin typeface="Calibri" pitchFamily="34" charset="0"/>
              </a:rPr>
              <a:t>) del país, cuya capital es Indianápolis. Indiana está cubierta en su mayor parte por llanuras. Buena parte del Estado posee un terreno poco accidentado y un suelo fértil, lo que estimuló la práctica de la agricultura en la región. Actualmente, Indiana es un gran productor de trigo y maiz  de Estados Unidos.</a:t>
            </a:r>
          </a:p>
          <a:p>
            <a:r>
              <a:rPr lang="es-ES" b="1">
                <a:solidFill>
                  <a:srgbClr val="C00000"/>
                </a:solidFill>
                <a:latin typeface="Calibri" pitchFamily="34" charset="0"/>
              </a:rPr>
              <a:t>Bloomington</a:t>
            </a:r>
            <a:r>
              <a:rPr lang="es-ES">
                <a:latin typeface="Calibri" pitchFamily="34" charset="0"/>
              </a:rPr>
              <a:t> es una ciudad  del condado de Monroe, con una población aproximada de 70.000 habitantes. </a:t>
            </a:r>
          </a:p>
          <a:p>
            <a:r>
              <a:rPr lang="es-ES">
                <a:latin typeface="Calibri" pitchFamily="34" charset="0"/>
              </a:rPr>
              <a:t>El Aeropuerto Internacional de Indianápolis está a 80 kms. de Bloomington.</a:t>
            </a:r>
          </a:p>
          <a:p>
            <a:r>
              <a:rPr lang="es-ES">
                <a:latin typeface="Calibri" pitchFamily="34" charset="0"/>
              </a:rPr>
              <a:t>La temperatura media es:</a:t>
            </a:r>
          </a:p>
          <a:p>
            <a:pPr algn="ctr"/>
            <a:r>
              <a:rPr lang="es-ES">
                <a:latin typeface="Calibri" pitchFamily="34" charset="0"/>
              </a:rPr>
              <a:t> Invierno 4,5º; Primavera 18º; Verano 29º, Otoño 19,5º</a:t>
            </a:r>
          </a:p>
        </p:txBody>
      </p:sp>
      <p:sp>
        <p:nvSpPr>
          <p:cNvPr id="3077" name="5 CuadroTexto"/>
          <p:cNvSpPr txBox="1">
            <a:spLocks noChangeArrowheads="1"/>
          </p:cNvSpPr>
          <p:nvPr/>
        </p:nvSpPr>
        <p:spPr bwMode="auto">
          <a:xfrm flipV="1">
            <a:off x="6443663" y="5805488"/>
            <a:ext cx="431800" cy="369887"/>
          </a:xfrm>
          <a:prstGeom prst="rect">
            <a:avLst/>
          </a:prstGeom>
          <a:noFill/>
          <a:ln w="9525">
            <a:noFill/>
            <a:miter lim="800000"/>
            <a:headEnd/>
            <a:tailEnd/>
          </a:ln>
        </p:spPr>
        <p:txBody>
          <a:bodyPr>
            <a:spAutoFit/>
          </a:bodyPr>
          <a:lstStyle/>
          <a:p>
            <a:endParaRPr lang="es-ES">
              <a:latin typeface="Calibri" pitchFamily="34" charset="0"/>
            </a:endParaRPr>
          </a:p>
        </p:txBody>
      </p:sp>
      <p:pic>
        <p:nvPicPr>
          <p:cNvPr id="3078" name="Picture 6" descr="http://t3.gstatic.com/images?q=tbn:ANd9GcRdaZLm1GrJZUnDhOxBETrfZQxCxNGroXV6MwkTTOKjvRxXtIYxtg"/>
          <p:cNvPicPr>
            <a:picLocks noChangeAspect="1" noChangeArrowheads="1"/>
          </p:cNvPicPr>
          <p:nvPr/>
        </p:nvPicPr>
        <p:blipFill>
          <a:blip r:embed="rId4" cstate="print"/>
          <a:srcRect/>
          <a:stretch>
            <a:fillRect/>
          </a:stretch>
        </p:blipFill>
        <p:spPr bwMode="auto">
          <a:xfrm>
            <a:off x="0" y="0"/>
            <a:ext cx="827088" cy="827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Rectángulo"/>
          <p:cNvSpPr>
            <a:spLocks noChangeArrowheads="1"/>
          </p:cNvSpPr>
          <p:nvPr/>
        </p:nvSpPr>
        <p:spPr bwMode="auto">
          <a:xfrm>
            <a:off x="179388" y="2274888"/>
            <a:ext cx="8713787" cy="4278312"/>
          </a:xfrm>
          <a:prstGeom prst="rect">
            <a:avLst/>
          </a:prstGeom>
          <a:noFill/>
          <a:ln w="9525">
            <a:noFill/>
            <a:miter lim="800000"/>
            <a:headEnd/>
            <a:tailEnd/>
          </a:ln>
        </p:spPr>
        <p:txBody>
          <a:bodyPr>
            <a:spAutoFit/>
          </a:bodyPr>
          <a:lstStyle/>
          <a:p>
            <a:r>
              <a:rPr lang="es-ES" sz="2000" b="1">
                <a:solidFill>
                  <a:srgbClr val="C00000"/>
                </a:solidFill>
                <a:latin typeface="Calibri" pitchFamily="34" charset="0"/>
              </a:rPr>
              <a:t>La Universidad de Indiana</a:t>
            </a:r>
            <a:r>
              <a:rPr lang="es-ES">
                <a:latin typeface="Calibri" pitchFamily="34" charset="0"/>
              </a:rPr>
              <a:t>  está situada en Bloomington, estado de Indiana. La Universidad de Indiana se encuentra entre las 100 mejores universidades del mundo.</a:t>
            </a:r>
          </a:p>
          <a:p>
            <a:r>
              <a:rPr lang="es-ES">
                <a:latin typeface="Calibri" pitchFamily="34" charset="0"/>
              </a:rPr>
              <a:t>La Universidad de Indiana también tiene una amplia variedad de organizaciones extracurriculares y clubes para mantener a los estudiantes activos e involucrados allá de lo académico. </a:t>
            </a:r>
          </a:p>
          <a:p>
            <a:r>
              <a:rPr lang="es-ES">
                <a:latin typeface="Calibri" pitchFamily="34" charset="0"/>
              </a:rPr>
              <a:t>La Universidad de Indiana en Bloomington atrae estudiantes de todo el mundo que desean de la experiencia universitaria grandes tradiciones, un magnífico campus, cultura internacional, Deportes y gran actividad académica.</a:t>
            </a:r>
          </a:p>
          <a:p>
            <a:r>
              <a:rPr lang="es-ES">
                <a:solidFill>
                  <a:srgbClr val="C00000"/>
                </a:solidFill>
                <a:latin typeface="Calibri" pitchFamily="34" charset="0"/>
                <a:hlinkClick r:id="rId2"/>
              </a:rPr>
              <a:t>Facultad de Artes y Ciencias</a:t>
            </a:r>
            <a:r>
              <a:rPr lang="es-ES">
                <a:solidFill>
                  <a:srgbClr val="C00000"/>
                </a:solidFill>
                <a:latin typeface="Calibri" pitchFamily="34" charset="0"/>
              </a:rPr>
              <a:t>, </a:t>
            </a:r>
            <a:r>
              <a:rPr lang="es-ES">
                <a:solidFill>
                  <a:srgbClr val="C00000"/>
                </a:solidFill>
                <a:latin typeface="Calibri" pitchFamily="34" charset="0"/>
                <a:hlinkClick r:id="rId3"/>
              </a:rPr>
              <a:t>Jacobs School of Music</a:t>
            </a:r>
            <a:r>
              <a:rPr lang="es-ES">
                <a:solidFill>
                  <a:srgbClr val="C00000"/>
                </a:solidFill>
                <a:latin typeface="Calibri" pitchFamily="34" charset="0"/>
              </a:rPr>
              <a:t>, </a:t>
            </a:r>
            <a:r>
              <a:rPr lang="es-ES">
                <a:solidFill>
                  <a:srgbClr val="C00000"/>
                </a:solidFill>
                <a:latin typeface="Calibri" pitchFamily="34" charset="0"/>
                <a:hlinkClick r:id="rId4"/>
              </a:rPr>
              <a:t>Kelley School of Business</a:t>
            </a:r>
            <a:endParaRPr lang="es-ES">
              <a:solidFill>
                <a:srgbClr val="C00000"/>
              </a:solidFill>
              <a:latin typeface="Calibri" pitchFamily="34" charset="0"/>
            </a:endParaRPr>
          </a:p>
          <a:p>
            <a:r>
              <a:rPr lang="es-ES">
                <a:solidFill>
                  <a:srgbClr val="C00000"/>
                </a:solidFill>
                <a:latin typeface="Calibri" pitchFamily="34" charset="0"/>
                <a:hlinkClick r:id="rId5"/>
              </a:rPr>
              <a:t>Maurer Facultad de Derecho</a:t>
            </a:r>
            <a:r>
              <a:rPr lang="es-ES">
                <a:solidFill>
                  <a:srgbClr val="C00000"/>
                </a:solidFill>
                <a:latin typeface="Calibri" pitchFamily="34" charset="0"/>
              </a:rPr>
              <a:t>, </a:t>
            </a:r>
            <a:r>
              <a:rPr lang="es-ES">
                <a:solidFill>
                  <a:srgbClr val="C00000"/>
                </a:solidFill>
                <a:latin typeface="Calibri" pitchFamily="34" charset="0"/>
                <a:hlinkClick r:id="rId6"/>
              </a:rPr>
              <a:t>Escuela de Educación</a:t>
            </a:r>
            <a:r>
              <a:rPr lang="es-ES">
                <a:solidFill>
                  <a:srgbClr val="C00000"/>
                </a:solidFill>
                <a:latin typeface="Calibri" pitchFamily="34" charset="0"/>
              </a:rPr>
              <a:t>, </a:t>
            </a:r>
            <a:r>
              <a:rPr lang="es-ES">
                <a:solidFill>
                  <a:srgbClr val="C00000"/>
                </a:solidFill>
                <a:latin typeface="Calibri" pitchFamily="34" charset="0"/>
                <a:hlinkClick r:id="rId7"/>
              </a:rPr>
              <a:t>Escuela de Salud, Educación Física y Recreación</a:t>
            </a:r>
            <a:r>
              <a:rPr lang="es-ES">
                <a:solidFill>
                  <a:srgbClr val="C00000"/>
                </a:solidFill>
                <a:latin typeface="Calibri" pitchFamily="34" charset="0"/>
              </a:rPr>
              <a:t>, </a:t>
            </a:r>
            <a:r>
              <a:rPr lang="es-ES">
                <a:solidFill>
                  <a:srgbClr val="C00000"/>
                </a:solidFill>
                <a:latin typeface="Calibri" pitchFamily="34" charset="0"/>
                <a:hlinkClick r:id="rId8"/>
              </a:rPr>
              <a:t>Escuela de Informática y Computación</a:t>
            </a:r>
            <a:r>
              <a:rPr lang="es-ES">
                <a:solidFill>
                  <a:srgbClr val="C00000"/>
                </a:solidFill>
                <a:latin typeface="Calibri" pitchFamily="34" charset="0"/>
              </a:rPr>
              <a:t>, </a:t>
            </a:r>
            <a:r>
              <a:rPr lang="es-ES">
                <a:solidFill>
                  <a:srgbClr val="C00000"/>
                </a:solidFill>
                <a:latin typeface="Calibri" pitchFamily="34" charset="0"/>
                <a:hlinkClick r:id="rId9"/>
              </a:rPr>
              <a:t>Escuela de Periodismo</a:t>
            </a:r>
            <a:endParaRPr lang="es-ES">
              <a:solidFill>
                <a:srgbClr val="C00000"/>
              </a:solidFill>
              <a:latin typeface="Calibri" pitchFamily="34" charset="0"/>
            </a:endParaRPr>
          </a:p>
          <a:p>
            <a:r>
              <a:rPr lang="es-ES">
                <a:solidFill>
                  <a:srgbClr val="C00000"/>
                </a:solidFill>
                <a:latin typeface="Calibri" pitchFamily="34" charset="0"/>
                <a:hlinkClick r:id="rId10"/>
              </a:rPr>
              <a:t>Facultad de Biblioteconomía y Documentación</a:t>
            </a:r>
            <a:r>
              <a:rPr lang="es-ES">
                <a:solidFill>
                  <a:srgbClr val="C00000"/>
                </a:solidFill>
                <a:latin typeface="Calibri" pitchFamily="34" charset="0"/>
              </a:rPr>
              <a:t>, </a:t>
            </a:r>
            <a:r>
              <a:rPr lang="es-ES">
                <a:solidFill>
                  <a:srgbClr val="C00000"/>
                </a:solidFill>
                <a:latin typeface="Calibri" pitchFamily="34" charset="0"/>
                <a:hlinkClick r:id="rId11"/>
              </a:rPr>
              <a:t>Escuela de Enfermería</a:t>
            </a:r>
            <a:r>
              <a:rPr lang="es-ES">
                <a:solidFill>
                  <a:srgbClr val="C00000"/>
                </a:solidFill>
                <a:latin typeface="Calibri" pitchFamily="34" charset="0"/>
              </a:rPr>
              <a:t>, </a:t>
            </a:r>
            <a:r>
              <a:rPr lang="es-ES">
                <a:solidFill>
                  <a:srgbClr val="C00000"/>
                </a:solidFill>
                <a:latin typeface="Calibri" pitchFamily="34" charset="0"/>
                <a:hlinkClick r:id="rId12"/>
              </a:rPr>
              <a:t>Escuela de Optometría</a:t>
            </a:r>
            <a:r>
              <a:rPr lang="es-ES">
                <a:solidFill>
                  <a:srgbClr val="C00000"/>
                </a:solidFill>
                <a:latin typeface="Calibri" pitchFamily="34" charset="0"/>
              </a:rPr>
              <a:t>, </a:t>
            </a:r>
            <a:r>
              <a:rPr lang="es-ES">
                <a:solidFill>
                  <a:srgbClr val="C00000"/>
                </a:solidFill>
                <a:latin typeface="Calibri" pitchFamily="34" charset="0"/>
                <a:hlinkClick r:id="rId13"/>
              </a:rPr>
              <a:t>Escuela de Asuntos Públicos y Ambientales</a:t>
            </a:r>
            <a:r>
              <a:rPr lang="es-ES">
                <a:solidFill>
                  <a:srgbClr val="C00000"/>
                </a:solidFill>
                <a:latin typeface="Calibri" pitchFamily="34" charset="0"/>
              </a:rPr>
              <a:t>, </a:t>
            </a:r>
            <a:r>
              <a:rPr lang="es-ES">
                <a:solidFill>
                  <a:srgbClr val="C00000"/>
                </a:solidFill>
                <a:latin typeface="Calibri" pitchFamily="34" charset="0"/>
                <a:hlinkClick r:id="rId14"/>
              </a:rPr>
              <a:t>Escuela de Trabajo Social</a:t>
            </a:r>
            <a:r>
              <a:rPr lang="es-ES">
                <a:solidFill>
                  <a:srgbClr val="C00000"/>
                </a:solidFill>
                <a:latin typeface="Calibri" pitchFamily="34" charset="0"/>
              </a:rPr>
              <a:t>, </a:t>
            </a:r>
            <a:r>
              <a:rPr lang="es-ES">
                <a:solidFill>
                  <a:srgbClr val="C00000"/>
                </a:solidFill>
                <a:latin typeface="Calibri" pitchFamily="34" charset="0"/>
                <a:hlinkClick r:id="rId15"/>
              </a:rPr>
              <a:t>Universidad Escuela de Postgrado</a:t>
            </a:r>
            <a:endParaRPr lang="es-ES">
              <a:solidFill>
                <a:srgbClr val="C00000"/>
              </a:solidFill>
              <a:latin typeface="Calibri" pitchFamily="34" charset="0"/>
            </a:endParaRPr>
          </a:p>
          <a:p>
            <a:endParaRPr lang="es-ES">
              <a:latin typeface="Calibri" pitchFamily="34" charset="0"/>
            </a:endParaRPr>
          </a:p>
        </p:txBody>
      </p:sp>
      <p:pic>
        <p:nvPicPr>
          <p:cNvPr id="4099" name="Picture 4" descr="http://t3.gstatic.com/images?q=tbn:ANd9GcRdaZLm1GrJZUnDhOxBETrfZQxCxNGroXV6MwkTTOKjvRxXtIYxtg"/>
          <p:cNvPicPr>
            <a:picLocks noChangeAspect="1" noChangeArrowheads="1"/>
          </p:cNvPicPr>
          <p:nvPr/>
        </p:nvPicPr>
        <p:blipFill>
          <a:blip r:embed="rId16" cstate="print"/>
          <a:srcRect/>
          <a:stretch>
            <a:fillRect/>
          </a:stretch>
        </p:blipFill>
        <p:spPr bwMode="auto">
          <a:xfrm>
            <a:off x="0" y="0"/>
            <a:ext cx="1143000" cy="1143000"/>
          </a:xfrm>
          <a:prstGeom prst="rect">
            <a:avLst/>
          </a:prstGeom>
          <a:noFill/>
          <a:ln w="9525">
            <a:noFill/>
            <a:miter lim="800000"/>
            <a:headEnd/>
            <a:tailEnd/>
          </a:ln>
        </p:spPr>
      </p:pic>
      <p:pic>
        <p:nvPicPr>
          <p:cNvPr id="4100" name="Picture 2" descr="http://t0.gstatic.com/images?q=tbn:ANd9GcSY1XN8RisxQqD_2kZDTW9CLKV9e5uBfsCau_ZtMyCwVcBVcNpA5Q"/>
          <p:cNvPicPr>
            <a:picLocks noChangeAspect="1" noChangeArrowheads="1"/>
          </p:cNvPicPr>
          <p:nvPr/>
        </p:nvPicPr>
        <p:blipFill>
          <a:blip r:embed="rId17" cstate="print"/>
          <a:srcRect/>
          <a:stretch>
            <a:fillRect/>
          </a:stretch>
        </p:blipFill>
        <p:spPr bwMode="auto">
          <a:xfrm>
            <a:off x="6084888" y="476250"/>
            <a:ext cx="2190750"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524000" y="1397000"/>
          <a:ext cx="7224464" cy="5198038"/>
        </p:xfrm>
        <a:graphic>
          <a:graphicData uri="http://schemas.openxmlformats.org/drawingml/2006/table">
            <a:tbl>
              <a:tblPr/>
              <a:tblGrid>
                <a:gridCol w="3612232"/>
                <a:gridCol w="3612232"/>
              </a:tblGrid>
              <a:tr h="26477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smtClean="0"/>
                        <a:t>US News</a:t>
                      </a:r>
                      <a:r>
                        <a:rPr lang="es-ES" sz="1200" baseline="0" dirty="0" smtClean="0"/>
                        <a:t> Ranking</a:t>
                      </a:r>
                      <a:endParaRPr lang="es-ES" sz="1200" dirty="0" smtClean="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75</a:t>
                      </a:r>
                      <a:endParaRPr lang="es-ES" sz="1200" dirty="0"/>
                    </a:p>
                  </a:txBody>
                  <a:tcPr marL="61576" marR="61576" marT="30788" marB="30788" anchor="ctr">
                    <a:lnL>
                      <a:noFill/>
                    </a:lnL>
                    <a:lnR>
                      <a:noFill/>
                    </a:lnR>
                    <a:lnT>
                      <a:noFill/>
                    </a:lnT>
                    <a:lnB>
                      <a:noFill/>
                    </a:lnB>
                  </a:tcPr>
                </a:tc>
              </a:tr>
              <a:tr h="292186">
                <a:tc>
                  <a:txBody>
                    <a:bodyPr/>
                    <a:lstStyle/>
                    <a:p>
                      <a:pPr marL="0" marR="0" algn="ctr">
                        <a:spcBef>
                          <a:spcPts val="0"/>
                        </a:spcBef>
                        <a:spcAft>
                          <a:spcPts val="0"/>
                        </a:spcAft>
                      </a:pPr>
                      <a:r>
                        <a:rPr lang="es-ES" sz="1200" dirty="0" smtClean="0"/>
                        <a:t>Tipo de institución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Pública</a:t>
                      </a:r>
                    </a:p>
                  </a:txBody>
                  <a:tcPr marL="61576" marR="61576" marT="30788" marB="30788" anchor="ctr">
                    <a:lnL>
                      <a:noFill/>
                    </a:lnL>
                    <a:lnR>
                      <a:noFill/>
                    </a:lnR>
                    <a:lnT>
                      <a:noFill/>
                    </a:lnT>
                    <a:lnB>
                      <a:noFill/>
                    </a:lnB>
                  </a:tcPr>
                </a:tc>
              </a:tr>
              <a:tr h="292186">
                <a:tc>
                  <a:txBody>
                    <a:bodyPr/>
                    <a:lstStyle/>
                    <a:p>
                      <a:pPr marL="0" marR="0" algn="ctr">
                        <a:spcBef>
                          <a:spcPts val="0"/>
                        </a:spcBef>
                        <a:spcAft>
                          <a:spcPts val="0"/>
                        </a:spcAft>
                      </a:pPr>
                      <a:r>
                        <a:rPr lang="es-ES" sz="1200" dirty="0" smtClean="0"/>
                        <a:t>Año de fundación: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1820</a:t>
                      </a:r>
                    </a:p>
                  </a:txBody>
                  <a:tcPr marL="61576" marR="61576" marT="30788" marB="30788" anchor="ctr">
                    <a:lnL>
                      <a:noFill/>
                    </a:lnL>
                    <a:lnR>
                      <a:noFill/>
                    </a:lnR>
                    <a:lnT>
                      <a:noFill/>
                    </a:lnT>
                    <a:lnB>
                      <a:noFill/>
                    </a:lnB>
                  </a:tcPr>
                </a:tc>
              </a:tr>
              <a:tr h="947950">
                <a:tc>
                  <a:txBody>
                    <a:bodyPr/>
                    <a:lstStyle/>
                    <a:p>
                      <a:pPr marL="0" marR="0" algn="ctr">
                        <a:spcBef>
                          <a:spcPts val="0"/>
                        </a:spcBef>
                        <a:spcAft>
                          <a:spcPts val="0"/>
                        </a:spcAft>
                      </a:pPr>
                      <a:r>
                        <a:rPr lang="es-ES" sz="1200" dirty="0" smtClean="0"/>
                        <a:t>Matrícula anual,</a:t>
                      </a:r>
                      <a:r>
                        <a:rPr lang="es-ES" sz="1200" baseline="0" dirty="0" smtClean="0"/>
                        <a:t> alojamiento y comida</a:t>
                      </a: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Calendario Académico: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$32.847</a:t>
                      </a:r>
                    </a:p>
                    <a:p>
                      <a:pPr marL="0" marR="0" algn="ctr">
                        <a:spcBef>
                          <a:spcPts val="0"/>
                        </a:spcBef>
                        <a:spcAft>
                          <a:spcPts val="0"/>
                        </a:spcAft>
                      </a:pP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Trimestral</a:t>
                      </a:r>
                      <a:endParaRPr lang="es-ES" sz="1200" dirty="0"/>
                    </a:p>
                  </a:txBody>
                  <a:tcPr marL="61576" marR="61576" marT="30788" marB="30788" anchor="ctr">
                    <a:lnL>
                      <a:noFill/>
                    </a:lnL>
                    <a:lnR>
                      <a:noFill/>
                    </a:lnR>
                    <a:lnT>
                      <a:noFill/>
                    </a:lnT>
                    <a:lnB>
                      <a:noFill/>
                    </a:lnB>
                  </a:tcPr>
                </a:tc>
              </a:tr>
              <a:tr h="325134">
                <a:tc>
                  <a:txBody>
                    <a:bodyPr/>
                    <a:lstStyle/>
                    <a:p>
                      <a:pPr marL="0" marR="0" algn="ctr">
                        <a:spcBef>
                          <a:spcPts val="0"/>
                        </a:spcBef>
                        <a:spcAft>
                          <a:spcPts val="0"/>
                        </a:spcAft>
                      </a:pPr>
                      <a:r>
                        <a:rPr lang="es-ES" sz="1200" dirty="0" smtClean="0"/>
                        <a:t>Número total</a:t>
                      </a:r>
                      <a:r>
                        <a:rPr lang="es-ES" sz="1200" baseline="0" dirty="0" smtClean="0"/>
                        <a:t> de estudiantes 2010-2011:</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35.607</a:t>
                      </a:r>
                      <a:endParaRPr lang="es-ES" sz="1200" dirty="0"/>
                    </a:p>
                  </a:txBody>
                  <a:tcPr marL="61576" marR="61576" marT="30788" marB="30788" anchor="ctr">
                    <a:lnL>
                      <a:noFill/>
                    </a:lnL>
                    <a:lnR>
                      <a:noFill/>
                    </a:lnR>
                    <a:lnT>
                      <a:noFill/>
                    </a:lnT>
                    <a:lnB>
                      <a:noFill/>
                    </a:lnB>
                  </a:tcPr>
                </a:tc>
              </a:tr>
              <a:tr h="292186">
                <a:tc>
                  <a:txBody>
                    <a:bodyPr/>
                    <a:lstStyle/>
                    <a:p>
                      <a:pPr marL="0" marR="0" algn="ctr">
                        <a:spcBef>
                          <a:spcPts val="0"/>
                        </a:spcBef>
                        <a:spcAft>
                          <a:spcPts val="0"/>
                        </a:spcAft>
                      </a:pPr>
                      <a:r>
                        <a:rPr lang="es-ES" sz="1200" dirty="0" smtClean="0"/>
                        <a:t>Situación: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Urbana</a:t>
                      </a:r>
                      <a:endParaRPr lang="es-ES" sz="1200" dirty="0"/>
                    </a:p>
                  </a:txBody>
                  <a:tcPr marL="61576" marR="61576" marT="30788" marB="30788" anchor="ctr">
                    <a:lnL>
                      <a:noFill/>
                    </a:lnL>
                    <a:lnR>
                      <a:noFill/>
                    </a:lnR>
                    <a:lnT>
                      <a:noFill/>
                    </a:lnT>
                    <a:lnB>
                      <a:noFill/>
                    </a:lnB>
                  </a:tcPr>
                </a:tc>
              </a:tr>
              <a:tr h="325134">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r>
              <a:tr h="325134">
                <a:tc>
                  <a:txBody>
                    <a:bodyPr/>
                    <a:lstStyle/>
                    <a:p>
                      <a:pPr marL="0" marR="0" algn="ctr">
                        <a:spcBef>
                          <a:spcPts val="0"/>
                        </a:spcBef>
                        <a:spcAft>
                          <a:spcPts val="0"/>
                        </a:spcAft>
                      </a:pPr>
                      <a:r>
                        <a:rPr lang="es-ES" sz="1200" dirty="0" smtClean="0"/>
                        <a:t>SAT</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1.175</a:t>
                      </a:r>
                      <a:endParaRPr lang="es-ES" sz="1200" dirty="0"/>
                    </a:p>
                  </a:txBody>
                  <a:tcPr marL="61576" marR="61576" marT="30788" marB="30788" anchor="ctr">
                    <a:lnL>
                      <a:noFill/>
                    </a:lnL>
                    <a:lnR>
                      <a:noFill/>
                    </a:lnR>
                    <a:lnT>
                      <a:noFill/>
                    </a:lnT>
                    <a:lnB>
                      <a:noFill/>
                    </a:lnB>
                  </a:tcPr>
                </a:tc>
              </a:tr>
              <a:tr h="729362">
                <a:tc>
                  <a:txBody>
                    <a:bodyPr/>
                    <a:lstStyle/>
                    <a:p>
                      <a:pPr marL="0" marR="0" algn="ctr">
                        <a:spcBef>
                          <a:spcPts val="0"/>
                        </a:spcBef>
                        <a:spcAft>
                          <a:spcPts val="0"/>
                        </a:spcAft>
                      </a:pPr>
                      <a:r>
                        <a:rPr lang="es-ES" sz="1200" dirty="0" smtClean="0"/>
                        <a:t>TOEFL mínimo</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baseline="0" dirty="0" smtClean="0"/>
                    </a:p>
                    <a:p>
                      <a:pPr marL="0" marR="0" algn="ctr">
                        <a:spcBef>
                          <a:spcPts val="0"/>
                        </a:spcBef>
                        <a:spcAft>
                          <a:spcPts val="0"/>
                        </a:spcAft>
                      </a:pPr>
                      <a:r>
                        <a:rPr lang="es-ES" sz="1200" baseline="0" dirty="0" smtClean="0"/>
                        <a:t>Consultar. Sólo para Escuela de Música</a:t>
                      </a:r>
                      <a:endParaRPr lang="es-ES" sz="1200" dirty="0"/>
                    </a:p>
                  </a:txBody>
                  <a:tcPr marL="61576" marR="61576" marT="30788" marB="30788" anchor="ctr">
                    <a:lnL>
                      <a:noFill/>
                    </a:lnL>
                    <a:lnR>
                      <a:noFill/>
                    </a:lnR>
                    <a:lnT>
                      <a:noFill/>
                    </a:lnT>
                    <a:lnB>
                      <a:noFill/>
                    </a:lnB>
                  </a:tcPr>
                </a:tc>
              </a:tr>
              <a:tr h="381729">
                <a:tc>
                  <a:txBody>
                    <a:bodyPr/>
                    <a:lstStyle/>
                    <a:p>
                      <a:pPr marL="0" marR="0" algn="ctr">
                        <a:spcBef>
                          <a:spcPts val="0"/>
                        </a:spcBef>
                        <a:spcAft>
                          <a:spcPts val="0"/>
                        </a:spcAft>
                      </a:pPr>
                      <a:r>
                        <a:rPr lang="es-ES" sz="1200" dirty="0" smtClean="0"/>
                        <a:t>Fecha límite solicitud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 de Enero para trimestre de Verano</a:t>
                      </a:r>
                      <a:endParaRPr lang="es-ES" sz="1200" dirty="0"/>
                    </a:p>
                  </a:txBody>
                  <a:tcPr marL="61576" marR="61576" marT="30788" marB="30788" anchor="ctr">
                    <a:lnL>
                      <a:noFill/>
                    </a:lnL>
                    <a:lnR>
                      <a:noFill/>
                    </a:lnR>
                    <a:lnT>
                      <a:noFill/>
                    </a:lnT>
                    <a:lnB>
                      <a:noFill/>
                    </a:lnB>
                  </a:tcPr>
                </a:tc>
              </a:tr>
              <a:tr h="292186">
                <a:tc>
                  <a:txBody>
                    <a:bodyPr/>
                    <a:lstStyle/>
                    <a:p>
                      <a:pPr marL="0" marR="0" algn="ctr">
                        <a:spcBef>
                          <a:spcPts val="0"/>
                        </a:spcBef>
                        <a:spcAft>
                          <a:spcPts val="0"/>
                        </a:spcAft>
                      </a:pPr>
                      <a:r>
                        <a:rPr lang="es-ES" sz="1200" dirty="0" smtClean="0"/>
                        <a:t>Cuota solicitud</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$65</a:t>
                      </a:r>
                      <a:endParaRPr lang="es-ES" sz="1200" dirty="0"/>
                    </a:p>
                  </a:txBody>
                  <a:tcPr marL="61576" marR="61576" marT="30788" marB="30788" anchor="ctr">
                    <a:lnL>
                      <a:noFill/>
                    </a:lnL>
                    <a:lnR>
                      <a:noFill/>
                    </a:lnR>
                    <a:lnT>
                      <a:noFill/>
                    </a:lnT>
                    <a:lnB>
                      <a:noFill/>
                    </a:lnB>
                  </a:tcPr>
                </a:tc>
              </a:tr>
              <a:tr h="437895">
                <a:tc>
                  <a:txBody>
                    <a:bodyPr/>
                    <a:lstStyle/>
                    <a:p>
                      <a:pPr marL="0" marR="0" algn="ctr">
                        <a:spcBef>
                          <a:spcPts val="0"/>
                        </a:spcBef>
                        <a:spcAft>
                          <a:spcPts val="0"/>
                        </a:spcAft>
                      </a:pPr>
                      <a:r>
                        <a:rPr lang="es-ES" sz="1200" dirty="0" smtClean="0"/>
                        <a:t>2009 porcentaje</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i="0" dirty="0" smtClean="0"/>
                        <a:t>73%</a:t>
                      </a:r>
                      <a:endParaRPr lang="es-ES" sz="1200" i="0" dirty="0"/>
                    </a:p>
                  </a:txBody>
                  <a:tcPr marL="61576" marR="61576" marT="30788" marB="30788" anchor="ctr">
                    <a:lnL>
                      <a:noFill/>
                    </a:lnL>
                    <a:lnR>
                      <a:noFill/>
                    </a:lnR>
                    <a:lnT>
                      <a:noFill/>
                    </a:lnT>
                    <a:lnB>
                      <a:noFill/>
                    </a:lnB>
                  </a:tcPr>
                </a:tc>
              </a:tr>
              <a:tr h="292186">
                <a:tc>
                  <a:txBody>
                    <a:bodyPr/>
                    <a:lstStyle/>
                    <a:p>
                      <a:pPr marL="0" marR="0" algn="ctr">
                        <a:spcBef>
                          <a:spcPts val="0"/>
                        </a:spcBef>
                        <a:spcAft>
                          <a:spcPts val="0"/>
                        </a:spcAft>
                      </a:pPr>
                      <a:r>
                        <a:rPr lang="es-ES" sz="1200" dirty="0" smtClean="0"/>
                        <a:t>Selectividad </a:t>
                      </a:r>
                      <a:r>
                        <a:rPr lang="es-ES" sz="1200" baseline="0" dirty="0" smtClean="0"/>
                        <a:t>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baseline="0" dirty="0" smtClean="0"/>
                        <a:t> + selectiva</a:t>
                      </a:r>
                      <a:endParaRPr lang="es-ES" sz="1200" dirty="0"/>
                    </a:p>
                  </a:txBody>
                  <a:tcPr marL="61576" marR="61576" marT="30788" marB="30788" anchor="ctr">
                    <a:lnL>
                      <a:noFill/>
                    </a:lnL>
                    <a:lnR>
                      <a:noFill/>
                    </a:lnR>
                    <a:lnT>
                      <a:noFill/>
                    </a:lnT>
                    <a:lnB>
                      <a:noFill/>
                    </a:lnB>
                  </a:tcPr>
                </a:tc>
              </a:tr>
            </a:tbl>
          </a:graphicData>
        </a:graphic>
      </p:graphicFrame>
      <p:pic>
        <p:nvPicPr>
          <p:cNvPr id="5149" name="Picture 6" descr="http://t3.gstatic.com/images?q=tbn:ANd9GcRdaZLm1GrJZUnDhOxBETrfZQxCxNGroXV6MwkTTOKjvRxXtIYxtg"/>
          <p:cNvPicPr>
            <a:picLocks noChangeAspect="1" noChangeArrowheads="1"/>
          </p:cNvPicPr>
          <p:nvPr/>
        </p:nvPicPr>
        <p:blipFill>
          <a:blip r:embed="rId2" cstate="print"/>
          <a:srcRect/>
          <a:stretch>
            <a:fillRect/>
          </a:stretch>
        </p:blipFill>
        <p:spPr bwMode="auto">
          <a:xfrm>
            <a:off x="0" y="0"/>
            <a:ext cx="1143000" cy="1143000"/>
          </a:xfrm>
          <a:prstGeom prst="rect">
            <a:avLst/>
          </a:prstGeom>
          <a:noFill/>
          <a:ln w="9525">
            <a:noFill/>
            <a:miter lim="800000"/>
            <a:headEnd/>
            <a:tailEnd/>
          </a:ln>
        </p:spPr>
      </p:pic>
      <p:sp>
        <p:nvSpPr>
          <p:cNvPr id="4" name="3 Rectángulo"/>
          <p:cNvSpPr/>
          <p:nvPr/>
        </p:nvSpPr>
        <p:spPr>
          <a:xfrm>
            <a:off x="2654844" y="188640"/>
            <a:ext cx="3834319" cy="52322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s-E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Información Académica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grfx.cstv.com/schools/ind/graphics/spacer.gif"/>
          <p:cNvPicPr>
            <a:picLocks noChangeAspect="1" noChangeArrowheads="1"/>
          </p:cNvPicPr>
          <p:nvPr/>
        </p:nvPicPr>
        <p:blipFill>
          <a:blip r:embed="rId2"/>
          <a:srcRect/>
          <a:stretch>
            <a:fillRect/>
          </a:stretch>
        </p:blipFill>
        <p:spPr bwMode="auto">
          <a:xfrm>
            <a:off x="155575" y="-136525"/>
            <a:ext cx="9525" cy="9525"/>
          </a:xfrm>
          <a:prstGeom prst="rect">
            <a:avLst/>
          </a:prstGeom>
          <a:noFill/>
          <a:ln w="9525">
            <a:noFill/>
            <a:miter lim="800000"/>
            <a:headEnd/>
            <a:tailEnd/>
          </a:ln>
        </p:spPr>
      </p:pic>
      <p:pic>
        <p:nvPicPr>
          <p:cNvPr id="6147" name="Picture 4" descr="http://grfx.cstv.com/schools/ind/graphics/spacer.gif"/>
          <p:cNvPicPr>
            <a:picLocks noChangeAspect="1" noChangeArrowheads="1"/>
          </p:cNvPicPr>
          <p:nvPr/>
        </p:nvPicPr>
        <p:blipFill>
          <a:blip r:embed="rId2"/>
          <a:srcRect/>
          <a:stretch>
            <a:fillRect/>
          </a:stretch>
        </p:blipFill>
        <p:spPr bwMode="auto">
          <a:xfrm>
            <a:off x="155575" y="-136525"/>
            <a:ext cx="9525" cy="9525"/>
          </a:xfrm>
          <a:prstGeom prst="rect">
            <a:avLst/>
          </a:prstGeom>
          <a:noFill/>
          <a:ln w="9525">
            <a:noFill/>
            <a:miter lim="800000"/>
            <a:headEnd/>
            <a:tailEnd/>
          </a:ln>
        </p:spPr>
      </p:pic>
      <p:pic>
        <p:nvPicPr>
          <p:cNvPr id="6148" name="Picture 6" descr="http://grfx.cstv.com/schools/ind/graphics/spacer.gif"/>
          <p:cNvPicPr>
            <a:picLocks noChangeAspect="1" noChangeArrowheads="1"/>
          </p:cNvPicPr>
          <p:nvPr/>
        </p:nvPicPr>
        <p:blipFill>
          <a:blip r:embed="rId2"/>
          <a:srcRect/>
          <a:stretch>
            <a:fillRect/>
          </a:stretch>
        </p:blipFill>
        <p:spPr bwMode="auto">
          <a:xfrm>
            <a:off x="155575" y="-136525"/>
            <a:ext cx="9525" cy="9525"/>
          </a:xfrm>
          <a:prstGeom prst="rect">
            <a:avLst/>
          </a:prstGeom>
          <a:noFill/>
          <a:ln w="9525">
            <a:noFill/>
            <a:miter lim="800000"/>
            <a:headEnd/>
            <a:tailEnd/>
          </a:ln>
        </p:spPr>
      </p:pic>
      <p:pic>
        <p:nvPicPr>
          <p:cNvPr id="6149" name="Picture 12" descr="Mike Mayer"/>
          <p:cNvPicPr>
            <a:picLocks noChangeAspect="1" noChangeArrowheads="1"/>
          </p:cNvPicPr>
          <p:nvPr/>
        </p:nvPicPr>
        <p:blipFill>
          <a:blip r:embed="rId3" cstate="print"/>
          <a:srcRect/>
          <a:stretch>
            <a:fillRect/>
          </a:stretch>
        </p:blipFill>
        <p:spPr bwMode="auto">
          <a:xfrm>
            <a:off x="1403350" y="1412875"/>
            <a:ext cx="1000125" cy="1504950"/>
          </a:xfrm>
          <a:prstGeom prst="rect">
            <a:avLst/>
          </a:prstGeom>
          <a:noFill/>
          <a:ln w="9525">
            <a:noFill/>
            <a:miter lim="800000"/>
            <a:headEnd/>
            <a:tailEnd/>
          </a:ln>
        </p:spPr>
      </p:pic>
      <p:sp>
        <p:nvSpPr>
          <p:cNvPr id="6150" name="8 CuadroTexto"/>
          <p:cNvSpPr txBox="1">
            <a:spLocks noChangeArrowheads="1"/>
          </p:cNvSpPr>
          <p:nvPr/>
        </p:nvSpPr>
        <p:spPr bwMode="auto">
          <a:xfrm>
            <a:off x="323850" y="3068638"/>
            <a:ext cx="2952750" cy="523875"/>
          </a:xfrm>
          <a:prstGeom prst="rect">
            <a:avLst/>
          </a:prstGeom>
          <a:noFill/>
          <a:ln w="9525">
            <a:noFill/>
            <a:miter lim="800000"/>
            <a:headEnd/>
            <a:tailEnd/>
          </a:ln>
        </p:spPr>
        <p:txBody>
          <a:bodyPr>
            <a:spAutoFit/>
          </a:bodyPr>
          <a:lstStyle/>
          <a:p>
            <a:pPr algn="ctr"/>
            <a:r>
              <a:rPr lang="en-US" sz="1400" b="1">
                <a:solidFill>
                  <a:srgbClr val="C00000"/>
                </a:solidFill>
                <a:latin typeface="Calibri" pitchFamily="34" charset="0"/>
              </a:rPr>
              <a:t>Mike Mayer, Men's Head Golf Coach, PGA Professional</a:t>
            </a:r>
            <a:endParaRPr lang="es-ES" sz="1400">
              <a:solidFill>
                <a:srgbClr val="C00000"/>
              </a:solidFill>
              <a:latin typeface="Calibri" pitchFamily="34" charset="0"/>
            </a:endParaRPr>
          </a:p>
        </p:txBody>
      </p:sp>
      <p:pic>
        <p:nvPicPr>
          <p:cNvPr id="6151" name="Picture 14" descr="Clint Wallman"/>
          <p:cNvPicPr>
            <a:picLocks noChangeAspect="1" noChangeArrowheads="1"/>
          </p:cNvPicPr>
          <p:nvPr/>
        </p:nvPicPr>
        <p:blipFill>
          <a:blip r:embed="rId4" cstate="print"/>
          <a:srcRect/>
          <a:stretch>
            <a:fillRect/>
          </a:stretch>
        </p:blipFill>
        <p:spPr bwMode="auto">
          <a:xfrm>
            <a:off x="1403350" y="4076700"/>
            <a:ext cx="1000125" cy="1381125"/>
          </a:xfrm>
          <a:prstGeom prst="rect">
            <a:avLst/>
          </a:prstGeom>
          <a:noFill/>
          <a:ln w="9525">
            <a:noFill/>
            <a:miter lim="800000"/>
            <a:headEnd/>
            <a:tailEnd/>
          </a:ln>
        </p:spPr>
      </p:pic>
      <p:sp>
        <p:nvSpPr>
          <p:cNvPr id="6152" name="11 CuadroTexto"/>
          <p:cNvSpPr txBox="1">
            <a:spLocks noChangeArrowheads="1"/>
          </p:cNvSpPr>
          <p:nvPr/>
        </p:nvSpPr>
        <p:spPr bwMode="auto">
          <a:xfrm>
            <a:off x="539750" y="5589588"/>
            <a:ext cx="2808288" cy="522287"/>
          </a:xfrm>
          <a:prstGeom prst="rect">
            <a:avLst/>
          </a:prstGeom>
          <a:noFill/>
          <a:ln w="9525">
            <a:noFill/>
            <a:miter lim="800000"/>
            <a:headEnd/>
            <a:tailEnd/>
          </a:ln>
        </p:spPr>
        <p:txBody>
          <a:bodyPr>
            <a:spAutoFit/>
          </a:bodyPr>
          <a:lstStyle/>
          <a:p>
            <a:pPr algn="ctr"/>
            <a:r>
              <a:rPr lang="en-US" sz="1400" b="1">
                <a:solidFill>
                  <a:srgbClr val="C00000"/>
                </a:solidFill>
                <a:latin typeface="Calibri" pitchFamily="34" charset="0"/>
              </a:rPr>
              <a:t>Clint Wallman, Women's Head Golf Coach, PGA Professional</a:t>
            </a:r>
            <a:endParaRPr lang="es-ES" sz="1400">
              <a:solidFill>
                <a:srgbClr val="C00000"/>
              </a:solidFill>
              <a:latin typeface="Calibri" pitchFamily="34" charset="0"/>
            </a:endParaRPr>
          </a:p>
        </p:txBody>
      </p:sp>
      <p:pic>
        <p:nvPicPr>
          <p:cNvPr id="6153" name="Picture 4" descr="http://t3.gstatic.com/images?q=tbn:ANd9GcRdaZLm1GrJZUnDhOxBETrfZQxCxNGroXV6MwkTTOKjvRxXtIYxtg"/>
          <p:cNvPicPr>
            <a:picLocks noChangeAspect="1" noChangeArrowheads="1"/>
          </p:cNvPicPr>
          <p:nvPr/>
        </p:nvPicPr>
        <p:blipFill>
          <a:blip r:embed="rId5" cstate="print"/>
          <a:srcRect/>
          <a:stretch>
            <a:fillRect/>
          </a:stretch>
        </p:blipFill>
        <p:spPr bwMode="auto">
          <a:xfrm>
            <a:off x="0" y="0"/>
            <a:ext cx="1143000" cy="1143000"/>
          </a:xfrm>
          <a:prstGeom prst="rect">
            <a:avLst/>
          </a:prstGeom>
          <a:noFill/>
          <a:ln w="9525">
            <a:noFill/>
            <a:miter lim="800000"/>
            <a:headEnd/>
            <a:tailEnd/>
          </a:ln>
        </p:spPr>
      </p:pic>
      <p:sp>
        <p:nvSpPr>
          <p:cNvPr id="14" name="13 Rectángulo"/>
          <p:cNvSpPr/>
          <p:nvPr/>
        </p:nvSpPr>
        <p:spPr>
          <a:xfrm>
            <a:off x="2627785" y="332656"/>
            <a:ext cx="5616624" cy="923330"/>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s-ES" sz="5400" b="1" spc="50" dirty="0" smtClean="0">
                <a:ln w="11430"/>
                <a:solidFill>
                  <a:srgbClr val="C00000"/>
                </a:solidFill>
                <a:effectLst>
                  <a:outerShdw blurRad="76200" dist="50800" dir="5400000" algn="tl" rotWithShape="0">
                    <a:srgbClr val="000000">
                      <a:alpha val="65000"/>
                    </a:srgbClr>
                  </a:outerShdw>
                </a:effectLst>
                <a:latin typeface="+mn-lt"/>
              </a:rPr>
              <a:t>Equipo Técnico</a:t>
            </a:r>
            <a:endParaRPr lang="es-ES" sz="5400" b="1" spc="50" dirty="0">
              <a:ln w="11430"/>
              <a:solidFill>
                <a:srgbClr val="C00000"/>
              </a:solidFill>
              <a:effectLst>
                <a:outerShdw blurRad="76200" dist="50800" dir="5400000" algn="tl" rotWithShape="0">
                  <a:srgbClr val="000000">
                    <a:alpha val="65000"/>
                  </a:srgbClr>
                </a:outerShdw>
              </a:effectLst>
              <a:latin typeface="+mn-lt"/>
            </a:endParaRPr>
          </a:p>
        </p:txBody>
      </p:sp>
      <p:sp>
        <p:nvSpPr>
          <p:cNvPr id="6155" name="14 Rectángulo"/>
          <p:cNvSpPr>
            <a:spLocks noChangeArrowheads="1"/>
          </p:cNvSpPr>
          <p:nvPr/>
        </p:nvSpPr>
        <p:spPr bwMode="auto">
          <a:xfrm>
            <a:off x="3203575" y="1628775"/>
            <a:ext cx="5616575" cy="1816100"/>
          </a:xfrm>
          <a:prstGeom prst="rect">
            <a:avLst/>
          </a:prstGeom>
          <a:noFill/>
          <a:ln w="9525">
            <a:noFill/>
            <a:miter lim="800000"/>
            <a:headEnd/>
            <a:tailEnd/>
          </a:ln>
        </p:spPr>
        <p:txBody>
          <a:bodyPr>
            <a:spAutoFit/>
          </a:bodyPr>
          <a:lstStyle/>
          <a:p>
            <a:r>
              <a:rPr lang="es-ES" sz="1600" b="1" dirty="0">
                <a:solidFill>
                  <a:srgbClr val="C00000"/>
                </a:solidFill>
              </a:rPr>
              <a:t>Mike Mayer </a:t>
            </a:r>
            <a:r>
              <a:rPr lang="es-ES" sz="1600" dirty="0"/>
              <a:t>está en su 11ª temporada al frente al programa de golf de los hombres de Indiana.  Es miembro de la Asociación de Golfistas </a:t>
            </a:r>
            <a:r>
              <a:rPr lang="es-ES" sz="1600" dirty="0" smtClean="0"/>
              <a:t>Profesionales </a:t>
            </a:r>
            <a:r>
              <a:rPr lang="es-ES" sz="1600" dirty="0"/>
              <a:t>de América, así como de Clase A de enseñanza profesional de la PGA. Durante su mandato al frente del golf masculino en IU, el equipo se ha clasificado para jugar tres campeonatos consecutivos de la NCAA.</a:t>
            </a:r>
          </a:p>
        </p:txBody>
      </p:sp>
      <p:sp>
        <p:nvSpPr>
          <p:cNvPr id="6156" name="15 Rectángulo"/>
          <p:cNvSpPr>
            <a:spLocks noChangeArrowheads="1"/>
          </p:cNvSpPr>
          <p:nvPr/>
        </p:nvSpPr>
        <p:spPr bwMode="auto">
          <a:xfrm rot="10800000" flipV="1">
            <a:off x="3203575" y="3740150"/>
            <a:ext cx="5616575" cy="3048000"/>
          </a:xfrm>
          <a:prstGeom prst="rect">
            <a:avLst/>
          </a:prstGeom>
          <a:noFill/>
          <a:ln w="9525">
            <a:noFill/>
            <a:miter lim="800000"/>
            <a:headEnd/>
            <a:tailEnd/>
          </a:ln>
        </p:spPr>
        <p:txBody>
          <a:bodyPr>
            <a:spAutoFit/>
          </a:bodyPr>
          <a:lstStyle/>
          <a:p>
            <a:r>
              <a:rPr lang="es-ES" sz="1600" b="1">
                <a:solidFill>
                  <a:srgbClr val="C00000"/>
                </a:solidFill>
              </a:rPr>
              <a:t>Clint Wallman </a:t>
            </a:r>
            <a:r>
              <a:rPr lang="es-ES" sz="1600"/>
              <a:t>está en su quinta temporada como entrenador en jefe del programa de golf femenino de Indiana, después de pasar dos temporadas como entrenador asistente en la Universidad de Nuevo México. Ha sido  cuatro veces Inland Empire PGA Maestro del Año (1996 -98 y 2000), dos veces del Pacífico Noroeste. PGA Maestro del Año (1998-99) y del Noroeste del Pacífico 1999.  PING Clubfitter del Año. Golf Digest y Golf Magazine le tienen clasificado  entre los 10 mejores maestros dell estado de Washington, y en 2003, Golf Digest Wallman le nombró entre los 10 docentes de la región y del top 50 en Estados Unidos.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U Golf Course"/>
          <p:cNvPicPr>
            <a:picLocks noChangeAspect="1" noChangeArrowheads="1"/>
          </p:cNvPicPr>
          <p:nvPr/>
        </p:nvPicPr>
        <p:blipFill>
          <a:blip r:embed="rId2" cstate="print"/>
          <a:srcRect/>
          <a:stretch>
            <a:fillRect/>
          </a:stretch>
        </p:blipFill>
        <p:spPr bwMode="auto">
          <a:xfrm>
            <a:off x="611188" y="2420938"/>
            <a:ext cx="2381250" cy="1590675"/>
          </a:xfrm>
          <a:prstGeom prst="rect">
            <a:avLst/>
          </a:prstGeom>
          <a:noFill/>
          <a:ln w="9525">
            <a:noFill/>
            <a:miter lim="800000"/>
            <a:headEnd/>
            <a:tailEnd/>
          </a:ln>
        </p:spPr>
      </p:pic>
      <p:pic>
        <p:nvPicPr>
          <p:cNvPr id="7171" name="Picture 8" descr="http://graphics.fansonly.com/schools/ind/graphics/iu-golfcourse-main.jpg"/>
          <p:cNvPicPr>
            <a:picLocks noChangeAspect="1" noChangeArrowheads="1"/>
          </p:cNvPicPr>
          <p:nvPr/>
        </p:nvPicPr>
        <p:blipFill>
          <a:blip r:embed="rId3" cstate="print"/>
          <a:srcRect/>
          <a:stretch>
            <a:fillRect/>
          </a:stretch>
        </p:blipFill>
        <p:spPr bwMode="auto">
          <a:xfrm>
            <a:off x="3189325" y="2420888"/>
            <a:ext cx="5065055" cy="3616449"/>
          </a:xfrm>
          <a:prstGeom prst="rect">
            <a:avLst/>
          </a:prstGeom>
          <a:noFill/>
          <a:ln w="9525">
            <a:noFill/>
            <a:miter lim="800000"/>
            <a:headEnd/>
            <a:tailEnd/>
          </a:ln>
        </p:spPr>
      </p:pic>
      <p:sp>
        <p:nvSpPr>
          <p:cNvPr id="7172" name="3 Rectángulo"/>
          <p:cNvSpPr>
            <a:spLocks noChangeArrowheads="1"/>
          </p:cNvSpPr>
          <p:nvPr/>
        </p:nvSpPr>
        <p:spPr bwMode="auto">
          <a:xfrm>
            <a:off x="2411760" y="1628800"/>
            <a:ext cx="4365625" cy="369887"/>
          </a:xfrm>
          <a:prstGeom prst="rect">
            <a:avLst/>
          </a:prstGeom>
          <a:noFill/>
          <a:ln w="9525">
            <a:noFill/>
            <a:miter lim="800000"/>
            <a:headEnd/>
            <a:tailEnd/>
          </a:ln>
        </p:spPr>
        <p:txBody>
          <a:bodyPr>
            <a:spAutoFit/>
          </a:bodyPr>
          <a:lstStyle/>
          <a:p>
            <a:pPr algn="ctr"/>
            <a:r>
              <a:rPr lang="es-ES" b="1" dirty="0">
                <a:solidFill>
                  <a:srgbClr val="C00000"/>
                </a:solidFill>
                <a:latin typeface="Calibri" pitchFamily="34" charset="0"/>
              </a:rPr>
              <a:t>Campo de Golf de la Universidad de Indiana</a:t>
            </a:r>
          </a:p>
        </p:txBody>
      </p:sp>
      <p:pic>
        <p:nvPicPr>
          <p:cNvPr id="7173" name="Picture 4" descr="IU Golf Course"/>
          <p:cNvPicPr>
            <a:picLocks noChangeAspect="1" noChangeArrowheads="1"/>
          </p:cNvPicPr>
          <p:nvPr/>
        </p:nvPicPr>
        <p:blipFill>
          <a:blip r:embed="rId4" cstate="print"/>
          <a:srcRect/>
          <a:stretch>
            <a:fillRect/>
          </a:stretch>
        </p:blipFill>
        <p:spPr bwMode="auto">
          <a:xfrm>
            <a:off x="684213" y="4437063"/>
            <a:ext cx="2381250" cy="1590675"/>
          </a:xfrm>
          <a:prstGeom prst="rect">
            <a:avLst/>
          </a:prstGeom>
          <a:noFill/>
          <a:ln w="9525">
            <a:noFill/>
            <a:miter lim="800000"/>
            <a:headEnd/>
            <a:tailEnd/>
          </a:ln>
        </p:spPr>
      </p:pic>
      <p:sp>
        <p:nvSpPr>
          <p:cNvPr id="7174" name="5 Rectángulo"/>
          <p:cNvSpPr>
            <a:spLocks noChangeArrowheads="1"/>
          </p:cNvSpPr>
          <p:nvPr/>
        </p:nvSpPr>
        <p:spPr bwMode="auto">
          <a:xfrm>
            <a:off x="1763688" y="6093296"/>
            <a:ext cx="7921625" cy="368300"/>
          </a:xfrm>
          <a:prstGeom prst="rect">
            <a:avLst/>
          </a:prstGeom>
          <a:noFill/>
          <a:ln w="9525">
            <a:noFill/>
            <a:miter lim="800000"/>
            <a:headEnd/>
            <a:tailEnd/>
          </a:ln>
        </p:spPr>
        <p:txBody>
          <a:bodyPr>
            <a:spAutoFit/>
          </a:bodyPr>
          <a:lstStyle/>
          <a:p>
            <a:pPr algn="ctr"/>
            <a:r>
              <a:rPr lang="es-ES" dirty="0">
                <a:solidFill>
                  <a:srgbClr val="C00000"/>
                </a:solidFill>
              </a:rPr>
              <a:t>6,900 yardas, par-71, 18 hoyos</a:t>
            </a:r>
          </a:p>
        </p:txBody>
      </p:sp>
      <p:pic>
        <p:nvPicPr>
          <p:cNvPr id="7175" name="Picture 6" descr="http://t3.gstatic.com/images?q=tbn:ANd9GcRdaZLm1GrJZUnDhOxBETrfZQxCxNGroXV6MwkTTOKjvRxXtIYxtg"/>
          <p:cNvPicPr>
            <a:picLocks noChangeAspect="1" noChangeArrowheads="1"/>
          </p:cNvPicPr>
          <p:nvPr/>
        </p:nvPicPr>
        <p:blipFill>
          <a:blip r:embed="rId5" cstate="print"/>
          <a:srcRect/>
          <a:stretch>
            <a:fillRect/>
          </a:stretch>
        </p:blipFill>
        <p:spPr bwMode="auto">
          <a:xfrm>
            <a:off x="0" y="0"/>
            <a:ext cx="1143000" cy="1143000"/>
          </a:xfrm>
          <a:prstGeom prst="rect">
            <a:avLst/>
          </a:prstGeom>
          <a:noFill/>
          <a:ln w="9525">
            <a:noFill/>
            <a:miter lim="800000"/>
            <a:headEnd/>
            <a:tailEnd/>
          </a:ln>
        </p:spPr>
      </p:pic>
      <p:sp>
        <p:nvSpPr>
          <p:cNvPr id="8" name="7 Rectángulo"/>
          <p:cNvSpPr/>
          <p:nvPr/>
        </p:nvSpPr>
        <p:spPr>
          <a:xfrm>
            <a:off x="2627785" y="332656"/>
            <a:ext cx="5616624" cy="923330"/>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s-ES" sz="5400" b="1" spc="50" dirty="0" smtClean="0">
                <a:ln w="11430"/>
                <a:solidFill>
                  <a:srgbClr val="C00000"/>
                </a:solidFill>
                <a:effectLst>
                  <a:outerShdw blurRad="76200" dist="50800" dir="5400000" algn="tl" rotWithShape="0">
                    <a:srgbClr val="000000">
                      <a:alpha val="65000"/>
                    </a:srgbClr>
                  </a:outerShdw>
                </a:effectLst>
                <a:latin typeface="+mn-lt"/>
              </a:rPr>
              <a:t>Instalaciones</a:t>
            </a:r>
            <a:endParaRPr lang="es-ES" sz="5400" b="1" spc="50" dirty="0">
              <a:ln w="11430"/>
              <a:solidFill>
                <a:srgbClr val="C00000"/>
              </a:solidFill>
              <a:effectLst>
                <a:outerShdw blurRad="76200" dist="50800" dir="5400000" algn="tl" rotWithShape="0">
                  <a:srgbClr val="000000">
                    <a:alpha val="65000"/>
                  </a:srgbClr>
                </a:outerShdw>
              </a:effectLst>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627785" y="332656"/>
            <a:ext cx="5616624" cy="923330"/>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s-ES" sz="5400" b="1" spc="50" dirty="0" smtClean="0">
                <a:ln w="11430"/>
                <a:solidFill>
                  <a:srgbClr val="C00000"/>
                </a:solidFill>
                <a:effectLst>
                  <a:outerShdw blurRad="76200" dist="50800" dir="5400000" algn="tl" rotWithShape="0">
                    <a:srgbClr val="000000">
                      <a:alpha val="65000"/>
                    </a:srgbClr>
                  </a:outerShdw>
                </a:effectLst>
                <a:latin typeface="+mn-lt"/>
              </a:rPr>
              <a:t>Instalaciones</a:t>
            </a:r>
            <a:endParaRPr lang="es-ES" sz="5400" b="1" spc="50" dirty="0">
              <a:ln w="11430"/>
              <a:solidFill>
                <a:srgbClr val="C00000"/>
              </a:solidFill>
              <a:effectLst>
                <a:outerShdw blurRad="76200" dist="50800" dir="5400000" algn="tl" rotWithShape="0">
                  <a:srgbClr val="000000">
                    <a:alpha val="65000"/>
                  </a:srgbClr>
                </a:outerShdw>
              </a:effectLst>
              <a:latin typeface="+mn-lt"/>
            </a:endParaRPr>
          </a:p>
        </p:txBody>
      </p:sp>
      <p:pic>
        <p:nvPicPr>
          <p:cNvPr id="5" name="Picture 6" descr="http://t3.gstatic.com/images?q=tbn:ANd9GcRdaZLm1GrJZUnDhOxBETrfZQxCxNGroXV6MwkTTOKjvRxXtIYxtg"/>
          <p:cNvPicPr>
            <a:picLocks noChangeAspect="1" noChangeArrowheads="1"/>
          </p:cNvPicPr>
          <p:nvPr/>
        </p:nvPicPr>
        <p:blipFill>
          <a:blip r:embed="rId2" cstate="print"/>
          <a:srcRect/>
          <a:stretch>
            <a:fillRect/>
          </a:stretch>
        </p:blipFill>
        <p:spPr bwMode="auto">
          <a:xfrm>
            <a:off x="0" y="0"/>
            <a:ext cx="1143000" cy="1143000"/>
          </a:xfrm>
          <a:prstGeom prst="rect">
            <a:avLst/>
          </a:prstGeom>
          <a:noFill/>
          <a:ln w="9525">
            <a:noFill/>
            <a:miter lim="800000"/>
            <a:headEnd/>
            <a:tailEnd/>
          </a:ln>
        </p:spPr>
      </p:pic>
      <p:pic>
        <p:nvPicPr>
          <p:cNvPr id="6" name="Picture 2" descr="IU Practice Facility"/>
          <p:cNvPicPr>
            <a:picLocks noChangeAspect="1" noChangeArrowheads="1"/>
          </p:cNvPicPr>
          <p:nvPr/>
        </p:nvPicPr>
        <p:blipFill>
          <a:blip r:embed="rId3" cstate="print"/>
          <a:srcRect/>
          <a:stretch>
            <a:fillRect/>
          </a:stretch>
        </p:blipFill>
        <p:spPr bwMode="auto">
          <a:xfrm>
            <a:off x="0" y="1412777"/>
            <a:ext cx="4427984" cy="2882216"/>
          </a:xfrm>
          <a:prstGeom prst="rect">
            <a:avLst/>
          </a:prstGeom>
          <a:noFill/>
        </p:spPr>
      </p:pic>
      <p:pic>
        <p:nvPicPr>
          <p:cNvPr id="28678" name="Picture 6" descr="IU Practice Facility"/>
          <p:cNvPicPr>
            <a:picLocks noChangeAspect="1" noChangeArrowheads="1"/>
          </p:cNvPicPr>
          <p:nvPr/>
        </p:nvPicPr>
        <p:blipFill>
          <a:blip r:embed="rId4" cstate="print"/>
          <a:srcRect/>
          <a:stretch>
            <a:fillRect/>
          </a:stretch>
        </p:blipFill>
        <p:spPr bwMode="auto">
          <a:xfrm>
            <a:off x="4712741" y="1412776"/>
            <a:ext cx="4431259" cy="2880320"/>
          </a:xfrm>
          <a:prstGeom prst="rect">
            <a:avLst/>
          </a:prstGeom>
          <a:noFill/>
        </p:spPr>
      </p:pic>
      <p:sp>
        <p:nvSpPr>
          <p:cNvPr id="8" name="14 Rectángulo"/>
          <p:cNvSpPr>
            <a:spLocks noChangeArrowheads="1"/>
          </p:cNvSpPr>
          <p:nvPr/>
        </p:nvSpPr>
        <p:spPr bwMode="auto">
          <a:xfrm>
            <a:off x="611560" y="4509120"/>
            <a:ext cx="7920880" cy="1077218"/>
          </a:xfrm>
          <a:prstGeom prst="rect">
            <a:avLst/>
          </a:prstGeom>
          <a:noFill/>
          <a:ln w="9525">
            <a:noFill/>
            <a:miter lim="800000"/>
            <a:headEnd/>
            <a:tailEnd/>
          </a:ln>
        </p:spPr>
        <p:txBody>
          <a:bodyPr wrap="square">
            <a:spAutoFit/>
          </a:bodyPr>
          <a:lstStyle/>
          <a:p>
            <a:pPr algn="just"/>
            <a:r>
              <a:rPr lang="es-ES" sz="1600" dirty="0" smtClean="0"/>
              <a:t>La zona de práctica fue diseñada por el </a:t>
            </a:r>
            <a:r>
              <a:rPr lang="es-ES" sz="1600" dirty="0" smtClean="0"/>
              <a:t>arquitecto Tim </a:t>
            </a:r>
            <a:r>
              <a:rPr lang="es-ES" sz="1600" dirty="0" err="1" smtClean="0"/>
              <a:t>Liddy</a:t>
            </a:r>
            <a:r>
              <a:rPr lang="es-ES" sz="1600" dirty="0" smtClean="0"/>
              <a:t> y es </a:t>
            </a:r>
            <a:r>
              <a:rPr lang="es-ES" sz="1600" dirty="0" smtClean="0"/>
              <a:t>exclusiva para los equipos de Golf cuentan con 2 </a:t>
            </a:r>
            <a:r>
              <a:rPr lang="es-ES" sz="1600" dirty="0" err="1" smtClean="0"/>
              <a:t>tees</a:t>
            </a:r>
            <a:r>
              <a:rPr lang="es-ES" sz="1600" dirty="0" smtClean="0"/>
              <a:t> de prácticas a cada lado, 19 bunkers y 7 </a:t>
            </a:r>
            <a:r>
              <a:rPr lang="es-ES" sz="1600" dirty="0" err="1" smtClean="0"/>
              <a:t>greenes</a:t>
            </a:r>
            <a:r>
              <a:rPr lang="es-ES" sz="1600" dirty="0" smtClean="0"/>
              <a:t> distintos con dos tipos de hierba.  </a:t>
            </a:r>
            <a:r>
              <a:rPr lang="es-ES" sz="1600" dirty="0" smtClean="0"/>
              <a:t>Está considerada con una de las mejores instalaciones de la conferencia Big10.</a:t>
            </a:r>
            <a:endParaRPr lang="es-E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t3.gstatic.com/images?q=tbn:ANd9GcRdaZLm1GrJZUnDhOxBETrfZQxCxNGroXV6MwkTTOKjvRxXtIYxtg"/>
          <p:cNvPicPr>
            <a:picLocks noChangeAspect="1" noChangeArrowheads="1"/>
          </p:cNvPicPr>
          <p:nvPr/>
        </p:nvPicPr>
        <p:blipFill>
          <a:blip r:embed="rId2" cstate="print"/>
          <a:srcRect/>
          <a:stretch>
            <a:fillRect/>
          </a:stretch>
        </p:blipFill>
        <p:spPr bwMode="auto">
          <a:xfrm>
            <a:off x="0" y="0"/>
            <a:ext cx="1143000" cy="1143000"/>
          </a:xfrm>
          <a:prstGeom prst="rect">
            <a:avLst/>
          </a:prstGeom>
          <a:noFill/>
          <a:ln w="9525">
            <a:noFill/>
            <a:miter lim="800000"/>
            <a:headEnd/>
            <a:tailEnd/>
          </a:ln>
        </p:spPr>
      </p:pic>
      <p:pic>
        <p:nvPicPr>
          <p:cNvPr id="1030" name="Picture 6" descr="Golf Team Center Locker"/>
          <p:cNvPicPr>
            <a:picLocks noChangeAspect="1" noChangeArrowheads="1"/>
          </p:cNvPicPr>
          <p:nvPr/>
        </p:nvPicPr>
        <p:blipFill>
          <a:blip r:embed="rId3" cstate="print"/>
          <a:srcRect/>
          <a:stretch>
            <a:fillRect/>
          </a:stretch>
        </p:blipFill>
        <p:spPr bwMode="auto">
          <a:xfrm>
            <a:off x="0" y="4434069"/>
            <a:ext cx="3635896" cy="2423931"/>
          </a:xfrm>
          <a:prstGeom prst="rect">
            <a:avLst/>
          </a:prstGeom>
          <a:noFill/>
        </p:spPr>
      </p:pic>
      <p:pic>
        <p:nvPicPr>
          <p:cNvPr id="1032" name="Picture 8" descr="Golf Team Center Lounge 2"/>
          <p:cNvPicPr>
            <a:picLocks noChangeAspect="1" noChangeArrowheads="1"/>
          </p:cNvPicPr>
          <p:nvPr/>
        </p:nvPicPr>
        <p:blipFill>
          <a:blip r:embed="rId4" cstate="print"/>
          <a:srcRect/>
          <a:stretch>
            <a:fillRect/>
          </a:stretch>
        </p:blipFill>
        <p:spPr bwMode="auto">
          <a:xfrm>
            <a:off x="5579605" y="4481737"/>
            <a:ext cx="3564395" cy="2376263"/>
          </a:xfrm>
          <a:prstGeom prst="rect">
            <a:avLst/>
          </a:prstGeom>
          <a:noFill/>
        </p:spPr>
      </p:pic>
      <p:pic>
        <p:nvPicPr>
          <p:cNvPr id="1034" name="Picture 10" descr="Golf Team Center Lounge"/>
          <p:cNvPicPr>
            <a:picLocks noChangeAspect="1" noChangeArrowheads="1"/>
          </p:cNvPicPr>
          <p:nvPr/>
        </p:nvPicPr>
        <p:blipFill>
          <a:blip r:embed="rId5" cstate="print"/>
          <a:srcRect/>
          <a:stretch>
            <a:fillRect/>
          </a:stretch>
        </p:blipFill>
        <p:spPr bwMode="auto">
          <a:xfrm>
            <a:off x="5492130" y="1700808"/>
            <a:ext cx="3651870" cy="2434580"/>
          </a:xfrm>
          <a:prstGeom prst="rect">
            <a:avLst/>
          </a:prstGeom>
          <a:noFill/>
        </p:spPr>
      </p:pic>
      <p:pic>
        <p:nvPicPr>
          <p:cNvPr id="1036" name="Picture 12" descr="Golf Team Center"/>
          <p:cNvPicPr>
            <a:picLocks noChangeAspect="1" noChangeArrowheads="1"/>
          </p:cNvPicPr>
          <p:nvPr/>
        </p:nvPicPr>
        <p:blipFill>
          <a:blip r:embed="rId6" cstate="print"/>
          <a:srcRect/>
          <a:stretch>
            <a:fillRect/>
          </a:stretch>
        </p:blipFill>
        <p:spPr bwMode="auto">
          <a:xfrm>
            <a:off x="-1" y="1700808"/>
            <a:ext cx="3972855" cy="2304256"/>
          </a:xfrm>
          <a:prstGeom prst="rect">
            <a:avLst/>
          </a:prstGeom>
          <a:noFill/>
        </p:spPr>
      </p:pic>
      <p:sp>
        <p:nvSpPr>
          <p:cNvPr id="9" name="8 Rectángulo"/>
          <p:cNvSpPr/>
          <p:nvPr/>
        </p:nvSpPr>
        <p:spPr>
          <a:xfrm>
            <a:off x="2627785" y="332656"/>
            <a:ext cx="5616624" cy="923330"/>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s-ES" sz="5400" b="1" spc="50" dirty="0" smtClean="0">
                <a:ln w="11430"/>
                <a:solidFill>
                  <a:srgbClr val="C00000"/>
                </a:solidFill>
                <a:effectLst>
                  <a:outerShdw blurRad="76200" dist="50800" dir="5400000" algn="tl" rotWithShape="0">
                    <a:srgbClr val="000000">
                      <a:alpha val="65000"/>
                    </a:srgbClr>
                  </a:outerShdw>
                </a:effectLst>
                <a:latin typeface="+mn-lt"/>
              </a:rPr>
              <a:t>Instalaciones</a:t>
            </a:r>
            <a:endParaRPr lang="es-ES" sz="5400" b="1" spc="50" dirty="0">
              <a:ln w="11430"/>
              <a:solidFill>
                <a:srgbClr val="C00000"/>
              </a:solidFill>
              <a:effectLst>
                <a:outerShdw blurRad="76200" dist="50800" dir="5400000" algn="tl" rotWithShape="0">
                  <a:srgbClr val="000000">
                    <a:alpha val="65000"/>
                  </a:srgbClr>
                </a:outerShdw>
              </a:effectLst>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eaglepointe.com/images/corner_pics/corner_pic_golf.png"/>
          <p:cNvPicPr>
            <a:picLocks noChangeAspect="1" noChangeArrowheads="1"/>
          </p:cNvPicPr>
          <p:nvPr/>
        </p:nvPicPr>
        <p:blipFill>
          <a:blip r:embed="rId2" cstate="print"/>
          <a:srcRect/>
          <a:stretch>
            <a:fillRect/>
          </a:stretch>
        </p:blipFill>
        <p:spPr bwMode="auto">
          <a:xfrm>
            <a:off x="539750" y="4005263"/>
            <a:ext cx="2533650" cy="1123950"/>
          </a:xfrm>
          <a:prstGeom prst="rect">
            <a:avLst/>
          </a:prstGeom>
          <a:noFill/>
          <a:ln w="9525">
            <a:noFill/>
            <a:miter lim="800000"/>
            <a:headEnd/>
            <a:tailEnd/>
          </a:ln>
        </p:spPr>
      </p:pic>
      <p:sp>
        <p:nvSpPr>
          <p:cNvPr id="8195" name="2 CuadroTexto"/>
          <p:cNvSpPr txBox="1">
            <a:spLocks noChangeArrowheads="1"/>
          </p:cNvSpPr>
          <p:nvPr/>
        </p:nvSpPr>
        <p:spPr bwMode="auto">
          <a:xfrm>
            <a:off x="611188" y="5157788"/>
            <a:ext cx="2376487" cy="368300"/>
          </a:xfrm>
          <a:prstGeom prst="rect">
            <a:avLst/>
          </a:prstGeom>
          <a:noFill/>
          <a:ln w="9525">
            <a:noFill/>
            <a:miter lim="800000"/>
            <a:headEnd/>
            <a:tailEnd/>
          </a:ln>
        </p:spPr>
        <p:txBody>
          <a:bodyPr>
            <a:spAutoFit/>
          </a:bodyPr>
          <a:lstStyle/>
          <a:p>
            <a:pPr algn="ctr"/>
            <a:r>
              <a:rPr lang="es-ES" b="1">
                <a:solidFill>
                  <a:srgbClr val="C00000"/>
                </a:solidFill>
                <a:latin typeface="Calibri" pitchFamily="34" charset="0"/>
              </a:rPr>
              <a:t>Eagle Pointe Golf</a:t>
            </a:r>
          </a:p>
        </p:txBody>
      </p:sp>
      <p:sp>
        <p:nvSpPr>
          <p:cNvPr id="4" name="3 Rectángulo"/>
          <p:cNvSpPr/>
          <p:nvPr/>
        </p:nvSpPr>
        <p:spPr>
          <a:xfrm>
            <a:off x="1763688" y="476672"/>
            <a:ext cx="6577424" cy="707886"/>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fontAlgn="auto">
              <a:spcBef>
                <a:spcPts val="0"/>
              </a:spcBef>
              <a:spcAft>
                <a:spcPts val="0"/>
              </a:spcAft>
              <a:defRPr/>
            </a:pPr>
            <a:r>
              <a:rPr lang="es-E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Instalaciones – Otros Campos</a:t>
            </a:r>
            <a:endParaRPr lang="es-E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endParaRPr>
          </a:p>
        </p:txBody>
      </p:sp>
      <p:pic>
        <p:nvPicPr>
          <p:cNvPr id="8197" name="Picture 6" descr="http://t3.gstatic.com/images?q=tbn:ANd9GcRdaZLm1GrJZUnDhOxBETrfZQxCxNGroXV6MwkTTOKjvRxXtIYxtg"/>
          <p:cNvPicPr>
            <a:picLocks noChangeAspect="1" noChangeArrowheads="1"/>
          </p:cNvPicPr>
          <p:nvPr/>
        </p:nvPicPr>
        <p:blipFill>
          <a:blip r:embed="rId3" cstate="print"/>
          <a:srcRect/>
          <a:stretch>
            <a:fillRect/>
          </a:stretch>
        </p:blipFill>
        <p:spPr bwMode="auto">
          <a:xfrm>
            <a:off x="0" y="0"/>
            <a:ext cx="1143000" cy="1143000"/>
          </a:xfrm>
          <a:prstGeom prst="rect">
            <a:avLst/>
          </a:prstGeom>
          <a:noFill/>
          <a:ln w="9525">
            <a:noFill/>
            <a:miter lim="800000"/>
            <a:headEnd/>
            <a:tailEnd/>
          </a:ln>
        </p:spPr>
      </p:pic>
      <p:pic>
        <p:nvPicPr>
          <p:cNvPr id="8198" name="Picture 6" descr="https://www.memberstatements.com/Clubs/Bloomington/images/TopImageRight.gif"/>
          <p:cNvPicPr>
            <a:picLocks noChangeAspect="1" noChangeArrowheads="1"/>
          </p:cNvPicPr>
          <p:nvPr/>
        </p:nvPicPr>
        <p:blipFill>
          <a:blip r:embed="rId4" cstate="print"/>
          <a:srcRect/>
          <a:stretch>
            <a:fillRect/>
          </a:stretch>
        </p:blipFill>
        <p:spPr bwMode="auto">
          <a:xfrm>
            <a:off x="155575" y="-571500"/>
            <a:ext cx="1504950" cy="1190625"/>
          </a:xfrm>
          <a:prstGeom prst="rect">
            <a:avLst/>
          </a:prstGeom>
          <a:noFill/>
          <a:ln w="9525">
            <a:noFill/>
            <a:miter lim="800000"/>
            <a:headEnd/>
            <a:tailEnd/>
          </a:ln>
        </p:spPr>
      </p:pic>
      <p:pic>
        <p:nvPicPr>
          <p:cNvPr id="8199" name="Picture 8" descr="https://www.memberstatements.com/Clubs/Bloomington/images/TopImageRight.gif"/>
          <p:cNvPicPr>
            <a:picLocks noChangeAspect="1" noChangeArrowheads="1"/>
          </p:cNvPicPr>
          <p:nvPr/>
        </p:nvPicPr>
        <p:blipFill>
          <a:blip r:embed="rId4" cstate="print"/>
          <a:srcRect/>
          <a:stretch>
            <a:fillRect/>
          </a:stretch>
        </p:blipFill>
        <p:spPr bwMode="auto">
          <a:xfrm>
            <a:off x="155575" y="-571500"/>
            <a:ext cx="1504950" cy="1190625"/>
          </a:xfrm>
          <a:prstGeom prst="rect">
            <a:avLst/>
          </a:prstGeom>
          <a:noFill/>
          <a:ln w="9525">
            <a:noFill/>
            <a:miter lim="800000"/>
            <a:headEnd/>
            <a:tailEnd/>
          </a:ln>
        </p:spPr>
      </p:pic>
      <p:pic>
        <p:nvPicPr>
          <p:cNvPr id="8200" name="Picture 10" descr="http://t1.gstatic.com/images?q=tbn:ANd9GcRBLuTcLCL9bZ-xwLsVGd0U9lR_weA5bygG3fIE54P83H_q7nCBjg"/>
          <p:cNvPicPr>
            <a:picLocks noChangeAspect="1" noChangeArrowheads="1"/>
          </p:cNvPicPr>
          <p:nvPr/>
        </p:nvPicPr>
        <p:blipFill>
          <a:blip r:embed="rId5" cstate="print"/>
          <a:srcRect/>
          <a:stretch>
            <a:fillRect/>
          </a:stretch>
        </p:blipFill>
        <p:spPr bwMode="auto">
          <a:xfrm>
            <a:off x="3708400" y="4365625"/>
            <a:ext cx="2590800" cy="1762125"/>
          </a:xfrm>
          <a:prstGeom prst="rect">
            <a:avLst/>
          </a:prstGeom>
          <a:noFill/>
          <a:ln w="9525">
            <a:noFill/>
            <a:miter lim="800000"/>
            <a:headEnd/>
            <a:tailEnd/>
          </a:ln>
        </p:spPr>
      </p:pic>
      <p:sp>
        <p:nvSpPr>
          <p:cNvPr id="8201" name="9 CuadroTexto"/>
          <p:cNvSpPr txBox="1">
            <a:spLocks noChangeArrowheads="1"/>
          </p:cNvSpPr>
          <p:nvPr/>
        </p:nvSpPr>
        <p:spPr bwMode="auto">
          <a:xfrm>
            <a:off x="3779838" y="6049963"/>
            <a:ext cx="2663825" cy="338137"/>
          </a:xfrm>
          <a:prstGeom prst="rect">
            <a:avLst/>
          </a:prstGeom>
          <a:noFill/>
          <a:ln w="9525">
            <a:noFill/>
            <a:miter lim="800000"/>
            <a:headEnd/>
            <a:tailEnd/>
          </a:ln>
        </p:spPr>
        <p:txBody>
          <a:bodyPr>
            <a:spAutoFit/>
          </a:bodyPr>
          <a:lstStyle/>
          <a:p>
            <a:pPr algn="ctr"/>
            <a:r>
              <a:rPr lang="es-ES" sz="1600" b="1">
                <a:solidFill>
                  <a:srgbClr val="C00000"/>
                </a:solidFill>
                <a:latin typeface="Calibri" pitchFamily="34" charset="0"/>
              </a:rPr>
              <a:t>Bloomington Country Club</a:t>
            </a:r>
          </a:p>
        </p:txBody>
      </p:sp>
      <p:pic>
        <p:nvPicPr>
          <p:cNvPr id="8202" name="Picture 12" descr="http://www.dostgeorge.com/images/golf-course-st-george-utah1.jpg"/>
          <p:cNvPicPr>
            <a:picLocks noChangeAspect="1" noChangeArrowheads="1"/>
          </p:cNvPicPr>
          <p:nvPr/>
        </p:nvPicPr>
        <p:blipFill>
          <a:blip r:embed="rId6" cstate="print"/>
          <a:srcRect/>
          <a:stretch>
            <a:fillRect/>
          </a:stretch>
        </p:blipFill>
        <p:spPr bwMode="auto">
          <a:xfrm>
            <a:off x="6084888" y="2276475"/>
            <a:ext cx="2495550" cy="1873250"/>
          </a:xfrm>
          <a:prstGeom prst="rect">
            <a:avLst/>
          </a:prstGeom>
          <a:noFill/>
          <a:ln w="9525">
            <a:noFill/>
            <a:miter lim="800000"/>
            <a:headEnd/>
            <a:tailEnd/>
          </a:ln>
        </p:spPr>
      </p:pic>
      <p:sp>
        <p:nvSpPr>
          <p:cNvPr id="8203" name="11 CuadroTexto"/>
          <p:cNvSpPr txBox="1">
            <a:spLocks noChangeArrowheads="1"/>
          </p:cNvSpPr>
          <p:nvPr/>
        </p:nvSpPr>
        <p:spPr bwMode="auto">
          <a:xfrm>
            <a:off x="6156325" y="4076700"/>
            <a:ext cx="2447925" cy="338138"/>
          </a:xfrm>
          <a:prstGeom prst="rect">
            <a:avLst/>
          </a:prstGeom>
          <a:noFill/>
          <a:ln w="9525">
            <a:noFill/>
            <a:miter lim="800000"/>
            <a:headEnd/>
            <a:tailEnd/>
          </a:ln>
        </p:spPr>
        <p:txBody>
          <a:bodyPr>
            <a:spAutoFit/>
          </a:bodyPr>
          <a:lstStyle/>
          <a:p>
            <a:pPr algn="ctr"/>
            <a:r>
              <a:rPr lang="es-ES" sz="1600" b="1">
                <a:solidFill>
                  <a:srgbClr val="C00000"/>
                </a:solidFill>
                <a:latin typeface="Calibri" pitchFamily="34" charset="0"/>
              </a:rPr>
              <a:t>Coral Canyon</a:t>
            </a:r>
          </a:p>
        </p:txBody>
      </p:sp>
      <p:pic>
        <p:nvPicPr>
          <p:cNvPr id="8204" name="Picture 14" descr="http://t3.gstatic.com/images?q=tbn:ANd9GcSPN4-HywT_y8xxaq0LcPpQHL5fQ8MrqgcS_fEaUByxhIKVOMCmJw"/>
          <p:cNvPicPr>
            <a:picLocks noChangeAspect="1" noChangeArrowheads="1"/>
          </p:cNvPicPr>
          <p:nvPr/>
        </p:nvPicPr>
        <p:blipFill>
          <a:blip r:embed="rId7" cstate="print"/>
          <a:srcRect/>
          <a:stretch>
            <a:fillRect/>
          </a:stretch>
        </p:blipFill>
        <p:spPr bwMode="auto">
          <a:xfrm>
            <a:off x="539750" y="1341438"/>
            <a:ext cx="2619375" cy="1743075"/>
          </a:xfrm>
          <a:prstGeom prst="rect">
            <a:avLst/>
          </a:prstGeom>
          <a:noFill/>
          <a:ln w="9525">
            <a:noFill/>
            <a:miter lim="800000"/>
            <a:headEnd/>
            <a:tailEnd/>
          </a:ln>
        </p:spPr>
      </p:pic>
      <p:sp>
        <p:nvSpPr>
          <p:cNvPr id="8205" name="13 CuadroTexto"/>
          <p:cNvSpPr txBox="1">
            <a:spLocks noChangeArrowheads="1"/>
          </p:cNvSpPr>
          <p:nvPr/>
        </p:nvSpPr>
        <p:spPr bwMode="auto">
          <a:xfrm>
            <a:off x="539750" y="3141663"/>
            <a:ext cx="2663825" cy="338137"/>
          </a:xfrm>
          <a:prstGeom prst="rect">
            <a:avLst/>
          </a:prstGeom>
          <a:noFill/>
          <a:ln w="9525">
            <a:noFill/>
            <a:miter lim="800000"/>
            <a:headEnd/>
            <a:tailEnd/>
          </a:ln>
        </p:spPr>
        <p:txBody>
          <a:bodyPr>
            <a:spAutoFit/>
          </a:bodyPr>
          <a:lstStyle/>
          <a:p>
            <a:pPr algn="ctr"/>
            <a:r>
              <a:rPr lang="es-ES" sz="1600" b="1">
                <a:solidFill>
                  <a:srgbClr val="C00000"/>
                </a:solidFill>
                <a:latin typeface="Calibri" pitchFamily="34" charset="0"/>
              </a:rPr>
              <a:t>Condo on Golf</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043608" y="2148840"/>
          <a:ext cx="7488832" cy="1463040"/>
        </p:xfrm>
        <a:graphic>
          <a:graphicData uri="http://schemas.openxmlformats.org/drawingml/2006/table">
            <a:tbl>
              <a:tblPr/>
              <a:tblGrid>
                <a:gridCol w="4493299"/>
                <a:gridCol w="2995533"/>
              </a:tblGrid>
              <a:tr h="0">
                <a:tc>
                  <a:txBody>
                    <a:bodyPr/>
                    <a:lstStyle/>
                    <a:p>
                      <a:r>
                        <a:rPr lang="es-ES" dirty="0" smtClean="0">
                          <a:solidFill>
                            <a:srgbClr val="000000"/>
                          </a:solidFill>
                        </a:rPr>
                        <a:t>Jugador</a:t>
                      </a:r>
                      <a:endParaRPr lang="es-ES" dirty="0">
                        <a:solidFill>
                          <a:srgbClr val="000000"/>
                        </a:solidFill>
                      </a:endParaRPr>
                    </a:p>
                  </a:txBody>
                  <a:tcPr anchor="ctr">
                    <a:lnL>
                      <a:noFill/>
                    </a:lnL>
                    <a:lnR>
                      <a:noFill/>
                    </a:lnR>
                    <a:lnT>
                      <a:noFill/>
                    </a:lnT>
                    <a:lnB>
                      <a:noFill/>
                    </a:lnB>
                    <a:solidFill>
                      <a:srgbClr val="EAEAEA"/>
                    </a:solidFill>
                  </a:tcPr>
                </a:tc>
                <a:tc>
                  <a:txBody>
                    <a:bodyPr/>
                    <a:lstStyle/>
                    <a:p>
                      <a:pPr algn="ctr"/>
                      <a:r>
                        <a:rPr lang="es-ES" dirty="0" smtClean="0">
                          <a:solidFill>
                            <a:srgbClr val="000000"/>
                          </a:solidFill>
                        </a:rPr>
                        <a:t>Años en PGA</a:t>
                      </a:r>
                      <a:endParaRPr lang="es-ES" dirty="0">
                        <a:solidFill>
                          <a:srgbClr val="000000"/>
                        </a:solidFill>
                      </a:endParaRPr>
                    </a:p>
                  </a:txBody>
                  <a:tcPr anchor="ctr">
                    <a:lnL>
                      <a:noFill/>
                    </a:lnL>
                    <a:lnR>
                      <a:noFill/>
                    </a:lnR>
                    <a:lnT>
                      <a:noFill/>
                    </a:lnT>
                    <a:lnB>
                      <a:noFill/>
                    </a:lnB>
                    <a:solidFill>
                      <a:srgbClr val="EAEAEA"/>
                    </a:solidFill>
                  </a:tcPr>
                </a:tc>
              </a:tr>
              <a:tr h="0">
                <a:tc>
                  <a:txBody>
                    <a:bodyPr/>
                    <a:lstStyle/>
                    <a:p>
                      <a:r>
                        <a:rPr lang="es-ES">
                          <a:solidFill>
                            <a:srgbClr val="000000"/>
                          </a:solidFill>
                          <a:hlinkClick r:id="rId2"/>
                        </a:rPr>
                        <a:t>Hamilton, Gar</a:t>
                      </a:r>
                      <a:endParaRPr lang="es-ES">
                        <a:solidFill>
                          <a:srgbClr val="000000"/>
                        </a:solidFill>
                      </a:endParaRPr>
                    </a:p>
                  </a:txBody>
                  <a:tcPr anchor="ctr">
                    <a:lnL>
                      <a:noFill/>
                    </a:lnL>
                    <a:lnR>
                      <a:noFill/>
                    </a:lnR>
                    <a:lnT>
                      <a:noFill/>
                    </a:lnT>
                    <a:lnB>
                      <a:noFill/>
                    </a:lnB>
                    <a:solidFill>
                      <a:srgbClr val="FFFFFF"/>
                    </a:solidFill>
                  </a:tcPr>
                </a:tc>
                <a:tc>
                  <a:txBody>
                    <a:bodyPr/>
                    <a:lstStyle/>
                    <a:p>
                      <a:pPr algn="ctr"/>
                      <a:r>
                        <a:rPr lang="es-ES">
                          <a:solidFill>
                            <a:srgbClr val="000000"/>
                          </a:solidFill>
                        </a:rPr>
                        <a:t>1973 - 1990</a:t>
                      </a:r>
                    </a:p>
                  </a:txBody>
                  <a:tcPr anchor="ctr">
                    <a:lnL>
                      <a:noFill/>
                    </a:lnL>
                    <a:lnR>
                      <a:noFill/>
                    </a:lnR>
                    <a:lnT>
                      <a:noFill/>
                    </a:lnT>
                    <a:lnB>
                      <a:noFill/>
                    </a:lnB>
                    <a:solidFill>
                      <a:srgbClr val="FFFFFF"/>
                    </a:solidFill>
                  </a:tcPr>
                </a:tc>
              </a:tr>
              <a:tr h="0">
                <a:tc>
                  <a:txBody>
                    <a:bodyPr/>
                    <a:lstStyle/>
                    <a:p>
                      <a:r>
                        <a:rPr lang="es-ES">
                          <a:solidFill>
                            <a:srgbClr val="000000"/>
                          </a:solidFill>
                          <a:hlinkClick r:id="rId3"/>
                        </a:rPr>
                        <a:t>Micheel, Shaun</a:t>
                      </a:r>
                      <a:endParaRPr lang="es-ES">
                        <a:solidFill>
                          <a:srgbClr val="000000"/>
                        </a:solidFill>
                      </a:endParaRPr>
                    </a:p>
                  </a:txBody>
                  <a:tcPr anchor="ctr">
                    <a:lnL>
                      <a:noFill/>
                    </a:lnL>
                    <a:lnR>
                      <a:noFill/>
                    </a:lnR>
                    <a:lnT>
                      <a:noFill/>
                    </a:lnT>
                    <a:lnB>
                      <a:noFill/>
                    </a:lnB>
                    <a:solidFill>
                      <a:srgbClr val="FFFFFF"/>
                    </a:solidFill>
                  </a:tcPr>
                </a:tc>
                <a:tc>
                  <a:txBody>
                    <a:bodyPr/>
                    <a:lstStyle/>
                    <a:p>
                      <a:pPr algn="ctr"/>
                      <a:r>
                        <a:rPr lang="es-ES">
                          <a:solidFill>
                            <a:srgbClr val="000000"/>
                          </a:solidFill>
                        </a:rPr>
                        <a:t>1989 - 2008</a:t>
                      </a:r>
                    </a:p>
                  </a:txBody>
                  <a:tcPr anchor="ctr">
                    <a:lnL>
                      <a:noFill/>
                    </a:lnL>
                    <a:lnR>
                      <a:noFill/>
                    </a:lnR>
                    <a:lnT>
                      <a:noFill/>
                    </a:lnT>
                    <a:lnB>
                      <a:noFill/>
                    </a:lnB>
                    <a:solidFill>
                      <a:srgbClr val="FFFFFF"/>
                    </a:solidFill>
                  </a:tcPr>
                </a:tc>
              </a:tr>
              <a:tr h="0">
                <a:tc>
                  <a:txBody>
                    <a:bodyPr/>
                    <a:lstStyle/>
                    <a:p>
                      <a:r>
                        <a:rPr lang="es-ES" dirty="0" err="1">
                          <a:solidFill>
                            <a:srgbClr val="000000"/>
                          </a:solidFill>
                          <a:hlinkClick r:id="rId4"/>
                        </a:rPr>
                        <a:t>Overton</a:t>
                      </a:r>
                      <a:r>
                        <a:rPr lang="es-ES" dirty="0">
                          <a:solidFill>
                            <a:srgbClr val="000000"/>
                          </a:solidFill>
                          <a:hlinkClick r:id="rId4"/>
                        </a:rPr>
                        <a:t>, Jeff</a:t>
                      </a:r>
                      <a:endParaRPr lang="es-ES" dirty="0">
                        <a:solidFill>
                          <a:srgbClr val="000000"/>
                        </a:solidFill>
                      </a:endParaRPr>
                    </a:p>
                  </a:txBody>
                  <a:tcPr anchor="ctr">
                    <a:lnL>
                      <a:noFill/>
                    </a:lnL>
                    <a:lnR>
                      <a:noFill/>
                    </a:lnR>
                    <a:lnT>
                      <a:noFill/>
                    </a:lnT>
                    <a:lnB>
                      <a:noFill/>
                    </a:lnB>
                    <a:solidFill>
                      <a:srgbClr val="EAEAEA"/>
                    </a:solidFill>
                  </a:tcPr>
                </a:tc>
                <a:tc>
                  <a:txBody>
                    <a:bodyPr/>
                    <a:lstStyle/>
                    <a:p>
                      <a:pPr algn="ctr"/>
                      <a:r>
                        <a:rPr lang="es-ES" dirty="0">
                          <a:solidFill>
                            <a:srgbClr val="000000"/>
                          </a:solidFill>
                        </a:rPr>
                        <a:t>2006 - 2008</a:t>
                      </a:r>
                    </a:p>
                  </a:txBody>
                  <a:tcPr anchor="ctr">
                    <a:lnL>
                      <a:noFill/>
                    </a:lnL>
                    <a:lnR>
                      <a:noFill/>
                    </a:lnR>
                    <a:lnT>
                      <a:noFill/>
                    </a:lnT>
                    <a:lnB>
                      <a:noFill/>
                    </a:lnB>
                    <a:solidFill>
                      <a:srgbClr val="EAEAEA"/>
                    </a:solidFill>
                  </a:tcPr>
                </a:tc>
              </a:tr>
            </a:tbl>
          </a:graphicData>
        </a:graphic>
      </p:graphicFrame>
      <p:sp>
        <p:nvSpPr>
          <p:cNvPr id="2662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endParaRPr>
          </a:p>
        </p:txBody>
      </p:sp>
      <p:pic>
        <p:nvPicPr>
          <p:cNvPr id="4" name="Picture 6" descr="http://t3.gstatic.com/images?q=tbn:ANd9GcRdaZLm1GrJZUnDhOxBETrfZQxCxNGroXV6MwkTTOKjvRxXtIYxtg"/>
          <p:cNvPicPr>
            <a:picLocks noChangeAspect="1" noChangeArrowheads="1"/>
          </p:cNvPicPr>
          <p:nvPr/>
        </p:nvPicPr>
        <p:blipFill>
          <a:blip r:embed="rId5" cstate="print"/>
          <a:srcRect/>
          <a:stretch>
            <a:fillRect/>
          </a:stretch>
        </p:blipFill>
        <p:spPr bwMode="auto">
          <a:xfrm>
            <a:off x="0" y="0"/>
            <a:ext cx="1143000" cy="1143000"/>
          </a:xfrm>
          <a:prstGeom prst="rect">
            <a:avLst/>
          </a:prstGeom>
          <a:noFill/>
          <a:ln w="9525">
            <a:noFill/>
            <a:miter lim="800000"/>
            <a:headEnd/>
            <a:tailEnd/>
          </a:ln>
        </p:spPr>
      </p:pic>
      <p:sp>
        <p:nvSpPr>
          <p:cNvPr id="5" name="4 Rectángulo"/>
          <p:cNvSpPr/>
          <p:nvPr/>
        </p:nvSpPr>
        <p:spPr>
          <a:xfrm>
            <a:off x="1344193" y="404664"/>
            <a:ext cx="6455613" cy="923330"/>
          </a:xfrm>
          <a:prstGeom prst="rect">
            <a:avLst/>
          </a:prstGeom>
          <a:noFill/>
        </p:spPr>
        <p:txBody>
          <a:bodyPr wrap="square" lIns="91440" tIns="45720" rIns="91440" bIns="45720">
            <a:spAutoFit/>
          </a:bodyPr>
          <a:lstStyle/>
          <a:p>
            <a:pPr algn="ctr"/>
            <a:r>
              <a:rPr lang="es-E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Jugadores PGA</a:t>
            </a:r>
            <a:endParaRPr lang="es-E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5 Rectángulo"/>
          <p:cNvSpPr/>
          <p:nvPr/>
        </p:nvSpPr>
        <p:spPr>
          <a:xfrm rot="10800000" flipV="1">
            <a:off x="1115616" y="5095345"/>
            <a:ext cx="7344816" cy="369332"/>
          </a:xfrm>
          <a:prstGeom prst="rect">
            <a:avLst/>
          </a:prstGeom>
        </p:spPr>
        <p:txBody>
          <a:bodyPr wrap="square">
            <a:spAutoFit/>
          </a:bodyPr>
          <a:lstStyle/>
          <a:p>
            <a:pPr algn="ctr"/>
            <a:r>
              <a:rPr lang="es-ES" dirty="0" err="1" smtClean="0"/>
              <a:t>Michele</a:t>
            </a:r>
            <a:r>
              <a:rPr lang="es-ES" dirty="0" smtClean="0"/>
              <a:t> </a:t>
            </a:r>
            <a:r>
              <a:rPr lang="es-ES" dirty="0" err="1" smtClean="0"/>
              <a:t>Redman</a:t>
            </a:r>
            <a:r>
              <a:rPr lang="es-ES" dirty="0" smtClean="0"/>
              <a:t> (1988, </a:t>
            </a:r>
            <a:r>
              <a:rPr lang="es-ES" dirty="0" err="1" smtClean="0"/>
              <a:t>Public</a:t>
            </a:r>
            <a:r>
              <a:rPr lang="es-ES" dirty="0" smtClean="0"/>
              <a:t> </a:t>
            </a:r>
            <a:r>
              <a:rPr lang="es-ES" dirty="0" err="1" smtClean="0"/>
              <a:t>Finance</a:t>
            </a:r>
            <a:r>
              <a:rPr lang="es-ES" dirty="0" smtClean="0"/>
              <a:t> and  Management)</a:t>
            </a:r>
            <a:endParaRPr lang="es-ES" dirty="0"/>
          </a:p>
        </p:txBody>
      </p:sp>
      <p:sp>
        <p:nvSpPr>
          <p:cNvPr id="7" name="6 Rectángulo"/>
          <p:cNvSpPr/>
          <p:nvPr/>
        </p:nvSpPr>
        <p:spPr>
          <a:xfrm rot="10800000" flipV="1">
            <a:off x="1170943" y="3890664"/>
            <a:ext cx="6802119" cy="923330"/>
          </a:xfrm>
          <a:prstGeom prst="rect">
            <a:avLst/>
          </a:prstGeom>
          <a:noFill/>
        </p:spPr>
        <p:txBody>
          <a:bodyPr wrap="square" lIns="91440" tIns="45720" rIns="91440" bIns="45720">
            <a:spAutoFit/>
          </a:bodyPr>
          <a:lstStyle/>
          <a:p>
            <a:pPr algn="ctr"/>
            <a:r>
              <a:rPr lang="es-E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Jugadora LPGA 2010</a:t>
            </a:r>
            <a:endParaRPr lang="es-E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 name="5 CuadroTexto"/>
          <p:cNvSpPr txBox="1"/>
          <p:nvPr/>
        </p:nvSpPr>
        <p:spPr>
          <a:xfrm rot="1445395">
            <a:off x="6937994" y="717952"/>
            <a:ext cx="1966720"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s-ES" b="1" dirty="0" smtClean="0"/>
              <a:t>Antiguos Alumnos</a:t>
            </a:r>
            <a:endParaRPr lang="es-ES"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755650" y="2501900"/>
          <a:ext cx="7704855" cy="3376008"/>
        </p:xfrm>
        <a:graphic>
          <a:graphicData uri="http://schemas.openxmlformats.org/drawingml/2006/table">
            <a:tbl>
              <a:tblPr/>
              <a:tblGrid>
                <a:gridCol w="1941168"/>
                <a:gridCol w="1140774"/>
                <a:gridCol w="1498584"/>
                <a:gridCol w="1583358"/>
                <a:gridCol w="1540971"/>
              </a:tblGrid>
              <a:tr h="367409">
                <a:tc>
                  <a:txBody>
                    <a:bodyPr/>
                    <a:lstStyle/>
                    <a:p>
                      <a:pPr>
                        <a:spcAft>
                          <a:spcPts val="0"/>
                        </a:spcAft>
                      </a:pPr>
                      <a:r>
                        <a:rPr lang="es-ES" sz="1200" b="1" dirty="0">
                          <a:latin typeface="Arial"/>
                          <a:ea typeface="Times New Roman"/>
                          <a:cs typeface="Arial"/>
                        </a:rPr>
                        <a:t>Nombre</a:t>
                      </a:r>
                      <a:endParaRPr lang="es-ES" sz="1200" dirty="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21800"/>
                    </a:solidFill>
                  </a:tcPr>
                </a:tc>
                <a:tc>
                  <a:txBody>
                    <a:bodyPr/>
                    <a:lstStyle/>
                    <a:p>
                      <a:pPr>
                        <a:spcAft>
                          <a:spcPts val="0"/>
                        </a:spcAft>
                      </a:pPr>
                      <a:r>
                        <a:rPr lang="es-ES" sz="1200" b="1" dirty="0" smtClean="0">
                          <a:latin typeface="Arial"/>
                          <a:ea typeface="Times New Roman"/>
                          <a:cs typeface="Arial"/>
                        </a:rPr>
                        <a:t>Año</a:t>
                      </a:r>
                      <a:r>
                        <a:rPr lang="es-ES" sz="1200" b="1" baseline="0" dirty="0" smtClean="0">
                          <a:latin typeface="Arial"/>
                          <a:ea typeface="Times New Roman"/>
                          <a:cs typeface="Arial"/>
                        </a:rPr>
                        <a:t> escolar</a:t>
                      </a:r>
                      <a:r>
                        <a:rPr lang="es-ES" sz="1200" b="1" dirty="0" smtClean="0">
                          <a:latin typeface="Arial"/>
                          <a:ea typeface="Times New Roman"/>
                          <a:cs typeface="Arial"/>
                        </a:rPr>
                        <a:t>.</a:t>
                      </a:r>
                      <a:endParaRPr lang="es-ES" sz="1200" dirty="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21800"/>
                    </a:solidFill>
                  </a:tcPr>
                </a:tc>
                <a:tc>
                  <a:txBody>
                    <a:bodyPr/>
                    <a:lstStyle/>
                    <a:p>
                      <a:pPr>
                        <a:spcAft>
                          <a:spcPts val="0"/>
                        </a:spcAft>
                      </a:pPr>
                      <a:r>
                        <a:rPr lang="es-ES" sz="1200" b="1">
                          <a:latin typeface="Arial"/>
                          <a:ea typeface="Times New Roman"/>
                          <a:cs typeface="Arial"/>
                        </a:rPr>
                        <a:t>Ht.</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21800"/>
                    </a:solidFill>
                  </a:tcPr>
                </a:tc>
                <a:tc>
                  <a:txBody>
                    <a:bodyPr/>
                    <a:lstStyle/>
                    <a:p>
                      <a:pPr>
                        <a:spcAft>
                          <a:spcPts val="0"/>
                        </a:spcAft>
                      </a:pPr>
                      <a:r>
                        <a:rPr lang="es-ES" sz="1200" b="1" dirty="0" smtClean="0">
                          <a:latin typeface="Arial"/>
                          <a:ea typeface="Times New Roman"/>
                          <a:cs typeface="Arial"/>
                        </a:rPr>
                        <a:t>Lugar Nacimiento</a:t>
                      </a:r>
                      <a:endParaRPr lang="es-ES" sz="1200" dirty="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21800"/>
                    </a:solidFill>
                  </a:tcPr>
                </a:tc>
                <a:tc>
                  <a:txBody>
                    <a:bodyPr/>
                    <a:lstStyle/>
                    <a:p>
                      <a:pPr>
                        <a:spcAft>
                          <a:spcPts val="0"/>
                        </a:spcAft>
                      </a:pPr>
                      <a:r>
                        <a:rPr lang="es-ES" sz="1200" b="1" dirty="0" err="1">
                          <a:latin typeface="Arial"/>
                          <a:ea typeface="Times New Roman"/>
                          <a:cs typeface="Arial"/>
                        </a:rPr>
                        <a:t>High</a:t>
                      </a:r>
                      <a:r>
                        <a:rPr lang="es-ES" sz="1200" b="1" dirty="0">
                          <a:latin typeface="Arial"/>
                          <a:ea typeface="Times New Roman"/>
                          <a:cs typeface="Arial"/>
                        </a:rPr>
                        <a:t> </a:t>
                      </a:r>
                      <a:r>
                        <a:rPr lang="es-ES" sz="1200" b="1" dirty="0" err="1">
                          <a:latin typeface="Arial"/>
                          <a:ea typeface="Times New Roman"/>
                          <a:cs typeface="Arial"/>
                        </a:rPr>
                        <a:t>School</a:t>
                      </a:r>
                      <a:endParaRPr lang="es-ES" sz="1200" dirty="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21800"/>
                    </a:solidFill>
                  </a:tcPr>
                </a:tc>
              </a:tr>
              <a:tr h="242629">
                <a:tc>
                  <a:txBody>
                    <a:bodyPr/>
                    <a:lstStyle/>
                    <a:p>
                      <a:pPr>
                        <a:spcAft>
                          <a:spcPts val="0"/>
                        </a:spcAft>
                      </a:pPr>
                      <a:r>
                        <a:rPr lang="es-ES" sz="1200" u="sng">
                          <a:solidFill>
                            <a:srgbClr val="000000"/>
                          </a:solidFill>
                          <a:latin typeface="Arial"/>
                          <a:ea typeface="Times New Roman"/>
                          <a:cs typeface="Arial"/>
                          <a:hlinkClick r:id="rId2"/>
                        </a:rPr>
                        <a:t>Bellville, Ben</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SR</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5-10</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Granger, Ind.</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Penn</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42629">
                <a:tc>
                  <a:txBody>
                    <a:bodyPr/>
                    <a:lstStyle/>
                    <a:p>
                      <a:pPr>
                        <a:spcAft>
                          <a:spcPts val="0"/>
                        </a:spcAft>
                      </a:pPr>
                      <a:r>
                        <a:rPr lang="es-ES" sz="1200" u="sng">
                          <a:solidFill>
                            <a:srgbClr val="000000"/>
                          </a:solidFill>
                          <a:latin typeface="Arial"/>
                          <a:ea typeface="Times New Roman"/>
                          <a:cs typeface="Arial"/>
                          <a:hlinkClick r:id="rId3"/>
                        </a:rPr>
                        <a:t>Beringer, John</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SO</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6-2</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Loveland, Ohio</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Archbishop Moeller</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42629">
                <a:tc>
                  <a:txBody>
                    <a:bodyPr/>
                    <a:lstStyle/>
                    <a:p>
                      <a:pPr>
                        <a:spcAft>
                          <a:spcPts val="0"/>
                        </a:spcAft>
                      </a:pPr>
                      <a:r>
                        <a:rPr lang="es-ES" sz="1200" u="sng">
                          <a:solidFill>
                            <a:srgbClr val="000000"/>
                          </a:solidFill>
                          <a:latin typeface="Arial"/>
                          <a:ea typeface="Times New Roman"/>
                          <a:cs typeface="Arial"/>
                          <a:hlinkClick r:id="rId4"/>
                        </a:rPr>
                        <a:t>Erdy, David</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JR</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6-2</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Boonville, Ind.</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Castle</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42629">
                <a:tc>
                  <a:txBody>
                    <a:bodyPr/>
                    <a:lstStyle/>
                    <a:p>
                      <a:pPr>
                        <a:spcAft>
                          <a:spcPts val="0"/>
                        </a:spcAft>
                      </a:pPr>
                      <a:r>
                        <a:rPr lang="es-ES" sz="1200" u="sng">
                          <a:solidFill>
                            <a:srgbClr val="000000"/>
                          </a:solidFill>
                          <a:latin typeface="Arial"/>
                          <a:ea typeface="Times New Roman"/>
                          <a:cs typeface="Arial"/>
                          <a:hlinkClick r:id="rId5"/>
                        </a:rPr>
                        <a:t>Han, Ren</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SR</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5-5</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Shenzhen, China</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Charles E. London</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42629">
                <a:tc>
                  <a:txBody>
                    <a:bodyPr/>
                    <a:lstStyle/>
                    <a:p>
                      <a:pPr>
                        <a:spcAft>
                          <a:spcPts val="0"/>
                        </a:spcAft>
                      </a:pPr>
                      <a:r>
                        <a:rPr lang="es-ES" sz="1200" u="sng">
                          <a:solidFill>
                            <a:srgbClr val="000000"/>
                          </a:solidFill>
                          <a:latin typeface="Arial"/>
                          <a:ea typeface="Times New Roman"/>
                          <a:cs typeface="Arial"/>
                          <a:hlinkClick r:id="rId6"/>
                        </a:rPr>
                        <a:t>McGee, Michael</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SO</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5-11</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Kansas City, Mo.</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Rockhurst</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39680">
                <a:tc>
                  <a:txBody>
                    <a:bodyPr/>
                    <a:lstStyle/>
                    <a:p>
                      <a:pPr>
                        <a:spcAft>
                          <a:spcPts val="0"/>
                        </a:spcAft>
                      </a:pPr>
                      <a:r>
                        <a:rPr lang="es-ES" sz="1200" u="sng">
                          <a:solidFill>
                            <a:srgbClr val="000000"/>
                          </a:solidFill>
                          <a:latin typeface="Arial"/>
                          <a:ea typeface="Times New Roman"/>
                          <a:cs typeface="Arial"/>
                          <a:hlinkClick r:id="rId7"/>
                        </a:rPr>
                        <a:t>Menendez, Hugo</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RS FR</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6-1</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dirty="0" err="1">
                          <a:solidFill>
                            <a:srgbClr val="FF0000"/>
                          </a:solidFill>
                          <a:latin typeface="Arial"/>
                          <a:ea typeface="Times New Roman"/>
                          <a:cs typeface="Arial"/>
                        </a:rPr>
                        <a:t>Gijon</a:t>
                      </a:r>
                      <a:r>
                        <a:rPr lang="es-ES" sz="1200" dirty="0">
                          <a:solidFill>
                            <a:srgbClr val="FF0000"/>
                          </a:solidFill>
                          <a:latin typeface="Arial"/>
                          <a:ea typeface="Times New Roman"/>
                          <a:cs typeface="Arial"/>
                        </a:rPr>
                        <a:t>, </a:t>
                      </a:r>
                      <a:r>
                        <a:rPr lang="es-ES" sz="1200" dirty="0" err="1">
                          <a:solidFill>
                            <a:srgbClr val="FF0000"/>
                          </a:solidFill>
                          <a:latin typeface="Arial"/>
                          <a:ea typeface="Times New Roman"/>
                          <a:cs typeface="Arial"/>
                        </a:rPr>
                        <a:t>Spain</a:t>
                      </a:r>
                      <a:endParaRPr lang="es-ES" sz="1200" dirty="0">
                        <a:solidFill>
                          <a:srgbClr val="FF0000"/>
                        </a:solidFill>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endParaRPr lang="es-ES" sz="1200">
                        <a:latin typeface="Calibri"/>
                        <a:ea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42629">
                <a:tc>
                  <a:txBody>
                    <a:bodyPr/>
                    <a:lstStyle/>
                    <a:p>
                      <a:pPr>
                        <a:spcAft>
                          <a:spcPts val="0"/>
                        </a:spcAft>
                      </a:pPr>
                      <a:r>
                        <a:rPr lang="es-ES" sz="1200" u="sng">
                          <a:solidFill>
                            <a:srgbClr val="000000"/>
                          </a:solidFill>
                          <a:latin typeface="Arial"/>
                          <a:ea typeface="Times New Roman"/>
                          <a:cs typeface="Arial"/>
                          <a:hlinkClick r:id="rId8"/>
                        </a:rPr>
                        <a:t>Mills, David</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FR</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5-11</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Evansville, Ind.</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Evansville North</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42629">
                <a:tc>
                  <a:txBody>
                    <a:bodyPr/>
                    <a:lstStyle/>
                    <a:p>
                      <a:pPr>
                        <a:spcAft>
                          <a:spcPts val="0"/>
                        </a:spcAft>
                      </a:pPr>
                      <a:r>
                        <a:rPr lang="es-ES" sz="1200" u="sng">
                          <a:solidFill>
                            <a:srgbClr val="000000"/>
                          </a:solidFill>
                          <a:latin typeface="Arial"/>
                          <a:ea typeface="Times New Roman"/>
                          <a:cs typeface="Arial"/>
                          <a:hlinkClick r:id="rId9"/>
                        </a:rPr>
                        <a:t>Park, Paul</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SR</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6-1</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Wayne, N.J.</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Wayne Valley</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42629">
                <a:tc>
                  <a:txBody>
                    <a:bodyPr/>
                    <a:lstStyle/>
                    <a:p>
                      <a:pPr>
                        <a:spcAft>
                          <a:spcPts val="0"/>
                        </a:spcAft>
                      </a:pPr>
                      <a:r>
                        <a:rPr lang="es-ES" sz="1200" u="sng">
                          <a:solidFill>
                            <a:srgbClr val="000000"/>
                          </a:solidFill>
                          <a:latin typeface="Arial"/>
                          <a:ea typeface="Times New Roman"/>
                          <a:cs typeface="Arial"/>
                          <a:hlinkClick r:id="rId10"/>
                        </a:rPr>
                        <a:t>Peaper, Brant</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SO</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6-1</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Tequesta, Fla.</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The Benjamin School</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42629">
                <a:tc>
                  <a:txBody>
                    <a:bodyPr/>
                    <a:lstStyle/>
                    <a:p>
                      <a:pPr>
                        <a:spcAft>
                          <a:spcPts val="0"/>
                        </a:spcAft>
                      </a:pPr>
                      <a:r>
                        <a:rPr lang="es-ES" sz="1200" u="sng">
                          <a:solidFill>
                            <a:srgbClr val="000000"/>
                          </a:solidFill>
                          <a:latin typeface="Arial"/>
                          <a:ea typeface="Times New Roman"/>
                          <a:cs typeface="Arial"/>
                          <a:hlinkClick r:id="rId11"/>
                        </a:rPr>
                        <a:t>Perry, Kyle</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SO</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6-0</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Bloomington, Ind.</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Bloomington South</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42629">
                <a:tc>
                  <a:txBody>
                    <a:bodyPr/>
                    <a:lstStyle/>
                    <a:p>
                      <a:pPr>
                        <a:spcAft>
                          <a:spcPts val="0"/>
                        </a:spcAft>
                      </a:pPr>
                      <a:r>
                        <a:rPr lang="es-ES" sz="1200" u="sng">
                          <a:solidFill>
                            <a:srgbClr val="000000"/>
                          </a:solidFill>
                          <a:latin typeface="Arial"/>
                          <a:ea typeface="Times New Roman"/>
                          <a:cs typeface="Arial"/>
                          <a:hlinkClick r:id="rId12"/>
                        </a:rPr>
                        <a:t>Wright, Chase</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JR</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5-10</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Muncie, Ind.</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Delta</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42629">
                <a:tc>
                  <a:txBody>
                    <a:bodyPr/>
                    <a:lstStyle/>
                    <a:p>
                      <a:pPr>
                        <a:spcAft>
                          <a:spcPts val="0"/>
                        </a:spcAft>
                      </a:pPr>
                      <a:r>
                        <a:rPr lang="es-ES" sz="1200" u="sng">
                          <a:solidFill>
                            <a:srgbClr val="000000"/>
                          </a:solidFill>
                          <a:latin typeface="Arial"/>
                          <a:ea typeface="Times New Roman"/>
                          <a:cs typeface="Arial"/>
                          <a:hlinkClick r:id="rId13"/>
                        </a:rPr>
                        <a:t>Ziedonis, Corey</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SO</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5-11</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a:solidFill>
                            <a:srgbClr val="000000"/>
                          </a:solidFill>
                          <a:latin typeface="Arial"/>
                          <a:ea typeface="Times New Roman"/>
                          <a:cs typeface="Arial"/>
                        </a:rPr>
                        <a:t>Indianapolis, Ind.</a:t>
                      </a:r>
                      <a:endParaRPr lang="es-ES" sz="120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200" dirty="0" err="1">
                          <a:solidFill>
                            <a:srgbClr val="000000"/>
                          </a:solidFill>
                          <a:latin typeface="Arial"/>
                          <a:ea typeface="Times New Roman"/>
                          <a:cs typeface="Arial"/>
                        </a:rPr>
                        <a:t>Cathedral</a:t>
                      </a:r>
                      <a:endParaRPr lang="es-ES" sz="1200" dirty="0">
                        <a:latin typeface="Arial"/>
                        <a:ea typeface="Calibri"/>
                        <a:cs typeface="Times New Roman"/>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bl>
          </a:graphicData>
        </a:graphic>
      </p:graphicFrame>
      <p:pic>
        <p:nvPicPr>
          <p:cNvPr id="10328" name="Picture 6" descr="http://t3.gstatic.com/images?q=tbn:ANd9GcRdaZLm1GrJZUnDhOxBETrfZQxCxNGroXV6MwkTTOKjvRxXtIYxtg"/>
          <p:cNvPicPr>
            <a:picLocks noChangeAspect="1" noChangeArrowheads="1"/>
          </p:cNvPicPr>
          <p:nvPr/>
        </p:nvPicPr>
        <p:blipFill>
          <a:blip r:embed="rId14" cstate="print"/>
          <a:srcRect/>
          <a:stretch>
            <a:fillRect/>
          </a:stretch>
        </p:blipFill>
        <p:spPr bwMode="auto">
          <a:xfrm>
            <a:off x="0" y="0"/>
            <a:ext cx="1143000" cy="1143000"/>
          </a:xfrm>
          <a:prstGeom prst="rect">
            <a:avLst/>
          </a:prstGeom>
          <a:noFill/>
          <a:ln w="9525">
            <a:noFill/>
            <a:miter lim="800000"/>
            <a:headEnd/>
            <a:tailEnd/>
          </a:ln>
        </p:spPr>
      </p:pic>
      <p:sp>
        <p:nvSpPr>
          <p:cNvPr id="10329" name="3 CuadroTexto"/>
          <p:cNvSpPr txBox="1">
            <a:spLocks noChangeArrowheads="1"/>
          </p:cNvSpPr>
          <p:nvPr/>
        </p:nvSpPr>
        <p:spPr bwMode="auto">
          <a:xfrm>
            <a:off x="2339975" y="1341438"/>
            <a:ext cx="5472113" cy="1076325"/>
          </a:xfrm>
          <a:prstGeom prst="rect">
            <a:avLst/>
          </a:prstGeom>
          <a:noFill/>
          <a:ln w="9525">
            <a:noFill/>
            <a:miter lim="800000"/>
            <a:headEnd/>
            <a:tailEnd/>
          </a:ln>
        </p:spPr>
        <p:txBody>
          <a:bodyPr>
            <a:spAutoFit/>
          </a:bodyPr>
          <a:lstStyle/>
          <a:p>
            <a:pPr algn="ctr"/>
            <a:r>
              <a:rPr lang="es-ES" sz="3200">
                <a:solidFill>
                  <a:schemeClr val="bg1"/>
                </a:solidFill>
              </a:rPr>
              <a:t>Equipo del Golf Masculino 2010 - 2011</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graphics.fansonly.com/graphics/spacer.gif"/>
          <p:cNvPicPr>
            <a:picLocks noChangeAspect="1" noChangeArrowheads="1"/>
          </p:cNvPicPr>
          <p:nvPr/>
        </p:nvPicPr>
        <p:blipFill>
          <a:blip r:embed="rId2"/>
          <a:srcRect/>
          <a:stretch>
            <a:fillRect/>
          </a:stretch>
        </p:blipFill>
        <p:spPr bwMode="auto">
          <a:xfrm>
            <a:off x="0" y="-60325"/>
            <a:ext cx="9525" cy="9525"/>
          </a:xfrm>
          <a:prstGeom prst="rect">
            <a:avLst/>
          </a:prstGeom>
          <a:noFill/>
          <a:ln w="9525">
            <a:noFill/>
            <a:miter lim="800000"/>
            <a:headEnd/>
            <a:tailEnd/>
          </a:ln>
        </p:spPr>
      </p:pic>
      <p:graphicFrame>
        <p:nvGraphicFramePr>
          <p:cNvPr id="4" name="3 Tabla"/>
          <p:cNvGraphicFramePr>
            <a:graphicFrameLocks noGrp="1"/>
          </p:cNvGraphicFramePr>
          <p:nvPr/>
        </p:nvGraphicFramePr>
        <p:xfrm>
          <a:off x="827088" y="1858963"/>
          <a:ext cx="7488831" cy="4775783"/>
        </p:xfrm>
        <a:graphic>
          <a:graphicData uri="http://schemas.openxmlformats.org/drawingml/2006/table">
            <a:tbl>
              <a:tblPr/>
              <a:tblGrid>
                <a:gridCol w="2496277"/>
                <a:gridCol w="2496277"/>
                <a:gridCol w="2496277"/>
              </a:tblGrid>
              <a:tr h="312442">
                <a:tc>
                  <a:txBody>
                    <a:bodyPr/>
                    <a:lstStyle/>
                    <a:p>
                      <a:pPr>
                        <a:spcAft>
                          <a:spcPts val="0"/>
                        </a:spcAft>
                      </a:pPr>
                      <a:r>
                        <a:rPr lang="es-ES" sz="1200" b="1" dirty="0">
                          <a:solidFill>
                            <a:srgbClr val="FFFFFF"/>
                          </a:solidFill>
                          <a:latin typeface="Verdana"/>
                          <a:ea typeface="Times New Roman"/>
                          <a:cs typeface="Times New Roman"/>
                        </a:rPr>
                        <a:t>Fecha</a:t>
                      </a:r>
                      <a:endParaRPr lang="es-ES" sz="1200" dirty="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spcAft>
                          <a:spcPts val="0"/>
                        </a:spcAft>
                      </a:pPr>
                      <a:r>
                        <a:rPr lang="es-ES" sz="1200" b="1" smtClean="0">
                          <a:solidFill>
                            <a:srgbClr val="FFFFFF"/>
                          </a:solidFill>
                          <a:latin typeface="Verdana"/>
                          <a:ea typeface="Times New Roman"/>
                          <a:cs typeface="Times New Roman"/>
                        </a:rPr>
                        <a:t>Torneo/Adversario</a:t>
                      </a:r>
                      <a:endParaRPr lang="es-ES" sz="1200" dirty="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spcAft>
                          <a:spcPts val="0"/>
                        </a:spcAft>
                      </a:pPr>
                      <a:r>
                        <a:rPr lang="es-ES" sz="1200" b="1">
                          <a:solidFill>
                            <a:srgbClr val="FFFFFF"/>
                          </a:solidFill>
                          <a:latin typeface="Verdana"/>
                          <a:ea typeface="Times New Roman"/>
                          <a:cs typeface="Times New Roman"/>
                        </a:rPr>
                        <a:t>Localidad</a:t>
                      </a:r>
                      <a:endParaRPr lang="es-ES" sz="1200">
                        <a:latin typeface="Arial"/>
                        <a:ea typeface="Calibri"/>
                        <a:cs typeface="Times New Roman"/>
                      </a:endParaRPr>
                    </a:p>
                  </a:txBody>
                  <a:tcPr marL="19050" marR="19050" marT="38100" marB="38100" anchor="ctr">
                    <a:lnL>
                      <a:noFill/>
                    </a:lnL>
                    <a:lnR>
                      <a:noFill/>
                    </a:lnR>
                    <a:lnT>
                      <a:noFill/>
                    </a:lnT>
                    <a:lnB>
                      <a:noFill/>
                    </a:lnB>
                    <a:solidFill>
                      <a:srgbClr val="666666"/>
                    </a:solidFill>
                  </a:tcPr>
                </a:tc>
              </a:tr>
              <a:tr h="405018">
                <a:tc>
                  <a:txBody>
                    <a:bodyPr/>
                    <a:lstStyle/>
                    <a:p>
                      <a:pPr>
                        <a:spcAft>
                          <a:spcPts val="0"/>
                        </a:spcAft>
                      </a:pPr>
                      <a:r>
                        <a:rPr lang="es-ES" sz="1200">
                          <a:solidFill>
                            <a:srgbClr val="000000"/>
                          </a:solidFill>
                          <a:latin typeface="Verdana"/>
                          <a:ea typeface="Times New Roman"/>
                          <a:cs typeface="Times New Roman"/>
                        </a:rPr>
                        <a:t>11/01/10</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200">
                          <a:solidFill>
                            <a:srgbClr val="000000"/>
                          </a:solidFill>
                          <a:latin typeface="Verdana"/>
                          <a:ea typeface="Times New Roman"/>
                          <a:cs typeface="Times New Roman"/>
                        </a:rPr>
                        <a:t>Kiawah Island Intercollegiate (Nov. 1-2)</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200">
                          <a:solidFill>
                            <a:srgbClr val="000000"/>
                          </a:solidFill>
                          <a:latin typeface="Verdana"/>
                          <a:ea typeface="Times New Roman"/>
                          <a:cs typeface="Times New Roman"/>
                        </a:rPr>
                        <a:t>Kiawah Island, S.C. </a:t>
                      </a:r>
                      <a:br>
                        <a:rPr lang="en-US" sz="1200">
                          <a:solidFill>
                            <a:srgbClr val="000000"/>
                          </a:solidFill>
                          <a:latin typeface="Verdana"/>
                          <a:ea typeface="Times New Roman"/>
                          <a:cs typeface="Times New Roman"/>
                        </a:rPr>
                      </a:br>
                      <a:r>
                        <a:rPr lang="en-US" sz="1200">
                          <a:solidFill>
                            <a:srgbClr val="000000"/>
                          </a:solidFill>
                          <a:latin typeface="Verdana"/>
                          <a:ea typeface="Times New Roman"/>
                          <a:cs typeface="Times New Roman"/>
                        </a:rPr>
                        <a:t>(Turtle Point GC)</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231439">
                <a:tc>
                  <a:txBody>
                    <a:bodyPr/>
                    <a:lstStyle/>
                    <a:p>
                      <a:pPr>
                        <a:spcAft>
                          <a:spcPts val="0"/>
                        </a:spcAft>
                      </a:pPr>
                      <a:r>
                        <a:rPr lang="es-ES" sz="1200">
                          <a:solidFill>
                            <a:srgbClr val="000000"/>
                          </a:solidFill>
                          <a:latin typeface="Verdana"/>
                          <a:ea typeface="Times New Roman"/>
                          <a:cs typeface="Times New Roman"/>
                        </a:rPr>
                        <a:t>02/05/11</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n-US" sz="1200">
                          <a:solidFill>
                            <a:srgbClr val="000000"/>
                          </a:solidFill>
                          <a:latin typeface="Verdana"/>
                          <a:ea typeface="Times New Roman"/>
                          <a:cs typeface="Times New Roman"/>
                        </a:rPr>
                        <a:t>vs. The Big Red Shootout</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200">
                          <a:solidFill>
                            <a:srgbClr val="000000"/>
                          </a:solidFill>
                          <a:latin typeface="Verdana"/>
                          <a:ea typeface="Times New Roman"/>
                          <a:cs typeface="Times New Roman"/>
                        </a:rPr>
                        <a:t>Fort Myers, Fla.</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r>
              <a:tr h="405018">
                <a:tc>
                  <a:txBody>
                    <a:bodyPr/>
                    <a:lstStyle/>
                    <a:p>
                      <a:pPr>
                        <a:spcAft>
                          <a:spcPts val="0"/>
                        </a:spcAft>
                      </a:pPr>
                      <a:r>
                        <a:rPr lang="es-ES" sz="1200">
                          <a:solidFill>
                            <a:srgbClr val="000000"/>
                          </a:solidFill>
                          <a:latin typeface="Verdana"/>
                          <a:ea typeface="Times New Roman"/>
                          <a:cs typeface="Times New Roman"/>
                        </a:rPr>
                        <a:t>02/11/11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200">
                          <a:solidFill>
                            <a:srgbClr val="000000"/>
                          </a:solidFill>
                          <a:latin typeface="Verdana"/>
                          <a:ea typeface="Times New Roman"/>
                          <a:cs typeface="Times New Roman"/>
                        </a:rPr>
                        <a:t>Big Ten Match Play Championship (Feb. 11-12)</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200">
                          <a:solidFill>
                            <a:srgbClr val="000000"/>
                          </a:solidFill>
                          <a:latin typeface="Verdana"/>
                          <a:ea typeface="Times New Roman"/>
                          <a:cs typeface="Times New Roman"/>
                        </a:rPr>
                        <a:t>Palm Beach, Fla.</a:t>
                      </a:r>
                      <a:br>
                        <a:rPr lang="en-US" sz="1200">
                          <a:solidFill>
                            <a:srgbClr val="000000"/>
                          </a:solidFill>
                          <a:latin typeface="Verdana"/>
                          <a:ea typeface="Times New Roman"/>
                          <a:cs typeface="Times New Roman"/>
                        </a:rPr>
                      </a:br>
                      <a:r>
                        <a:rPr lang="en-US" sz="1200">
                          <a:solidFill>
                            <a:srgbClr val="000000"/>
                          </a:solidFill>
                          <a:latin typeface="Verdana"/>
                          <a:ea typeface="Times New Roman"/>
                          <a:cs typeface="Times New Roman"/>
                        </a:rPr>
                        <a:t>(PGA National - The Champions Course)</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405018">
                <a:tc>
                  <a:txBody>
                    <a:bodyPr/>
                    <a:lstStyle/>
                    <a:p>
                      <a:pPr>
                        <a:spcAft>
                          <a:spcPts val="0"/>
                        </a:spcAft>
                      </a:pPr>
                      <a:r>
                        <a:rPr lang="es-ES" sz="1200">
                          <a:solidFill>
                            <a:srgbClr val="000000"/>
                          </a:solidFill>
                          <a:latin typeface="Verdana"/>
                          <a:ea typeface="Times New Roman"/>
                          <a:cs typeface="Times New Roman"/>
                        </a:rPr>
                        <a:t>02/21/11</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200">
                          <a:solidFill>
                            <a:srgbClr val="000000"/>
                          </a:solidFill>
                          <a:latin typeface="Verdana"/>
                          <a:ea typeface="Times New Roman"/>
                          <a:cs typeface="Times New Roman"/>
                        </a:rPr>
                        <a:t>Wexford Plantation Intercollegiate (Feb. 21-22)</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n-US" sz="1200">
                          <a:solidFill>
                            <a:srgbClr val="000000"/>
                          </a:solidFill>
                          <a:latin typeface="Verdana"/>
                          <a:ea typeface="Times New Roman"/>
                          <a:cs typeface="Times New Roman"/>
                        </a:rPr>
                        <a:t>Hilton Head, S.C. </a:t>
                      </a:r>
                      <a:br>
                        <a:rPr lang="en-US" sz="1200">
                          <a:solidFill>
                            <a:srgbClr val="000000"/>
                          </a:solidFill>
                          <a:latin typeface="Verdana"/>
                          <a:ea typeface="Times New Roman"/>
                          <a:cs typeface="Times New Roman"/>
                        </a:rPr>
                      </a:br>
                      <a:r>
                        <a:rPr lang="en-US" sz="1200">
                          <a:solidFill>
                            <a:srgbClr val="000000"/>
                          </a:solidFill>
                          <a:latin typeface="Verdana"/>
                          <a:ea typeface="Times New Roman"/>
                          <a:cs typeface="Times New Roman"/>
                        </a:rPr>
                        <a:t>(Wexford Plantation GC)</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r>
              <a:tr h="405018">
                <a:tc>
                  <a:txBody>
                    <a:bodyPr/>
                    <a:lstStyle/>
                    <a:p>
                      <a:pPr>
                        <a:spcAft>
                          <a:spcPts val="0"/>
                        </a:spcAft>
                      </a:pPr>
                      <a:r>
                        <a:rPr lang="es-ES" sz="1200">
                          <a:solidFill>
                            <a:srgbClr val="000000"/>
                          </a:solidFill>
                          <a:latin typeface="Verdana"/>
                          <a:ea typeface="Times New Roman"/>
                          <a:cs typeface="Times New Roman"/>
                        </a:rPr>
                        <a:t>03/21/11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200">
                          <a:solidFill>
                            <a:srgbClr val="000000"/>
                          </a:solidFill>
                          <a:latin typeface="Verdana"/>
                          <a:ea typeface="Times New Roman"/>
                          <a:cs typeface="Times New Roman"/>
                        </a:rPr>
                        <a:t>National Invitational Tournament (March 21-22)</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200">
                          <a:solidFill>
                            <a:srgbClr val="000000"/>
                          </a:solidFill>
                          <a:latin typeface="Verdana"/>
                          <a:ea typeface="Times New Roman"/>
                          <a:cs typeface="Times New Roman"/>
                        </a:rPr>
                        <a:t>Tucson, Ariz. </a:t>
                      </a:r>
                      <a:br>
                        <a:rPr lang="es-ES" sz="1200">
                          <a:solidFill>
                            <a:srgbClr val="000000"/>
                          </a:solidFill>
                          <a:latin typeface="Verdana"/>
                          <a:ea typeface="Times New Roman"/>
                          <a:cs typeface="Times New Roman"/>
                        </a:rPr>
                      </a:br>
                      <a:r>
                        <a:rPr lang="es-ES" sz="1200">
                          <a:solidFill>
                            <a:srgbClr val="000000"/>
                          </a:solidFill>
                          <a:latin typeface="Verdana"/>
                          <a:ea typeface="Times New Roman"/>
                          <a:cs typeface="Times New Roman"/>
                        </a:rPr>
                        <a:t>(Tucson National)</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405018">
                <a:tc>
                  <a:txBody>
                    <a:bodyPr/>
                    <a:lstStyle/>
                    <a:p>
                      <a:pPr>
                        <a:spcAft>
                          <a:spcPts val="0"/>
                        </a:spcAft>
                      </a:pPr>
                      <a:r>
                        <a:rPr lang="es-ES" sz="1200">
                          <a:solidFill>
                            <a:srgbClr val="000000"/>
                          </a:solidFill>
                          <a:latin typeface="Verdana"/>
                          <a:ea typeface="Times New Roman"/>
                          <a:cs typeface="Times New Roman"/>
                        </a:rPr>
                        <a:t>03/25/11</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200">
                          <a:solidFill>
                            <a:srgbClr val="000000"/>
                          </a:solidFill>
                          <a:latin typeface="Verdana"/>
                          <a:ea typeface="Times New Roman"/>
                          <a:cs typeface="Times New Roman"/>
                        </a:rPr>
                        <a:t>Border Olympics (March 25-26)</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200">
                          <a:solidFill>
                            <a:srgbClr val="000000"/>
                          </a:solidFill>
                          <a:latin typeface="Verdana"/>
                          <a:ea typeface="Times New Roman"/>
                          <a:cs typeface="Times New Roman"/>
                        </a:rPr>
                        <a:t>Laredo, Texas </a:t>
                      </a:r>
                      <a:br>
                        <a:rPr lang="es-ES" sz="1200">
                          <a:solidFill>
                            <a:srgbClr val="000000"/>
                          </a:solidFill>
                          <a:latin typeface="Verdana"/>
                          <a:ea typeface="Times New Roman"/>
                          <a:cs typeface="Times New Roman"/>
                        </a:rPr>
                      </a:br>
                      <a:r>
                        <a:rPr lang="es-ES" sz="1200">
                          <a:solidFill>
                            <a:srgbClr val="000000"/>
                          </a:solidFill>
                          <a:latin typeface="Verdana"/>
                          <a:ea typeface="Times New Roman"/>
                          <a:cs typeface="Times New Roman"/>
                        </a:rPr>
                        <a:t>(Laredo CC)</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r>
              <a:tr h="405018">
                <a:tc>
                  <a:txBody>
                    <a:bodyPr/>
                    <a:lstStyle/>
                    <a:p>
                      <a:pPr>
                        <a:spcAft>
                          <a:spcPts val="0"/>
                        </a:spcAft>
                      </a:pPr>
                      <a:r>
                        <a:rPr lang="es-ES" sz="1200">
                          <a:solidFill>
                            <a:srgbClr val="000000"/>
                          </a:solidFill>
                          <a:latin typeface="Verdana"/>
                          <a:ea typeface="Times New Roman"/>
                          <a:cs typeface="Times New Roman"/>
                        </a:rPr>
                        <a:t>04/09/11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200">
                          <a:solidFill>
                            <a:srgbClr val="000000"/>
                          </a:solidFill>
                          <a:latin typeface="Verdana"/>
                          <a:ea typeface="Times New Roman"/>
                          <a:cs typeface="Times New Roman"/>
                        </a:rPr>
                        <a:t>adidas Hoosier Invitational (Apr. 9-10)</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200">
                          <a:solidFill>
                            <a:srgbClr val="000000"/>
                          </a:solidFill>
                          <a:latin typeface="Verdana"/>
                          <a:ea typeface="Times New Roman"/>
                          <a:cs typeface="Times New Roman"/>
                        </a:rPr>
                        <a:t>Bloomington, Ind. </a:t>
                      </a:r>
                      <a:br>
                        <a:rPr lang="en-US" sz="1200">
                          <a:solidFill>
                            <a:srgbClr val="000000"/>
                          </a:solidFill>
                          <a:latin typeface="Verdana"/>
                          <a:ea typeface="Times New Roman"/>
                          <a:cs typeface="Times New Roman"/>
                        </a:rPr>
                      </a:br>
                      <a:r>
                        <a:rPr lang="en-US" sz="1200">
                          <a:solidFill>
                            <a:srgbClr val="000000"/>
                          </a:solidFill>
                          <a:latin typeface="Verdana"/>
                          <a:ea typeface="Times New Roman"/>
                          <a:cs typeface="Times New Roman"/>
                        </a:rPr>
                        <a:t>(IU Golf Course)</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405018">
                <a:tc>
                  <a:txBody>
                    <a:bodyPr/>
                    <a:lstStyle/>
                    <a:p>
                      <a:pPr>
                        <a:spcAft>
                          <a:spcPts val="0"/>
                        </a:spcAft>
                      </a:pPr>
                      <a:r>
                        <a:rPr lang="es-ES" sz="1200">
                          <a:solidFill>
                            <a:srgbClr val="000000"/>
                          </a:solidFill>
                          <a:latin typeface="Verdana"/>
                          <a:ea typeface="Times New Roman"/>
                          <a:cs typeface="Times New Roman"/>
                        </a:rPr>
                        <a:t>04/16/11</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200">
                          <a:solidFill>
                            <a:srgbClr val="000000"/>
                          </a:solidFill>
                          <a:latin typeface="Verdana"/>
                          <a:ea typeface="Times New Roman"/>
                          <a:cs typeface="Times New Roman"/>
                        </a:rPr>
                        <a:t>Illini Spring Classic (Apr. 16-17)</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n-US" sz="1200">
                          <a:solidFill>
                            <a:srgbClr val="000000"/>
                          </a:solidFill>
                          <a:latin typeface="Verdana"/>
                          <a:ea typeface="Times New Roman"/>
                          <a:cs typeface="Times New Roman"/>
                        </a:rPr>
                        <a:t>Urbana, Ill. </a:t>
                      </a:r>
                      <a:br>
                        <a:rPr lang="en-US" sz="1200">
                          <a:solidFill>
                            <a:srgbClr val="000000"/>
                          </a:solidFill>
                          <a:latin typeface="Verdana"/>
                          <a:ea typeface="Times New Roman"/>
                          <a:cs typeface="Times New Roman"/>
                        </a:rPr>
                      </a:br>
                      <a:r>
                        <a:rPr lang="en-US" sz="1200">
                          <a:solidFill>
                            <a:srgbClr val="000000"/>
                          </a:solidFill>
                          <a:latin typeface="Verdana"/>
                          <a:ea typeface="Times New Roman"/>
                          <a:cs typeface="Times New Roman"/>
                        </a:rPr>
                        <a:t>(Stone Creek GC)</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r>
              <a:tr h="405018">
                <a:tc>
                  <a:txBody>
                    <a:bodyPr/>
                    <a:lstStyle/>
                    <a:p>
                      <a:pPr>
                        <a:spcAft>
                          <a:spcPts val="0"/>
                        </a:spcAft>
                      </a:pPr>
                      <a:r>
                        <a:rPr lang="es-ES" sz="1200">
                          <a:solidFill>
                            <a:srgbClr val="000000"/>
                          </a:solidFill>
                          <a:latin typeface="Verdana"/>
                          <a:ea typeface="Times New Roman"/>
                          <a:cs typeface="Times New Roman"/>
                        </a:rPr>
                        <a:t>04/29/11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200">
                          <a:solidFill>
                            <a:srgbClr val="000000"/>
                          </a:solidFill>
                          <a:latin typeface="Verdana"/>
                          <a:ea typeface="Times New Roman"/>
                          <a:cs typeface="Times New Roman"/>
                        </a:rPr>
                        <a:t>Big Ten Championship (Apr. 29- May 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200">
                          <a:solidFill>
                            <a:srgbClr val="000000"/>
                          </a:solidFill>
                          <a:latin typeface="Verdana"/>
                          <a:ea typeface="Times New Roman"/>
                          <a:cs typeface="Times New Roman"/>
                        </a:rPr>
                        <a:t>West Lafayette, Ind.</a:t>
                      </a:r>
                      <a:br>
                        <a:rPr lang="en-US" sz="1200">
                          <a:solidFill>
                            <a:srgbClr val="000000"/>
                          </a:solidFill>
                          <a:latin typeface="Verdana"/>
                          <a:ea typeface="Times New Roman"/>
                          <a:cs typeface="Times New Roman"/>
                        </a:rPr>
                      </a:br>
                      <a:r>
                        <a:rPr lang="en-US" sz="1200">
                          <a:solidFill>
                            <a:srgbClr val="000000"/>
                          </a:solidFill>
                          <a:latin typeface="Verdana"/>
                          <a:ea typeface="Times New Roman"/>
                          <a:cs typeface="Times New Roman"/>
                        </a:rPr>
                        <a:t>(Kampen GC)</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405018">
                <a:tc>
                  <a:txBody>
                    <a:bodyPr/>
                    <a:lstStyle/>
                    <a:p>
                      <a:pPr>
                        <a:spcAft>
                          <a:spcPts val="0"/>
                        </a:spcAft>
                      </a:pPr>
                      <a:r>
                        <a:rPr lang="es-ES" sz="1200">
                          <a:solidFill>
                            <a:srgbClr val="000000"/>
                          </a:solidFill>
                          <a:latin typeface="Verdana"/>
                          <a:ea typeface="Times New Roman"/>
                          <a:cs typeface="Times New Roman"/>
                        </a:rPr>
                        <a:t>05/19/11</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200">
                          <a:solidFill>
                            <a:srgbClr val="000000"/>
                          </a:solidFill>
                          <a:latin typeface="Verdana"/>
                          <a:ea typeface="Times New Roman"/>
                          <a:cs typeface="Times New Roman"/>
                        </a:rPr>
                        <a:t>NCAA Regional (May 19-21)</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n-US" sz="1200">
                          <a:solidFill>
                            <a:srgbClr val="000000"/>
                          </a:solidFill>
                          <a:latin typeface="Verdana"/>
                          <a:ea typeface="Times New Roman"/>
                          <a:cs typeface="Times New Roman"/>
                        </a:rPr>
                        <a:t>Zionsville, Ind.</a:t>
                      </a:r>
                      <a:br>
                        <a:rPr lang="en-US" sz="1200">
                          <a:solidFill>
                            <a:srgbClr val="000000"/>
                          </a:solidFill>
                          <a:latin typeface="Verdana"/>
                          <a:ea typeface="Times New Roman"/>
                          <a:cs typeface="Times New Roman"/>
                        </a:rPr>
                      </a:br>
                      <a:r>
                        <a:rPr lang="en-US" sz="1200">
                          <a:solidFill>
                            <a:srgbClr val="000000"/>
                          </a:solidFill>
                          <a:latin typeface="Verdana"/>
                          <a:ea typeface="Times New Roman"/>
                          <a:cs typeface="Times New Roman"/>
                        </a:rPr>
                        <a:t>(Wolf Run GC)</a:t>
                      </a:r>
                      <a:endParaRPr lang="es-ES" sz="1200">
                        <a:latin typeface="Arial"/>
                        <a:ea typeface="Calibri"/>
                        <a:cs typeface="Times New Roman"/>
                      </a:endParaRPr>
                    </a:p>
                  </a:txBody>
                  <a:tcPr marL="19050" marR="19050" marT="19050" marB="19050">
                    <a:lnL>
                      <a:noFill/>
                    </a:lnL>
                    <a:lnR>
                      <a:noFill/>
                    </a:lnR>
                    <a:lnT>
                      <a:noFill/>
                    </a:lnT>
                    <a:lnB>
                      <a:noFill/>
                    </a:lnB>
                    <a:solidFill>
                      <a:srgbClr val="D1D1D1"/>
                    </a:solidFill>
                  </a:tcPr>
                </a:tc>
              </a:tr>
              <a:tr h="405018">
                <a:tc>
                  <a:txBody>
                    <a:bodyPr/>
                    <a:lstStyle/>
                    <a:p>
                      <a:pPr>
                        <a:spcAft>
                          <a:spcPts val="0"/>
                        </a:spcAft>
                      </a:pPr>
                      <a:r>
                        <a:rPr lang="es-ES" sz="1200">
                          <a:solidFill>
                            <a:srgbClr val="000000"/>
                          </a:solidFill>
                          <a:latin typeface="Verdana"/>
                          <a:ea typeface="Times New Roman"/>
                          <a:cs typeface="Times New Roman"/>
                        </a:rPr>
                        <a:t>05/31/11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200">
                          <a:solidFill>
                            <a:srgbClr val="000000"/>
                          </a:solidFill>
                          <a:latin typeface="Verdana"/>
                          <a:ea typeface="Times New Roman"/>
                          <a:cs typeface="Times New Roman"/>
                        </a:rPr>
                        <a:t>NCAA Championships (May 31-June 5)</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200" dirty="0">
                          <a:solidFill>
                            <a:srgbClr val="000000"/>
                          </a:solidFill>
                          <a:latin typeface="Verdana"/>
                          <a:ea typeface="Times New Roman"/>
                          <a:cs typeface="Times New Roman"/>
                        </a:rPr>
                        <a:t>Stillwater, Okla. </a:t>
                      </a:r>
                      <a:br>
                        <a:rPr lang="en-US" sz="1200" dirty="0">
                          <a:solidFill>
                            <a:srgbClr val="000000"/>
                          </a:solidFill>
                          <a:latin typeface="Verdana"/>
                          <a:ea typeface="Times New Roman"/>
                          <a:cs typeface="Times New Roman"/>
                        </a:rPr>
                      </a:br>
                      <a:r>
                        <a:rPr lang="en-US" sz="1200" dirty="0">
                          <a:solidFill>
                            <a:srgbClr val="000000"/>
                          </a:solidFill>
                          <a:latin typeface="Verdana"/>
                          <a:ea typeface="Times New Roman"/>
                          <a:cs typeface="Times New Roman"/>
                        </a:rPr>
                        <a:t>(</a:t>
                      </a:r>
                      <a:r>
                        <a:rPr lang="en-US" sz="1200" dirty="0" err="1">
                          <a:solidFill>
                            <a:srgbClr val="000000"/>
                          </a:solidFill>
                          <a:latin typeface="Verdana"/>
                          <a:ea typeface="Times New Roman"/>
                          <a:cs typeface="Times New Roman"/>
                        </a:rPr>
                        <a:t>Karsten</a:t>
                      </a:r>
                      <a:r>
                        <a:rPr lang="en-US" sz="1200" dirty="0">
                          <a:solidFill>
                            <a:srgbClr val="000000"/>
                          </a:solidFill>
                          <a:latin typeface="Verdana"/>
                          <a:ea typeface="Times New Roman"/>
                          <a:cs typeface="Times New Roman"/>
                        </a:rPr>
                        <a:t> Creek GC)</a:t>
                      </a:r>
                      <a:endParaRPr lang="es-ES" sz="1200" dirty="0">
                        <a:latin typeface="Arial"/>
                        <a:ea typeface="Calibri"/>
                        <a:cs typeface="Times New Roman"/>
                      </a:endParaRPr>
                    </a:p>
                  </a:txBody>
                  <a:tcPr marL="19050" marR="19050" marT="19050" marB="19050">
                    <a:lnL>
                      <a:noFill/>
                    </a:lnL>
                    <a:lnR>
                      <a:noFill/>
                    </a:lnR>
                    <a:lnT>
                      <a:noFill/>
                    </a:lnT>
                    <a:lnB>
                      <a:noFill/>
                    </a:lnB>
                    <a:solidFill>
                      <a:srgbClr val="F1F1F1"/>
                    </a:solidFill>
                  </a:tcPr>
                </a:tc>
              </a:tr>
            </a:tbl>
          </a:graphicData>
        </a:graphic>
      </p:graphicFrame>
      <p:pic>
        <p:nvPicPr>
          <p:cNvPr id="11304" name="Picture 4" descr="http://t3.gstatic.com/images?q=tbn:ANd9GcRdaZLm1GrJZUnDhOxBETrfZQxCxNGroXV6MwkTTOKjvRxXtIYxtg"/>
          <p:cNvPicPr>
            <a:picLocks noChangeAspect="1" noChangeArrowheads="1"/>
          </p:cNvPicPr>
          <p:nvPr/>
        </p:nvPicPr>
        <p:blipFill>
          <a:blip r:embed="rId3" cstate="print"/>
          <a:srcRect/>
          <a:stretch>
            <a:fillRect/>
          </a:stretch>
        </p:blipFill>
        <p:spPr bwMode="auto">
          <a:xfrm>
            <a:off x="0" y="0"/>
            <a:ext cx="1143000" cy="1143000"/>
          </a:xfrm>
          <a:prstGeom prst="rect">
            <a:avLst/>
          </a:prstGeom>
          <a:noFill/>
          <a:ln w="9525">
            <a:noFill/>
            <a:miter lim="800000"/>
            <a:headEnd/>
            <a:tailEnd/>
          </a:ln>
        </p:spPr>
      </p:pic>
      <p:sp>
        <p:nvSpPr>
          <p:cNvPr id="11305" name="5 CuadroTexto"/>
          <p:cNvSpPr txBox="1">
            <a:spLocks noChangeArrowheads="1"/>
          </p:cNvSpPr>
          <p:nvPr/>
        </p:nvSpPr>
        <p:spPr bwMode="auto">
          <a:xfrm>
            <a:off x="1763713" y="981075"/>
            <a:ext cx="6337300" cy="461963"/>
          </a:xfrm>
          <a:prstGeom prst="rect">
            <a:avLst/>
          </a:prstGeom>
          <a:noFill/>
          <a:ln w="9525">
            <a:noFill/>
            <a:miter lim="800000"/>
            <a:headEnd/>
            <a:tailEnd/>
          </a:ln>
        </p:spPr>
        <p:txBody>
          <a:bodyPr>
            <a:spAutoFit/>
          </a:bodyPr>
          <a:lstStyle/>
          <a:p>
            <a:pPr algn="ctr"/>
            <a:r>
              <a:rPr lang="es-ES" sz="2400">
                <a:solidFill>
                  <a:schemeClr val="bg1"/>
                </a:solidFill>
              </a:rPr>
              <a:t>CALENDARIO 1T 2011 GOLF MASCULINO</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187450" y="1311275"/>
          <a:ext cx="7128790" cy="4926555"/>
        </p:xfrm>
        <a:graphic>
          <a:graphicData uri="http://schemas.openxmlformats.org/drawingml/2006/table">
            <a:tbl>
              <a:tblPr/>
              <a:tblGrid>
                <a:gridCol w="1425758"/>
                <a:gridCol w="1425758"/>
                <a:gridCol w="1425758"/>
                <a:gridCol w="1425758"/>
                <a:gridCol w="1425758"/>
              </a:tblGrid>
              <a:tr h="366296">
                <a:tc>
                  <a:txBody>
                    <a:bodyPr/>
                    <a:lstStyle/>
                    <a:p>
                      <a:pPr algn="l"/>
                      <a:r>
                        <a:rPr lang="es-ES" sz="1000" b="1" u="sng" dirty="0" smtClean="0">
                          <a:solidFill>
                            <a:srgbClr val="FFFFFF"/>
                          </a:solidFill>
                          <a:latin typeface="Arial"/>
                        </a:rPr>
                        <a:t>NOMBRE</a:t>
                      </a:r>
                      <a:endParaRPr lang="es-ES" sz="1000" b="1" u="sng" dirty="0">
                        <a:solidFill>
                          <a:srgbClr val="FFFFFF"/>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821800"/>
                    </a:solidFill>
                  </a:tcPr>
                </a:tc>
                <a:tc>
                  <a:txBody>
                    <a:bodyPr/>
                    <a:lstStyle/>
                    <a:p>
                      <a:pPr algn="l"/>
                      <a:r>
                        <a:rPr lang="es-ES" sz="1000" b="1" u="sng" dirty="0" smtClean="0">
                          <a:solidFill>
                            <a:srgbClr val="FFFFFF"/>
                          </a:solidFill>
                          <a:latin typeface="Arial"/>
                        </a:rPr>
                        <a:t>CLASE</a:t>
                      </a:r>
                      <a:endParaRPr lang="es-ES" sz="1000" b="1" u="sng" dirty="0">
                        <a:solidFill>
                          <a:srgbClr val="FFFFFF"/>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821800"/>
                    </a:solidFill>
                  </a:tcPr>
                </a:tc>
                <a:tc>
                  <a:txBody>
                    <a:bodyPr/>
                    <a:lstStyle/>
                    <a:p>
                      <a:pPr algn="l"/>
                      <a:r>
                        <a:rPr lang="es-ES" sz="1000" b="1" u="sng">
                          <a:solidFill>
                            <a:srgbClr val="FFFFFF"/>
                          </a:solidFill>
                          <a:latin typeface="Arial"/>
                        </a:rPr>
                        <a:t>Ht.</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821800"/>
                    </a:solidFill>
                  </a:tcPr>
                </a:tc>
                <a:tc>
                  <a:txBody>
                    <a:bodyPr/>
                    <a:lstStyle/>
                    <a:p>
                      <a:pPr algn="l"/>
                      <a:r>
                        <a:rPr lang="es-ES" sz="1000" b="1">
                          <a:solidFill>
                            <a:srgbClr val="FFFFFF"/>
                          </a:solidFill>
                          <a:latin typeface="Arial"/>
                        </a:rPr>
                        <a:t>Hometown</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821800"/>
                    </a:solidFill>
                  </a:tcPr>
                </a:tc>
                <a:tc>
                  <a:txBody>
                    <a:bodyPr/>
                    <a:lstStyle/>
                    <a:p>
                      <a:pPr algn="l"/>
                      <a:r>
                        <a:rPr lang="es-ES" sz="1000" b="1">
                          <a:solidFill>
                            <a:srgbClr val="FFFFFF"/>
                          </a:solidFill>
                          <a:latin typeface="Arial"/>
                        </a:rPr>
                        <a:t>High School</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821800"/>
                    </a:solidFill>
                  </a:tcPr>
                </a:tc>
              </a:tr>
              <a:tr h="543297">
                <a:tc>
                  <a:txBody>
                    <a:bodyPr/>
                    <a:lstStyle/>
                    <a:p>
                      <a:pPr algn="l"/>
                      <a:r>
                        <a:rPr lang="es-ES" sz="1000" b="0" i="0" u="sng">
                          <a:solidFill>
                            <a:srgbClr val="950000"/>
                          </a:solidFill>
                          <a:latin typeface="Arial"/>
                          <a:hlinkClick r:id="rId2"/>
                        </a:rPr>
                        <a:t>Burneski, Pamela</a:t>
                      </a:r>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SO</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5-11</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Surrey, British Columbia</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Fleetwood Park Secondary</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366296">
                <a:tc>
                  <a:txBody>
                    <a:bodyPr/>
                    <a:lstStyle/>
                    <a:p>
                      <a:pPr algn="l"/>
                      <a:r>
                        <a:rPr lang="es-ES" sz="1000" b="0" i="0" u="sng">
                          <a:solidFill>
                            <a:srgbClr val="950000"/>
                          </a:solidFill>
                          <a:latin typeface="Arial"/>
                          <a:hlinkClick r:id="rId3"/>
                        </a:rPr>
                        <a:t>Cain, Kristtini</a:t>
                      </a:r>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JR</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5-6</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Marion, Ind.</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Marion</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366296">
                <a:tc>
                  <a:txBody>
                    <a:bodyPr/>
                    <a:lstStyle/>
                    <a:p>
                      <a:pPr algn="l"/>
                      <a:r>
                        <a:rPr lang="es-ES" sz="1000" b="0" i="0" u="sng">
                          <a:solidFill>
                            <a:srgbClr val="950000"/>
                          </a:solidFill>
                          <a:latin typeface="Arial"/>
                          <a:hlinkClick r:id="rId4"/>
                        </a:rPr>
                        <a:t>Coons, Kate</a:t>
                      </a:r>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SO</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5-5</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Wilbraham, Mass.</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Minnechaug Regional</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366296">
                <a:tc>
                  <a:txBody>
                    <a:bodyPr/>
                    <a:lstStyle/>
                    <a:p>
                      <a:pPr algn="l"/>
                      <a:r>
                        <a:rPr lang="es-ES" sz="1000" b="0" i="0" u="sng">
                          <a:solidFill>
                            <a:srgbClr val="950000"/>
                          </a:solidFill>
                          <a:latin typeface="Arial"/>
                          <a:hlinkClick r:id="rId5"/>
                        </a:rPr>
                        <a:t>Davies, Rosie</a:t>
                      </a:r>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SO</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London, England</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Elliot School</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543297">
                <a:tc>
                  <a:txBody>
                    <a:bodyPr/>
                    <a:lstStyle/>
                    <a:p>
                      <a:pPr algn="l"/>
                      <a:r>
                        <a:rPr lang="es-ES" sz="1000" b="0" i="0" u="sng">
                          <a:solidFill>
                            <a:srgbClr val="950000"/>
                          </a:solidFill>
                          <a:latin typeface="Arial"/>
                          <a:hlinkClick r:id="rId6"/>
                        </a:rPr>
                        <a:t>Gahm, Lindsay</a:t>
                      </a:r>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FR</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5-5</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Louisville, Ky.</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Sacred Heart Academy</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366296">
                <a:tc>
                  <a:txBody>
                    <a:bodyPr/>
                    <a:lstStyle/>
                    <a:p>
                      <a:pPr algn="l"/>
                      <a:r>
                        <a:rPr lang="es-ES" sz="1000" b="0" i="0" u="sng">
                          <a:solidFill>
                            <a:srgbClr val="950000"/>
                          </a:solidFill>
                          <a:latin typeface="Arial"/>
                          <a:hlinkClick r:id="rId7"/>
                        </a:rPr>
                        <a:t>Giesecke, Lauren</a:t>
                      </a:r>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SR</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6-0</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Kokomo, Ind.</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Northwestern</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366296">
                <a:tc>
                  <a:txBody>
                    <a:bodyPr/>
                    <a:lstStyle/>
                    <a:p>
                      <a:pPr algn="l"/>
                      <a:r>
                        <a:rPr lang="es-ES" sz="1000" b="0" i="0" u="sng">
                          <a:solidFill>
                            <a:srgbClr val="950000"/>
                          </a:solidFill>
                          <a:latin typeface="Arial"/>
                          <a:hlinkClick r:id="rId8"/>
                        </a:rPr>
                        <a:t>Hayashi, Sophie</a:t>
                      </a:r>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FR</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5-4</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Carmel, Ind.</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IMG Academy</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543297">
                <a:tc>
                  <a:txBody>
                    <a:bodyPr/>
                    <a:lstStyle/>
                    <a:p>
                      <a:pPr algn="l"/>
                      <a:r>
                        <a:rPr lang="es-ES" sz="1000" b="0" i="0" u="sng">
                          <a:solidFill>
                            <a:srgbClr val="950000"/>
                          </a:solidFill>
                          <a:latin typeface="Arial"/>
                          <a:hlinkClick r:id="rId9"/>
                        </a:rPr>
                        <a:t>O'Connor, Molly</a:t>
                      </a:r>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SO</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5-10</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Wheaton, Ill.</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Wheaton-Warrenville South</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366296">
                <a:tc>
                  <a:txBody>
                    <a:bodyPr/>
                    <a:lstStyle/>
                    <a:p>
                      <a:pPr algn="l"/>
                      <a:r>
                        <a:rPr lang="es-ES" sz="1000" b="0" i="0" u="sng">
                          <a:solidFill>
                            <a:srgbClr val="950000"/>
                          </a:solidFill>
                          <a:latin typeface="Arial"/>
                          <a:hlinkClick r:id="rId10"/>
                        </a:rPr>
                        <a:t>Orevik, Cecilia</a:t>
                      </a:r>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SR</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5-6</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Mariefred, Sweden</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Sodertalje</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366296">
                <a:tc>
                  <a:txBody>
                    <a:bodyPr/>
                    <a:lstStyle/>
                    <a:p>
                      <a:pPr algn="l"/>
                      <a:r>
                        <a:rPr lang="es-ES" sz="1000" b="0" i="0" u="sng">
                          <a:solidFill>
                            <a:srgbClr val="950000"/>
                          </a:solidFill>
                          <a:latin typeface="Arial"/>
                          <a:hlinkClick r:id="rId11"/>
                        </a:rPr>
                        <a:t>Wierks, Kylee</a:t>
                      </a:r>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SO</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5-6</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Ft. Wayne, Ind.</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Northrop</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366296">
                <a:tc>
                  <a:txBody>
                    <a:bodyPr/>
                    <a:lstStyle/>
                    <a:p>
                      <a:pPr algn="l"/>
                      <a:r>
                        <a:rPr lang="es-ES" sz="1000" b="0" i="0" u="sng">
                          <a:solidFill>
                            <a:srgbClr val="950000"/>
                          </a:solidFill>
                          <a:latin typeface="Arial"/>
                          <a:hlinkClick r:id="rId12"/>
                        </a:rPr>
                        <a:t>Yanch, Jacqueline</a:t>
                      </a:r>
                      <a:endParaRPr lang="es-ES" sz="1000" b="0" i="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SO</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5-6</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a:solidFill>
                            <a:srgbClr val="222222"/>
                          </a:solidFill>
                          <a:latin typeface="Arial"/>
                        </a:rPr>
                        <a:t>Barrie, Ontario</a:t>
                      </a: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000" b="0" i="0" dirty="0">
                          <a:solidFill>
                            <a:srgbClr val="222222"/>
                          </a:solidFill>
                          <a:latin typeface="Arial"/>
                        </a:rPr>
                        <a:t>St. </a:t>
                      </a:r>
                      <a:r>
                        <a:rPr lang="es-ES" sz="1000" b="0" i="0" dirty="0" err="1">
                          <a:solidFill>
                            <a:srgbClr val="222222"/>
                          </a:solidFill>
                          <a:latin typeface="Arial"/>
                        </a:rPr>
                        <a:t>Joseph's</a:t>
                      </a:r>
                      <a:endParaRPr lang="es-ES" sz="1000" b="0" i="0" dirty="0">
                        <a:solidFill>
                          <a:srgbClr val="222222"/>
                        </a:solidFill>
                        <a:latin typeface="Arial"/>
                      </a:endParaRPr>
                    </a:p>
                  </a:txBody>
                  <a:tcPr marL="5070" marR="5070" marT="5070" marB="50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bl>
          </a:graphicData>
        </a:graphic>
      </p:graphicFrame>
      <p:sp>
        <p:nvSpPr>
          <p:cNvPr id="12370" name="Rectangle 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latin typeface="Calibri" pitchFamily="34" charset="0"/>
            </a:endParaRPr>
          </a:p>
        </p:txBody>
      </p:sp>
      <p:pic>
        <p:nvPicPr>
          <p:cNvPr id="12371" name="Picture 4" descr="http://t3.gstatic.com/images?q=tbn:ANd9GcRdaZLm1GrJZUnDhOxBETrfZQxCxNGroXV6MwkTTOKjvRxXtIYxtg"/>
          <p:cNvPicPr>
            <a:picLocks noChangeAspect="1" noChangeArrowheads="1"/>
          </p:cNvPicPr>
          <p:nvPr/>
        </p:nvPicPr>
        <p:blipFill>
          <a:blip r:embed="rId13" cstate="print"/>
          <a:srcRect/>
          <a:stretch>
            <a:fillRect/>
          </a:stretch>
        </p:blipFill>
        <p:spPr bwMode="auto">
          <a:xfrm>
            <a:off x="0" y="0"/>
            <a:ext cx="1143000" cy="1143000"/>
          </a:xfrm>
          <a:prstGeom prst="rect">
            <a:avLst/>
          </a:prstGeom>
          <a:noFill/>
          <a:ln w="9525">
            <a:noFill/>
            <a:miter lim="800000"/>
            <a:headEnd/>
            <a:tailEnd/>
          </a:ln>
        </p:spPr>
      </p:pic>
      <p:sp>
        <p:nvSpPr>
          <p:cNvPr id="12372" name="4 CuadroTexto"/>
          <p:cNvSpPr txBox="1">
            <a:spLocks noChangeArrowheads="1"/>
          </p:cNvSpPr>
          <p:nvPr/>
        </p:nvSpPr>
        <p:spPr bwMode="auto">
          <a:xfrm>
            <a:off x="2195513" y="476250"/>
            <a:ext cx="5761037" cy="739775"/>
          </a:xfrm>
          <a:prstGeom prst="rect">
            <a:avLst/>
          </a:prstGeom>
          <a:noFill/>
          <a:ln w="9525">
            <a:noFill/>
            <a:miter lim="800000"/>
            <a:headEnd/>
            <a:tailEnd/>
          </a:ln>
        </p:spPr>
        <p:txBody>
          <a:bodyPr>
            <a:spAutoFit/>
          </a:bodyPr>
          <a:lstStyle/>
          <a:p>
            <a:r>
              <a:rPr lang="es-ES" sz="2400" b="1">
                <a:solidFill>
                  <a:schemeClr val="bg1"/>
                </a:solidFill>
              </a:rPr>
              <a:t>Equipo del Golf femenino 2010 - 2011</a:t>
            </a:r>
          </a:p>
          <a:p>
            <a:endParaRPr lang="es-E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827088" y="2411413"/>
          <a:ext cx="7488831" cy="4041606"/>
        </p:xfrm>
        <a:graphic>
          <a:graphicData uri="http://schemas.openxmlformats.org/drawingml/2006/table">
            <a:tbl>
              <a:tblPr/>
              <a:tblGrid>
                <a:gridCol w="2496277"/>
                <a:gridCol w="2496277"/>
                <a:gridCol w="2496277"/>
              </a:tblGrid>
              <a:tr h="408702">
                <a:tc>
                  <a:txBody>
                    <a:bodyPr/>
                    <a:lstStyle/>
                    <a:p>
                      <a:pPr>
                        <a:spcAft>
                          <a:spcPts val="0"/>
                        </a:spcAft>
                      </a:pPr>
                      <a:r>
                        <a:rPr lang="es-ES" sz="1100" dirty="0">
                          <a:solidFill>
                            <a:srgbClr val="FFFFFF"/>
                          </a:solidFill>
                          <a:latin typeface="Verdana"/>
                          <a:ea typeface="Times New Roman"/>
                          <a:cs typeface="Times New Roman"/>
                        </a:rPr>
                        <a:t>Fecha</a:t>
                      </a:r>
                      <a:endParaRPr lang="es-ES" sz="1100" dirty="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spcAft>
                          <a:spcPts val="0"/>
                        </a:spcAft>
                      </a:pPr>
                      <a:r>
                        <a:rPr lang="es-ES" sz="1100" dirty="0" smtClean="0">
                          <a:solidFill>
                            <a:srgbClr val="FFFFFF"/>
                          </a:solidFill>
                          <a:latin typeface="Verdana"/>
                          <a:ea typeface="Calibri"/>
                          <a:cs typeface="Times New Roman"/>
                        </a:rPr>
                        <a:t>Torneo</a:t>
                      </a:r>
                      <a:endParaRPr lang="es-ES" sz="1100" dirty="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spcAft>
                          <a:spcPts val="0"/>
                        </a:spcAft>
                      </a:pPr>
                      <a:r>
                        <a:rPr lang="es-ES" sz="1100">
                          <a:solidFill>
                            <a:srgbClr val="FFFFFF"/>
                          </a:solidFill>
                          <a:latin typeface="Verdana"/>
                          <a:ea typeface="Times New Roman"/>
                          <a:cs typeface="Times New Roman"/>
                        </a:rPr>
                        <a:t>Localidad</a:t>
                      </a:r>
                      <a:endParaRPr lang="es-ES" sz="1100">
                        <a:latin typeface="Arial"/>
                        <a:ea typeface="Calibri"/>
                        <a:cs typeface="Times New Roman"/>
                      </a:endParaRPr>
                    </a:p>
                  </a:txBody>
                  <a:tcPr marL="19050" marR="19050" marT="38100" marB="38100" anchor="ctr">
                    <a:lnL>
                      <a:noFill/>
                    </a:lnL>
                    <a:lnR>
                      <a:noFill/>
                    </a:lnR>
                    <a:lnT>
                      <a:noFill/>
                    </a:lnT>
                    <a:lnB>
                      <a:noFill/>
                    </a:lnB>
                    <a:solidFill>
                      <a:srgbClr val="666666"/>
                    </a:solidFill>
                  </a:tcPr>
                </a:tc>
              </a:tr>
              <a:tr h="302742">
                <a:tc>
                  <a:txBody>
                    <a:bodyPr/>
                    <a:lstStyle/>
                    <a:p>
                      <a:pPr>
                        <a:spcAft>
                          <a:spcPts val="0"/>
                        </a:spcAft>
                      </a:pPr>
                      <a:r>
                        <a:rPr lang="es-ES" sz="1100">
                          <a:solidFill>
                            <a:srgbClr val="000000"/>
                          </a:solidFill>
                          <a:latin typeface="Verdana"/>
                          <a:ea typeface="Times New Roman"/>
                          <a:cs typeface="Times New Roman"/>
                        </a:rPr>
                        <a:t>11/01/10</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Challenge at Onion Creek</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Austin, Texas</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2742">
                <a:tc>
                  <a:txBody>
                    <a:bodyPr/>
                    <a:lstStyle/>
                    <a:p>
                      <a:pPr>
                        <a:spcAft>
                          <a:spcPts val="0"/>
                        </a:spcAft>
                      </a:pPr>
                      <a:r>
                        <a:rPr lang="es-ES" sz="1100">
                          <a:solidFill>
                            <a:srgbClr val="000000"/>
                          </a:solidFill>
                          <a:latin typeface="Verdana"/>
                          <a:ea typeface="Times New Roman"/>
                          <a:cs typeface="Times New Roman"/>
                        </a:rPr>
                        <a:t>11/02/10</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Challenge at Onion Creek</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Austin, Texas</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2742">
                <a:tc>
                  <a:txBody>
                    <a:bodyPr/>
                    <a:lstStyle/>
                    <a:p>
                      <a:pPr>
                        <a:spcAft>
                          <a:spcPts val="0"/>
                        </a:spcAft>
                      </a:pPr>
                      <a:r>
                        <a:rPr lang="es-ES" sz="1100">
                          <a:solidFill>
                            <a:srgbClr val="000000"/>
                          </a:solidFill>
                          <a:latin typeface="Verdana"/>
                          <a:ea typeface="Times New Roman"/>
                          <a:cs typeface="Times New Roman"/>
                        </a:rPr>
                        <a:t>02/13/11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Lady Puerto Rico Classic</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San Juan, Puerto Rico</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2742">
                <a:tc>
                  <a:txBody>
                    <a:bodyPr/>
                    <a:lstStyle/>
                    <a:p>
                      <a:pPr>
                        <a:spcAft>
                          <a:spcPts val="0"/>
                        </a:spcAft>
                      </a:pPr>
                      <a:r>
                        <a:rPr lang="es-ES" sz="1100">
                          <a:solidFill>
                            <a:srgbClr val="000000"/>
                          </a:solidFill>
                          <a:latin typeface="Verdana"/>
                          <a:ea typeface="Times New Roman"/>
                          <a:cs typeface="Times New Roman"/>
                        </a:rPr>
                        <a:t>02/14/11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Lady Puerto Rico Classic</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San Juan, Puerto Rico</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2742">
                <a:tc>
                  <a:txBody>
                    <a:bodyPr/>
                    <a:lstStyle/>
                    <a:p>
                      <a:pPr>
                        <a:spcAft>
                          <a:spcPts val="0"/>
                        </a:spcAft>
                      </a:pPr>
                      <a:r>
                        <a:rPr lang="es-ES" sz="1100">
                          <a:solidFill>
                            <a:srgbClr val="000000"/>
                          </a:solidFill>
                          <a:latin typeface="Verdana"/>
                          <a:ea typeface="Times New Roman"/>
                          <a:cs typeface="Times New Roman"/>
                        </a:rPr>
                        <a:t>02/15/11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Lady Puerto Rico Classic</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San Juan, Puerto Rico</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2742">
                <a:tc>
                  <a:txBody>
                    <a:bodyPr/>
                    <a:lstStyle/>
                    <a:p>
                      <a:pPr>
                        <a:spcAft>
                          <a:spcPts val="0"/>
                        </a:spcAft>
                      </a:pPr>
                      <a:r>
                        <a:rPr lang="es-ES" sz="1100">
                          <a:solidFill>
                            <a:srgbClr val="000000"/>
                          </a:solidFill>
                          <a:latin typeface="Verdana"/>
                          <a:ea typeface="Times New Roman"/>
                          <a:cs typeface="Times New Roman"/>
                        </a:rPr>
                        <a:t>02/21/11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Central District Invitational</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Parrish, Fla.</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2742">
                <a:tc>
                  <a:txBody>
                    <a:bodyPr/>
                    <a:lstStyle/>
                    <a:p>
                      <a:pPr>
                        <a:spcAft>
                          <a:spcPts val="0"/>
                        </a:spcAft>
                      </a:pPr>
                      <a:r>
                        <a:rPr lang="es-ES" sz="1100">
                          <a:solidFill>
                            <a:srgbClr val="000000"/>
                          </a:solidFill>
                          <a:latin typeface="Verdana"/>
                          <a:ea typeface="Times New Roman"/>
                          <a:cs typeface="Times New Roman"/>
                        </a:rPr>
                        <a:t>02/22/11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Central District Invitational</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Parrish, Fla.</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2742">
                <a:tc>
                  <a:txBody>
                    <a:bodyPr/>
                    <a:lstStyle/>
                    <a:p>
                      <a:pPr>
                        <a:spcAft>
                          <a:spcPts val="0"/>
                        </a:spcAft>
                      </a:pPr>
                      <a:r>
                        <a:rPr lang="es-ES" sz="1100">
                          <a:solidFill>
                            <a:srgbClr val="000000"/>
                          </a:solidFill>
                          <a:latin typeface="Verdana"/>
                          <a:ea typeface="Times New Roman"/>
                          <a:cs typeface="Times New Roman"/>
                        </a:rPr>
                        <a:t>03/14/11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Lumberjack Shootout</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Flagstaff, Ariz.</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2742">
                <a:tc>
                  <a:txBody>
                    <a:bodyPr/>
                    <a:lstStyle/>
                    <a:p>
                      <a:pPr>
                        <a:spcAft>
                          <a:spcPts val="0"/>
                        </a:spcAft>
                      </a:pPr>
                      <a:r>
                        <a:rPr lang="es-ES" sz="1100">
                          <a:solidFill>
                            <a:srgbClr val="000000"/>
                          </a:solidFill>
                          <a:latin typeface="Verdana"/>
                          <a:ea typeface="Times New Roman"/>
                          <a:cs typeface="Times New Roman"/>
                        </a:rPr>
                        <a:t>03/15/11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Lumberjack Shootout</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Flagstaff, Ariz.</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2742">
                <a:tc>
                  <a:txBody>
                    <a:bodyPr/>
                    <a:lstStyle/>
                    <a:p>
                      <a:pPr>
                        <a:spcAft>
                          <a:spcPts val="0"/>
                        </a:spcAft>
                      </a:pPr>
                      <a:r>
                        <a:rPr lang="es-ES" sz="1100">
                          <a:solidFill>
                            <a:srgbClr val="000000"/>
                          </a:solidFill>
                          <a:latin typeface="Verdana"/>
                          <a:ea typeface="Times New Roman"/>
                          <a:cs typeface="Times New Roman"/>
                        </a:rPr>
                        <a:t>03/16/11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Lumberjack Shootout</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Flagstaff, Ariz.</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2742">
                <a:tc>
                  <a:txBody>
                    <a:bodyPr/>
                    <a:lstStyle/>
                    <a:p>
                      <a:pPr>
                        <a:spcAft>
                          <a:spcPts val="0"/>
                        </a:spcAft>
                      </a:pPr>
                      <a:r>
                        <a:rPr lang="es-ES" sz="1100">
                          <a:solidFill>
                            <a:srgbClr val="000000"/>
                          </a:solidFill>
                          <a:latin typeface="Verdana"/>
                          <a:ea typeface="Times New Roman"/>
                          <a:cs typeface="Times New Roman"/>
                        </a:rPr>
                        <a:t>03/25/11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Mountain View Invitational</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Tucson, Ariz.</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2742">
                <a:tc>
                  <a:txBody>
                    <a:bodyPr/>
                    <a:lstStyle/>
                    <a:p>
                      <a:pPr>
                        <a:spcAft>
                          <a:spcPts val="0"/>
                        </a:spcAft>
                      </a:pPr>
                      <a:r>
                        <a:rPr lang="es-ES" sz="1100">
                          <a:solidFill>
                            <a:srgbClr val="000000"/>
                          </a:solidFill>
                          <a:latin typeface="Verdana"/>
                          <a:ea typeface="Times New Roman"/>
                          <a:cs typeface="Times New Roman"/>
                        </a:rPr>
                        <a:t>03/26/11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Mountain View Invitational</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dirty="0">
                          <a:solidFill>
                            <a:srgbClr val="000000"/>
                          </a:solidFill>
                          <a:latin typeface="Verdana"/>
                          <a:ea typeface="Times New Roman"/>
                          <a:cs typeface="Times New Roman"/>
                        </a:rPr>
                        <a:t>Tucson, </a:t>
                      </a:r>
                      <a:r>
                        <a:rPr lang="es-ES" sz="1100" dirty="0" err="1">
                          <a:solidFill>
                            <a:srgbClr val="000000"/>
                          </a:solidFill>
                          <a:latin typeface="Verdana"/>
                          <a:ea typeface="Times New Roman"/>
                          <a:cs typeface="Times New Roman"/>
                        </a:rPr>
                        <a:t>Ariz</a:t>
                      </a:r>
                      <a:r>
                        <a:rPr lang="es-ES" sz="1100" dirty="0">
                          <a:solidFill>
                            <a:srgbClr val="000000"/>
                          </a:solidFill>
                          <a:latin typeface="Verdana"/>
                          <a:ea typeface="Times New Roman"/>
                          <a:cs typeface="Times New Roman"/>
                        </a:rPr>
                        <a:t>.</a:t>
                      </a:r>
                      <a:endParaRPr lang="es-ES" sz="1100" dirty="0">
                        <a:latin typeface="Arial"/>
                        <a:ea typeface="Calibri"/>
                        <a:cs typeface="Times New Roman"/>
                      </a:endParaRPr>
                    </a:p>
                  </a:txBody>
                  <a:tcPr marL="19050" marR="19050" marT="19050" marB="19050">
                    <a:lnL>
                      <a:noFill/>
                    </a:lnL>
                    <a:lnR>
                      <a:noFill/>
                    </a:lnR>
                    <a:lnT>
                      <a:noFill/>
                    </a:lnT>
                    <a:lnB>
                      <a:noFill/>
                    </a:lnB>
                    <a:solidFill>
                      <a:srgbClr val="F1F1F1"/>
                    </a:solidFill>
                  </a:tcPr>
                </a:tc>
              </a:tr>
            </a:tbl>
          </a:graphicData>
        </a:graphic>
      </p:graphicFrame>
      <p:sp>
        <p:nvSpPr>
          <p:cNvPr id="13354" name="2 CuadroTexto"/>
          <p:cNvSpPr txBox="1">
            <a:spLocks noChangeArrowheads="1"/>
          </p:cNvSpPr>
          <p:nvPr/>
        </p:nvSpPr>
        <p:spPr bwMode="auto">
          <a:xfrm>
            <a:off x="1763713" y="1125538"/>
            <a:ext cx="6121400" cy="738187"/>
          </a:xfrm>
          <a:prstGeom prst="rect">
            <a:avLst/>
          </a:prstGeom>
          <a:noFill/>
          <a:ln w="9525">
            <a:noFill/>
            <a:miter lim="800000"/>
            <a:headEnd/>
            <a:tailEnd/>
          </a:ln>
        </p:spPr>
        <p:txBody>
          <a:bodyPr>
            <a:spAutoFit/>
          </a:bodyPr>
          <a:lstStyle/>
          <a:p>
            <a:pPr algn="ctr"/>
            <a:r>
              <a:rPr lang="es-ES" sz="2400" b="1">
                <a:solidFill>
                  <a:schemeClr val="bg1"/>
                </a:solidFill>
              </a:rPr>
              <a:t>CALENDARIO 1T 2011 GOLF FEMENINO</a:t>
            </a:r>
          </a:p>
          <a:p>
            <a:endParaRPr lang="es-ES" b="1"/>
          </a:p>
        </p:txBody>
      </p:sp>
      <p:pic>
        <p:nvPicPr>
          <p:cNvPr id="13355" name="Picture 6" descr="http://t3.gstatic.com/images?q=tbn:ANd9GcRdaZLm1GrJZUnDhOxBETrfZQxCxNGroXV6MwkTTOKjvRxXtIYxtg"/>
          <p:cNvPicPr>
            <a:picLocks noChangeAspect="1" noChangeArrowheads="1"/>
          </p:cNvPicPr>
          <p:nvPr/>
        </p:nvPicPr>
        <p:blipFill>
          <a:blip r:embed="rId2" cstate="print"/>
          <a:srcRect/>
          <a:stretch>
            <a:fillRect/>
          </a:stretch>
        </p:blipFill>
        <p:spPr bwMode="auto">
          <a:xfrm>
            <a:off x="0" y="0"/>
            <a:ext cx="1143000" cy="114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SRSC Equiptment"/>
          <p:cNvPicPr>
            <a:picLocks noChangeAspect="1" noChangeArrowheads="1"/>
          </p:cNvPicPr>
          <p:nvPr/>
        </p:nvPicPr>
        <p:blipFill>
          <a:blip r:embed="rId2" cstate="print"/>
          <a:srcRect/>
          <a:stretch>
            <a:fillRect/>
          </a:stretch>
        </p:blipFill>
        <p:spPr bwMode="auto">
          <a:xfrm>
            <a:off x="5724525" y="3429000"/>
            <a:ext cx="2857500" cy="2857500"/>
          </a:xfrm>
          <a:prstGeom prst="rect">
            <a:avLst/>
          </a:prstGeom>
          <a:noFill/>
          <a:ln w="9525">
            <a:noFill/>
            <a:miter lim="800000"/>
            <a:headEnd/>
            <a:tailEnd/>
          </a:ln>
        </p:spPr>
      </p:pic>
      <p:pic>
        <p:nvPicPr>
          <p:cNvPr id="9219" name="Picture 6" descr="http://www.iurecsports.org/pw_files/hper3.jpg"/>
          <p:cNvPicPr>
            <a:picLocks noChangeAspect="1" noChangeArrowheads="1"/>
          </p:cNvPicPr>
          <p:nvPr/>
        </p:nvPicPr>
        <p:blipFill>
          <a:blip r:embed="rId3" cstate="print"/>
          <a:srcRect/>
          <a:stretch>
            <a:fillRect/>
          </a:stretch>
        </p:blipFill>
        <p:spPr bwMode="auto">
          <a:xfrm>
            <a:off x="5651500" y="333375"/>
            <a:ext cx="2857500" cy="2857500"/>
          </a:xfrm>
          <a:prstGeom prst="rect">
            <a:avLst/>
          </a:prstGeom>
          <a:noFill/>
          <a:ln w="9525">
            <a:noFill/>
            <a:miter lim="800000"/>
            <a:headEnd/>
            <a:tailEnd/>
          </a:ln>
        </p:spPr>
      </p:pic>
      <p:pic>
        <p:nvPicPr>
          <p:cNvPr id="9220" name="Picture 8" descr="http://www.iurecsports.org/pw_files/srsc4.jpg"/>
          <p:cNvPicPr>
            <a:picLocks noChangeAspect="1" noChangeArrowheads="1"/>
          </p:cNvPicPr>
          <p:nvPr/>
        </p:nvPicPr>
        <p:blipFill>
          <a:blip r:embed="rId4" cstate="print"/>
          <a:srcRect/>
          <a:stretch>
            <a:fillRect/>
          </a:stretch>
        </p:blipFill>
        <p:spPr bwMode="auto">
          <a:xfrm>
            <a:off x="2627313" y="3573463"/>
            <a:ext cx="2857500" cy="2857500"/>
          </a:xfrm>
          <a:prstGeom prst="rect">
            <a:avLst/>
          </a:prstGeom>
          <a:noFill/>
          <a:ln w="9525">
            <a:noFill/>
            <a:miter lim="800000"/>
            <a:headEnd/>
            <a:tailEnd/>
          </a:ln>
        </p:spPr>
      </p:pic>
      <p:pic>
        <p:nvPicPr>
          <p:cNvPr id="9221" name="Picture 10" descr="http://www.iurecsports.org/pw_files/srsc2.jpg"/>
          <p:cNvPicPr>
            <a:picLocks noChangeAspect="1" noChangeArrowheads="1"/>
          </p:cNvPicPr>
          <p:nvPr/>
        </p:nvPicPr>
        <p:blipFill>
          <a:blip r:embed="rId5" cstate="print"/>
          <a:srcRect/>
          <a:stretch>
            <a:fillRect/>
          </a:stretch>
        </p:blipFill>
        <p:spPr bwMode="auto">
          <a:xfrm>
            <a:off x="2411413" y="404813"/>
            <a:ext cx="2857500" cy="2857500"/>
          </a:xfrm>
          <a:prstGeom prst="rect">
            <a:avLst/>
          </a:prstGeom>
          <a:noFill/>
          <a:ln w="9525">
            <a:noFill/>
            <a:miter lim="800000"/>
            <a:headEnd/>
            <a:tailEnd/>
          </a:ln>
        </p:spPr>
      </p:pic>
      <p:pic>
        <p:nvPicPr>
          <p:cNvPr id="9222" name="Picture 6" descr="http://t3.gstatic.com/images?q=tbn:ANd9GcRdaZLm1GrJZUnDhOxBETrfZQxCxNGroXV6MwkTTOKjvRxXtIYxtg"/>
          <p:cNvPicPr>
            <a:picLocks noChangeAspect="1" noChangeArrowheads="1"/>
          </p:cNvPicPr>
          <p:nvPr/>
        </p:nvPicPr>
        <p:blipFill>
          <a:blip r:embed="rId6" cstate="print"/>
          <a:srcRect/>
          <a:stretch>
            <a:fillRect/>
          </a:stretch>
        </p:blipFill>
        <p:spPr bwMode="auto">
          <a:xfrm>
            <a:off x="0" y="0"/>
            <a:ext cx="1143000" cy="1143000"/>
          </a:xfrm>
          <a:prstGeom prst="rect">
            <a:avLst/>
          </a:prstGeom>
          <a:noFill/>
          <a:ln w="9525">
            <a:noFill/>
            <a:miter lim="800000"/>
            <a:headEnd/>
            <a:tailEnd/>
          </a:ln>
        </p:spPr>
      </p:pic>
      <p:sp>
        <p:nvSpPr>
          <p:cNvPr id="9223" name="Rectangle 1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0" hangingPunct="0"/>
            <a:endParaRPr lang="es-ES"/>
          </a:p>
        </p:txBody>
      </p:sp>
      <p:sp>
        <p:nvSpPr>
          <p:cNvPr id="10" name="9 CuadroTexto"/>
          <p:cNvSpPr txBox="1"/>
          <p:nvPr/>
        </p:nvSpPr>
        <p:spPr>
          <a:xfrm>
            <a:off x="755576" y="1988840"/>
            <a:ext cx="461665" cy="4536504"/>
          </a:xfrm>
          <a:prstGeom prst="rect">
            <a:avLst/>
          </a:prstGeom>
          <a:noFill/>
        </p:spPr>
        <p:txBody>
          <a:bodyPr vert="vert270">
            <a:spAutoFit/>
          </a:bodyPr>
          <a:lstStyle/>
          <a:p>
            <a:pPr algn="ctr">
              <a:defRPr/>
            </a:pPr>
            <a:r>
              <a:rPr lang="es-ES" b="1" dirty="0" err="1">
                <a:solidFill>
                  <a:srgbClr val="C00000"/>
                </a:solidFill>
              </a:rPr>
              <a:t>Student</a:t>
            </a:r>
            <a:r>
              <a:rPr lang="es-ES" b="1" dirty="0">
                <a:solidFill>
                  <a:srgbClr val="C00000"/>
                </a:solidFill>
              </a:rPr>
              <a:t> </a:t>
            </a:r>
            <a:r>
              <a:rPr lang="es-ES" b="1" dirty="0" err="1">
                <a:solidFill>
                  <a:srgbClr val="C00000"/>
                </a:solidFill>
              </a:rPr>
              <a:t>Recreational</a:t>
            </a:r>
            <a:r>
              <a:rPr lang="es-ES" b="1" dirty="0">
                <a:solidFill>
                  <a:srgbClr val="C00000"/>
                </a:solidFill>
              </a:rPr>
              <a:t> </a:t>
            </a:r>
            <a:r>
              <a:rPr lang="es-ES" b="1" dirty="0" err="1">
                <a:solidFill>
                  <a:srgbClr val="C00000"/>
                </a:solidFill>
              </a:rPr>
              <a:t>Sports</a:t>
            </a:r>
            <a:r>
              <a:rPr lang="es-ES" b="1" dirty="0">
                <a:solidFill>
                  <a:srgbClr val="C00000"/>
                </a:solidFill>
              </a:rPr>
              <a:t> Center</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t2.gstatic.com/images?q=tbn:ANd9GcRpckgt8nDLLPMZz77JDvydSKhXeNpnFT1UeKo8uJahgvcHfkgysw"/>
          <p:cNvPicPr>
            <a:picLocks noChangeAspect="1" noChangeArrowheads="1"/>
          </p:cNvPicPr>
          <p:nvPr/>
        </p:nvPicPr>
        <p:blipFill>
          <a:blip r:embed="rId2" cstate="print"/>
          <a:srcRect/>
          <a:stretch>
            <a:fillRect/>
          </a:stretch>
        </p:blipFill>
        <p:spPr bwMode="auto">
          <a:xfrm>
            <a:off x="323850" y="2420938"/>
            <a:ext cx="2638425" cy="1733550"/>
          </a:xfrm>
          <a:prstGeom prst="rect">
            <a:avLst/>
          </a:prstGeom>
          <a:noFill/>
          <a:ln w="9525">
            <a:noFill/>
            <a:miter lim="800000"/>
            <a:headEnd/>
            <a:tailEnd/>
          </a:ln>
        </p:spPr>
      </p:pic>
      <p:pic>
        <p:nvPicPr>
          <p:cNvPr id="14339" name="Picture 4" descr="http://t3.gstatic.com/images?q=tbn:ANd9GcRdaZLm1GrJZUnDhOxBETrfZQxCxNGroXV6MwkTTOKjvRxXtIYxtg"/>
          <p:cNvPicPr>
            <a:picLocks noChangeAspect="1" noChangeArrowheads="1"/>
          </p:cNvPicPr>
          <p:nvPr/>
        </p:nvPicPr>
        <p:blipFill>
          <a:blip r:embed="rId3" cstate="print"/>
          <a:srcRect/>
          <a:stretch>
            <a:fillRect/>
          </a:stretch>
        </p:blipFill>
        <p:spPr bwMode="auto">
          <a:xfrm>
            <a:off x="0" y="0"/>
            <a:ext cx="1143000" cy="1143000"/>
          </a:xfrm>
          <a:prstGeom prst="rect">
            <a:avLst/>
          </a:prstGeom>
          <a:noFill/>
          <a:ln w="9525">
            <a:noFill/>
            <a:miter lim="800000"/>
            <a:headEnd/>
            <a:tailEnd/>
          </a:ln>
        </p:spPr>
      </p:pic>
      <p:pic>
        <p:nvPicPr>
          <p:cNvPr id="14340" name="Picture 6" descr="http://t1.gstatic.com/images?q=tbn:ANd9GcQoULks--qGd5K4cGfFzXTbHnA7PUpFo5rxlrY2ezkSxyqMfWRX"/>
          <p:cNvPicPr>
            <a:picLocks noChangeAspect="1" noChangeArrowheads="1"/>
          </p:cNvPicPr>
          <p:nvPr/>
        </p:nvPicPr>
        <p:blipFill>
          <a:blip r:embed="rId4" cstate="print"/>
          <a:srcRect/>
          <a:stretch>
            <a:fillRect/>
          </a:stretch>
        </p:blipFill>
        <p:spPr bwMode="auto">
          <a:xfrm>
            <a:off x="5508625" y="2997200"/>
            <a:ext cx="2800350" cy="1628775"/>
          </a:xfrm>
          <a:prstGeom prst="rect">
            <a:avLst/>
          </a:prstGeom>
          <a:noFill/>
          <a:ln w="9525">
            <a:noFill/>
            <a:miter lim="800000"/>
            <a:headEnd/>
            <a:tailEnd/>
          </a:ln>
        </p:spPr>
      </p:pic>
      <p:pic>
        <p:nvPicPr>
          <p:cNvPr id="14341" name="Picture 8" descr="http://t2.gstatic.com/images?q=tbn:ANd9GcTg1hLofzvqBdtxOWrvbcntSEHkp3r-HutHyXGwytdT9UBfmTsHww"/>
          <p:cNvPicPr>
            <a:picLocks noChangeAspect="1" noChangeArrowheads="1"/>
          </p:cNvPicPr>
          <p:nvPr/>
        </p:nvPicPr>
        <p:blipFill>
          <a:blip r:embed="rId5" cstate="print"/>
          <a:srcRect/>
          <a:stretch>
            <a:fillRect/>
          </a:stretch>
        </p:blipFill>
        <p:spPr bwMode="auto">
          <a:xfrm>
            <a:off x="2916238" y="4868863"/>
            <a:ext cx="2914650" cy="1571625"/>
          </a:xfrm>
          <a:prstGeom prst="rect">
            <a:avLst/>
          </a:prstGeom>
          <a:noFill/>
          <a:ln w="9525">
            <a:noFill/>
            <a:miter lim="800000"/>
            <a:headEnd/>
            <a:tailEnd/>
          </a:ln>
        </p:spPr>
      </p:pic>
      <p:pic>
        <p:nvPicPr>
          <p:cNvPr id="14342" name="Picture 10" descr="http://t3.gstatic.com/images?q=tbn:ANd9GcQzzPz3_U7sj-6Hg34DcKhqKSPb5-xMRxS3BDq0UsdCs_eJjtUE"/>
          <p:cNvPicPr>
            <a:picLocks noChangeAspect="1" noChangeArrowheads="1"/>
          </p:cNvPicPr>
          <p:nvPr/>
        </p:nvPicPr>
        <p:blipFill>
          <a:blip r:embed="rId6" cstate="print"/>
          <a:srcRect/>
          <a:stretch>
            <a:fillRect/>
          </a:stretch>
        </p:blipFill>
        <p:spPr bwMode="auto">
          <a:xfrm>
            <a:off x="5580063" y="908050"/>
            <a:ext cx="2495550" cy="1838325"/>
          </a:xfrm>
          <a:prstGeom prst="rect">
            <a:avLst/>
          </a:prstGeom>
          <a:noFill/>
          <a:ln w="9525">
            <a:noFill/>
            <a:miter lim="800000"/>
            <a:headEnd/>
            <a:tailEnd/>
          </a:ln>
        </p:spPr>
      </p:pic>
      <p:pic>
        <p:nvPicPr>
          <p:cNvPr id="14343" name="Picture 12" descr="http://www.shoppingwarehouse.net/images/product/5e/5_179342.jpg"/>
          <p:cNvPicPr>
            <a:picLocks noChangeAspect="1" noChangeArrowheads="1"/>
          </p:cNvPicPr>
          <p:nvPr/>
        </p:nvPicPr>
        <p:blipFill>
          <a:blip r:embed="rId7" cstate="print"/>
          <a:srcRect/>
          <a:stretch>
            <a:fillRect/>
          </a:stretch>
        </p:blipFill>
        <p:spPr bwMode="auto">
          <a:xfrm>
            <a:off x="3276600" y="1916113"/>
            <a:ext cx="1933575" cy="2857500"/>
          </a:xfrm>
          <a:prstGeom prst="rect">
            <a:avLst/>
          </a:prstGeom>
          <a:noFill/>
          <a:ln w="9525">
            <a:noFill/>
            <a:miter lim="800000"/>
            <a:headEnd/>
            <a:tailEnd/>
          </a:ln>
        </p:spPr>
      </p:pic>
      <p:sp>
        <p:nvSpPr>
          <p:cNvPr id="8" name="7 Rectángulo"/>
          <p:cNvSpPr/>
          <p:nvPr/>
        </p:nvSpPr>
        <p:spPr>
          <a:xfrm>
            <a:off x="6228184" y="5013176"/>
            <a:ext cx="2736304" cy="923330"/>
          </a:xfrm>
          <a:prstGeom prst="rect">
            <a:avLst/>
          </a:prstGeom>
          <a:noFill/>
        </p:spPr>
        <p:txBody>
          <a:bodyPr>
            <a:spAutoFit/>
          </a:bodyPr>
          <a:lstStyle/>
          <a:p>
            <a:pPr algn="ctr" fontAlgn="auto">
              <a:spcBef>
                <a:spcPts val="0"/>
              </a:spcBef>
              <a:spcAft>
                <a:spcPts val="0"/>
              </a:spcAft>
              <a:defRPr/>
            </a:pPr>
            <a:r>
              <a:rPr lang="es-ES"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n-lt"/>
              </a:rPr>
              <a:t>Deporte</a:t>
            </a:r>
          </a:p>
        </p:txBody>
      </p:sp>
      <p:pic>
        <p:nvPicPr>
          <p:cNvPr id="14345" name="Picture 14" descr="http://t3.gstatic.com/images?q=tbn:ANd9GcRLAwQgN9_yH8DC0fIwMdhATFqVJCF_i59SKT-A4MyEVPYt7JkTdw"/>
          <p:cNvPicPr>
            <a:picLocks noChangeAspect="1" noChangeArrowheads="1"/>
          </p:cNvPicPr>
          <p:nvPr/>
        </p:nvPicPr>
        <p:blipFill>
          <a:blip r:embed="rId8" cstate="print"/>
          <a:srcRect/>
          <a:stretch>
            <a:fillRect/>
          </a:stretch>
        </p:blipFill>
        <p:spPr bwMode="auto">
          <a:xfrm>
            <a:off x="250825" y="5013325"/>
            <a:ext cx="2286000" cy="1485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897C240D-2D87-4CE8-A2B1-E3AEC049AA13}"/>
</file>

<file path=customXml/itemProps2.xml><?xml version="1.0" encoding="utf-8"?>
<ds:datastoreItem xmlns:ds="http://schemas.openxmlformats.org/officeDocument/2006/customXml" ds:itemID="{65D9A9E3-EF8C-4665-A8A6-6A6C4DAF0758}"/>
</file>

<file path=customXml/itemProps3.xml><?xml version="1.0" encoding="utf-8"?>
<ds:datastoreItem xmlns:ds="http://schemas.openxmlformats.org/officeDocument/2006/customXml" ds:itemID="{F5FFA7DE-B6C2-41FC-AB2E-C43A0DCC275E}"/>
</file>

<file path=docProps/app.xml><?xml version="1.0" encoding="utf-8"?>
<Properties xmlns="http://schemas.openxmlformats.org/officeDocument/2006/extended-properties" xmlns:vt="http://schemas.openxmlformats.org/officeDocument/2006/docPropsVTypes">
  <TotalTime>289</TotalTime>
  <Words>866</Words>
  <Application>Microsoft Office PowerPoint</Application>
  <PresentationFormat>Presentación en pantalla (4:3)</PresentationFormat>
  <Paragraphs>274</Paragraphs>
  <Slides>16</Slides>
  <Notes>0</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vector>
  </TitlesOfParts>
  <Company>Equipo Patricia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Patricia</dc:creator>
  <cp:lastModifiedBy>Patricia</cp:lastModifiedBy>
  <cp:revision>26</cp:revision>
  <dcterms:created xsi:type="dcterms:W3CDTF">2010-12-29T14:55:09Z</dcterms:created>
  <dcterms:modified xsi:type="dcterms:W3CDTF">2011-01-06T12:06:05Z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