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0" r:id="rId3"/>
    <p:sldId id="259" r:id="rId4"/>
    <p:sldId id="262" r:id="rId5"/>
    <p:sldId id="257" r:id="rId6"/>
    <p:sldId id="270" r:id="rId7"/>
    <p:sldId id="258" r:id="rId8"/>
    <p:sldId id="272" r:id="rId9"/>
    <p:sldId id="261" r:id="rId10"/>
    <p:sldId id="265" r:id="rId11"/>
    <p:sldId id="266" r:id="rId12"/>
    <p:sldId id="269" r:id="rId13"/>
    <p:sldId id="268" r:id="rId14"/>
    <p:sldId id="263" r:id="rId15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98331" autoAdjust="0"/>
  </p:normalViewPr>
  <p:slideViewPr>
    <p:cSldViewPr>
      <p:cViewPr>
        <p:scale>
          <a:sx n="90" d="100"/>
          <a:sy n="90" d="100"/>
        </p:scale>
        <p:origin x="-10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1F13625-9BA3-4787-9444-55AD00A219F7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26B0B91-C375-4E07-BDA8-B00A6810C28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22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38E0C5-F7A6-439A-88E8-3C21D6E97DFB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E9D2F-5EBF-4729-9254-9C817ED71020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0903F-396B-48D6-8A57-A98E92FB417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AE2C5-C9F3-4B29-855F-1E7F926997D7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0D70C-7428-4276-BB4B-2937FBE622E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001AA-F04B-4B26-AB05-C0018D07AB3D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B5358-FB2B-4B4A-A5CB-61F866AED25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B22AF-72AD-4D78-8ED7-0FEC3DE9B255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69DB3-8E62-461C-9EC5-5EAD7EE5357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2C765-8CE5-4311-85F4-A14D1A700A85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9E90D-2E6D-4FA5-AB0A-1F14275C3DF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72BCF-4F41-4985-B1C8-E695C4F2B742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2DD58-7FBA-4F25-A63B-90EED86760D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3E00A-10D7-4B52-9DF1-4794ED4347DB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9CC7E-0CF0-4918-A174-75E7767B7DB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pic>
        <p:nvPicPr>
          <p:cNvPr id="5" name="Picture 4" descr="http://t2.gstatic.com/images?q=tbn:ANd9GcSjEoDaiK1QShyBLIkZX9FvGODy9J0mJF4jdxj3fAul-0qk3ffe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38325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96CDF-B102-4166-98D2-6A8257312E4F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338F0-CA05-448E-B4C3-ADD793E6ECA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D81CA-D5F0-44F2-9433-0ECEA597F36A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379E6-8158-4559-9059-11B313CFB40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22FB5-C008-44A0-8023-9B49159DD875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F6F47-8455-4972-8880-EE07377F508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4301C-D201-4F3D-9F7D-34BF1BAF8F75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9C7B5-6CE8-4CB3-A72E-21B3E0F59EF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2486DFB-0F17-4394-BF1F-3AC8E2B9EEAD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D621CBD-F43B-4788-924C-1DC3894E338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yclones.com/ViewArticle.dbml?SPSID=46582&amp;SPID=4237&amp;DB_OEM_ID=10700&amp;ATCLID=204983798&amp;Q_SEASON=2010" TargetMode="External"/><Relationship Id="rId13" Type="http://schemas.openxmlformats.org/officeDocument/2006/relationships/image" Target="../media/image18.png"/><Relationship Id="rId3" Type="http://schemas.openxmlformats.org/officeDocument/2006/relationships/hyperlink" Target="http://www.cyclones.com/ViewArticle.dbml?SPSID=46582&amp;SPID=4237&amp;DB_OEM_ID=10700&amp;ATCLID=1475614&amp;Q_SEASON=2010" TargetMode="External"/><Relationship Id="rId7" Type="http://schemas.openxmlformats.org/officeDocument/2006/relationships/hyperlink" Target="http://www.cyclones.com/ViewArticle.dbml?SPSID=46582&amp;SPID=4237&amp;DB_OEM_ID=10700&amp;ATCLID=1475644&amp;Q_SEASON=2010" TargetMode="External"/><Relationship Id="rId12" Type="http://schemas.openxmlformats.org/officeDocument/2006/relationships/hyperlink" Target="http://www.cyclones.com/SportSelect.dbml?SPSID=46582&amp;SPID=4237&amp;DB_OEM_ID=10700&amp;SORT_ORDER=2&amp;Q_SEASON=2010&amp;PRINTABLE_PAGE=" TargetMode="External"/><Relationship Id="rId2" Type="http://schemas.openxmlformats.org/officeDocument/2006/relationships/hyperlink" Target="http://www.cyclones.com/ViewArticle.dbml?SPSID=46582&amp;SPID=4237&amp;DB_OEM_ID=10700&amp;ATCLID=204781976&amp;Q_SEASON=201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yclones.com/ViewArticle.dbml?SPSID=46582&amp;SPID=4237&amp;DB_OEM_ID=10700&amp;ATCLID=585109&amp;Q_SEASON=2010" TargetMode="External"/><Relationship Id="rId11" Type="http://schemas.openxmlformats.org/officeDocument/2006/relationships/hyperlink" Target="http://www.cyclones.com/ViewArticle.dbml?SPSID=46582&amp;SPID=4237&amp;DB_OEM_ID=10700&amp;ATCLID=1475648&amp;Q_SEASON=2010" TargetMode="External"/><Relationship Id="rId5" Type="http://schemas.openxmlformats.org/officeDocument/2006/relationships/hyperlink" Target="http://www.cyclones.com/ViewArticle.dbml?SPSID=46582&amp;SPID=4237&amp;DB_OEM_ID=10700&amp;ATCLID=1177331&amp;Q_SEASON=2010" TargetMode="External"/><Relationship Id="rId10" Type="http://schemas.openxmlformats.org/officeDocument/2006/relationships/hyperlink" Target="http://www.cyclones.com/ViewArticle.dbml?SPSID=46582&amp;SPID=4237&amp;DB_OEM_ID=10700&amp;ATCLID=204983800&amp;Q_SEASON=2010" TargetMode="External"/><Relationship Id="rId4" Type="http://schemas.openxmlformats.org/officeDocument/2006/relationships/hyperlink" Target="http://www.cyclones.com/ViewArticle.dbml?SPSID=46582&amp;SPID=4237&amp;DB_OEM_ID=10700&amp;ATCLID=1176640&amp;Q_SEASON=2010" TargetMode="External"/><Relationship Id="rId9" Type="http://schemas.openxmlformats.org/officeDocument/2006/relationships/hyperlink" Target="http://www.cyclones.com/ViewArticle.dbml?SPSID=46582&amp;SPID=4237&amp;DB_OEM_ID=10700&amp;ATCLID=204867898&amp;Q_SEASON=2010" TargetMode="External"/><Relationship Id="rId14" Type="http://schemas.openxmlformats.org/officeDocument/2006/relationships/hyperlink" Target="http://www.cyclones.com/SportSelect.dbml?SPSID=46582&amp;SPID=4237&amp;DB_OEM_ID=10700&amp;SORT_ORDER=5&amp;Q_SEASON=2010&amp;PRINTABLE_PAGE=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yclones.com/ViewArticle.dbml?SPSID=46625&amp;SPID=4247&amp;DB_OEM_ID=10700&amp;ATCLID=204781965&amp;Q_SEASON=2010" TargetMode="External"/><Relationship Id="rId13" Type="http://schemas.openxmlformats.org/officeDocument/2006/relationships/hyperlink" Target="http://www.cyclones.com/SportSelect.dbml?SPSID=46625&amp;SPID=4247&amp;DB_OEM_ID=10700&amp;SORT_ORDER=2&amp;Q_SEASON=2010&amp;PRINTABLE_PAGE=" TargetMode="External"/><Relationship Id="rId3" Type="http://schemas.openxmlformats.org/officeDocument/2006/relationships/hyperlink" Target="http://www.cyclones.com/ViewArticle.dbml?SPSID=46625&amp;SPID=4247&amp;DB_OEM_ID=10700&amp;ATCLID=1179801&amp;Q_SEASON=2010" TargetMode="External"/><Relationship Id="rId7" Type="http://schemas.openxmlformats.org/officeDocument/2006/relationships/hyperlink" Target="http://www.cyclones.com/ViewArticle.dbml?SPSID=46625&amp;SPID=4247&amp;DB_OEM_ID=10700&amp;ATCLID=1483303&amp;Q_SEASON=2010" TargetMode="External"/><Relationship Id="rId12" Type="http://schemas.openxmlformats.org/officeDocument/2006/relationships/hyperlink" Target="http://www.cyclones.com/ViewArticle.dbml?SPSID=46625&amp;SPID=4247&amp;DB_OEM_ID=10700&amp;ATCLID=204983352&amp;Q_SEASON=2010" TargetMode="External"/><Relationship Id="rId2" Type="http://schemas.openxmlformats.org/officeDocument/2006/relationships/hyperlink" Target="http://www.cyclones.com/ViewArticle.dbml?SPSID=46625&amp;SPID=4247&amp;DB_OEM_ID=10700&amp;ATCLID=204983343&amp;Q_SEASON=201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yclones.com/ViewArticle.dbml?SPSID=46625&amp;SPID=4247&amp;DB_OEM_ID=10700&amp;ATCLID=204983441&amp;Q_SEASON=2010" TargetMode="External"/><Relationship Id="rId11" Type="http://schemas.openxmlformats.org/officeDocument/2006/relationships/hyperlink" Target="http://www.cyclones.com/ViewArticle.dbml?SPSID=46625&amp;SPID=4247&amp;DB_OEM_ID=10700&amp;ATCLID=1483310&amp;Q_SEASON=2010" TargetMode="External"/><Relationship Id="rId5" Type="http://schemas.openxmlformats.org/officeDocument/2006/relationships/hyperlink" Target="http://www.cyclones.com/ViewArticle.dbml?SPSID=46625&amp;SPID=4247&amp;DB_OEM_ID=10700&amp;ATCLID=204983346&amp;Q_SEASON=2010" TargetMode="External"/><Relationship Id="rId15" Type="http://schemas.openxmlformats.org/officeDocument/2006/relationships/hyperlink" Target="http://www.cyclones.com/SportSelect.dbml?SPSID=46625&amp;SPID=4247&amp;DB_OEM_ID=10700&amp;SORT_ORDER=5&amp;Q_SEASON=2010&amp;PRINTABLE_PAGE=" TargetMode="External"/><Relationship Id="rId10" Type="http://schemas.openxmlformats.org/officeDocument/2006/relationships/hyperlink" Target="http://www.cyclones.com/ViewArticle.dbml?SPSID=46625&amp;SPID=4247&amp;DB_OEM_ID=10700&amp;ATCLID=776906&amp;Q_SEASON=2010" TargetMode="External"/><Relationship Id="rId4" Type="http://schemas.openxmlformats.org/officeDocument/2006/relationships/hyperlink" Target="http://www.cyclones.com/ViewArticle.dbml?SPSID=46625&amp;SPID=4247&amp;DB_OEM_ID=10700&amp;ATCLID=1179795&amp;Q_SEASON=2010" TargetMode="External"/><Relationship Id="rId9" Type="http://schemas.openxmlformats.org/officeDocument/2006/relationships/hyperlink" Target="http://www.cyclones.com/ViewArticle.dbml?SPSID=46625&amp;SPID=4247&amp;DB_OEM_ID=10700&amp;ATCLID=1179772&amp;Q_SEASON=2010" TargetMode="External"/><Relationship Id="rId1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arm1.static.flickr.com/70/226038765_0f3e4cc05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050" y="1989138"/>
            <a:ext cx="47625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7 Rectángulo"/>
          <p:cNvSpPr>
            <a:spLocks noChangeArrowheads="1"/>
          </p:cNvSpPr>
          <p:nvPr/>
        </p:nvSpPr>
        <p:spPr bwMode="auto">
          <a:xfrm>
            <a:off x="0" y="4797425"/>
            <a:ext cx="8748713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5400" b="1">
                <a:solidFill>
                  <a:srgbClr val="FF0000"/>
                </a:solidFill>
                <a:latin typeface="Calibri" pitchFamily="34" charset="0"/>
              </a:rPr>
              <a:t>Iowa State University,</a:t>
            </a:r>
          </a:p>
          <a:p>
            <a:pPr algn="ctr"/>
            <a:r>
              <a:rPr lang="es-ES" sz="5400" b="1">
                <a:solidFill>
                  <a:srgbClr val="FF0000"/>
                </a:solidFill>
                <a:latin typeface="Calibri" pitchFamily="34" charset="0"/>
              </a:rPr>
              <a:t>Ames. 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Rectángulo"/>
          <p:cNvSpPr>
            <a:spLocks noChangeArrowheads="1"/>
          </p:cNvSpPr>
          <p:nvPr/>
        </p:nvSpPr>
        <p:spPr bwMode="auto">
          <a:xfrm>
            <a:off x="395288" y="1304925"/>
            <a:ext cx="813752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 dirty="0">
                <a:latin typeface="Calibri" pitchFamily="34" charset="0"/>
              </a:rPr>
              <a:t>Ames</a:t>
            </a:r>
            <a:r>
              <a:rPr lang="es-ES" dirty="0">
                <a:latin typeface="Calibri" pitchFamily="34" charset="0"/>
              </a:rPr>
              <a:t> es una ciudad situada en la parte central de los EE:UU en el Estado de Iowa, y a unos 48 km al norte de Des Moines.  Tiene una población de aproximadamente 55.000 habitantes.</a:t>
            </a:r>
          </a:p>
          <a:p>
            <a:r>
              <a:rPr lang="es-ES" dirty="0">
                <a:latin typeface="Calibri" pitchFamily="34" charset="0"/>
              </a:rPr>
              <a:t>Ames tiene un clima continental húmedo.</a:t>
            </a:r>
          </a:p>
          <a:p>
            <a:r>
              <a:rPr lang="es-ES" dirty="0">
                <a:latin typeface="Calibri" pitchFamily="34" charset="0"/>
              </a:rPr>
              <a:t>Des Moines es el principal centro de transportes de Iowa. Es un importante centro ferroviario  de la región Centro-Oeste de Estados Unidos, y posee el principal aeropuerto  del estado, el Aeropuerto Internacional de Des </a:t>
            </a:r>
            <a:r>
              <a:rPr lang="es-ES" dirty="0" err="1">
                <a:latin typeface="Calibri" pitchFamily="34" charset="0"/>
              </a:rPr>
              <a:t>Moinces</a:t>
            </a:r>
            <a:endParaRPr lang="es-ES" dirty="0">
              <a:latin typeface="Calibri" pitchFamily="34" charset="0"/>
            </a:endParaRPr>
          </a:p>
        </p:txBody>
      </p:sp>
      <p:pic>
        <p:nvPicPr>
          <p:cNvPr id="3075" name="Picture 2" descr="http://www2.luventicus.org/mapas/estadosunidos/iow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4149725"/>
            <a:ext cx="425926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8" descr="http://t0.gstatic.com/images?q=tbn:ANd9GcRMhfMY3vSBAhiFBwYqBpEnY2_534epL0wqKD5kKYtX6NcrmdZtW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4221163"/>
            <a:ext cx="2486025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4211960" y="260649"/>
            <a:ext cx="4320480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spc="200" dirty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rgbClr val="FF0000"/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+mn-lt"/>
              </a:rPr>
              <a:t>Información General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 rot="10800000" flipV="1">
            <a:off x="395288" y="4368800"/>
            <a:ext cx="3744912" cy="230822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/>
              <a:t>Facultades:</a:t>
            </a:r>
            <a:br>
              <a:rPr lang="es-ES" dirty="0"/>
            </a:br>
            <a:r>
              <a:rPr lang="es-ES" dirty="0"/>
              <a:t>Agricultura y Ciencias de la Vida</a:t>
            </a:r>
            <a:br>
              <a:rPr lang="es-ES" dirty="0"/>
            </a:br>
            <a:r>
              <a:rPr lang="es-ES" dirty="0"/>
              <a:t>Negocios</a:t>
            </a:r>
            <a:br>
              <a:rPr lang="es-ES" dirty="0"/>
            </a:br>
            <a:r>
              <a:rPr lang="es-ES" dirty="0"/>
              <a:t>Diseño</a:t>
            </a:r>
            <a:br>
              <a:rPr lang="es-ES" dirty="0"/>
            </a:br>
            <a:r>
              <a:rPr lang="es-ES" dirty="0"/>
              <a:t>Ingeniería</a:t>
            </a:r>
            <a:br>
              <a:rPr lang="es-ES" dirty="0"/>
            </a:br>
            <a:r>
              <a:rPr lang="es-ES" dirty="0"/>
              <a:t>Ciencias Humanas</a:t>
            </a:r>
            <a:br>
              <a:rPr lang="es-ES" dirty="0"/>
            </a:br>
            <a:r>
              <a:rPr lang="es-ES" dirty="0"/>
              <a:t>Artes Liberales y Ciencias</a:t>
            </a:r>
            <a:br>
              <a:rPr lang="es-ES" dirty="0"/>
            </a:br>
            <a:r>
              <a:rPr lang="es-ES" dirty="0"/>
              <a:t>Medicina Veterinaria</a:t>
            </a:r>
          </a:p>
        </p:txBody>
      </p:sp>
      <p:pic>
        <p:nvPicPr>
          <p:cNvPr id="4099" name="Picture 2" descr="Marston Hall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4797425"/>
            <a:ext cx="178117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 rot="10800000" flipV="1">
            <a:off x="395288" y="1982788"/>
            <a:ext cx="8208962" cy="175418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/>
              <a:t>La Universidad Estatal de Iowa de Ciencia y Tecnología</a:t>
            </a:r>
            <a:r>
              <a:rPr lang="es-ES" dirty="0"/>
              <a:t> , más conocida como </a:t>
            </a:r>
            <a:r>
              <a:rPr lang="es-ES" b="1" dirty="0"/>
              <a:t>Universidad Estatal de Iowa</a:t>
            </a:r>
            <a:r>
              <a:rPr lang="es-ES" dirty="0"/>
              <a:t> ( </a:t>
            </a:r>
            <a:r>
              <a:rPr lang="es-ES" b="1" dirty="0"/>
              <a:t>ISU</a:t>
            </a:r>
            <a:r>
              <a:rPr lang="es-ES" dirty="0"/>
              <a:t>), es una entidad de enseñanza pública del Estado de Iowa. De sus aulas han salido astronautas, científicos y Premio Nobel y Premio </a:t>
            </a:r>
            <a:r>
              <a:rPr lang="es-ES" dirty="0" err="1"/>
              <a:t>Pulitzer</a:t>
            </a:r>
            <a:r>
              <a:rPr lang="es-ES" dirty="0"/>
              <a:t>.   Hasta 1945 era conocida como la Universidad Estatal de Iowa de Agricultura y Artes Mecánicas.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684213" y="1827213"/>
          <a:ext cx="7632848" cy="4371844"/>
        </p:xfrm>
        <a:graphic>
          <a:graphicData uri="http://schemas.openxmlformats.org/drawingml/2006/table">
            <a:tbl>
              <a:tblPr/>
              <a:tblGrid>
                <a:gridCol w="3816424"/>
                <a:gridCol w="3816424"/>
              </a:tblGrid>
              <a:tr h="19232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94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3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Pública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3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1925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239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anual,</a:t>
                      </a:r>
                      <a:r>
                        <a:rPr lang="es-ES" sz="1200" baseline="0" dirty="0" smtClean="0"/>
                        <a:t> alojamiento y comida</a:t>
                      </a: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$32.847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Semestral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02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22.521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3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02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Dotación Presupuestaria 2009: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$2,049,900,000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02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err="1" smtClean="0"/>
                        <a:t>Criticial</a:t>
                      </a:r>
                      <a:r>
                        <a:rPr lang="es-ES" sz="1200" dirty="0" smtClean="0"/>
                        <a:t> Reading 420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00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baseline="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530 </a:t>
                      </a:r>
                      <a:r>
                        <a:rPr lang="es-ES" sz="1200" baseline="0" dirty="0" err="1" smtClean="0"/>
                        <a:t>paper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baseline="0" dirty="0" err="1" smtClean="0"/>
                        <a:t>based</a:t>
                      </a:r>
                      <a:r>
                        <a:rPr lang="es-ES" sz="1200" baseline="0" dirty="0" smtClean="0"/>
                        <a:t> test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71 Internet </a:t>
                      </a:r>
                      <a:r>
                        <a:rPr lang="es-ES" sz="1200" baseline="0" dirty="0" err="1" smtClean="0"/>
                        <a:t>Based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baseline="0" dirty="0" err="1" smtClean="0"/>
                        <a:t>text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93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 de Marzo para semestre de Otoño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3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$57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636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0" dirty="0" smtClean="0"/>
                        <a:t>85%</a:t>
                      </a:r>
                      <a:endParaRPr lang="es-ES" sz="1200" i="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0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 + 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2124075" y="1196975"/>
            <a:ext cx="53276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Información Académica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http://image.cdnl3.xosnetwork.com/pics31/200/JX/JXTYOQEJFMXXRTI.201008061745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2565400"/>
            <a:ext cx="12668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979613" y="1989138"/>
          <a:ext cx="6768752" cy="2808314"/>
        </p:xfrm>
        <a:graphic>
          <a:graphicData uri="http://schemas.openxmlformats.org/drawingml/2006/table">
            <a:tbl>
              <a:tblPr/>
              <a:tblGrid>
                <a:gridCol w="2105099"/>
                <a:gridCol w="4663653"/>
              </a:tblGrid>
              <a:tr h="401188"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000000"/>
                          </a:solidFill>
                          <a:latin typeface="Verdana"/>
                        </a:rPr>
                        <a:t>Position:</a:t>
                      </a:r>
                    </a:p>
                  </a:txBody>
                  <a:tcPr marL="0" marR="285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0">
                          <a:solidFill>
                            <a:srgbClr val="000000"/>
                          </a:solidFill>
                          <a:latin typeface="Verdana"/>
                        </a:rPr>
                        <a:t>Head Coach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188">
                <a:tc>
                  <a:txBody>
                    <a:bodyPr/>
                    <a:lstStyle/>
                    <a:p>
                      <a:r>
                        <a:rPr lang="es-ES" b="1">
                          <a:solidFill>
                            <a:srgbClr val="000000"/>
                          </a:solidFill>
                          <a:latin typeface="Verdana"/>
                        </a:rPr>
                        <a:t>City/State:</a:t>
                      </a:r>
                    </a:p>
                  </a:txBody>
                  <a:tcPr marL="0" marR="28575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0">
                          <a:solidFill>
                            <a:srgbClr val="000000"/>
                          </a:solidFill>
                          <a:latin typeface="Verdana"/>
                        </a:rPr>
                        <a:t>Des Moines, Iowa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188">
                <a:tc>
                  <a:txBody>
                    <a:bodyPr/>
                    <a:lstStyle/>
                    <a:p>
                      <a:r>
                        <a:rPr lang="es-ES" b="1" dirty="0" err="1">
                          <a:solidFill>
                            <a:srgbClr val="000000"/>
                          </a:solidFill>
                          <a:latin typeface="Verdana"/>
                        </a:rPr>
                        <a:t>High</a:t>
                      </a:r>
                      <a:r>
                        <a:rPr lang="es-ES" b="1" dirty="0">
                          <a:solidFill>
                            <a:srgbClr val="000000"/>
                          </a:solidFill>
                          <a:latin typeface="Verdana"/>
                        </a:rPr>
                        <a:t> </a:t>
                      </a:r>
                      <a:r>
                        <a:rPr lang="es-ES" b="1" dirty="0" err="1">
                          <a:solidFill>
                            <a:srgbClr val="000000"/>
                          </a:solidFill>
                          <a:latin typeface="Verdana"/>
                        </a:rPr>
                        <a:t>School</a:t>
                      </a:r>
                      <a:r>
                        <a:rPr lang="es-ES" b="1" dirty="0">
                          <a:solidFill>
                            <a:srgbClr val="000000"/>
                          </a:solidFill>
                          <a:latin typeface="Verdana"/>
                        </a:rPr>
                        <a:t>:</a:t>
                      </a:r>
                    </a:p>
                  </a:txBody>
                  <a:tcPr marL="0" marR="28575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0">
                          <a:solidFill>
                            <a:srgbClr val="000000"/>
                          </a:solidFill>
                          <a:latin typeface="Verdana"/>
                        </a:rPr>
                        <a:t>Dowling Catholic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188">
                <a:tc>
                  <a:txBody>
                    <a:bodyPr/>
                    <a:lstStyle/>
                    <a:p>
                      <a:r>
                        <a:rPr lang="es-ES" b="1">
                          <a:solidFill>
                            <a:srgbClr val="000000"/>
                          </a:solidFill>
                          <a:latin typeface="Verdana"/>
                        </a:rPr>
                        <a:t>Alma Mater:</a:t>
                      </a:r>
                    </a:p>
                  </a:txBody>
                  <a:tcPr marL="0" marR="28575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0">
                          <a:solidFill>
                            <a:srgbClr val="000000"/>
                          </a:solidFill>
                          <a:latin typeface="Verdana"/>
                        </a:rPr>
                        <a:t>Minnesota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2374">
                <a:tc>
                  <a:txBody>
                    <a:bodyPr/>
                    <a:lstStyle/>
                    <a:p>
                      <a:r>
                        <a:rPr lang="es-ES" b="1">
                          <a:solidFill>
                            <a:srgbClr val="000000"/>
                          </a:solidFill>
                          <a:latin typeface="Verdana"/>
                        </a:rPr>
                        <a:t>Graduating Year:</a:t>
                      </a:r>
                    </a:p>
                  </a:txBody>
                  <a:tcPr marL="0" marR="28575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0">
                          <a:solidFill>
                            <a:srgbClr val="000000"/>
                          </a:solidFill>
                          <a:latin typeface="Verdana"/>
                        </a:rPr>
                        <a:t>2002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188">
                <a:tc>
                  <a:txBody>
                    <a:bodyPr/>
                    <a:lstStyle/>
                    <a:p>
                      <a:r>
                        <a:rPr lang="es-ES" b="1">
                          <a:solidFill>
                            <a:srgbClr val="000000"/>
                          </a:solidFill>
                          <a:latin typeface="Verdana"/>
                        </a:rPr>
                        <a:t>Experience:</a:t>
                      </a:r>
                    </a:p>
                  </a:txBody>
                  <a:tcPr marL="0" marR="28575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b="0" dirty="0">
                          <a:solidFill>
                            <a:srgbClr val="000000"/>
                          </a:solidFill>
                          <a:latin typeface="Verdana"/>
                        </a:rPr>
                        <a:t>1st </a:t>
                      </a:r>
                      <a:r>
                        <a:rPr lang="es-ES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Year</a:t>
                      </a:r>
                      <a:endParaRPr lang="es-ES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166" name="5 CuadroTexto"/>
          <p:cNvSpPr txBox="1">
            <a:spLocks noChangeArrowheads="1"/>
          </p:cNvSpPr>
          <p:nvPr/>
        </p:nvSpPr>
        <p:spPr bwMode="auto">
          <a:xfrm>
            <a:off x="323850" y="4581525"/>
            <a:ext cx="10080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200">
                <a:latin typeface="Calibri" pitchFamily="34" charset="0"/>
              </a:rPr>
              <a:t>Andrew Tank</a:t>
            </a:r>
          </a:p>
        </p:txBody>
      </p:sp>
      <p:sp>
        <p:nvSpPr>
          <p:cNvPr id="7" name="6 Rectángulo"/>
          <p:cNvSpPr/>
          <p:nvPr/>
        </p:nvSpPr>
        <p:spPr>
          <a:xfrm rot="10800000" flipV="1">
            <a:off x="539750" y="5084763"/>
            <a:ext cx="7704138" cy="147796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/>
              <a:t>Andrew </a:t>
            </a:r>
            <a:r>
              <a:rPr lang="es-ES" dirty="0" err="1"/>
              <a:t>Tank</a:t>
            </a:r>
            <a:r>
              <a:rPr lang="es-ES" dirty="0"/>
              <a:t>, nativo de Des Moines.  Fue asistente de golf de la Universidad de Minnesota  y terminó entre los 10 primeros en el Campeonato NCAA.  En Julio de 2010 ha sido nombrado entrenador jefe de golf masculino de Iowa </a:t>
            </a:r>
            <a:r>
              <a:rPr lang="es-ES" dirty="0" err="1"/>
              <a:t>State</a:t>
            </a:r>
            <a:r>
              <a:rPr lang="es-ES" dirty="0"/>
              <a:t> </a:t>
            </a:r>
            <a:r>
              <a:rPr lang="es-ES" dirty="0" err="1"/>
              <a:t>University</a:t>
            </a:r>
            <a:r>
              <a:rPr lang="es-ES" dirty="0"/>
              <a:t>. </a:t>
            </a:r>
            <a:r>
              <a:rPr lang="es-ES" dirty="0" smtClean="0"/>
              <a:t>  TPI </a:t>
            </a:r>
            <a:r>
              <a:rPr lang="es-ES" dirty="0" err="1" smtClean="0"/>
              <a:t>Certified</a:t>
            </a:r>
            <a:r>
              <a:rPr lang="es-ES" dirty="0" smtClean="0"/>
              <a:t> Golf Pro </a:t>
            </a:r>
            <a:r>
              <a:rPr lang="es-ES" dirty="0" err="1" smtClean="0"/>
              <a:t>Level</a:t>
            </a:r>
            <a:r>
              <a:rPr lang="es-ES" dirty="0" smtClean="0"/>
              <a:t> 2.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3347864" y="332656"/>
            <a:ext cx="5184576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Equipo Técnico </a:t>
            </a:r>
            <a:endParaRPr lang="es-ES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mage.cdnl3.xosnetwork.com/pics24/200/PT/PTZAIKSCTNQVJOA.200909181647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72816"/>
            <a:ext cx="12668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3 Rectángulo"/>
          <p:cNvSpPr>
            <a:spLocks noChangeArrowheads="1"/>
          </p:cNvSpPr>
          <p:nvPr/>
        </p:nvSpPr>
        <p:spPr bwMode="auto">
          <a:xfrm rot="10800000" flipV="1">
            <a:off x="2286000" y="1593813"/>
            <a:ext cx="638968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dirty="0"/>
              <a:t>A través del trabajo incansable y  duro, la determinación y el esfuerzo, </a:t>
            </a:r>
            <a:r>
              <a:rPr lang="es-ES" dirty="0">
                <a:solidFill>
                  <a:srgbClr val="FF0000"/>
                </a:solidFill>
              </a:rPr>
              <a:t>Christie Martens </a:t>
            </a:r>
            <a:r>
              <a:rPr lang="es-ES" dirty="0"/>
              <a:t>ha conseguido que el programa de golf de Iowa </a:t>
            </a:r>
            <a:r>
              <a:rPr lang="es-ES" dirty="0" err="1"/>
              <a:t>State</a:t>
            </a:r>
            <a:r>
              <a:rPr lang="es-ES" dirty="0"/>
              <a:t> </a:t>
            </a:r>
            <a:r>
              <a:rPr lang="es-ES" dirty="0" err="1"/>
              <a:t>University</a:t>
            </a:r>
            <a:r>
              <a:rPr lang="es-ES" dirty="0"/>
              <a:t> se uno de los mejores del país.</a:t>
            </a:r>
          </a:p>
          <a:p>
            <a:r>
              <a:rPr lang="es-ES" dirty="0"/>
              <a:t>Martens, que está en su séptima temporada como entrenador femenina </a:t>
            </a:r>
            <a:r>
              <a:rPr lang="es-ES"/>
              <a:t>de </a:t>
            </a:r>
            <a:r>
              <a:rPr lang="es-ES" smtClean="0"/>
              <a:t>golf, </a:t>
            </a:r>
            <a:r>
              <a:rPr lang="es-ES" dirty="0"/>
              <a:t>vio recompensado su trabajo al colocar a su equipo femenino en el puesto cuarto de la Big 12.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2434235" y="5460326"/>
            <a:ext cx="42755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/>
              <a:t>Beth Bader (1997, Sports Management)</a:t>
            </a:r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 rot="10800000" flipV="1">
            <a:off x="1046035" y="4722384"/>
            <a:ext cx="705193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Jugadora LPGA 2010</a:t>
            </a:r>
            <a:endParaRPr lang="es-ES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915816" y="4227548"/>
            <a:ext cx="3356689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Antigua alumna</a:t>
            </a:r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3347864" y="332656"/>
            <a:ext cx="5184576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Equipo Técnico </a:t>
            </a:r>
            <a:endParaRPr lang="es-ES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image.cdnl3.xosnetwork.com/fls/10700/facilities/assets/golf_performance_cen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96952"/>
            <a:ext cx="3275856" cy="1965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4" descr="http://image.cdnl3.xosnetwork.com/pics32/640/EU/EUHFHBPVCPQPOYQ.201011161717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2924944"/>
            <a:ext cx="3672408" cy="2151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/>
          <p:cNvPicPr/>
          <p:nvPr/>
        </p:nvPicPr>
        <p:blipFill>
          <a:blip r:embed="rId4" cstate="print"/>
          <a:srcRect l="13086" t="40588" r="39265" b="26863"/>
          <a:stretch>
            <a:fillRect/>
          </a:stretch>
        </p:blipFill>
        <p:spPr bwMode="auto">
          <a:xfrm>
            <a:off x="0" y="5157192"/>
            <a:ext cx="3275856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/>
          <p:cNvPicPr/>
          <p:nvPr/>
        </p:nvPicPr>
        <p:blipFill>
          <a:blip r:embed="rId5" cstate="print"/>
          <a:srcRect l="13380" t="40196" r="38971" b="23909"/>
          <a:stretch>
            <a:fillRect/>
          </a:stretch>
        </p:blipFill>
        <p:spPr bwMode="auto">
          <a:xfrm>
            <a:off x="6057900" y="5114327"/>
            <a:ext cx="3086100" cy="1743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Rectángulo"/>
          <p:cNvSpPr/>
          <p:nvPr/>
        </p:nvSpPr>
        <p:spPr>
          <a:xfrm>
            <a:off x="2699792" y="260648"/>
            <a:ext cx="5184576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Instalaciones</a:t>
            </a:r>
            <a:endParaRPr lang="es-ES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  <p:sp>
        <p:nvSpPr>
          <p:cNvPr id="13" name="1 Rectángulo"/>
          <p:cNvSpPr>
            <a:spLocks noChangeArrowheads="1"/>
          </p:cNvSpPr>
          <p:nvPr/>
        </p:nvSpPr>
        <p:spPr bwMode="auto">
          <a:xfrm>
            <a:off x="395536" y="1484784"/>
            <a:ext cx="81375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" b="1" dirty="0" smtClean="0">
                <a:latin typeface="Calibri" pitchFamily="34" charset="0"/>
              </a:rPr>
              <a:t>La universidad cuenta con Performance Center con 4 salas de vídeos con calefacción para invierno una y zona de </a:t>
            </a:r>
            <a:r>
              <a:rPr lang="es-ES" b="1" dirty="0" err="1" smtClean="0">
                <a:latin typeface="Calibri" pitchFamily="34" charset="0"/>
              </a:rPr>
              <a:t>indoor</a:t>
            </a:r>
            <a:r>
              <a:rPr lang="es-ES" b="1" dirty="0" smtClean="0">
                <a:latin typeface="Calibri" pitchFamily="34" charset="0"/>
              </a:rPr>
              <a:t> </a:t>
            </a:r>
            <a:r>
              <a:rPr lang="es-ES" b="1" dirty="0" err="1" smtClean="0">
                <a:latin typeface="Calibri" pitchFamily="34" charset="0"/>
              </a:rPr>
              <a:t>putting</a:t>
            </a:r>
            <a:r>
              <a:rPr lang="es-ES" b="1" dirty="0" smtClean="0">
                <a:latin typeface="Calibri" pitchFamily="34" charset="0"/>
              </a:rPr>
              <a:t>.</a:t>
            </a:r>
            <a:endParaRPr lang="es-E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699792" y="260648"/>
            <a:ext cx="5184576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Instalaciones</a:t>
            </a:r>
            <a:endParaRPr lang="es-ES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  <p:pic>
        <p:nvPicPr>
          <p:cNvPr id="3" name="Picture 10" descr="Course photo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2348880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/>
          <p:cNvPicPr/>
          <p:nvPr/>
        </p:nvPicPr>
        <p:blipFill>
          <a:blip r:embed="rId3" cstate="print"/>
          <a:srcRect l="13821" t="52549" r="39853" b="15490"/>
          <a:stretch>
            <a:fillRect/>
          </a:stretch>
        </p:blipFill>
        <p:spPr bwMode="auto">
          <a:xfrm>
            <a:off x="0" y="2492896"/>
            <a:ext cx="3888432" cy="2056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1 Rectángulo"/>
          <p:cNvSpPr>
            <a:spLocks noChangeArrowheads="1"/>
          </p:cNvSpPr>
          <p:nvPr/>
        </p:nvSpPr>
        <p:spPr bwMode="auto">
          <a:xfrm>
            <a:off x="395536" y="1484784"/>
            <a:ext cx="813752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" b="1" dirty="0" smtClean="0">
                <a:latin typeface="Calibri" pitchFamily="34" charset="0"/>
              </a:rPr>
              <a:t>La universidad cuenta con su propio campo el </a:t>
            </a:r>
            <a:r>
              <a:rPr lang="es-ES" b="1" dirty="0" err="1" smtClean="0">
                <a:latin typeface="Calibri" pitchFamily="34" charset="0"/>
              </a:rPr>
              <a:t>Veenker</a:t>
            </a:r>
            <a:r>
              <a:rPr lang="es-ES" b="1" dirty="0" smtClean="0">
                <a:latin typeface="Calibri" pitchFamily="34" charset="0"/>
              </a:rPr>
              <a:t> Golf </a:t>
            </a:r>
            <a:r>
              <a:rPr lang="es-ES" b="1" dirty="0" err="1" smtClean="0">
                <a:latin typeface="Calibri" pitchFamily="34" charset="0"/>
              </a:rPr>
              <a:t>course</a:t>
            </a:r>
            <a:r>
              <a:rPr lang="es-ES" b="1" dirty="0" smtClean="0">
                <a:latin typeface="Calibri" pitchFamily="34" charset="0"/>
              </a:rPr>
              <a:t>, situado a dos manzanas del campus, considerado uno de los 5 mejores campos de Iowa.  </a:t>
            </a:r>
            <a:r>
              <a:rPr lang="es-ES" b="1" dirty="0" err="1" smtClean="0">
                <a:latin typeface="Calibri" pitchFamily="34" charset="0"/>
              </a:rPr>
              <a:t>Championship</a:t>
            </a:r>
            <a:r>
              <a:rPr lang="es-ES" b="1" dirty="0" smtClean="0">
                <a:latin typeface="Calibri" pitchFamily="34" charset="0"/>
              </a:rPr>
              <a:t> </a:t>
            </a:r>
            <a:r>
              <a:rPr lang="es-ES" b="1" dirty="0" err="1" smtClean="0">
                <a:latin typeface="Calibri" pitchFamily="34" charset="0"/>
              </a:rPr>
              <a:t>course</a:t>
            </a:r>
            <a:r>
              <a:rPr lang="es-ES" b="1" dirty="0" smtClean="0">
                <a:latin typeface="Calibri" pitchFamily="34" charset="0"/>
              </a:rPr>
              <a:t> par 72, diseñado por Perry Maxwell.</a:t>
            </a:r>
            <a:endParaRPr lang="es-ES" dirty="0">
              <a:latin typeface="Calibri" pitchFamily="34" charset="0"/>
            </a:endParaRPr>
          </a:p>
        </p:txBody>
      </p:sp>
      <p:pic>
        <p:nvPicPr>
          <p:cNvPr id="6" name="5 Imagen"/>
          <p:cNvPicPr/>
          <p:nvPr/>
        </p:nvPicPr>
        <p:blipFill>
          <a:blip r:embed="rId4" cstate="print"/>
          <a:srcRect l="14264" t="40980" r="39853" b="27059"/>
          <a:stretch>
            <a:fillRect/>
          </a:stretch>
        </p:blipFill>
        <p:spPr bwMode="auto">
          <a:xfrm>
            <a:off x="0" y="4797152"/>
            <a:ext cx="3851920" cy="2060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/>
          <p:cNvPicPr/>
          <p:nvPr/>
        </p:nvPicPr>
        <p:blipFill>
          <a:blip r:embed="rId5" cstate="print"/>
          <a:srcRect l="13674" t="41089" r="39853" b="26863"/>
          <a:stretch>
            <a:fillRect/>
          </a:stretch>
        </p:blipFill>
        <p:spPr bwMode="auto">
          <a:xfrm>
            <a:off x="5724128" y="4797152"/>
            <a:ext cx="3419872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4" name="10 Rectángulo"/>
          <p:cNvSpPr>
            <a:spLocks noChangeArrowheads="1"/>
          </p:cNvSpPr>
          <p:nvPr/>
        </p:nvSpPr>
        <p:spPr bwMode="auto">
          <a:xfrm>
            <a:off x="3203848" y="3573016"/>
            <a:ext cx="23764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 err="1">
                <a:latin typeface="Calibri" pitchFamily="34" charset="0"/>
              </a:rPr>
              <a:t>Coldwate</a:t>
            </a:r>
            <a:r>
              <a:rPr lang="es-ES" dirty="0">
                <a:latin typeface="Calibri" pitchFamily="34" charset="0"/>
              </a:rPr>
              <a:t> Golf Links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2699792" y="260648"/>
            <a:ext cx="5184576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Instalaciones – Otros campos</a:t>
            </a:r>
            <a:endParaRPr lang="es-ES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  <p:pic>
        <p:nvPicPr>
          <p:cNvPr id="12" name="11 Imagen"/>
          <p:cNvPicPr/>
          <p:nvPr/>
        </p:nvPicPr>
        <p:blipFill>
          <a:blip r:embed="rId2" cstate="print"/>
          <a:srcRect l="13676" t="32157" r="21912" b="37059"/>
          <a:stretch>
            <a:fillRect/>
          </a:stretch>
        </p:blipFill>
        <p:spPr bwMode="auto">
          <a:xfrm>
            <a:off x="2123728" y="1988840"/>
            <a:ext cx="417195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http://www.harvestergolf.com/images/topimage1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933056"/>
            <a:ext cx="8115300" cy="1905000"/>
          </a:xfrm>
          <a:prstGeom prst="rect">
            <a:avLst/>
          </a:prstGeom>
          <a:noFill/>
        </p:spPr>
      </p:pic>
      <p:sp>
        <p:nvSpPr>
          <p:cNvPr id="14" name="10 Rectángulo"/>
          <p:cNvSpPr>
            <a:spLocks noChangeArrowheads="1"/>
          </p:cNvSpPr>
          <p:nvPr/>
        </p:nvSpPr>
        <p:spPr bwMode="auto">
          <a:xfrm>
            <a:off x="3356248" y="5797004"/>
            <a:ext cx="23764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 err="1" smtClean="0">
                <a:latin typeface="Calibri" pitchFamily="34" charset="0"/>
              </a:rPr>
              <a:t>The</a:t>
            </a:r>
            <a:r>
              <a:rPr lang="es-ES" dirty="0" smtClean="0">
                <a:latin typeface="Calibri" pitchFamily="34" charset="0"/>
              </a:rPr>
              <a:t> </a:t>
            </a:r>
            <a:r>
              <a:rPr lang="es-ES" dirty="0" err="1" smtClean="0">
                <a:latin typeface="Calibri" pitchFamily="34" charset="0"/>
              </a:rPr>
              <a:t>Harvester</a:t>
            </a:r>
            <a:endParaRPr lang="es-E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684213" y="1390650"/>
          <a:ext cx="7992888" cy="4486552"/>
        </p:xfrm>
        <a:graphic>
          <a:graphicData uri="http://schemas.openxmlformats.org/drawingml/2006/table">
            <a:tbl>
              <a:tblPr/>
              <a:tblGrid>
                <a:gridCol w="2664296"/>
                <a:gridCol w="1368151"/>
                <a:gridCol w="3960441"/>
              </a:tblGrid>
              <a:tr h="2814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300" dirty="0" smtClean="0">
                          <a:solidFill>
                            <a:srgbClr val="FFFF00"/>
                          </a:solidFill>
                          <a:latin typeface="Arial"/>
                          <a:ea typeface="Calibri"/>
                          <a:cs typeface="Times New Roman"/>
                        </a:rPr>
                        <a:t>Nombre</a:t>
                      </a:r>
                      <a:endParaRPr lang="es-ES" sz="1300" dirty="0">
                        <a:solidFill>
                          <a:srgbClr val="FFFF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797" marR="8797" marT="8797" marB="87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300" dirty="0" smtClean="0">
                          <a:solidFill>
                            <a:srgbClr val="FFFF00"/>
                          </a:solidFill>
                          <a:latin typeface="Arial"/>
                          <a:ea typeface="Calibri"/>
                          <a:cs typeface="Times New Roman"/>
                        </a:rPr>
                        <a:t>Clase</a:t>
                      </a:r>
                      <a:endParaRPr lang="es-ES" sz="1300" dirty="0">
                        <a:solidFill>
                          <a:srgbClr val="FFFF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797" marR="8797" marT="8797" marB="879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EAB545"/>
                          </a:solidFill>
                          <a:latin typeface="Arial"/>
                          <a:ea typeface="Times New Roman"/>
                          <a:cs typeface="Arial"/>
                        </a:rPr>
                        <a:t>Localidad Nacimiento/Ultimo Colegio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0000"/>
                    </a:solidFill>
                  </a:tcPr>
                </a:tc>
              </a:tr>
              <a:tr h="7069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2" tooltip="Aaholm, Jacob"/>
                        </a:rPr>
                        <a:t>Aaholm, Jacob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Sr.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Hornbaek, Denmark (McLennan CC) (Espergaerde)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2662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3" tooltip="Bruder, Josh"/>
                        </a:rPr>
                        <a:t>Bruder, Josh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RSo.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Lakeville, Minn. (North)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866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4" tooltip="Lathrop, Tom"/>
                        </a:rPr>
                        <a:t>Lathrop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4" tooltip="Lathrop, Tom"/>
                        </a:rPr>
                        <a:t>, Tom</a:t>
                      </a:r>
                      <a:endParaRPr lang="es-ES" sz="13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RJr.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Nashville, Tenn. (Christ Presbyterian Academy)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2662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5" tooltip="Leary, Nathan"/>
                        </a:rPr>
                        <a:t>Leary, Nathan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Sr.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Waterloo, Iowa (West)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866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6" tooltip="Lindquist, Eric"/>
                        </a:rPr>
                        <a:t>Lindquist, Eric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RSr.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Sioux Falls, S.D. (Washington)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4866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7" tooltip="McCoy, Nate"/>
                        </a:rPr>
                        <a:t>McCoy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7" tooltip="McCoy, Nate"/>
                        </a:rPr>
                        <a:t>, 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7" tooltip="McCoy, Nate"/>
                        </a:rPr>
                        <a:t>Nate</a:t>
                      </a:r>
                      <a:endParaRPr lang="es-ES" sz="13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Jr.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West Des Moines, Iowa (Dowling)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2662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8" tooltip="Peter, Andrew"/>
                        </a:rPr>
                        <a:t>Peter, Andrew</a:t>
                      </a:r>
                      <a:endParaRPr lang="es-ES" sz="13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Fr.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Decorah, Iowa (Decorah)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4866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i="1" dirty="0" err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  <a:hlinkClick r:id="rId9" tooltip="Virto, Borja"/>
                        </a:rPr>
                        <a:t>Virto</a:t>
                      </a:r>
                      <a:r>
                        <a:rPr lang="es-ES" sz="1100" b="1" i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  <a:hlinkClick r:id="rId9" tooltip="Virto, Borja"/>
                        </a:rPr>
                        <a:t>, Borja</a:t>
                      </a:r>
                      <a:endParaRPr lang="es-ES" sz="1300" b="1" i="1" dirty="0">
                        <a:solidFill>
                          <a:srgbClr val="FF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So.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</a:rPr>
                        <a:t>Gorraiz</a:t>
                      </a:r>
                      <a:r>
                        <a:rPr lang="es-ES" sz="11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</a:rPr>
                        <a:t>, </a:t>
                      </a:r>
                      <a:r>
                        <a:rPr lang="es-ES" sz="1100" dirty="0" err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</a:rPr>
                        <a:t>Spain</a:t>
                      </a:r>
                      <a:r>
                        <a:rPr lang="es-ES" sz="11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</a:rPr>
                        <a:t> (</a:t>
                      </a:r>
                      <a:r>
                        <a:rPr lang="es-ES" sz="1100" dirty="0" err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</a:rPr>
                        <a:t>Usulinas</a:t>
                      </a:r>
                      <a:r>
                        <a:rPr lang="es-ES" sz="1100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Arial"/>
                        </a:rPr>
                        <a:t> de Jesus)</a:t>
                      </a:r>
                      <a:endParaRPr lang="es-ES" sz="1300" dirty="0">
                        <a:solidFill>
                          <a:srgbClr val="FF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866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10" tooltip="Waller, Blake"/>
                        </a:rPr>
                        <a:t>Waller, Blake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Fr.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West Des Moines, Iowa (Dowling)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2662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11" tooltip="Wuertz, Michael"/>
                        </a:rPr>
                        <a:t>Wuertz, Michael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Jr.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Bettendorf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, Iowa (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Bettendorf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)</a:t>
                      </a:r>
                      <a:endParaRPr lang="es-ES" sz="13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593" marR="17593" marT="17593" marB="1759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pic>
        <p:nvPicPr>
          <p:cNvPr id="8228" name="Imagen 1" descr="Sort by Name">
            <a:hlinkClick r:id="rId12" tooltip="&quot;Sort by Name&quot;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7145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29" name="Imagen 2" descr="Sort by Eligibility Year">
            <a:hlinkClick r:id="rId14" tooltip="&quot;Sort by Eligibility Year&quot;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7145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31" name="6 CuadroTexto"/>
          <p:cNvSpPr txBox="1">
            <a:spLocks noChangeArrowheads="1"/>
          </p:cNvSpPr>
          <p:nvPr/>
        </p:nvSpPr>
        <p:spPr bwMode="auto">
          <a:xfrm>
            <a:off x="4356100" y="404813"/>
            <a:ext cx="41767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000" b="1">
                <a:solidFill>
                  <a:srgbClr val="C00000"/>
                </a:solidFill>
              </a:rPr>
              <a:t>Equipo masculino de Golf 2010/11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684213" y="1249363"/>
          <a:ext cx="7920879" cy="4556098"/>
        </p:xfrm>
        <a:graphic>
          <a:graphicData uri="http://schemas.openxmlformats.org/drawingml/2006/table">
            <a:tbl>
              <a:tblPr/>
              <a:tblGrid>
                <a:gridCol w="2640293"/>
                <a:gridCol w="744083"/>
                <a:gridCol w="4536503"/>
              </a:tblGrid>
              <a:tr h="2633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b="1" dirty="0" smtClean="0">
                          <a:solidFill>
                            <a:srgbClr val="EAB545"/>
                          </a:solidFill>
                          <a:latin typeface="Arial"/>
                          <a:ea typeface="Times New Roman"/>
                          <a:cs typeface="Arial"/>
                        </a:rPr>
                        <a:t>Nombre</a:t>
                      </a:r>
                      <a:endParaRPr lang="es-E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376" marR="8376" marT="8376" marB="83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solidFill>
                            <a:srgbClr val="FFFF00"/>
                          </a:solidFill>
                          <a:latin typeface="Arial"/>
                          <a:ea typeface="Calibri"/>
                          <a:cs typeface="Times New Roman"/>
                        </a:rPr>
                        <a:t>Clase</a:t>
                      </a:r>
                      <a:endParaRPr lang="es-ES" sz="1200" dirty="0">
                        <a:solidFill>
                          <a:srgbClr val="FFFF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8376" marR="8376" marT="8376" marB="83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700" b="1" dirty="0">
                          <a:solidFill>
                            <a:srgbClr val="FFFF00"/>
                          </a:solidFill>
                          <a:latin typeface="Arial"/>
                          <a:ea typeface="Times New Roman"/>
                          <a:cs typeface="Arial"/>
                        </a:rPr>
                        <a:t>Lugar de Nacimiento/último colegio</a:t>
                      </a:r>
                      <a:endParaRPr lang="es-ES" sz="1200" dirty="0">
                        <a:solidFill>
                          <a:srgbClr val="FFFF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0000"/>
                    </a:solidFill>
                  </a:tcPr>
                </a:tc>
              </a:tr>
              <a:tr h="4576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2" tooltip="Gustafson, Katie"/>
                        </a:rPr>
                        <a:t>Gustafson, Katie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Jewell, Iowa (South Hamilton)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4576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3" tooltip="Herman, Laurence"/>
                        </a:rPr>
                        <a:t>Herman, Laurence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Sr.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Kortrijk, Belgium (KA 2 Hasselt)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2591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4" tooltip="Hogenson, Katelynn"/>
                        </a:rPr>
                        <a:t>Hogenson, Katelynn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RJr.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Muscatine, Iowa (Muscatine)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4576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5" tooltip="Horan, Abigail"/>
                        </a:rPr>
                        <a:t>Horan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5" tooltip="Horan, Abigail"/>
                        </a:rPr>
                        <a:t>, Abigail</a:t>
                      </a:r>
                      <a:endParaRPr lang="es-E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Antioch, Ill. (Lakes Community)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751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6" tooltip="On-iam, Sasikarn"/>
                        </a:rPr>
                        <a:t>On-iam, Sasikarn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Bangkok, Thailand (Our Lady of Perpetual Help)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2591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7" tooltip="Paulson, Kristin"/>
                        </a:rPr>
                        <a:t>Paulson, Kristin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Jr.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Ottumwa, Iowa (Ottumwa)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576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8" tooltip="Phuntumabamrung, Punpaka"/>
                        </a:rPr>
                        <a:t>Phuntumabamrung, Punpaka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So.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Bangkok, Thailand (Horwang School)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2591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9" tooltip="Reed, Rachel"/>
                        </a:rPr>
                        <a:t>Reed, Rachel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RJr.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Peoria, Ill. (Dunlap)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751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10" tooltip="Stefansen, Victoria"/>
                        </a:rPr>
                        <a:t>Stefansen, Victoria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RSr.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Roervig, Denmark (EVC Nordvestsjaelland)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2591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11" tooltip="Suckow, Katie"/>
                        </a:rPr>
                        <a:t>Suckow, Katie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RSo.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Waukee, Iowa (Waukee)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751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  <a:hlinkClick r:id="rId12" tooltip="Thammaraks, Prima"/>
                        </a:rPr>
                        <a:t>Thammaraks, Prima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Bangkok, 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Thailand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 (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Redeemer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 International)</a:t>
                      </a:r>
                      <a:endParaRPr lang="es-E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6752" marR="16752" marT="16752" marB="1675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pic>
        <p:nvPicPr>
          <p:cNvPr id="9255" name="Imagen 1" descr="Sort by Name">
            <a:hlinkClick r:id="rId13" tooltip="&quot;Sort by Name&quot;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7145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56" name="Imagen 2" descr="Sort by Eligibility Year">
            <a:hlinkClick r:id="rId15" tooltip="&quot;Sort by Eligibility Year&quot;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7145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8" name="5 Rectángulo"/>
          <p:cNvSpPr>
            <a:spLocks noChangeArrowheads="1"/>
          </p:cNvSpPr>
          <p:nvPr/>
        </p:nvSpPr>
        <p:spPr bwMode="auto">
          <a:xfrm>
            <a:off x="3708400" y="476250"/>
            <a:ext cx="48958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b="1">
                <a:solidFill>
                  <a:srgbClr val="C00000"/>
                </a:solidFill>
              </a:rPr>
              <a:t>Equipo femenino de Golf 2010/11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539750" y="2417763"/>
          <a:ext cx="7776864" cy="3315809"/>
        </p:xfrm>
        <a:graphic>
          <a:graphicData uri="http://schemas.openxmlformats.org/drawingml/2006/table">
            <a:tbl>
              <a:tblPr/>
              <a:tblGrid>
                <a:gridCol w="2592288"/>
                <a:gridCol w="2592288"/>
                <a:gridCol w="2592288"/>
              </a:tblGrid>
              <a:tr h="2747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50" b="1">
                          <a:solidFill>
                            <a:srgbClr val="EAB545"/>
                          </a:solidFill>
                          <a:latin typeface="Arial"/>
                          <a:ea typeface="Times New Roman"/>
                          <a:cs typeface="Arial"/>
                        </a:rPr>
                        <a:t>FECHA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50" b="1">
                          <a:solidFill>
                            <a:srgbClr val="EAB545"/>
                          </a:solidFill>
                          <a:latin typeface="Arial"/>
                          <a:ea typeface="Times New Roman"/>
                          <a:cs typeface="Arial"/>
                        </a:rPr>
                        <a:t>TORNEO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50" b="1">
                          <a:solidFill>
                            <a:srgbClr val="EAB545"/>
                          </a:solidFill>
                          <a:latin typeface="Arial"/>
                          <a:ea typeface="Times New Roman"/>
                          <a:cs typeface="Arial"/>
                        </a:rPr>
                        <a:t>LOCALIDAD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0000"/>
                    </a:solidFill>
                  </a:tcPr>
                </a:tc>
              </a:tr>
              <a:tr h="3934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 Sat, Feb 05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Big Four Match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Phoenix, Ariz.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6619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 Mon, Feb 14 -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Feb 15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Oak Hills Invitational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San Antonio, Texas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6619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 Thu, Mar 17 -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Sat, Mar 19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Desert Shootout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Phoenix, Ariz.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6619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 Mon, Mar 28 -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Mar 29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First Tee Collegiate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Little Rock, Ark.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6619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 Sat, Apr 02 -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Sun, Apr 03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University Club Intercollegiate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Baton Rouge, La.</a:t>
                      </a:r>
                      <a:endParaRPr lang="es-ES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12310" name="4 CuadroTexto"/>
          <p:cNvSpPr txBox="1">
            <a:spLocks noChangeArrowheads="1"/>
          </p:cNvSpPr>
          <p:nvPr/>
        </p:nvSpPr>
        <p:spPr bwMode="auto">
          <a:xfrm>
            <a:off x="539750" y="1989138"/>
            <a:ext cx="77041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b="1">
                <a:solidFill>
                  <a:srgbClr val="FF0000"/>
                </a:solidFill>
              </a:rPr>
              <a:t>CALENDARIO 1T 2011 GOLF MASCULINO</a:t>
            </a:r>
          </a:p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684213" y="2325688"/>
          <a:ext cx="7848870" cy="3623273"/>
        </p:xfrm>
        <a:graphic>
          <a:graphicData uri="http://schemas.openxmlformats.org/drawingml/2006/table">
            <a:tbl>
              <a:tblPr/>
              <a:tblGrid>
                <a:gridCol w="2616290"/>
                <a:gridCol w="2616290"/>
                <a:gridCol w="2616290"/>
              </a:tblGrid>
              <a:tr h="2753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50" b="1">
                          <a:solidFill>
                            <a:srgbClr val="EAB545"/>
                          </a:solidFill>
                          <a:latin typeface="Arial"/>
                          <a:ea typeface="Times New Roman"/>
                          <a:cs typeface="Arial"/>
                        </a:rPr>
                        <a:t>Fecha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50" b="1">
                          <a:solidFill>
                            <a:srgbClr val="EAB545"/>
                          </a:solidFill>
                          <a:latin typeface="Arial"/>
                          <a:ea typeface="Times New Roman"/>
                          <a:cs typeface="Arial"/>
                        </a:rPr>
                        <a:t>Torneo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50" b="1">
                          <a:solidFill>
                            <a:srgbClr val="EAB545"/>
                          </a:solidFill>
                          <a:latin typeface="Arial"/>
                          <a:ea typeface="Times New Roman"/>
                          <a:cs typeface="Arial"/>
                        </a:rPr>
                        <a:t>Localidad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70000"/>
                    </a:solidFill>
                  </a:tcPr>
                </a:tc>
              </a:tr>
              <a:tr h="6946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 Sun, Feb 13 -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Feb 15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Lady Puerto Rico Classic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San Juan, Puerto Rico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6633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 Mon, Feb 21 -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Feb 22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Central District Invitational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Parrish, Fla.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6633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 Sun, Mar 06 -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Mar 07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SunTrust Gator Invitational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Gainesville, Fla.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6633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 Tue, Mar 15 -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Wed, Mar 16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Triangular Match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Phoenix, Ariz.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6633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 Fri, Mar 25 -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Sat, Mar 26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Mountain View Collegiate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Tucson, 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Ariz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.</a:t>
                      </a:r>
                      <a:endParaRPr lang="es-ES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13334" name="3 CuadroTexto"/>
          <p:cNvSpPr txBox="1">
            <a:spLocks noChangeArrowheads="1"/>
          </p:cNvSpPr>
          <p:nvPr/>
        </p:nvSpPr>
        <p:spPr bwMode="auto">
          <a:xfrm>
            <a:off x="684213" y="1773238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000" b="1">
                <a:solidFill>
                  <a:srgbClr val="FF0000"/>
                </a:solidFill>
              </a:rPr>
              <a:t>CALENDARIO 1T 2011 GOLF FEMENINO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image.cdnl3.xosnetwork.com/fls/10700/site_graphics/BigHead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" y="0"/>
            <a:ext cx="9058275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4" descr="http://image.cdnl3.xosnetwork.com/pics32/200/PL/PLCKRCKKKKDKJLV.201012031943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060575"/>
            <a:ext cx="20574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6" descr="http://image.cdnl3.xosnetwork.com/pics32/160/SZ/SZTIAUIKUHYJMRN.201012201803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6238" y="3068638"/>
            <a:ext cx="1524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8" descr="http://image.cdnl3.xosnetwork.com/pics31/640/DS/DSLYSIYGYSBJRCA.201003011821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7900" y="2133600"/>
            <a:ext cx="3671888" cy="206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10" descr="http://image.cdnl3.xosnetwork.com/pics13/200/EL/ELDICHRCLDDTUBH.2007083121473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288" y="3573463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3164628" y="4813994"/>
            <a:ext cx="2814746" cy="91926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/>
                <a:solidFill>
                  <a:srgbClr val="FF0000"/>
                </a:solidFill>
                <a:latin typeface="+mn-lt"/>
              </a:rPr>
              <a:t>Deportes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3F2854E-174A-47BE-88F9-404C77391DF7}"/>
</file>

<file path=customXml/itemProps2.xml><?xml version="1.0" encoding="utf-8"?>
<ds:datastoreItem xmlns:ds="http://schemas.openxmlformats.org/officeDocument/2006/customXml" ds:itemID="{D1DBF1B8-1F31-4E97-A62A-60A2963ECC38}"/>
</file>

<file path=customXml/itemProps3.xml><?xml version="1.0" encoding="utf-8"?>
<ds:datastoreItem xmlns:ds="http://schemas.openxmlformats.org/officeDocument/2006/customXml" ds:itemID="{460569E3-DF84-44B1-9913-854F24CB6ABE}"/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651</Words>
  <Application>Microsoft Office PowerPoint</Application>
  <PresentationFormat>Presentación en pantalla (4:3)</PresentationFormat>
  <Paragraphs>181</Paragraphs>
  <Slides>14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42</cp:revision>
  <dcterms:created xsi:type="dcterms:W3CDTF">2010-12-28T13:38:14Z</dcterms:created>
  <dcterms:modified xsi:type="dcterms:W3CDTF">2011-01-06T23:42:58Z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