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62" r:id="rId4"/>
    <p:sldId id="269" r:id="rId5"/>
    <p:sldId id="270" r:id="rId6"/>
    <p:sldId id="271" r:id="rId7"/>
    <p:sldId id="272" r:id="rId8"/>
    <p:sldId id="261" r:id="rId9"/>
    <p:sldId id="259" r:id="rId10"/>
    <p:sldId id="274" r:id="rId11"/>
    <p:sldId id="273" r:id="rId12"/>
    <p:sldId id="264" r:id="rId13"/>
    <p:sldId id="265" r:id="rId14"/>
    <p:sldId id="268" r:id="rId15"/>
    <p:sldId id="267" r:id="rId16"/>
    <p:sldId id="257" r:id="rId1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C7CCB-6497-49B9-B367-0E8A740D8062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A2C-CA0B-455D-A5C7-06940316F89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084A8-05B9-4A64-B0B3-5312EEA5A66D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49AC4-A170-48BA-9533-842F3AD7A96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2BA63-5CA9-4EDE-9323-1C5212B99C32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A7D07-FCE2-46E9-93DC-9B0EC174474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37258-1E39-4065-8FE7-ACD8A8E65A61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385FE-8B2B-47CF-A402-C82E1CA7307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05E15-AEA8-4A70-A833-D87A9E85ACDD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B6FB4-78CB-47CC-865A-D68396FF6E4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CFB89-568F-41C5-ACE7-F55016E13FC2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860F3-46E3-4CE6-A404-FE2D9FBF031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217AE-07DF-4CF3-8CD7-074E34CB8B5B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7C9B4-8C35-4024-8360-2EEAD5AAD50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B9983-F7AD-42DD-9569-46D95F486B7E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DBDE8-AB47-49C0-AEE8-9CE6A48B812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CC48D-19C3-4B72-B29F-B1318F461FEF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F6649-679C-4E89-8D8D-B2CEAD752E2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15343-56C6-4245-BBFA-0385B152CFD0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BCE72-A9D1-446F-9B72-ABA7D018064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F27DB-6D93-4B0B-A874-C13E74459F37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F417D-A0B2-41A7-8D72-062B43BBB6B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D8C185-3FD9-45D7-8B6D-CDE7F811E967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38840D2-3A12-418B-BF97-8CBAFCF5A45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stanford.com/sports/m-golf/mtt/lebow_shane00.html" TargetMode="External"/><Relationship Id="rId13" Type="http://schemas.openxmlformats.org/officeDocument/2006/relationships/image" Target="../media/image1.jpeg"/><Relationship Id="rId3" Type="http://schemas.openxmlformats.org/officeDocument/2006/relationships/hyperlink" Target="http://www.gostanford.com/sports/m-golf/mtt/brockington_graham00.html" TargetMode="External"/><Relationship Id="rId7" Type="http://schemas.openxmlformats.org/officeDocument/2006/relationships/hyperlink" Target="http://www.gostanford.com/sports/m-golf/mtt/kim_sihwan00.html" TargetMode="External"/><Relationship Id="rId12" Type="http://schemas.openxmlformats.org/officeDocument/2006/relationships/image" Target="../media/image20.jpeg"/><Relationship Id="rId2" Type="http://schemas.openxmlformats.org/officeDocument/2006/relationships/hyperlink" Target="http://www.gostanford.com/sports/m-golf/mtt/bowen_wilson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stanford.com/sports/m-golf/mtt/kearney_steve00.html" TargetMode="External"/><Relationship Id="rId11" Type="http://schemas.openxmlformats.org/officeDocument/2006/relationships/hyperlink" Target="http://www.gostanford.com/sports/m-golf/mtt/ziegler_steve00.html" TargetMode="External"/><Relationship Id="rId5" Type="http://schemas.openxmlformats.org/officeDocument/2006/relationships/hyperlink" Target="http://www.gostanford.com/sports/m-golf/mtt/dedecker_andre00.html" TargetMode="External"/><Relationship Id="rId10" Type="http://schemas.openxmlformats.org/officeDocument/2006/relationships/hyperlink" Target="http://www.gostanford.com/sports/m-golf/mtt/yun_andrew00.html" TargetMode="External"/><Relationship Id="rId4" Type="http://schemas.openxmlformats.org/officeDocument/2006/relationships/hyperlink" Target="http://www.gostanford.com/sports/m-golf/mtt/chung_david00.html" TargetMode="External"/><Relationship Id="rId9" Type="http://schemas.openxmlformats.org/officeDocument/2006/relationships/hyperlink" Target="http://www.gostanford.com/sports/m-golf/mtt/wilson_cameron00.html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stanford.com/sports/w-golf/mtt/watson_sally00.html" TargetMode="External"/><Relationship Id="rId3" Type="http://schemas.openxmlformats.org/officeDocument/2006/relationships/hyperlink" Target="http://www.gostanford.com/sports/w-golf/mtt/burlison_sydney00.html" TargetMode="External"/><Relationship Id="rId7" Type="http://schemas.openxmlformats.org/officeDocument/2006/relationships/hyperlink" Target="http://www.gostanford.com/sports/w-golf/mtt/miller_piper00.html" TargetMode="External"/><Relationship Id="rId2" Type="http://schemas.openxmlformats.org/officeDocument/2006/relationships/hyperlink" Target="http://www.gostanford.com/sports/w-golf/mtt/barton_lila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stanford.com/sports/w-golf/mtt/mar_marissa00.html" TargetMode="External"/><Relationship Id="rId11" Type="http://schemas.openxmlformats.org/officeDocument/2006/relationships/image" Target="../media/image21.jpeg"/><Relationship Id="rId5" Type="http://schemas.openxmlformats.org/officeDocument/2006/relationships/hyperlink" Target="http://www.gostanford.com/sports/w-golf/mtt/fraiser_danielle00.html" TargetMode="External"/><Relationship Id="rId10" Type="http://schemas.openxmlformats.org/officeDocument/2006/relationships/image" Target="../media/image1.jpeg"/><Relationship Id="rId4" Type="http://schemas.openxmlformats.org/officeDocument/2006/relationships/hyperlink" Target="http://www.gostanford.com/sports/w-golf/mtt/durham_rebecca00.html" TargetMode="External"/><Relationship Id="rId9" Type="http://schemas.openxmlformats.org/officeDocument/2006/relationships/hyperlink" Target="http://www.gostanford.com/sports/w-golf/mtt/wong_kristina00.html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.jpeg"/><Relationship Id="rId7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4" descr="http://cdn.slashgear.com/wp-content/uploads/2010/10/Stanford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2420938"/>
            <a:ext cx="47529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6" descr="http://t1.gstatic.com/images?q=tbn:ANd9GcQuOkS4xEzJOjw96sVfO6DvqkiwgVtbXH-2nEeqRqwteMwp3CBMJ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620713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 rot="10800000" flipV="1">
            <a:off x="1958981" y="4813993"/>
            <a:ext cx="5226046" cy="156966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Stanford</a:t>
            </a:r>
            <a:r>
              <a:rPr lang="es-ES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</a:t>
            </a:r>
            <a:r>
              <a:rPr lang="es-ES" sz="4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Univesity</a:t>
            </a:r>
            <a:endParaRPr lang="es-E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Stanford</a:t>
            </a:r>
            <a:r>
              <a:rPr lang="es-ES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, 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pa de los EE. UU. resaltando Californ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5300663"/>
            <a:ext cx="19050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4" descr="Santa Clara County California Incorporated and Unincorporated areas Stanford Highlighted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5157788"/>
            <a:ext cx="23812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395288" y="2060575"/>
            <a:ext cx="7848600" cy="27400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Stanford</a:t>
            </a:r>
            <a:r>
              <a:rPr lang="es-ES" sz="28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se encuentra en el área de la Bahía de San Francisco,  en el extremo norte del </a:t>
            </a:r>
            <a:r>
              <a:rPr lang="es-ES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Silicon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Valley. Los habitantes de </a:t>
            </a:r>
            <a:r>
              <a:rPr lang="es-ES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Stanford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, aproximadamente 12.000, son básicamente  estudiantes,  profesores universitarios y trabajadores del campus de la Universidad de </a:t>
            </a:r>
            <a:r>
              <a:rPr lang="es-ES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Stanford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, ubicada en su casco urbano.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El Aeropuerto Internacional de San Francisco se encuentra a unos  30 </a:t>
            </a:r>
            <a:r>
              <a:rPr lang="es-ES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kms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. de </a:t>
            </a:r>
            <a:r>
              <a:rPr lang="es-ES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Stanford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El clima de San Francisco es el característico clima mediterráneo, con suaves inviernos húmedos y veranos secos.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077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187450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10" descr="http://maps.google.com/staticmap?size=313x200&amp;key=ABQIAAAAPZhPbFDgyqqKaAJtfPgdhRQxAnOebRR8qqjlEjE1Y4ZOeQ67yxSVDP1Eq9oU2BZjw2PaheQ5prTXaw&amp;markers=37.428313,-122.16996,blue&amp;zoom=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2138" y="4797425"/>
            <a:ext cx="29813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1593817" y="692696"/>
            <a:ext cx="6866615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Información General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27088" y="3284538"/>
            <a:ext cx="7489825" cy="329406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La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 </a:t>
            </a:r>
            <a:r>
              <a:rPr lang="es-ES" sz="28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Universidad </a:t>
            </a:r>
            <a:r>
              <a:rPr lang="es-ES" sz="2800" b="1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Stanford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, </a:t>
            </a:r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ubicada en Palo Alto (California) es una universidad privada, considerada como una de las más prestigiosas de los EEUU. y del mundo.  Está localizada a unos 56 km al sudeste de San Francisco, en terrenos del condado de Santa Clara contiguos a la ciudad de Palo Alto.  La universidad se halla por lo tanto en el corazón geográfico e histórico de </a:t>
            </a:r>
            <a:r>
              <a:rPr lang="es-ES" sz="2000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Silicon</a:t>
            </a:r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Valley.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El lema oficial de la universidad, es "</a:t>
            </a:r>
            <a:r>
              <a:rPr lang="es-ES" sz="2000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Die </a:t>
            </a:r>
            <a:r>
              <a:rPr lang="es-ES" sz="2000" i="1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Luft</a:t>
            </a:r>
            <a:r>
              <a:rPr lang="es-ES" sz="2000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der </a:t>
            </a:r>
            <a:r>
              <a:rPr lang="es-ES" sz="2000" i="1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Freiheit</a:t>
            </a:r>
            <a:r>
              <a:rPr lang="es-ES" sz="2000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</a:t>
            </a:r>
            <a:r>
              <a:rPr lang="es-ES" sz="2000" i="1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weht</a:t>
            </a:r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", cuya traducción del alemán  es </a:t>
            </a:r>
            <a:r>
              <a:rPr lang="es-ES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"sopla el viento de la libertad".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A lo largo de su historia </a:t>
            </a:r>
            <a:r>
              <a:rPr lang="es-ES" sz="2000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Stanford</a:t>
            </a:r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ha tenido a veintisiete galardonados con el Premio Nobel.</a:t>
            </a:r>
            <a:endParaRPr lang="es-ES" sz="20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099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421095" y="764704"/>
            <a:ext cx="5031225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La Universidad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524000" y="1397000"/>
          <a:ext cx="6720408" cy="4315704"/>
        </p:xfrm>
        <a:graphic>
          <a:graphicData uri="http://schemas.openxmlformats.org/drawingml/2006/table">
            <a:tbl>
              <a:tblPr/>
              <a:tblGrid>
                <a:gridCol w="3360204"/>
                <a:gridCol w="3360204"/>
              </a:tblGrid>
              <a:tr h="1682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Privada 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smtClean="0"/>
                        <a:t>1891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168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$55.077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err="1" smtClean="0"/>
                        <a:t>Semestal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6.602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Suburbana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1440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No obligatorio pero sí recomendado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59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 año de antelación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$95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8%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9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 + +selectiva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3 Rectángulo"/>
          <p:cNvSpPr/>
          <p:nvPr/>
        </p:nvSpPr>
        <p:spPr>
          <a:xfrm>
            <a:off x="3434508" y="404664"/>
            <a:ext cx="4737891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Información Académica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olfcourse.stanford.edu/images_Dost/StanfordAerial263_1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836712"/>
            <a:ext cx="9109360" cy="6021288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179512" y="0"/>
            <a:ext cx="8712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Campo de Golf </a:t>
            </a:r>
            <a:r>
              <a:rPr lang="es-ES" sz="5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Stanford</a:t>
            </a:r>
            <a:endParaRPr lang="es-E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6176" t="19020" r="13088" b="1373"/>
          <a:stretch>
            <a:fillRect/>
          </a:stretch>
        </p:blipFill>
        <p:spPr bwMode="auto">
          <a:xfrm>
            <a:off x="539552" y="1025352"/>
            <a:ext cx="8028384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179512" y="0"/>
            <a:ext cx="8712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Instalación de Práctica</a:t>
            </a:r>
            <a:endParaRPr lang="es-E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0"/>
            <a:ext cx="8712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Instalación de Práctica</a:t>
            </a:r>
            <a:endParaRPr lang="es-E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pic>
        <p:nvPicPr>
          <p:cNvPr id="26626" name="Picture 2" descr="http://stanfordmensgolf.com/Images-SVPracticeCtr/Sunset-Corn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908720"/>
            <a:ext cx="4320479" cy="2880320"/>
          </a:xfrm>
          <a:prstGeom prst="rect">
            <a:avLst/>
          </a:prstGeom>
          <a:noFill/>
        </p:spPr>
      </p:pic>
      <p:pic>
        <p:nvPicPr>
          <p:cNvPr id="26628" name="Picture 4" descr="http://stanfordmensgolf.com/Images-SVPracticeCtr/McKenzi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908720"/>
            <a:ext cx="4427985" cy="2951990"/>
          </a:xfrm>
          <a:prstGeom prst="rect">
            <a:avLst/>
          </a:prstGeom>
          <a:noFill/>
        </p:spPr>
      </p:pic>
      <p:pic>
        <p:nvPicPr>
          <p:cNvPr id="26630" name="Picture 6" descr="http://stanfordmensgolf.com/Images-SVPracticeCtr/Lone-Tre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3933056"/>
            <a:ext cx="4387416" cy="2924945"/>
          </a:xfrm>
          <a:prstGeom prst="rect">
            <a:avLst/>
          </a:prstGeom>
          <a:noFill/>
        </p:spPr>
      </p:pic>
      <p:pic>
        <p:nvPicPr>
          <p:cNvPr id="26632" name="Picture 8" descr="http://stanfordmensgolf.com/Images-SVPracticeCtr/Fuzzy-Fazi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906012"/>
            <a:ext cx="4427983" cy="29519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1" name="Picture 3" descr="Conrad Ra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060848"/>
            <a:ext cx="1000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5" descr="http://grfx.cstv.com/graphics/mtt/arro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25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6" descr="http://grfx.cstv.com/graphics/mtt/arro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25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4" name="Picture 7" descr="http://grfx.cstv.com/graphics/mtt/arro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25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5" name="Picture 2" descr="http://graphics.fansonly.com/graphics/mtt/number_button-blank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661988"/>
            <a:ext cx="4857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78" name="Picture 10" descr="Caroline O'Conno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2060848"/>
            <a:ext cx="1000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79" name="Picture 12" descr="http://grfx.cstv.com/graphics/mtt/arro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25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80" name="Picture 13" descr="http://grfx.cstv.com/graphics/mtt/arro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25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81" name="Picture 14" descr="http://grfx.cstv.com/graphics/mtt/arro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25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82" name="Picture 9" descr="http://graphics.fansonly.com/graphics/mtt/number_button-blank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661988"/>
            <a:ext cx="4857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83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Rectángulo"/>
          <p:cNvSpPr/>
          <p:nvPr/>
        </p:nvSpPr>
        <p:spPr>
          <a:xfrm>
            <a:off x="179512" y="0"/>
            <a:ext cx="8712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Equipo Técnico</a:t>
            </a:r>
            <a:endParaRPr lang="es-E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0" y="3501008"/>
            <a:ext cx="34166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 smtClean="0"/>
              <a:t>CONRAD </a:t>
            </a:r>
            <a:r>
              <a:rPr lang="es-ES" b="1" dirty="0" smtClean="0"/>
              <a:t>RAY – </a:t>
            </a:r>
            <a:r>
              <a:rPr lang="es-ES" b="1" dirty="0" err="1" smtClean="0"/>
              <a:t>Men´s</a:t>
            </a:r>
            <a:r>
              <a:rPr lang="es-ES" b="1" dirty="0" smtClean="0"/>
              <a:t> Coach</a:t>
            </a:r>
            <a:endParaRPr lang="es-ES" b="1" dirty="0"/>
          </a:p>
        </p:txBody>
      </p:sp>
      <p:sp>
        <p:nvSpPr>
          <p:cNvPr id="21" name="20 Rectángulo"/>
          <p:cNvSpPr/>
          <p:nvPr/>
        </p:nvSpPr>
        <p:spPr>
          <a:xfrm>
            <a:off x="1" y="3861048"/>
            <a:ext cx="3419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20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0" y="3933056"/>
            <a:ext cx="29878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En 2007 ganó el octavo Campeonato Nacional para 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Stanford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y fue elegido entrenador del año.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El mismo se graduó de 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Stanfor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d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en 1997 y jugó en el </a:t>
            </a:r>
            <a:r>
              <a:rPr lang="es-E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Nationwide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Tours y otros Tours durante 6 años</a:t>
            </a:r>
            <a:endParaRPr lang="es-ES" sz="20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4845487" y="3501008"/>
            <a:ext cx="43098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 err="1" smtClean="0"/>
              <a:t>Caroline</a:t>
            </a:r>
            <a:r>
              <a:rPr lang="es-ES" b="1" dirty="0" smtClean="0"/>
              <a:t> </a:t>
            </a:r>
            <a:r>
              <a:rPr lang="es-ES" b="1" dirty="0" err="1" smtClean="0"/>
              <a:t>O´Connor</a:t>
            </a:r>
            <a:r>
              <a:rPr lang="es-ES" b="1" dirty="0" smtClean="0"/>
              <a:t> – </a:t>
            </a:r>
            <a:r>
              <a:rPr lang="es-ES" b="1" dirty="0" err="1" smtClean="0"/>
              <a:t>Women´s</a:t>
            </a:r>
            <a:r>
              <a:rPr lang="es-ES" b="1" dirty="0" smtClean="0"/>
              <a:t> Coach</a:t>
            </a:r>
            <a:endParaRPr lang="es-ES" b="1" dirty="0"/>
          </a:p>
        </p:txBody>
      </p:sp>
      <p:sp>
        <p:nvSpPr>
          <p:cNvPr id="24" name="23 Rectángulo"/>
          <p:cNvSpPr/>
          <p:nvPr/>
        </p:nvSpPr>
        <p:spPr>
          <a:xfrm>
            <a:off x="5076056" y="3861048"/>
            <a:ext cx="36724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Fue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directora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de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Instrucción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en la Academia de Golf de Palm Beach Gardens en Florida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durante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tres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años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y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jugó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en el Futures Tour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durante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dos.  Ha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llevado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a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su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equipo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a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las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12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últimas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 finales de la NCAA.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 </a:t>
            </a:r>
            <a:endParaRPr lang="es-ES" sz="20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/>
          <p:cNvPicPr/>
          <p:nvPr/>
        </p:nvPicPr>
        <p:blipFill>
          <a:blip r:embed="rId3" cstate="print"/>
          <a:srcRect t="17174" r="6768"/>
          <a:stretch>
            <a:fillRect/>
          </a:stretch>
        </p:blipFill>
        <p:spPr bwMode="auto">
          <a:xfrm>
            <a:off x="1403648" y="1080120"/>
            <a:ext cx="7128792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"/>
          <p:cNvSpPr/>
          <p:nvPr/>
        </p:nvSpPr>
        <p:spPr>
          <a:xfrm>
            <a:off x="827584" y="188640"/>
            <a:ext cx="87129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Tiger Woods – Antiguo Alumno</a:t>
            </a:r>
            <a:endParaRPr lang="es-E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827584" y="188640"/>
            <a:ext cx="87129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Tom Watson – Antiguo Alumno</a:t>
            </a:r>
            <a:endParaRPr lang="es-E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3 Imagen"/>
          <p:cNvPicPr/>
          <p:nvPr/>
        </p:nvPicPr>
        <p:blipFill>
          <a:blip r:embed="rId3" cstate="print"/>
          <a:srcRect l="2884" t="10326" r="7257"/>
          <a:stretch>
            <a:fillRect/>
          </a:stretch>
        </p:blipFill>
        <p:spPr bwMode="auto">
          <a:xfrm>
            <a:off x="1403648" y="980728"/>
            <a:ext cx="7488832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2397" t="22826" r="9295" b="4130"/>
          <a:stretch>
            <a:fillRect/>
          </a:stretch>
        </p:blipFill>
        <p:spPr bwMode="auto">
          <a:xfrm>
            <a:off x="1403648" y="1124744"/>
            <a:ext cx="7740352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1367136" y="116632"/>
            <a:ext cx="777686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Antiguos Alumnos de </a:t>
            </a:r>
            <a:r>
              <a:rPr lang="es-E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Stanford</a:t>
            </a:r>
            <a:r>
              <a:rPr lang="es-E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 ganadores de </a:t>
            </a:r>
            <a:r>
              <a:rPr lang="es-E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Majors</a:t>
            </a:r>
            <a:endParaRPr lang="es-E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755650" y="2460625"/>
          <a:ext cx="7920880" cy="4252560"/>
        </p:xfrm>
        <a:graphic>
          <a:graphicData uri="http://schemas.openxmlformats.org/drawingml/2006/table">
            <a:tbl>
              <a:tblPr/>
              <a:tblGrid>
                <a:gridCol w="1584176"/>
                <a:gridCol w="1584176"/>
                <a:gridCol w="1584176"/>
                <a:gridCol w="1584176"/>
                <a:gridCol w="1584176"/>
              </a:tblGrid>
              <a:tr h="4557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Arial"/>
                          <a:ea typeface="Times New Roman"/>
                          <a:cs typeface="Arial"/>
                        </a:rPr>
                        <a:t>Nombre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Arial"/>
                          <a:ea typeface="Times New Roman"/>
                          <a:cs typeface="Arial"/>
                        </a:rPr>
                        <a:t>Clase.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 err="1">
                          <a:latin typeface="Arial"/>
                          <a:ea typeface="Times New Roman"/>
                          <a:cs typeface="Arial"/>
                        </a:rPr>
                        <a:t>Ht.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Arial"/>
                          <a:ea typeface="Times New Roman"/>
                          <a:cs typeface="Arial"/>
                        </a:rPr>
                        <a:t>Natural de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Arial"/>
                          <a:ea typeface="Times New Roman"/>
                          <a:cs typeface="Arial"/>
                        </a:rPr>
                        <a:t>Último Colegio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2"/>
                        </a:rPr>
                        <a:t>Wilson Bowen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6-2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Winnetka, Ill.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New Trier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3"/>
                        </a:rPr>
                        <a:t>Graham Brockington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5-7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Laguna Niguel, Calif.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Dana Hills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4"/>
                        </a:rPr>
                        <a:t>David Chung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5-9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Fayetteville, N.C.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Home-schooled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5"/>
                        </a:rPr>
                        <a:t>Andre DeDecker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SO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5-10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Cape Town, South Africa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Bishop's School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6"/>
                        </a:rPr>
                        <a:t>Steve Kearney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SO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6-3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Carlsbad, CA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La Costa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7"/>
                        </a:rPr>
                        <a:t>Sihwan Kim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6-1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Buena Park, CA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Sunny Hills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8"/>
                        </a:rPr>
                        <a:t>Shane Lebow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5-10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Santa Barbara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Santa Barbara HS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9"/>
                        </a:rPr>
                        <a:t>Cameron Wilson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5-11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Rowayton, CT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St. Luke's School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10"/>
                        </a:rPr>
                        <a:t>Andrew Yun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5-9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Chandler, AZ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Hamilton HS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u="none" strike="noStrike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11"/>
                        </a:rPr>
                        <a:t>Steve Ziegler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SR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5-11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Broomfield, CO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Legacy</a:t>
                      </a: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 HS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9292" name="Picture 2" descr="http://graphics.fansonly.com/schools/stan/graphics-golf/m/MGolfTeam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867400" y="404813"/>
            <a:ext cx="2808288" cy="187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93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94" name="5 CuadroTexto"/>
          <p:cNvSpPr txBox="1">
            <a:spLocks noChangeArrowheads="1"/>
          </p:cNvSpPr>
          <p:nvPr/>
        </p:nvSpPr>
        <p:spPr bwMode="auto">
          <a:xfrm>
            <a:off x="1835150" y="765175"/>
            <a:ext cx="3673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Equipo Golf masculino 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827088" y="2536825"/>
          <a:ext cx="7776864" cy="3267805"/>
        </p:xfrm>
        <a:graphic>
          <a:graphicData uri="http://schemas.openxmlformats.org/drawingml/2006/table">
            <a:tbl>
              <a:tblPr/>
              <a:tblGrid>
                <a:gridCol w="2592288"/>
                <a:gridCol w="2592288"/>
                <a:gridCol w="2592288"/>
              </a:tblGrid>
              <a:tr h="3421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99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99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Torneo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99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1967">
                <a:tc>
                  <a:txBody>
                    <a:bodyPr/>
                    <a:lstStyle/>
                    <a:p>
                      <a:endParaRPr lang="es-ES" sz="1100">
                        <a:latin typeface="Calibri"/>
                        <a:ea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Calibri"/>
                        <a:ea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Calibri"/>
                        <a:ea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14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Wed., Feb. 2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The UH-Hilo Intercollegiate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Kona, HI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14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Fri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., Feb. 4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The UH-Hilo Intercollegiate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Kona, HI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14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Thu., Feb. 3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The UH-Hilo Intercollegiate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Kona, HI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14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Mon., Feb. 28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The USC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Westlake Village, CA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14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Tue., Mar. 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The USC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Westlake Village, CA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14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Sun., Mar. 27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Linger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Longer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Invitational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Greensboro, GA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14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Mon., Mar. 28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Linger Longer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Greensboro, GA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14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Tue., Mar. 29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Linger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Longer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Invitational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Greensboro, GA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pic>
        <p:nvPicPr>
          <p:cNvPr id="10273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4" name="3 CuadroTexto"/>
          <p:cNvSpPr txBox="1">
            <a:spLocks noChangeArrowheads="1"/>
          </p:cNvSpPr>
          <p:nvPr/>
        </p:nvSpPr>
        <p:spPr bwMode="auto">
          <a:xfrm>
            <a:off x="1835150" y="1412875"/>
            <a:ext cx="65532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400" b="1">
                <a:solidFill>
                  <a:schemeClr val="bg1"/>
                </a:solidFill>
              </a:rPr>
              <a:t>Calendario 1t 2011 Equipo Golf masculino</a:t>
            </a:r>
          </a:p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50825" y="2852738"/>
          <a:ext cx="8136903" cy="3744418"/>
        </p:xfrm>
        <a:graphic>
          <a:graphicData uri="http://schemas.openxmlformats.org/drawingml/2006/table">
            <a:tbl>
              <a:tblPr/>
              <a:tblGrid>
                <a:gridCol w="2034226"/>
                <a:gridCol w="2034226"/>
                <a:gridCol w="2072608"/>
                <a:gridCol w="1995843"/>
              </a:tblGrid>
              <a:tr h="322867"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 dirty="0" smtClean="0">
                          <a:solidFill>
                            <a:srgbClr val="FFFFFF"/>
                          </a:solidFill>
                          <a:latin typeface="Arial"/>
                        </a:rPr>
                        <a:t>Nombre</a:t>
                      </a:r>
                      <a:endParaRPr lang="es-ES" sz="1100" b="1" u="sng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1377" marR="11377" marT="11377" marB="11377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 dirty="0" smtClean="0">
                          <a:solidFill>
                            <a:srgbClr val="FFFFFF"/>
                          </a:solidFill>
                          <a:latin typeface="Arial"/>
                        </a:rPr>
                        <a:t>Clase</a:t>
                      </a:r>
                      <a:endParaRPr lang="es-ES" sz="1100" b="1" u="sng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1377" marR="11377" marT="11377" marB="11377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>
                          <a:solidFill>
                            <a:srgbClr val="FFFFFF"/>
                          </a:solidFill>
                          <a:latin typeface="Arial"/>
                        </a:rPr>
                        <a:t>Lugar Nacimiento</a:t>
                      </a:r>
                      <a:endParaRPr lang="es-ES" sz="110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1377" marR="11377" marT="11377" marB="11377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>
                          <a:solidFill>
                            <a:srgbClr val="FFFFFF"/>
                          </a:solidFill>
                          <a:latin typeface="Arial"/>
                        </a:rPr>
                        <a:t>Último Colegio</a:t>
                      </a:r>
                      <a:endParaRPr lang="es-ES" sz="110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1377" marR="11377" marT="11377" marB="11377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</a:tr>
              <a:tr h="333350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none" strike="noStrike">
                          <a:solidFill>
                            <a:srgbClr val="990000"/>
                          </a:solidFill>
                          <a:latin typeface="Arial"/>
                          <a:hlinkClick r:id="rId2"/>
                        </a:rPr>
                        <a:t>Lila Barton</a:t>
                      </a:r>
                      <a:endParaRPr lang="es-ES" sz="1100" b="0" i="0">
                        <a:solidFill>
                          <a:srgbClr val="111111"/>
                        </a:solidFill>
                        <a:latin typeface="Arial"/>
                      </a:endParaRP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Dallas, TX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Highland Park HS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4300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none" strike="noStrike">
                          <a:solidFill>
                            <a:srgbClr val="990000"/>
                          </a:solidFill>
                          <a:latin typeface="Arial"/>
                          <a:hlinkClick r:id="rId3"/>
                        </a:rPr>
                        <a:t>Sydney Burlison</a:t>
                      </a:r>
                      <a:endParaRPr lang="es-ES" sz="1100" b="0" i="0">
                        <a:solidFill>
                          <a:srgbClr val="111111"/>
                        </a:solidFill>
                        <a:latin typeface="Arial"/>
                      </a:endParaRP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Salinas, CA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The Stevenson School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3350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none" strike="noStrike">
                          <a:solidFill>
                            <a:srgbClr val="990000"/>
                          </a:solidFill>
                          <a:latin typeface="Arial"/>
                          <a:hlinkClick r:id="rId4"/>
                        </a:rPr>
                        <a:t>Rebecca Durham</a:t>
                      </a:r>
                      <a:endParaRPr lang="es-ES" sz="1100" b="0" i="0">
                        <a:solidFill>
                          <a:srgbClr val="111111"/>
                        </a:solidFill>
                        <a:latin typeface="Arial"/>
                      </a:endParaRP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SR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St. Simons Island, GA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Glynn Academy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3350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none" strike="noStrike">
                          <a:solidFill>
                            <a:srgbClr val="990000"/>
                          </a:solidFill>
                          <a:latin typeface="Arial"/>
                          <a:hlinkClick r:id="rId5"/>
                        </a:rPr>
                        <a:t>Danielle Fraiser</a:t>
                      </a:r>
                      <a:endParaRPr lang="es-ES" sz="1100" b="0" i="0">
                        <a:solidFill>
                          <a:srgbClr val="111111"/>
                        </a:solidFill>
                        <a:latin typeface="Arial"/>
                      </a:endParaRP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Encinitas, CA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La Costa Canyon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3350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none" strike="noStrike">
                          <a:solidFill>
                            <a:srgbClr val="990000"/>
                          </a:solidFill>
                          <a:latin typeface="Arial"/>
                          <a:hlinkClick r:id="rId6"/>
                        </a:rPr>
                        <a:t>Marissa Mar</a:t>
                      </a:r>
                      <a:endParaRPr lang="es-ES" sz="1100" b="0" i="0">
                        <a:solidFill>
                          <a:srgbClr val="111111"/>
                        </a:solidFill>
                        <a:latin typeface="Arial"/>
                      </a:endParaRP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El Macero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St. Francis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5251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none" strike="noStrike">
                          <a:solidFill>
                            <a:srgbClr val="990000"/>
                          </a:solidFill>
                          <a:latin typeface="Arial"/>
                          <a:hlinkClick r:id="rId7"/>
                        </a:rPr>
                        <a:t>Piper Miller</a:t>
                      </a:r>
                      <a:endParaRPr lang="es-ES" sz="1100" b="0" i="0">
                        <a:solidFill>
                          <a:srgbClr val="111111"/>
                        </a:solidFill>
                        <a:latin typeface="Arial"/>
                      </a:endParaRP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SR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Laguna Beach, CA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St. Margaret's Episcopal HS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4300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none" strike="noStrike">
                          <a:solidFill>
                            <a:srgbClr val="990000"/>
                          </a:solidFill>
                          <a:latin typeface="Arial"/>
                          <a:hlinkClick r:id="rId8"/>
                        </a:rPr>
                        <a:t>Sally Watson</a:t>
                      </a:r>
                      <a:endParaRPr lang="es-ES" sz="1100" b="0" i="0">
                        <a:solidFill>
                          <a:srgbClr val="111111"/>
                        </a:solidFill>
                        <a:latin typeface="Arial"/>
                      </a:endParaRP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Earlsferry, Scotland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The Pendleton School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4300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none" strike="noStrike">
                          <a:solidFill>
                            <a:srgbClr val="990000"/>
                          </a:solidFill>
                          <a:latin typeface="Arial"/>
                          <a:hlinkClick r:id="rId9"/>
                        </a:rPr>
                        <a:t>Kristina Wong</a:t>
                      </a:r>
                      <a:endParaRPr lang="es-ES" sz="1100" b="0" i="0">
                        <a:solidFill>
                          <a:srgbClr val="111111"/>
                        </a:solidFill>
                        <a:latin typeface="Arial"/>
                      </a:endParaRP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111111"/>
                          </a:solidFill>
                          <a:latin typeface="Arial"/>
                        </a:rPr>
                        <a:t>Binghampton, NY</a:t>
                      </a: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dirty="0" err="1">
                          <a:solidFill>
                            <a:srgbClr val="111111"/>
                          </a:solidFill>
                          <a:latin typeface="Arial"/>
                        </a:rPr>
                        <a:t>The</a:t>
                      </a:r>
                      <a:r>
                        <a:rPr lang="es-ES" sz="1100" b="0" i="0" dirty="0">
                          <a:solidFill>
                            <a:srgbClr val="111111"/>
                          </a:solidFill>
                          <a:latin typeface="Arial"/>
                        </a:rPr>
                        <a:t> </a:t>
                      </a:r>
                      <a:r>
                        <a:rPr lang="es-ES" sz="1100" b="0" i="0" dirty="0" err="1">
                          <a:solidFill>
                            <a:srgbClr val="111111"/>
                          </a:solidFill>
                          <a:latin typeface="Arial"/>
                        </a:rPr>
                        <a:t>Pendleton</a:t>
                      </a:r>
                      <a:r>
                        <a:rPr lang="es-ES" sz="1100" b="0" i="0" dirty="0">
                          <a:solidFill>
                            <a:srgbClr val="111111"/>
                          </a:solidFill>
                          <a:latin typeface="Arial"/>
                        </a:rPr>
                        <a:t> </a:t>
                      </a:r>
                      <a:r>
                        <a:rPr lang="es-ES" sz="1100" b="0" i="0" dirty="0" err="1">
                          <a:solidFill>
                            <a:srgbClr val="111111"/>
                          </a:solidFill>
                          <a:latin typeface="Arial"/>
                        </a:rPr>
                        <a:t>School</a:t>
                      </a:r>
                      <a:endParaRPr lang="es-ES" sz="1100" b="0" i="0" dirty="0">
                        <a:solidFill>
                          <a:srgbClr val="111111"/>
                        </a:solidFill>
                        <a:latin typeface="Arial"/>
                      </a:endParaRPr>
                    </a:p>
                  </a:txBody>
                  <a:tcPr marL="17066" marR="17066" marT="17066" marB="17066" anchor="ctr">
                    <a:lnL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318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11319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20" name="Picture 3" descr="Women's Golf Team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59338" y="404813"/>
            <a:ext cx="3460750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21" name="5 CuadroTexto"/>
          <p:cNvSpPr txBox="1">
            <a:spLocks noChangeArrowheads="1"/>
          </p:cNvSpPr>
          <p:nvPr/>
        </p:nvSpPr>
        <p:spPr bwMode="auto">
          <a:xfrm>
            <a:off x="1692275" y="1052513"/>
            <a:ext cx="29511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solidFill>
                  <a:schemeClr val="bg1"/>
                </a:solidFill>
              </a:rPr>
              <a:t>Equipo Golf femenino 2010-2011</a:t>
            </a:r>
          </a:p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750" y="2449513"/>
          <a:ext cx="8136906" cy="3355434"/>
        </p:xfrm>
        <a:graphic>
          <a:graphicData uri="http://schemas.openxmlformats.org/drawingml/2006/table">
            <a:tbl>
              <a:tblPr/>
              <a:tblGrid>
                <a:gridCol w="2712302"/>
                <a:gridCol w="2712302"/>
                <a:gridCol w="2712302"/>
              </a:tblGrid>
              <a:tr h="3198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99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99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Torneo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99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89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Mon., Feb. 7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Arizona Wildcat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Arizona National Golf Club; Tucson, AZ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489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Tue., Feb. 8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Arizona Wildcat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Arizona National Golf Club; Tucson, AZ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Sat., Feb. 19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Peg Barnard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Stanford Golf Course; Stanford, CA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Sun., Feb. 20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Peg Barnard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Stanford Golf Course; Stanford, CA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489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Mon., Feb. 28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Bruin-Wave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Robinson Ranch Golf Club; Valencia, CA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489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Tue., Mar. 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Bruin-Wave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Robinson Ranch Golf Club; Valencia, CA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489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Wed., Mar. 2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Bruin-Wave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Robinson </a:t>
                      </a:r>
                      <a:r>
                        <a:rPr lang="es-ES" sz="1100" dirty="0" err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Ranch</a:t>
                      </a:r>
                      <a:r>
                        <a:rPr lang="es-ES" sz="1100" dirty="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Golf Club; Valencia, CA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0000"/>
                    </a:solidFill>
                  </a:tcPr>
                </a:tc>
              </a:tr>
            </a:tbl>
          </a:graphicData>
        </a:graphic>
      </p:graphicFrame>
      <p:sp>
        <p:nvSpPr>
          <p:cNvPr id="12315" name="2 CuadroTexto"/>
          <p:cNvSpPr txBox="1">
            <a:spLocks noChangeArrowheads="1"/>
          </p:cNvSpPr>
          <p:nvPr/>
        </p:nvSpPr>
        <p:spPr bwMode="auto">
          <a:xfrm>
            <a:off x="323850" y="1557338"/>
            <a:ext cx="8280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>
                <a:solidFill>
                  <a:schemeClr val="bg1"/>
                </a:solidFill>
              </a:rPr>
              <a:t>Calendario 1t 2011 Equipo Golf femenino</a:t>
            </a:r>
          </a:p>
        </p:txBody>
      </p:sp>
      <p:pic>
        <p:nvPicPr>
          <p:cNvPr id="12316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t2.gstatic.com/images?q=tbn:ANd9GcRaJuqFGnBoGslEy8KGun-B7KFQLYNYeuk_8FMdExCjoYFinKya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4675" y="0"/>
            <a:ext cx="221932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2" descr="http://t3.gstatic.com/images?q=tbn:ANd9GcRTRGrue0xeYUQ6F7VhsALx6gaHm_hBuUp9KAFNyXhMrzJqSs5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3191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6" descr="http://t3.gstatic.com/images?q=tbn:ANd9GcSW5Le_k72kEcZUMLxWw05p0jyAmVfHEmTKWqw2BPpc6HEbN5Hx4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276475"/>
            <a:ext cx="26289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8" descr="http://t1.gstatic.com/images?q=tbn:ANd9GcTeFDqz7369l6EfiXGs3LObnEa135yUbRGdkAc_rW9JaxP2SLqCA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429260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10" descr="http://t3.gstatic.com/images?q=tbn:ANd9GcQzZbtUvytcddxrZ3lQsPUigFQqxh0Jyg-CrHLP8K_RlR9RPvb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2276475"/>
            <a:ext cx="25717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12" descr="http://t2.gstatic.com/images?q=tbn:ANd9GcTgyo8L0C1Aqa2g0ZmLGXfZnEpwF_uDZT6Elx6JfVI1gZBu3xj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6600" y="4292600"/>
            <a:ext cx="26479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14" descr="http://t3.gstatic.com/images?q=tbn:ANd9GcQanK-sMgyOPwieiuqSBdxKmDwLCBiKIKX0HLtKvV7Cvsqop8Ck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16688" y="2636838"/>
            <a:ext cx="17430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2051720" y="548680"/>
            <a:ext cx="3768667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Deporte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10CFB8C-144F-45C5-B51E-43CA51EF56C1}"/>
</file>

<file path=customXml/itemProps2.xml><?xml version="1.0" encoding="utf-8"?>
<ds:datastoreItem xmlns:ds="http://schemas.openxmlformats.org/officeDocument/2006/customXml" ds:itemID="{77DF7DFB-742A-44D6-999C-7462AA60D482}"/>
</file>

<file path=customXml/itemProps3.xml><?xml version="1.0" encoding="utf-8"?>
<ds:datastoreItem xmlns:ds="http://schemas.openxmlformats.org/officeDocument/2006/customXml" ds:itemID="{D50F2B21-E329-4D5D-BC72-AB55A8A7BBB3}"/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627</Words>
  <Application>Microsoft Office PowerPoint</Application>
  <PresentationFormat>Presentación en pantalla (4:3)</PresentationFormat>
  <Paragraphs>199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38</cp:revision>
  <dcterms:created xsi:type="dcterms:W3CDTF">2011-01-01T11:20:50Z</dcterms:created>
  <dcterms:modified xsi:type="dcterms:W3CDTF">2011-01-06T15:40:33Z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