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4.xml" ContentType="application/vnd.openxmlformats-officedocument.presentationml.slide+xml"/>
  <Override PartName="/ppt/slideLayouts/slideLayout4.xml" ContentType="application/vnd.openxmlformats-officedocument.presentationml.slideLayout+xml"/>
  <Override PartName="/ppt/slideLayouts/slideLayout6.xml" ContentType="application/vnd.openxmlformats-officedocument.presentationml.slideLayout+xml"/>
  <Override PartName="/customXml/itemProps1.xml" ContentType="application/vnd.openxmlformats-officedocument.customXml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docProps/custom.xml" ContentType="application/vnd.openxmlformats-officedocument.custom-properties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Layouts/slideLayout7.xml" ContentType="application/vnd.openxmlformats-officedocument.presentationml.slideLayout+xml"/>
  <Default Extension="png" ContentType="image/png"/>
  <Override PartName="/customXml/itemProps2.xml" ContentType="application/vnd.openxmlformats-officedocument.customXmlProperties+xml"/>
  <Override PartName="/ppt/slides/slide3.xml" ContentType="application/vnd.openxmlformats-officedocument.presentationml.slide+xml"/>
  <Override PartName="/ppt/presProps.xml" ContentType="application/vnd.openxmlformats-officedocument.presentationml.presProps+xml"/>
  <Override PartName="/ppt/slideLayouts/slideLayout5.xml" ContentType="application/vnd.openxmlformats-officedocument.presentationml.slideLayout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70" r:id="rId6"/>
    <p:sldId id="272" r:id="rId7"/>
    <p:sldId id="271" r:id="rId8"/>
    <p:sldId id="268" r:id="rId9"/>
    <p:sldId id="264" r:id="rId10"/>
    <p:sldId id="265" r:id="rId11"/>
    <p:sldId id="266" r:id="rId12"/>
    <p:sldId id="267" r:id="rId13"/>
  </p:sldIdLst>
  <p:sldSz cx="9144000" cy="6858000" type="screen4x3"/>
  <p:notesSz cx="6858000" cy="9144000"/>
  <p:defaultTextStyle>
    <a:defPPr>
      <a:defRPr lang="es-E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433" autoAdjust="0"/>
    <p:restoredTop sz="94660"/>
  </p:normalViewPr>
  <p:slideViewPr>
    <p:cSldViewPr>
      <p:cViewPr varScale="1">
        <p:scale>
          <a:sx n="87" d="100"/>
          <a:sy n="87" d="100"/>
        </p:scale>
        <p:origin x="-180" y="-7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ustomXml" Target="../customXml/item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theme" Target="theme/theme1.xml"/><Relationship Id="rId20" Type="http://schemas.openxmlformats.org/officeDocument/2006/relationships/customXml" Target="../customXml/item3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customXml" Target="../customXml/item2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 smtClean="0"/>
              <a:t>Haga clic para modificar el estilo de subtítulo del patrón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4108148-5571-4551-8657-71025ACF0EE0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3C50E80-2B53-41A9-9F2D-36E8E349C9D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CD018D-C3C6-45A1-A9DA-3B7133CA05CC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3EEB7A-5356-4498-9B42-7C193CBB76A6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FE457A3-42D8-469E-8E83-4242B61A79BB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4C01A11-99DD-4EB3-975D-D0CD572AF6F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5A7BE16-43DE-4DAF-9CE4-D357301C43D9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4D0B0C-557D-4DC2-A441-D5A78730588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7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F538D1F-CC16-40F3-A655-6234A93CF8A3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8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9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E5B818-A501-43B1-A9CA-FDDE5BCE77FB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DFF328-06FD-4CFE-9790-407EB191D883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4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5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B53EB0F-3445-46DE-ADEF-964A46D19DC8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2C34A-B9BE-426C-93B4-087852D2A9E1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3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4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54A5CB9-6FD8-484D-8BC1-B1BF6E218AF9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  <p:pic>
        <p:nvPicPr>
          <p:cNvPr id="5" name="Picture 10" descr="http://w7.campusexplorer.com/media/376x262/media-14313B7F.png"/>
          <p:cNvPicPr>
            <a:picLocks noChangeAspect="1" noChangeArrowheads="1"/>
          </p:cNvPicPr>
          <p:nvPr userDrawn="1"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24075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EE6BE14-74DA-4ADF-93AD-551CF353DAEF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DBA92AF-F096-4B2C-BB9C-4F087A2C7E4E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ES" noProof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</a:p>
        </p:txBody>
      </p:sp>
      <p:sp>
        <p:nvSpPr>
          <p:cNvPr id="5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CF645E4-E7C2-456F-93E0-47135D5D06CB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6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7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6ED0068-9D06-43EF-92FB-00EA3106FAF7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9870EB-9F22-47B6-8FB0-ACE345F03A2C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246C88D-AC5F-4947-91E8-E896B032D4A0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E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4811C1E-B420-47AE-B4E7-BEA316CCCE33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12240A0-18A0-4497-8BA1-01D8568BBFD3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gradFill flip="none" rotWithShape="1">
          <a:gsLst>
            <a:gs pos="0">
              <a:srgbClr val="FF0000"/>
            </a:gs>
            <a:gs pos="50000">
              <a:schemeClr val="accent1">
                <a:tint val="44500"/>
                <a:satMod val="160000"/>
              </a:schemeClr>
            </a:gs>
            <a:gs pos="100000">
              <a:schemeClr val="accent1">
                <a:tint val="23500"/>
                <a:satMod val="160000"/>
              </a:schemeClr>
            </a:gs>
          </a:gsLst>
          <a:lin ang="5400000" scaled="0"/>
          <a:tileRect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1 Marcador de título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título del patrón</a:t>
            </a:r>
          </a:p>
        </p:txBody>
      </p:sp>
      <p:sp>
        <p:nvSpPr>
          <p:cNvPr id="1027" name="2 Marcador de texto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0138A080-C7B5-4350-AFF7-24F43E556E10}" type="datetimeFigureOut">
              <a:rPr lang="es-ES"/>
              <a:pPr>
                <a:defRPr/>
              </a:pPr>
              <a:t>06/01/2011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48A88BE1-DEF4-4B37-95D6-A4BB69C0727A}" type="slidenum">
              <a:rPr lang="es-ES"/>
              <a:pPr>
                <a:defRPr/>
              </a:pPr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fontAlgn="base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fontAlgn="base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fontAlgn="base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fontAlgn="base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databasegolf.com/players/playerpage.htm?samid=MitchJef01" TargetMode="External"/><Relationship Id="rId2" Type="http://schemas.openxmlformats.org/officeDocument/2006/relationships/hyperlink" Target="http://www.databasegolf.com/players/playerpage.htm?samid=DressAnd01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.jpe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exastech.com/sports/m-golf/mtt/mccracken_logan00.html" TargetMode="External"/><Relationship Id="rId13" Type="http://schemas.openxmlformats.org/officeDocument/2006/relationships/hyperlink" Target="http://www.texastech.com/sports/m-golf/mtt/smith_matt00.html" TargetMode="External"/><Relationship Id="rId3" Type="http://schemas.openxmlformats.org/officeDocument/2006/relationships/hyperlink" Target="http://www.texastech.com/sports/m-golf/mtt/ewingiv_finley00.html" TargetMode="External"/><Relationship Id="rId7" Type="http://schemas.openxmlformats.org/officeDocument/2006/relationships/hyperlink" Target="http://www.texastech.com/sports/m-golf/mtt/griffin_will00.html" TargetMode="External"/><Relationship Id="rId12" Type="http://schemas.openxmlformats.org/officeDocument/2006/relationships/hyperlink" Target="http://www.texastech.com/sports/m-golf/mtt/simon_jacob00.html" TargetMode="External"/><Relationship Id="rId2" Type="http://schemas.openxmlformats.org/officeDocument/2006/relationships/hyperlink" Target="http://www.texastech.com/sports/m-golf/mtt/dorsey_drew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texastech.com/sports/m-golf/mtt/grahn_erik00.html" TargetMode="External"/><Relationship Id="rId11" Type="http://schemas.openxmlformats.org/officeDocument/2006/relationships/hyperlink" Target="http://www.texastech.com/sports/m-golf/mtt/scherer_brian00.html" TargetMode="External"/><Relationship Id="rId5" Type="http://schemas.openxmlformats.org/officeDocument/2006/relationships/hyperlink" Target="http://www.texastech.com/sports/m-golf/mtt/franky_sergio00.html" TargetMode="External"/><Relationship Id="rId15" Type="http://schemas.openxmlformats.org/officeDocument/2006/relationships/image" Target="../media/image1.jpeg"/><Relationship Id="rId10" Type="http://schemas.openxmlformats.org/officeDocument/2006/relationships/hyperlink" Target="http://www.texastech.com/sports/m-golf/mtt/rusk_chandler00.html" TargetMode="External"/><Relationship Id="rId4" Type="http://schemas.openxmlformats.org/officeDocument/2006/relationships/hyperlink" Target="http://www.texastech.com/sports/m-golf/mtt/floren_nils00.html" TargetMode="External"/><Relationship Id="rId9" Type="http://schemas.openxmlformats.org/officeDocument/2006/relationships/hyperlink" Target="http://www.texastech.com/sports/m-golf/mtt/mladenovic_peter00.html" TargetMode="External"/><Relationship Id="rId14" Type="http://schemas.openxmlformats.org/officeDocument/2006/relationships/hyperlink" Target="http://www.texastech.com/sports/m-golf/mtt/weworski_tyler00.html" TargetMode="Externa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hyperlink" Target="http://www.texastech.com/sports/w-golf/mtt/martinez_paloma00.html" TargetMode="External"/><Relationship Id="rId3" Type="http://schemas.openxmlformats.org/officeDocument/2006/relationships/hyperlink" Target="http://www.texastech.com/sports/w-golf/mtt/devilla_deborah02.html" TargetMode="External"/><Relationship Id="rId7" Type="http://schemas.openxmlformats.org/officeDocument/2006/relationships/hyperlink" Target="http://www.texastech.com/sports/w-golf/mtt/kaufman_kim00.html" TargetMode="External"/><Relationship Id="rId2" Type="http://schemas.openxmlformats.org/officeDocument/2006/relationships/hyperlink" Target="http://www.texastech.com/sports/w-golf/mtt/arnold_hannah00.html" TargetMode="External"/><Relationship Id="rId1" Type="http://schemas.openxmlformats.org/officeDocument/2006/relationships/slideLayout" Target="../slideLayouts/slideLayout7.xml"/><Relationship Id="rId6" Type="http://schemas.openxmlformats.org/officeDocument/2006/relationships/hyperlink" Target="http://www.texastech.com/sports/w-golf/mtt/grady_katie00.html" TargetMode="External"/><Relationship Id="rId5" Type="http://schemas.openxmlformats.org/officeDocument/2006/relationships/hyperlink" Target="http://www.texastech.com/sports/w-golf/mtt/gibson_alex00.html" TargetMode="External"/><Relationship Id="rId10" Type="http://schemas.openxmlformats.org/officeDocument/2006/relationships/image" Target="../media/image1.jpeg"/><Relationship Id="rId4" Type="http://schemas.openxmlformats.org/officeDocument/2006/relationships/hyperlink" Target="http://www.texastech.com/sports/w-golf/mtt/dominguez_gabby00.html" TargetMode="External"/><Relationship Id="rId9" Type="http://schemas.openxmlformats.org/officeDocument/2006/relationships/hyperlink" Target="http://www.texastech.com/sports/w-golf/mtt/mendoza_beverly00.html" TargetMode="Externa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4" descr="http://pics4.city-data.com/cpicv/vfiles18140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619250" y="1700213"/>
            <a:ext cx="6096000" cy="34575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2051" name="AutoShape 6" descr="data:image/jpg;base64,/9j/4AAQSkZJRgABAQAAAQABAAD/2wCEAAkGBhANERAPDREQDQ4QFA4QEA0QERAPDhASFRAXFBMQEhIXJzIeGBkjGhIUIC8gIycpLywsFR4xQTAqNSYrLCkBCQoKDgwOGg8PGTUhHiQ1KTUsLCsrMyk0NDUxLzU1KSwsLyk2LCk0KTAvLiwpLS4sKSwwLCwvLCosNCwsLDQqLP/AABEIALsBDQMBIgACEQEDEQH/xAAcAAEBAQEBAQEBAQAAAAAAAAAABwYFBAMBAgj/xABNEAABAwICAwUSDQMDBQAAAAAAAQIDBAUGEQcSIRMWMTXRFCIzQVJUVXJzdJGSk5Sys8LSCBcYMjZEUVNhcXWxwyNGgRWDtCQmQmKh/8QAGwEBAAIDAQEAAAAAAAAAAAAAAAMEAgUGAQf/xAA1EQEAAQMBBAgDBwUBAAAAAAAAAQIDBBEFEiExExQyUVNhcZFBcqEGM1KBscHRFkJU4fAV/9oADAMBAAIRAxEAPwC4gAAAAAAAAAAAAAAAAAAAAAAAAAAAAAAAAAAAAAAAAAAAAAAAAAAAAAAAHKuGK6ClesVTWUtPKiIqxyzxRvRF4F1XLntOqQ7FWGILtihaSqWRInUzHrubka/NsOabVRQKnv8ArV2RofOoOUb/AK1dkaHzqDlJDJg3DLVVqvuWaKqLtbwouXUn870MMdXcvC33SPpaO9c6hk+HPssG/wCtXZGh86g5Rv8ArV2RofOoOUj+9DDHV3Lwt90b0MMdXcvC33R0tHe96hk+HPssG/61dkaHzqDlG/61dkaHzqDlI/vQwx1dy8LfdG9DDHV3Lwt90dLR3nUMnw59lg3/AFq7I0PnUHKN/wBauyND51Bykf3oYY6u5eFvujehhjq7l4W+6Olo7zqGT4c+ywb/AK1dkaHzqDlG/wCtXZGh86g5SP70MMdXcvC33RvQwx1dy8LfdHS0d51DJ8OfZYN/1q7I0PnUHKN/1q7I0PnUHKR/ehhjq7l4W+6N6GGOruXhb7o6WjvOoZPhz7LBv+tXZGh86g5Rv+tXZGh86g5SP70MMdXcvC33T70+jvD9WyqSkfXLNBTy1GrI9rUya1cl+btTPI9i5TM6RKO5iX7dO9XRMR5wttuukFWzdaWWKoizVu6RPbIzNOFNZuzM9RNtAHFDe71HslJM1YAAAAAAAAAAAAAAAAAAAAACS/3gnen8BWiS/wB4J3p/ABiKvoknbyemp8j61fRJO3k9NTLYvncxYtRzm5o/PJVTpoaeijfq3X0nJyYxsfpZjXTRpMhkTnm6X7x/jOHN0v3j/GcWeqT3tJ/UVPh/VRshkTnm6X7x/jOPpBPPI5GsdI5y8CI5yqOqeZH2hiZ0i3PuoWQyOZbbYsDFWR7pJFa7NVcqtbs4E5TGLXS/eP8AGcRUWN+Z0nku5W1asamiblvjVrw15KNkMic83S/eP8Zw5ul+8f4ziXqk96j/AFFT4f1UbIZE55ul+8f4zjsWS3Tzqj5HyNiTbnrORX/gnKY1Y27Gs1J7G25v1xRRamZnzdi+3pKZuqzJZXcCcOqnVKh29C87pH3hz1Vzlt8+aqua8JPb8mVRKicCOyTwIb7Qhw3f9Pn/AHLdm3FNPBz20sy5kXpirlEzEQpnwf8Aihvd6j2Skk2+D/xQ3u9R7JSSZrAAAAAAAAAAAAAAAAAAAAAAJL/eCd6fwFaJL/eCd6fwAYir6JJ28npqYnFNxZM9rY11tz1kV3SVVVODwGtxLbLkr5Y6egrXZukzlSnmVMlcuxuzb+Zkt41z7H1vm03IU7FmYnel0u1tpU3KOgtcY+M/tDl2+jWolihaqNdK+ONFXPJFe5Goq5dLaUqbQHUxqrZLhbWOTha6WRrk/NFaZnDuC7kyrpXPoaxrWz07nOWnmRrUSVqqqrlsTI9+m3jqs/Kn9QwuOadeLQFUvzSOvt0ioiuVrJJHuyThXJGnMtdoZStybzz1+c/pr+CfYh7vg/8AGU3elR6cZ+u4V/yUsuqYiIdP9nrVFVddcxxjTT6vnL8135O/YmylJl+a78nfsTZTzE5Sy+0fat/n+zuYNwlLeKpKSB8cUjmyP15NbUyamapzqKpsl0ETpw3K2eWfyHm0BccR9xqfRQwVw6LL28npKXnLKHV6Ep6aJ9U+ro6iCJWbo2B73vXNyIjU2ZJ85OFeA/iSRsTVVyoxjU4eBET7Ds6M2PdYLqkUckz+aIdWKJivkd0LY1qbVMRdcP3epdz1BWtYnzY0ppsk/Fdm1fxKt21NyqO5vdn59vDx6p01rmeHpp8fJn7rUpNNJI3PVc5VTPhyKHoQ4bv+nz/uY3eNc+x9b5tNyFC0RYeq6T/VXVVNUUzXUE7Wumikja5eHJFcm1cizEaRo0tdc11TVPOW8+D/AMUN7vUeyUkm3wf+KG93qPZKSesAAAAAAAAAAAAAAAAAAAAAAJBjrA16luzrlaHRxf0o4myrJGj/AJmq9NVyKV8ART/Q8adds8pTe6Z+/wB8xRbp6amq67Ukqla2NW7g9u2RGZuVG7NrkP8ARZFdNvGtl7dn/KjA9UmHcUtXJ16pGqnSVWIvgWMzN40N3OumdUVdwoJp36utIsioq6rUamxrcuBEOtpJ4xqP9n1LTCLiamTZrO8RSrN+remIp10b+jZVnoqLly7u70a8Y/2o+jHRjNZquSoqKqjkY6CWFGxSqrtZzmqi7UTZzqhdGU/XNH5ReQm++em6p3iKN89N1TvEUirmqvtULuLatYuvRZMcfKP5UZ+jCdUVOaqPaip0Rfs/IyfxBVnXlv8AKv8AdOdBd4pGvkbrKxiZudqqifkn2qebfPTdU7xFFuuaNYpoZZmPbyd2q9kR5cNP3UTRnotns9e2rqKqikjbHKxWxyqr83JknCiIZmq0DVj3velZb8nOc5M5X55K5V6k4O+em6p3iKN89N1TvEUl6a5+BQ/83E/yI/7822sGjq+Wxjo6G60NPG92u5rXo5FdkiZ88xekiH0xJFia3UstbJd4JoodTWbCjHO556NTLnMuFyGKS9RujkkjRzkjRVVdVUTPpJmdiyVj58NXl8i6y800/wCSJrQ7ETpISW7lVfONFPNxLOPFO5c3pnydSw77rjTxVdNWI6GVHKxXOpmuyRytXNqt2bWqeyfDmMpGujfVMcx7XMc3dKba1yZKnzfsU3ehziWg7Wb18htCZrGM0TYXqLVb0pqxGtlSWZ+THI9uq7LLan5GzAAAAAAAAAAAAAAAAAAAAAAAAAAEV028a2Xt2f8AKjLUSLTRhi4VdXb6i3U76hadrnK5NTVa9JWvaio5Uz+aBwNLlySnr6lcle9Uh1WJnmv9Fu1fsQwWjzDUdzuMFLVtkSGXdddWc47ZE5yZOVNm1EKhvmxl1jH5KP3xvmxl1jH5KP3yOmiKZme9bv5Vd6miieVMaQ8NlwRhmurH2+BbgtTGsyORzkazOJcn89l+B/dFgHDc8zKeNbhuj3bm3NyI3Wzy2rqnN0U2+qp8QuSvjWCpkiqpnxrq8MnP5pkqpltXpntwvxlT98e0phduTRNMR8VrZ+JbyKLtVf8AbGsfVmb3QMpo6mGJMo492Y3PauTXKmar012HN0bYeoq59a65bslPSUr6ldwciP517UXpbdirsO1iv6721T6xxzNGnQb5+l1XpsI8blV6re3IiKrUR+FrML4UwvdahKWkdcVlVr3pruRjcmpmu3I/vD+DMNXOWamo1uCzxRyyKkjkY3Jio1duX2qhntAXHEfcan0UPPgOG8Q1NVWWWn5oVHS08jlaxzUzej8slcm3YhbaCHPvdayKJaeFiqqpqqjUXVYnTzXpqaDDTFTDF4zRU/6in4Uy6cJq982MusY/JR++c3Ec2LLnTSUlTQpuMurrakcTXc69HJkuvs2tQjt0RRGkLWVlVZNe9VGmnCIj4Qo+hziWg7Wb18htDLaMLXNR2ujp6mN0M0bZUfG7LWbnM9U4NnAqL/k1JIqAAAAAAAAAAAAAAAAAAAAAAAAAAAAAAAAJQ36YL3n/ABIZ3C3GVP3x7Smib9MF7z/iQzuF+Mqfvj2lKmR2qfV0Gx/ur/y/y4OK/rvbVPrHHM0adBvn6XVemw6eK/rvbVPrHHM0adBvn6XVemwYvKfV7t3tW/le7QFxxH3Gp9FCi/B96Bce/H+ghOtAXHEfcan0UKL8H3oFx78f6CFtzyrgAAAAAAAAAAAAAAAAAAAAAAAAAAAAAAAAAADmYnr30tFWVEWW6Q09RKzWTNusyJzm5p00zRCMWPSJim4xrNRU8NREjlYr2wxomsiIqptd/wCyeEDRt+mC95/xIZ3C3GVP3x7SnVwLZ7zNe23K7UqwZwSROkakbY9jMmpqo5VzOVhbjKn749pSpkdqn1dBsf7q/wDL/Lg4r+u9tU+scczRp0G+fpdV6bDp4r+u9tUescczRp0G+fpdV6bBi8p9Xu3e3b+V7tAXHEfcan0UKL8H3oFx78f6CE60BccR9xqfRQ7WHKHE9o5ojoaH+nNM+VVkbE9VXgTJdbgyRC255/oIEQtekm/RXOioLnHDT80SQo5m5NR6xvfq5oqOXLgUt4AAAAAAAAAAAAAAAAAAAAAAAAAAAAAAAAHDxzxbce9Kz1DyPYIlc3DcqtVWrzdwtVWr82PpoWHHPFtx70rPUPI5gz6NTd/ezGR3exK5g8cm36x+rzUCVVTI2KB00krs9ViSORVyRVXhXLgRTS4YwbXw1lNLLTvZGyRrnvV0aoidNVyXM8OjjjGm/wB71Lzx3rFNVFNPnWTxsSaZqZzyNaiJI5ERNv2Ia6iIiIqnXm7PJquVXKrFvdiN3jM+esfBxcV/Xe2qPWOPJokoJKlLxBA3Xllt08cbM0TWc6RiIma7D53KvjljlTdo3PejtqyNzVy9NVU+WG6llt1nw1W5zOTJ8kUqsXVzz1E1VzVM0Rf8E1mvcpnWGs2ljdZu0RTVGkRxnVo7RoxuFC1ZEp5UkRFV8qOjRUTLNUTJ2eX7mYv2LpY1WKGWXX/8n7o/nc+km3hN1ozxlU3CW5MlmmkhjoahzGSSPfz2sia+3gXJSJ57fAT02dZ3qmsu7Rmi3Ni1ERHfEe/P9Vvxov8A3LZe50HrXlyIbjT6S2TudB615ciw0wAAAAAAAAAAAAAAAAAAAAAAAAAAAAAAADh454tuPelZ6h5HMGfRubv72Yyx454tuPelZ6h5I9HFGlXYZqVk9NBOtW97eaJEY3JGx7VRNv8A8MK41pmIWcW5Fu/RXVyiYfHA94gp7nSNnkZEjt3VXvc1jGJuD8lc52xM1TJPxU/cS6N46+aST/WrYyNz5Xsj3Vqqms9Xc8uttXacyq0K1MzlfJdLW5y9Pd3eDgPl8Rc3ZK1+XfyGFu1FERCxm59eTcqqjhE6Rp5Ry1fvxMQ9m7X5VvvD4mIezdr8q33j8+Iubsla/Lv5B8Rc3ZK1+XfyEzXNPgnCNNZEr5n3S31O7Uk8LY45o0drLzyLtdt+bl/khacKf4Kb8Rc3ZK1+XfyH6mgubsla/Lv5ANFjT6S2TudB615ciFYxmY/Etm3N7JUa2haro3I9uaTPzTNC6gAAAAAAAAAAAAAAAAAAAAAAAAAAAAAAAAeO8W1tXTz0z1VjZ4pYXOblrNSRisVUz2Z7SWfJuouu6rxYeQr4AkHybqLruq8WHkHybqLruq8WHkK+AJB8m6i67qvFh5B8m6i67qvFh5CvgCQfJuouu6rxYeQfJuouu6rxYeQr4Al9h0C0lDUwVcdVUvfBIyVrHJFquVq55LknAVAAAAAAAAAAAAAAAAAAAAAAAAAAAAAAAAAAAAAAAAAAAAAAAAAAAAAAAAAAAAAAA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Calibri" pitchFamily="34" charset="0"/>
            </a:endParaRPr>
          </a:p>
        </p:txBody>
      </p:sp>
      <p:sp>
        <p:nvSpPr>
          <p:cNvPr id="2052" name="AutoShape 8" descr="data:image/jpg;base64,/9j/4AAQSkZJRgABAQAAAQABAAD/2wCEAAkGBhANERAPDREQDQ4QFA4QEA0QERAPDhASFRAXFBMQEhIXJzIeGBkjGhIUIC8gIycpLywsFR4xQTAqNSYrLCkBCQoKDgwOGg8PGTUhHiQ1KTUsLCsrMyk0NDUxLzU1KSwsLyk2LCk0KTAvLiwpLS4sKSwwLCwvLCosNCwsLDQqLP/AABEIALsBDQMBIgACEQEDEQH/xAAcAAEBAQEBAQEBAQAAAAAAAAAABwYFBAMBAgj/xABNEAABAwICAwUSDQMDBQAAAAAAAQIDBAUGEQcSIRMWMTXRFCIzQVJUVXJzdJGSk5Sys8LSCBcYMjZEUVNhcXWxwyNGgRWDtCQmQmKh/8QAGwEBAAIDAQEAAAAAAAAAAAAAAAMEAgUGAQf/xAA1EQEAAQMBBAgDBwUBAAAAAAAAAQIDBBEFEiExExQyUVNhcZFBcqEGM1KBscHRFkJU4fAV/9oADAMBAAIRAxEAPwC4gAAAAAAAAAAAAAAAAAAAAAAAAAAAAAAAAAAAAAAAAAAAAAAAAAAAAAAAHKuGK6ClesVTWUtPKiIqxyzxRvRF4F1XLntOqQ7FWGILtihaSqWRInUzHrubka/NsOabVRQKnv8ArV2RofOoOUb/AK1dkaHzqDlJDJg3DLVVqvuWaKqLtbwouXUn870MMdXcvC33SPpaO9c6hk+HPssG/wCtXZGh86g5Rv8ArV2RofOoOUj+9DDHV3Lwt90b0MMdXcvC33R0tHe96hk+HPssG/61dkaHzqDlG/61dkaHzqDlI/vQwx1dy8LfdG9DDHV3Lwt90dLR3nUMnw59lg3/AFq7I0PnUHKN/wBauyND51Bykf3oYY6u5eFvujehhjq7l4W+6Olo7zqGT4c+ywb/AK1dkaHzqDlG/wCtXZGh86g5SP70MMdXcvC33RvQwx1dy8LfdHS0d51DJ8OfZYN/1q7I0PnUHKN/1q7I0PnUHKR/ehhjq7l4W+6N6GGOruXhb7o6WjvOoZPhz7LBv+tXZGh86g5Rv+tXZGh86g5SP70MMdXcvC33T70+jvD9WyqSkfXLNBTy1GrI9rUya1cl+btTPI9i5TM6RKO5iX7dO9XRMR5wttuukFWzdaWWKoizVu6RPbIzNOFNZuzM9RNtAHFDe71HslJM1YAAAAAAAAAAAAAAAAAAAAACS/3gnen8BWiS/wB4J3p/ABiKvoknbyemp8j61fRJO3k9NTLYvncxYtRzm5o/PJVTpoaeijfq3X0nJyYxsfpZjXTRpMhkTnm6X7x/jOHN0v3j/GcWeqT3tJ/UVPh/VRshkTnm6X7x/jOPpBPPI5GsdI5y8CI5yqOqeZH2hiZ0i3PuoWQyOZbbYsDFWR7pJFa7NVcqtbs4E5TGLXS/eP8AGcRUWN+Z0nku5W1asamiblvjVrw15KNkMic83S/eP8Zw5ul+8f4ziXqk96j/AFFT4f1UbIZE55ul+8f4zjsWS3Tzqj5HyNiTbnrORX/gnKY1Y27Gs1J7G25v1xRRamZnzdi+3pKZuqzJZXcCcOqnVKh29C87pH3hz1Vzlt8+aqua8JPb8mVRKicCOyTwIb7Qhw3f9Pn/AHLdm3FNPBz20sy5kXpirlEzEQpnwf8Aihvd6j2Skk2+D/xQ3u9R7JSSZrAAAAAAAAAAAAAAAAAAAAAAJL/eCd6fwFaJL/eCd6fwAYir6JJ28npqYnFNxZM9rY11tz1kV3SVVVODwGtxLbLkr5Y6egrXZukzlSnmVMlcuxuzb+Zkt41z7H1vm03IU7FmYnel0u1tpU3KOgtcY+M/tDl2+jWolihaqNdK+ONFXPJFe5Goq5dLaUqbQHUxqrZLhbWOTha6WRrk/NFaZnDuC7kyrpXPoaxrWz07nOWnmRrUSVqqqrlsTI9+m3jqs/Kn9QwuOadeLQFUvzSOvt0ioiuVrJJHuyThXJGnMtdoZStybzz1+c/pr+CfYh7vg/8AGU3elR6cZ+u4V/yUsuqYiIdP9nrVFVddcxxjTT6vnL8135O/YmylJl+a78nfsTZTzE5Sy+0fat/n+zuYNwlLeKpKSB8cUjmyP15NbUyamapzqKpsl0ETpw3K2eWfyHm0BccR9xqfRQwVw6LL28npKXnLKHV6Ep6aJ9U+ro6iCJWbo2B73vXNyIjU2ZJ85OFeA/iSRsTVVyoxjU4eBET7Ds6M2PdYLqkUckz+aIdWKJivkd0LY1qbVMRdcP3epdz1BWtYnzY0ppsk/Fdm1fxKt21NyqO5vdn59vDx6p01rmeHpp8fJn7rUpNNJI3PVc5VTPhyKHoQ4bv+nz/uY3eNc+x9b5tNyFC0RYeq6T/VXVVNUUzXUE7Wumikja5eHJFcm1cizEaRo0tdc11TVPOW8+D/AMUN7vUeyUkm3wf+KG93qPZKSesAAAAAAAAAAAAAAAAAAAAAAJBjrA16luzrlaHRxf0o4myrJGj/AJmq9NVyKV8ART/Q8adds8pTe6Z+/wB8xRbp6amq67Ukqla2NW7g9u2RGZuVG7NrkP8ARZFdNvGtl7dn/KjA9UmHcUtXJ16pGqnSVWIvgWMzN40N3OumdUVdwoJp36utIsioq6rUamxrcuBEOtpJ4xqP9n1LTCLiamTZrO8RSrN+remIp10b+jZVnoqLly7u70a8Y/2o+jHRjNZquSoqKqjkY6CWFGxSqrtZzmqi7UTZzqhdGU/XNH5ReQm++em6p3iKN89N1TvEUirmqvtULuLatYuvRZMcfKP5UZ+jCdUVOaqPaip0Rfs/IyfxBVnXlv8AKv8AdOdBd4pGvkbrKxiZudqqifkn2qebfPTdU7xFFuuaNYpoZZmPbyd2q9kR5cNP3UTRnotns9e2rqKqikjbHKxWxyqr83JknCiIZmq0DVj3velZb8nOc5M5X55K5V6k4O+em6p3iKN89N1TvEUl6a5+BQ/83E/yI/7822sGjq+Wxjo6G60NPG92u5rXo5FdkiZ88xekiH0xJFia3UstbJd4JoodTWbCjHO556NTLnMuFyGKS9RujkkjRzkjRVVdVUTPpJmdiyVj58NXl8i6y800/wCSJrQ7ETpISW7lVfONFPNxLOPFO5c3pnydSw77rjTxVdNWI6GVHKxXOpmuyRytXNqt2bWqeyfDmMpGujfVMcx7XMc3dKba1yZKnzfsU3ehziWg7Wb18htCZrGM0TYXqLVb0pqxGtlSWZ+THI9uq7LLan5GzAAAAAAAAAAAAAAAAAAAAAAAAAAEV028a2Xt2f8AKjLUSLTRhi4VdXb6i3U76hadrnK5NTVa9JWvaio5Uz+aBwNLlySnr6lcle9Uh1WJnmv9Fu1fsQwWjzDUdzuMFLVtkSGXdddWc47ZE5yZOVNm1EKhvmxl1jH5KP3xvmxl1jH5KP3yOmiKZme9bv5Vd6miieVMaQ8NlwRhmurH2+BbgtTGsyORzkazOJcn89l+B/dFgHDc8zKeNbhuj3bm3NyI3Wzy2rqnN0U2+qp8QuSvjWCpkiqpnxrq8MnP5pkqpltXpntwvxlT98e0phduTRNMR8VrZ+JbyKLtVf8AbGsfVmb3QMpo6mGJMo492Y3PauTXKmar012HN0bYeoq59a65bslPSUr6ldwciP517UXpbdirsO1iv6721T6xxzNGnQb5+l1XpsI8blV6re3IiKrUR+FrML4UwvdahKWkdcVlVr3pruRjcmpmu3I/vD+DMNXOWamo1uCzxRyyKkjkY3Jio1duX2qhntAXHEfcan0UPPgOG8Q1NVWWWn5oVHS08jlaxzUzej8slcm3YhbaCHPvdayKJaeFiqqpqqjUXVYnTzXpqaDDTFTDF4zRU/6in4Uy6cJq982MusY/JR++c3Ec2LLnTSUlTQpuMurrakcTXc69HJkuvs2tQjt0RRGkLWVlVZNe9VGmnCIj4Qo+hziWg7Wb18htDLaMLXNR2ujp6mN0M0bZUfG7LWbnM9U4NnAqL/k1JIqAAAAAAAAAAAAAAAAAAAAAAAAAAAAAAAAJQ36YL3n/ABIZ3C3GVP3x7Smib9MF7z/iQzuF+Mqfvj2lKmR2qfV0Gx/ur/y/y4OK/rvbVPrHHM0adBvn6XVemw6eK/rvbVPrHHM0adBvn6XVemwYvKfV7t3tW/le7QFxxH3Gp9FCi/B96Bce/H+ghOtAXHEfcan0UKL8H3oFx78f6CFtzyrgAAAAAAAAAAAAAAAAAAAAAAAAAAAAAAAAAADmYnr30tFWVEWW6Q09RKzWTNusyJzm5p00zRCMWPSJim4xrNRU8NREjlYr2wxomsiIqptd/wCyeEDRt+mC95/xIZ3C3GVP3x7SnVwLZ7zNe23K7UqwZwSROkakbY9jMmpqo5VzOVhbjKn749pSpkdqn1dBsf7q/wDL/Lg4r+u9tU+scczRp0G+fpdV6bDp4r+u9tUescczRp0G+fpdV6bBi8p9Xu3e3b+V7tAXHEfcan0UKL8H3oFx78f6CE60BccR9xqfRQ7WHKHE9o5ojoaH+nNM+VVkbE9VXgTJdbgyRC255/oIEQtekm/RXOioLnHDT80SQo5m5NR6xvfq5oqOXLgUt4AAAAAAAAAAAAAAAAAAAAAAAAAAAAAAAAHDxzxbce9Kz1DyPYIlc3DcqtVWrzdwtVWr82PpoWHHPFtx70rPUPI5gz6NTd/ezGR3exK5g8cm36x+rzUCVVTI2KB00krs9ViSORVyRVXhXLgRTS4YwbXw1lNLLTvZGyRrnvV0aoidNVyXM8OjjjGm/wB71Lzx3rFNVFNPnWTxsSaZqZzyNaiJI5ERNv2Ia6iIiIqnXm7PJquVXKrFvdiN3jM+esfBxcV/Xe2qPWOPJokoJKlLxBA3Xllt08cbM0TWc6RiIma7D53KvjljlTdo3PejtqyNzVy9NVU+WG6llt1nw1W5zOTJ8kUqsXVzz1E1VzVM0Rf8E1mvcpnWGs2ljdZu0RTVGkRxnVo7RoxuFC1ZEp5UkRFV8qOjRUTLNUTJ2eX7mYv2LpY1WKGWXX/8n7o/nc+km3hN1ozxlU3CW5MlmmkhjoahzGSSPfz2sia+3gXJSJ57fAT02dZ3qmsu7Rmi3Ni1ERHfEe/P9Vvxov8A3LZe50HrXlyIbjT6S2TudB615ciw0wAAAAAAAAAAAAAAAAAAAAAAAAAAAAAAADh454tuPelZ6h5HMGfRubv72Yyx454tuPelZ6h5I9HFGlXYZqVk9NBOtW97eaJEY3JGx7VRNv8A8MK41pmIWcW5Fu/RXVyiYfHA94gp7nSNnkZEjt3VXvc1jGJuD8lc52xM1TJPxU/cS6N46+aST/WrYyNz5Xsj3Vqqms9Xc8uttXacyq0K1MzlfJdLW5y9Pd3eDgPl8Rc3ZK1+XfyGFu1FERCxm59eTcqqjhE6Rp5Ry1fvxMQ9m7X5VvvD4mIezdr8q33j8+Iubsla/Lv5B8Rc3ZK1+XfyEzXNPgnCNNZEr5n3S31O7Uk8LY45o0drLzyLtdt+bl/khacKf4Kb8Rc3ZK1+XfyH6mgubsla/Lv5ANFjT6S2TudB615ciFYxmY/Etm3N7JUa2haro3I9uaTPzTNC6gAAAAAAAAAAAAAAAAAAAAAAAAAAAAAAAAeO8W1tXTz0z1VjZ4pYXOblrNSRisVUz2Z7SWfJuouu6rxYeQr4AkHybqLruq8WHkHybqLruq8WHkK+AJB8m6i67qvFh5B8m6i67qvFh5CvgCQfJuouu6rxYeQfJuouu6rxYeQr4Al9h0C0lDUwVcdVUvfBIyVrHJFquVq55LknAVAAAAAAAAAAAAAAAAAAAAAAAAAAAAAAAAAAAAAAAAAAAAAAAAAAAAAAAAAAAAAAAA//2Q==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/>
          <a:lstStyle/>
          <a:p>
            <a:endParaRPr lang="es-ES">
              <a:latin typeface="Calibri" pitchFamily="34" charset="0"/>
            </a:endParaRPr>
          </a:p>
        </p:txBody>
      </p:sp>
      <p:pic>
        <p:nvPicPr>
          <p:cNvPr id="2053" name="Picture 10" descr="http://w7.campusexplorer.com/media/376x262/media-14313B7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124075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7" name="6 Rectángulo"/>
          <p:cNvSpPr/>
          <p:nvPr/>
        </p:nvSpPr>
        <p:spPr>
          <a:xfrm>
            <a:off x="1379010" y="4813994"/>
            <a:ext cx="6385980" cy="923330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Texas </a:t>
            </a:r>
            <a:r>
              <a:rPr lang="es-ES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Tech</a:t>
            </a:r>
            <a:r>
              <a:rPr lang="es-ES" sz="54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 </a:t>
            </a:r>
            <a:r>
              <a:rPr lang="es-ES" sz="5400" b="1" spc="50" dirty="0" err="1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University</a:t>
            </a:r>
            <a:endParaRPr lang="es-ES" sz="5400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  <a:latin typeface="+mn-lt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10" descr="http://w7.campusexplorer.com/media/376x262/media-14313B7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24075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5" name="Picture 2" descr="Texas Tech Seal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8229600" y="0"/>
            <a:ext cx="914400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076" name="4 CuadroTexto"/>
          <p:cNvSpPr txBox="1">
            <a:spLocks noChangeArrowheads="1"/>
          </p:cNvSpPr>
          <p:nvPr/>
        </p:nvSpPr>
        <p:spPr bwMode="auto">
          <a:xfrm>
            <a:off x="395288" y="1844675"/>
            <a:ext cx="8497887" cy="2032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>
            <a:spAutoFit/>
          </a:bodyPr>
          <a:lstStyle/>
          <a:p>
            <a:r>
              <a:rPr lang="es-ES" b="1">
                <a:latin typeface="Calibri" pitchFamily="34" charset="0"/>
              </a:rPr>
              <a:t>-   Lubbock</a:t>
            </a:r>
            <a:r>
              <a:rPr lang="es-ES">
                <a:latin typeface="Calibri" pitchFamily="34" charset="0"/>
              </a:rPr>
              <a:t> es una de las ciudades más importantes del estado de Texas.  Se ubica en el noroeste del estado y dentro de una región conocida históricamente como el Llano Estacado. Dentro del área metropolitana de Lubbock, la población alcanza los 257.663 habitantes.</a:t>
            </a:r>
          </a:p>
          <a:p>
            <a:r>
              <a:rPr lang="es-ES" b="1">
                <a:latin typeface="Calibri" pitchFamily="34" charset="0"/>
              </a:rPr>
              <a:t>-   Lubbock</a:t>
            </a:r>
            <a:r>
              <a:rPr lang="es-ES">
                <a:latin typeface="Calibri" pitchFamily="34" charset="0"/>
              </a:rPr>
              <a:t> Preston Smith International </a:t>
            </a:r>
            <a:r>
              <a:rPr lang="es-ES" b="1">
                <a:latin typeface="Calibri" pitchFamily="34" charset="0"/>
              </a:rPr>
              <a:t>Airport</a:t>
            </a:r>
            <a:r>
              <a:rPr lang="es-ES">
                <a:latin typeface="Calibri" pitchFamily="34" charset="0"/>
              </a:rPr>
              <a:t> (IATA: LBB) es el aeropuerto localizado al norte de  </a:t>
            </a:r>
            <a:r>
              <a:rPr lang="es-ES" b="1">
                <a:latin typeface="Calibri" pitchFamily="34" charset="0"/>
              </a:rPr>
              <a:t>Lubbock</a:t>
            </a:r>
            <a:r>
              <a:rPr lang="es-ES">
                <a:latin typeface="Calibri" pitchFamily="34" charset="0"/>
              </a:rPr>
              <a:t>, Texas. </a:t>
            </a:r>
          </a:p>
          <a:p>
            <a:pPr>
              <a:buFont typeface="Arial" charset="0"/>
              <a:buChar char="•"/>
            </a:pPr>
            <a:endParaRPr lang="es-ES">
              <a:latin typeface="Calibri" pitchFamily="34" charset="0"/>
            </a:endParaRPr>
          </a:p>
        </p:txBody>
      </p:sp>
      <p:pic>
        <p:nvPicPr>
          <p:cNvPr id="3077" name="Picture 10" descr="http://es.allmetsat.com/clima/courbe_C.php?values=-4.1,-1.9,2.4,8.2,13.2,17.9,20.0,19.0,15.2,8.9,2.5,-2.7,11.6,14.2,18.9,24.1,28.4,32.2,33.3,32.0,28.3,23.7,17.3,12.3,Lubbock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971550" y="4149725"/>
            <a:ext cx="2905125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078" name="Picture 12" descr="http://es.allmetsat.com/clima/histo_nh.php?values=6.8,7.2,8.6,9.5,10.0,10.9,10.9,10.3,8.7,8.3,7.2,6.5,Lubbock"/>
          <p:cNvPicPr>
            <a:picLocks noChangeAspect="1" noChangeArrowheads="1"/>
          </p:cNvPicPr>
          <p:nvPr/>
        </p:nvPicPr>
        <p:blipFill>
          <a:blip r:embed="rId5" cstate="print"/>
          <a:srcRect/>
          <a:stretch>
            <a:fillRect/>
          </a:stretch>
        </p:blipFill>
        <p:spPr bwMode="auto">
          <a:xfrm>
            <a:off x="5435600" y="4149725"/>
            <a:ext cx="2914650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Rectángulo"/>
          <p:cNvSpPr/>
          <p:nvPr/>
        </p:nvSpPr>
        <p:spPr>
          <a:xfrm>
            <a:off x="2233541" y="476672"/>
            <a:ext cx="4676921" cy="707886"/>
          </a:xfrm>
          <a:prstGeom prst="rect">
            <a:avLst/>
          </a:prstGeom>
          <a:noFill/>
        </p:spPr>
        <p:txBody>
          <a:bodyPr>
            <a:spAutoFit/>
            <a:scene3d>
              <a:camera prst="orthographicFront"/>
              <a:lightRig rig="soft" dir="tl">
                <a:rot lat="0" lon="0" rev="0"/>
              </a:lightRig>
            </a:scene3d>
            <a:sp3d contourW="25400" prstMaterial="matte">
              <a:bevelT w="25400" h="55880" prst="artDeco"/>
              <a:contourClr>
                <a:schemeClr val="accent2">
                  <a:tint val="20000"/>
                </a:schemeClr>
              </a:contourClr>
            </a:sp3d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4000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  <a:latin typeface="+mn-lt"/>
              </a:rPr>
              <a:t>Información General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http://www.howtoenjoy.co.uk/maps/texas.gif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555875" y="188913"/>
            <a:ext cx="5743575" cy="431958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099" name="Picture 10" descr="http://w7.campusexplorer.com/media/376x262/media-14313B7F.png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0" y="0"/>
            <a:ext cx="2124075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 rot="10800000" flipV="1">
            <a:off x="250825" y="3238500"/>
            <a:ext cx="2089150" cy="175418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/>
              <a:t> A la </a:t>
            </a:r>
            <a:r>
              <a:rPr lang="es-ES" b="1" dirty="0"/>
              <a:t>Universidad Tecnológica de Texas</a:t>
            </a:r>
            <a:r>
              <a:rPr lang="es-ES" dirty="0"/>
              <a:t> , a menudo se la conoce como </a:t>
            </a:r>
            <a:r>
              <a:rPr lang="es-ES" b="1" dirty="0" err="1"/>
              <a:t>TexasTech</a:t>
            </a:r>
            <a:r>
              <a:rPr lang="es-ES" dirty="0"/>
              <a:t> o 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dirty="0"/>
              <a:t>TTU</a:t>
            </a:r>
            <a:endParaRPr lang="es-ES" dirty="0"/>
          </a:p>
        </p:txBody>
      </p:sp>
      <p:sp>
        <p:nvSpPr>
          <p:cNvPr id="6" name="5 CuadroTexto"/>
          <p:cNvSpPr txBox="1"/>
          <p:nvPr/>
        </p:nvSpPr>
        <p:spPr>
          <a:xfrm>
            <a:off x="2700338" y="4641850"/>
            <a:ext cx="5975350" cy="1754188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/>
              <a:t>Para satisfacer las demandas de su aumento de matrículas y la ampliación de la investigación, la universidad ha invertido más de $ 548 millones en la nueva construcción desde el año 2000. También ha recibido más de 65,900,000 dólares en donaciones privadas.</a:t>
            </a:r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4427538" y="1268413"/>
            <a:ext cx="792162" cy="369887"/>
          </a:xfrm>
          <a:prstGeom prst="rect">
            <a:avLst/>
          </a:prstGeom>
          <a:noFill/>
          <a:ln w="76200">
            <a:solidFill>
              <a:schemeClr val="accent2">
                <a:lumMod val="75000"/>
              </a:schemeClr>
            </a:solidFill>
          </a:ln>
        </p:spPr>
        <p:txBody>
          <a:bodyPr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>
              <a:latin typeface="+mn-lt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146" name="Picture 10" descr="http://w7.campusexplorer.com/media/376x262/media-14313B7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24075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3176714" y="188640"/>
            <a:ext cx="5427734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u="sng" dirty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INFORMACIÓN ACADÉMICA</a:t>
            </a:r>
            <a:endParaRPr lang="es-ES" sz="2400" u="sng" dirty="0">
              <a:solidFill>
                <a:srgbClr val="FF0000"/>
              </a:solidFill>
              <a:latin typeface="+mn-lt"/>
            </a:endParaRPr>
          </a:p>
        </p:txBody>
      </p:sp>
      <p:graphicFrame>
        <p:nvGraphicFramePr>
          <p:cNvPr id="4" name="3 Tabla"/>
          <p:cNvGraphicFramePr>
            <a:graphicFrameLocks noGrp="1"/>
          </p:cNvGraphicFramePr>
          <p:nvPr/>
        </p:nvGraphicFramePr>
        <p:xfrm>
          <a:off x="1979613" y="1397000"/>
          <a:ext cx="6840760" cy="4314632"/>
        </p:xfrm>
        <a:graphic>
          <a:graphicData uri="http://schemas.openxmlformats.org/drawingml/2006/table">
            <a:tbl>
              <a:tblPr/>
              <a:tblGrid>
                <a:gridCol w="3420380"/>
                <a:gridCol w="3420380"/>
              </a:tblGrid>
              <a:tr h="22860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s-ES" sz="1200" dirty="0" smtClean="0"/>
                        <a:t>US News</a:t>
                      </a:r>
                      <a:r>
                        <a:rPr lang="es-ES" sz="1200" baseline="0" dirty="0" smtClean="0"/>
                        <a:t> Ranking</a:t>
                      </a:r>
                      <a:endParaRPr lang="es-ES" sz="1200" dirty="0" smtClean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159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Tipo de institución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Pública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Año de fundación: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1923</a:t>
                      </a:r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641683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Matrícula anual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Calendario Académico: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$27.891</a:t>
                      </a: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es-ES" sz="1200" dirty="0" smtClean="0"/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Semestral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Número total</a:t>
                      </a:r>
                      <a:r>
                        <a:rPr lang="es-ES" sz="1200" baseline="0" dirty="0" smtClean="0"/>
                        <a:t> de estudiantes 2010-2011: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24.236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Situación: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Urbana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Dotación Presupuestaria 2009: 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$648,817,471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SAT</a:t>
                      </a:r>
                      <a:r>
                        <a:rPr lang="es-ES" sz="1200" baseline="0" dirty="0" smtClean="0"/>
                        <a:t> (Matemáticas y Verbal)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1.095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TOEFL mínimo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550 </a:t>
                      </a:r>
                      <a:r>
                        <a:rPr lang="es-ES" sz="12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paper</a:t>
                      </a:r>
                      <a:r>
                        <a:rPr lang="es-E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2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exam</a:t>
                      </a:r>
                      <a:endParaRPr lang="es-ES" sz="1200" b="0" i="0" kern="1200" dirty="0" smtClean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endParaRPr>
                    </a:p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79 internet-</a:t>
                      </a:r>
                      <a:r>
                        <a:rPr lang="es-ES" sz="12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based</a:t>
                      </a:r>
                      <a:r>
                        <a:rPr lang="es-ES" sz="1200" b="0" i="0" kern="1200" dirty="0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es-ES" sz="1200" b="0" i="0" kern="1200" dirty="0" err="1" smtClean="0">
                          <a:solidFill>
                            <a:schemeClr val="tx1"/>
                          </a:solidFill>
                          <a:latin typeface="+mn-lt"/>
                          <a:ea typeface="+mn-ea"/>
                          <a:cs typeface="+mn-cs"/>
                        </a:rPr>
                        <a:t>exam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345752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Fecha límite solicitud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1 de Abril  2011 para Semestre de Otoño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Cuota solicitud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$125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2009 porcentaje</a:t>
                      </a:r>
                      <a:r>
                        <a:rPr lang="es-ES" sz="1200" baseline="0" dirty="0" smtClean="0"/>
                        <a:t> 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i="0" dirty="0" smtClean="0"/>
                        <a:t>22%</a:t>
                      </a:r>
                      <a:endParaRPr lang="es-ES" sz="1200" i="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  <a:tr h="197786"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dirty="0" smtClean="0"/>
                        <a:t>Selectividad </a:t>
                      </a:r>
                      <a:r>
                        <a:rPr lang="es-ES" sz="1200" baseline="0" dirty="0" smtClean="0"/>
                        <a:t>de admisión: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algn="ctr"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s-ES" sz="1200" baseline="0" dirty="0" smtClean="0"/>
                        <a:t>selectiva</a:t>
                      </a:r>
                      <a:endParaRPr lang="es-ES" sz="1200" dirty="0"/>
                    </a:p>
                  </a:txBody>
                  <a:tcPr marL="61576" marR="61576" marT="30788" marB="30788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3 Imagen"/>
          <p:cNvPicPr/>
          <p:nvPr/>
        </p:nvPicPr>
        <p:blipFill>
          <a:blip r:embed="rId2" cstate="print"/>
          <a:srcRect t="23168" r="47188" b="30495"/>
          <a:stretch>
            <a:fillRect/>
          </a:stretch>
        </p:blipFill>
        <p:spPr bwMode="auto">
          <a:xfrm>
            <a:off x="0" y="1772816"/>
            <a:ext cx="3419872" cy="22516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3176714" y="188640"/>
            <a:ext cx="5427734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u="sng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The</a:t>
            </a:r>
            <a:r>
              <a:rPr lang="es-ES" sz="2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 </a:t>
            </a:r>
            <a:r>
              <a:rPr lang="es-ES" sz="2400" b="1" u="sng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Rawls</a:t>
            </a:r>
            <a:r>
              <a:rPr lang="es-ES" sz="2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 </a:t>
            </a:r>
            <a:r>
              <a:rPr lang="es-ES" sz="2400" b="1" u="sng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Course</a:t>
            </a:r>
            <a:r>
              <a:rPr lang="es-ES" sz="2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 – Campo de Texas </a:t>
            </a:r>
            <a:r>
              <a:rPr lang="es-ES" sz="2400" b="1" u="sng" dirty="0" err="1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Tech</a:t>
            </a:r>
            <a:r>
              <a:rPr lang="es-ES" sz="2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 </a:t>
            </a:r>
            <a:endParaRPr lang="es-ES" sz="2400" u="sng" dirty="0">
              <a:solidFill>
                <a:srgbClr val="FF0000"/>
              </a:solidFill>
              <a:latin typeface="+mn-lt"/>
            </a:endParaRPr>
          </a:p>
        </p:txBody>
      </p:sp>
      <p:pic>
        <p:nvPicPr>
          <p:cNvPr id="7" name="6 Imagen"/>
          <p:cNvPicPr/>
          <p:nvPr/>
        </p:nvPicPr>
        <p:blipFill>
          <a:blip r:embed="rId3" cstate="print"/>
          <a:srcRect t="23261" r="47789" b="31087"/>
          <a:stretch>
            <a:fillRect/>
          </a:stretch>
        </p:blipFill>
        <p:spPr bwMode="auto">
          <a:xfrm>
            <a:off x="5759624" y="1844824"/>
            <a:ext cx="3384376" cy="221993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7 Imagen"/>
          <p:cNvPicPr/>
          <p:nvPr/>
        </p:nvPicPr>
        <p:blipFill>
          <a:blip r:embed="rId4" cstate="print"/>
          <a:srcRect l="33708" t="31739" r="7665" b="26413"/>
          <a:stretch>
            <a:fillRect/>
          </a:stretch>
        </p:blipFill>
        <p:spPr bwMode="auto">
          <a:xfrm>
            <a:off x="5343298" y="4823063"/>
            <a:ext cx="3800702" cy="20349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9" name="8 CuadroTexto"/>
          <p:cNvSpPr txBox="1"/>
          <p:nvPr/>
        </p:nvSpPr>
        <p:spPr>
          <a:xfrm>
            <a:off x="0" y="4509120"/>
            <a:ext cx="5076056" cy="2031325"/>
          </a:xfrm>
          <a:prstGeom prst="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wrap="square">
            <a:sp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dirty="0" smtClean="0"/>
              <a:t>El campo de Texas </a:t>
            </a:r>
            <a:r>
              <a:rPr lang="es-ES" dirty="0" err="1" smtClean="0"/>
              <a:t>Tech</a:t>
            </a:r>
            <a:r>
              <a:rPr lang="es-ES" dirty="0" smtClean="0"/>
              <a:t> está considerado como uno de los 25 mejores campos universitarios de </a:t>
            </a:r>
            <a:r>
              <a:rPr lang="es-ES" dirty="0" smtClean="0"/>
              <a:t>USA.</a:t>
            </a:r>
            <a:r>
              <a:rPr lang="es-ES" dirty="0" smtClean="0"/>
              <a:t> </a:t>
            </a:r>
            <a:r>
              <a:rPr lang="es-ES" dirty="0" smtClean="0"/>
              <a:t> Su zona de entrenamiento exclusiva para los equipos de Golf tiene una zona de juego corto con 3 </a:t>
            </a:r>
            <a:r>
              <a:rPr lang="es-ES" dirty="0" err="1" smtClean="0"/>
              <a:t>greenes</a:t>
            </a:r>
            <a:r>
              <a:rPr lang="es-ES" dirty="0" smtClean="0"/>
              <a:t> y 6 bunkers.  La zona de tiro de juga largo cuenta con salas de vídeo con el </a:t>
            </a:r>
            <a:r>
              <a:rPr lang="es-ES" dirty="0" err="1" smtClean="0"/>
              <a:t>sistmea</a:t>
            </a:r>
            <a:r>
              <a:rPr lang="es-ES" dirty="0" smtClean="0"/>
              <a:t> V1 y K-</a:t>
            </a:r>
            <a:r>
              <a:rPr lang="es-ES" dirty="0" err="1" smtClean="0"/>
              <a:t>Vest</a:t>
            </a:r>
            <a:r>
              <a:rPr lang="es-ES" dirty="0" smtClean="0"/>
              <a:t>.</a:t>
            </a:r>
            <a:r>
              <a:rPr lang="es-ES" dirty="0" smtClean="0"/>
              <a:t> </a:t>
            </a:r>
            <a:endParaRPr lang="es-ES" dirty="0"/>
          </a:p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endParaRPr lang="es-ES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24821" t="22826" r="47048" b="22609"/>
          <a:stretch>
            <a:fillRect/>
          </a:stretch>
        </p:blipFill>
        <p:spPr bwMode="auto">
          <a:xfrm>
            <a:off x="5220072" y="1988840"/>
            <a:ext cx="3923928" cy="439248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3" name="2 Imagen"/>
          <p:cNvPicPr/>
          <p:nvPr/>
        </p:nvPicPr>
        <p:blipFill>
          <a:blip r:embed="rId3" cstate="print"/>
          <a:srcRect t="20109" r="46967" b="22935"/>
          <a:stretch>
            <a:fillRect/>
          </a:stretch>
        </p:blipFill>
        <p:spPr bwMode="auto">
          <a:xfrm>
            <a:off x="0" y="2060848"/>
            <a:ext cx="4211960" cy="432048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411760" y="188640"/>
            <a:ext cx="6408712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INSTALACIONES – ATHLETIC TRAINING CENTER &amp; CENTRO ACADÉMICO PARA ATLETAS</a:t>
            </a:r>
            <a:endParaRPr lang="es-ES" sz="2400" u="sng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1 Imagen"/>
          <p:cNvPicPr/>
          <p:nvPr/>
        </p:nvPicPr>
        <p:blipFill>
          <a:blip r:embed="rId2" cstate="print"/>
          <a:srcRect l="1174" t="15326" r="67596" b="10543"/>
          <a:stretch>
            <a:fillRect/>
          </a:stretch>
        </p:blipFill>
        <p:spPr bwMode="auto">
          <a:xfrm>
            <a:off x="3275856" y="1052736"/>
            <a:ext cx="3960440" cy="53285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2 Rectángulo"/>
          <p:cNvSpPr/>
          <p:nvPr/>
        </p:nvSpPr>
        <p:spPr>
          <a:xfrm>
            <a:off x="2699792" y="260648"/>
            <a:ext cx="5427734" cy="461665"/>
          </a:xfrm>
          <a:prstGeom prst="rect">
            <a:avLst/>
          </a:prstGeom>
        </p:spPr>
        <p:txBody>
          <a:bodyPr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sz="2400" b="1" u="sng" dirty="0" smtClean="0">
                <a:ln w="12700">
                  <a:solidFill>
                    <a:schemeClr val="tx2">
                      <a:satMod val="155000"/>
                    </a:schemeClr>
                  </a:solidFill>
                  <a:prstDash val="solid"/>
                </a:ln>
                <a:solidFill>
                  <a:srgbClr val="FF0000"/>
                </a:solidFill>
                <a:effectLst>
                  <a:outerShdw blurRad="41275" dist="20320" dir="1800000" algn="tl" rotWithShape="0">
                    <a:srgbClr val="000000">
                      <a:alpha val="40000"/>
                    </a:srgbClr>
                  </a:outerShdw>
                </a:effectLst>
                <a:latin typeface="+mn-lt"/>
              </a:rPr>
              <a:t>EQUIPO TÉCNICO</a:t>
            </a:r>
            <a:endParaRPr lang="es-ES" sz="2400" u="sng" dirty="0">
              <a:solidFill>
                <a:srgbClr val="FF0000"/>
              </a:solidFill>
              <a:latin typeface="+mn-lt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835696" y="4365104"/>
          <a:ext cx="5400600" cy="937260"/>
        </p:xfrm>
        <a:graphic>
          <a:graphicData uri="http://schemas.openxmlformats.org/drawingml/2006/table">
            <a:tbl>
              <a:tblPr/>
              <a:tblGrid>
                <a:gridCol w="3240360"/>
                <a:gridCol w="2160240"/>
              </a:tblGrid>
              <a:tr h="0">
                <a:tc>
                  <a:txBody>
                    <a:bodyPr/>
                    <a:lstStyle/>
                    <a:p>
                      <a:r>
                        <a:rPr lang="es-ES" dirty="0" smtClean="0">
                          <a:solidFill>
                            <a:srgbClr val="000000"/>
                          </a:solidFill>
                        </a:rPr>
                        <a:t>Jugador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 smtClean="0">
                          <a:solidFill>
                            <a:srgbClr val="000000"/>
                          </a:solidFill>
                        </a:rPr>
                        <a:t>Años en PGA</a:t>
                      </a:r>
                      <a:endParaRPr lang="es-ES" dirty="0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EAEA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hlinkClick r:id="rId2"/>
                        </a:rPr>
                        <a:t>Dresser, Andrew</a:t>
                      </a:r>
                      <a:endParaRPr lang="es-ES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>
                          <a:solidFill>
                            <a:srgbClr val="000000"/>
                          </a:solidFill>
                        </a:rPr>
                        <a:t>2008 - 2008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  <a:tr h="0">
                <a:tc>
                  <a:txBody>
                    <a:bodyPr/>
                    <a:lstStyle/>
                    <a:p>
                      <a:r>
                        <a:rPr lang="es-ES">
                          <a:solidFill>
                            <a:srgbClr val="000000"/>
                          </a:solidFill>
                          <a:hlinkClick r:id="rId3"/>
                        </a:rPr>
                        <a:t>Mitchell, Jeff</a:t>
                      </a:r>
                      <a:endParaRPr lang="es-ES">
                        <a:solidFill>
                          <a:srgbClr val="000000"/>
                        </a:solidFill>
                      </a:endParaRP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s-ES" dirty="0">
                          <a:solidFill>
                            <a:srgbClr val="000000"/>
                          </a:solidFill>
                        </a:rPr>
                        <a:t>1977 - 1988</a:t>
                      </a:r>
                    </a:p>
                  </a:txBody>
                  <a:tcPr marL="19050" marR="19050" marT="19050" marB="1905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</a:endParaRPr>
          </a:p>
        </p:txBody>
      </p:sp>
      <p:pic>
        <p:nvPicPr>
          <p:cNvPr id="4" name="Picture 10" descr="http://w7.campusexplorer.com/media/376x262/media-14313B7F.png"/>
          <p:cNvPicPr>
            <a:picLocks noChangeAspect="1" noChangeArrowheads="1"/>
          </p:cNvPicPr>
          <p:nvPr/>
        </p:nvPicPr>
        <p:blipFill>
          <a:blip r:embed="rId4" cstate="print"/>
          <a:srcRect/>
          <a:stretch>
            <a:fillRect/>
          </a:stretch>
        </p:blipFill>
        <p:spPr bwMode="auto">
          <a:xfrm>
            <a:off x="0" y="0"/>
            <a:ext cx="2124075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CuadroTexto"/>
          <p:cNvSpPr txBox="1"/>
          <p:nvPr/>
        </p:nvSpPr>
        <p:spPr>
          <a:xfrm rot="1814944">
            <a:off x="6507428" y="745540"/>
            <a:ext cx="2482781" cy="369332"/>
          </a:xfrm>
          <a:prstGeom prst="rect">
            <a:avLst/>
          </a:prstGeom>
        </p:spPr>
        <p:style>
          <a:lnRef idx="2">
            <a:schemeClr val="accent2">
              <a:shade val="50000"/>
            </a:schemeClr>
          </a:lnRef>
          <a:fillRef idx="1">
            <a:schemeClr val="accent2"/>
          </a:fillRef>
          <a:effectRef idx="0">
            <a:schemeClr val="accent2"/>
          </a:effectRef>
          <a:fontRef idx="minor">
            <a:schemeClr val="lt1"/>
          </a:fontRef>
        </p:style>
        <p:txBody>
          <a:bodyPr wrap="square" rtlCol="0">
            <a:spAutoFit/>
          </a:bodyPr>
          <a:lstStyle/>
          <a:p>
            <a:pPr algn="ctr"/>
            <a:r>
              <a:rPr lang="es-ES" b="1" dirty="0" smtClean="0"/>
              <a:t>Antiguos Alumnos</a:t>
            </a:r>
            <a:endParaRPr lang="es-ES" b="1" dirty="0"/>
          </a:p>
        </p:txBody>
      </p:sp>
      <p:sp>
        <p:nvSpPr>
          <p:cNvPr id="6" name="5 Rectángulo"/>
          <p:cNvSpPr/>
          <p:nvPr/>
        </p:nvSpPr>
        <p:spPr>
          <a:xfrm>
            <a:off x="1907704" y="2348880"/>
            <a:ext cx="5070619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s-ES" sz="5400" b="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</a:rPr>
              <a:t>Jugadores PGA</a:t>
            </a:r>
            <a:endParaRPr lang="es-ES" sz="5400" b="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FFFF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11560" y="2085978"/>
          <a:ext cx="7920880" cy="3863301"/>
        </p:xfrm>
        <a:graphic>
          <a:graphicData uri="http://schemas.openxmlformats.org/drawingml/2006/table">
            <a:tbl>
              <a:tblPr/>
              <a:tblGrid>
                <a:gridCol w="1980220"/>
                <a:gridCol w="1980220"/>
                <a:gridCol w="1980220"/>
                <a:gridCol w="1980220"/>
              </a:tblGrid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2"/>
                        </a:rPr>
                        <a:t>Drew Dorsey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Edmond, Okla.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Santa Fe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3"/>
                        </a:rPr>
                        <a:t>Finley Ewing IV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Dallas,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St. Marks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4"/>
                        </a:rPr>
                        <a:t>Nils Floren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Ljungskile, Sweden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Ostraboskolan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5"/>
                        </a:rPr>
                        <a:t>Sergio Franky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Bogota, Colombia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Heritage Academy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6"/>
                        </a:rPr>
                        <a:t>Erik Grahn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Sundsvall, Sweden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Skvaderns Gymnasieskola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7"/>
                        </a:rPr>
                        <a:t>Will Griffin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Antonio,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Alamo Heights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8"/>
                        </a:rPr>
                        <a:t>Logan McCracken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RS FR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Oklahoma City, Okla.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Putnam City North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9"/>
                        </a:rPr>
                        <a:t>Peter Mladenovic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Southlake,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Carroll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10"/>
                        </a:rPr>
                        <a:t>Chandler Rusk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RS FR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Edmond, Okla.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North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11"/>
                        </a:rPr>
                        <a:t>Brian Scherer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Midland,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Midland Lee High School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12"/>
                        </a:rPr>
                        <a:t>Jacob Simon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Oklahoma City, Okla.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Putnam City North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13"/>
                        </a:rPr>
                        <a:t>Matt Smith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Canberra, Australia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Canberra Grammar School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297177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u="sng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  <a:hlinkClick r:id="rId14"/>
                        </a:rPr>
                        <a:t>Tyler Weworski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JR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Carlsbad, Calif.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Carlsbad Christian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9525" marR="9525" marT="9525" marB="9525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pic>
        <p:nvPicPr>
          <p:cNvPr id="3" name="Picture 10" descr="http://w7.campusexplorer.com/media/376x262/media-14313B7F.png"/>
          <p:cNvPicPr>
            <a:picLocks noChangeAspect="1" noChangeArrowheads="1"/>
          </p:cNvPicPr>
          <p:nvPr/>
        </p:nvPicPr>
        <p:blipFill>
          <a:blip r:embed="rId15" cstate="print"/>
          <a:srcRect/>
          <a:stretch>
            <a:fillRect/>
          </a:stretch>
        </p:blipFill>
        <p:spPr bwMode="auto">
          <a:xfrm>
            <a:off x="0" y="0"/>
            <a:ext cx="2124075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CuadroTexto"/>
          <p:cNvSpPr txBox="1"/>
          <p:nvPr/>
        </p:nvSpPr>
        <p:spPr>
          <a:xfrm>
            <a:off x="611560" y="1772816"/>
            <a:ext cx="792088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200" dirty="0" smtClean="0">
                <a:solidFill>
                  <a:srgbClr val="FF0000"/>
                </a:solidFill>
              </a:rPr>
              <a:t>NOMBRE                                 CLASE                                LUGAR NACIMIENTO           ULTIMO COLEGIO</a:t>
            </a:r>
            <a:endParaRPr lang="es-ES" sz="1200" dirty="0">
              <a:solidFill>
                <a:srgbClr val="FF0000"/>
              </a:solidFill>
            </a:endParaRPr>
          </a:p>
        </p:txBody>
      </p:sp>
      <p:sp>
        <p:nvSpPr>
          <p:cNvPr id="5" name="4 Rectángulo"/>
          <p:cNvSpPr/>
          <p:nvPr/>
        </p:nvSpPr>
        <p:spPr>
          <a:xfrm>
            <a:off x="3260849" y="836713"/>
            <a:ext cx="5271591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Equipo Masculino de Golf 2010-2011</a:t>
            </a:r>
            <a:endParaRPr lang="es-E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11559" y="1954530"/>
          <a:ext cx="7992888" cy="4498798"/>
        </p:xfrm>
        <a:graphic>
          <a:graphicData uri="http://schemas.openxmlformats.org/drawingml/2006/table">
            <a:tbl>
              <a:tblPr/>
              <a:tblGrid>
                <a:gridCol w="2664296"/>
                <a:gridCol w="2664296"/>
                <a:gridCol w="2664296"/>
              </a:tblGrid>
              <a:tr h="313870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 dirty="0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TORNEO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Hawaii-Hilo Intercollegiate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Kohala Coast, Hawaii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02/03/11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Hawaii-Hilo Intercollegiate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Kohala Coast, Hawaii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02/04/11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Hawaii-Hilo Intercollegiate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Kohala Coast, Hawaii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02/14/11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UTSA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Antonio,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02/15/11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UTSA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Antonio,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Vegas, Nev.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Vegas, Nev.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03/13/11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Southern Highlands 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Las Vegas, Nev.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03/20/11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Callaway Golf Match Play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Atlanta, Ga.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03/21/11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Callaway Golf Match Play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Atlanta, Ga.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03/22/11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Callaway Golf Match Play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Atlanta, Ga.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04/04/11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Morris Williams Intercollegiate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Austin,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04/05/11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Morris Williams Intercollegiate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Austin,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04/16/11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The Aggie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College Station,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04/17/11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The Aggie Invitational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College Station, Texas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04/25/11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Big 12 Championship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Hutchinson, Kan.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04/26/11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Big 12 Championship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Hutchinson, Kan.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23249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04/27/11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Big 12 Championship</a:t>
                      </a:r>
                      <a:endParaRPr lang="es-ES" sz="11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1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Hutchinson, Kan.</a:t>
                      </a:r>
                      <a:endParaRPr lang="es-ES" sz="11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10" descr="http://w7.campusexplorer.com/media/376x262/media-14313B7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24075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Rectángulo"/>
          <p:cNvSpPr/>
          <p:nvPr/>
        </p:nvSpPr>
        <p:spPr>
          <a:xfrm>
            <a:off x="2376495" y="836712"/>
            <a:ext cx="4391009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Calendario Torneos Golf Masculino</a:t>
            </a: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Enero-Mayo 2011</a:t>
            </a:r>
            <a:endParaRPr lang="es-E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83566" y="1397000"/>
          <a:ext cx="7848876" cy="5128345"/>
        </p:xfrm>
        <a:graphic>
          <a:graphicData uri="http://schemas.openxmlformats.org/drawingml/2006/table">
            <a:tbl>
              <a:tblPr/>
              <a:tblGrid>
                <a:gridCol w="1962219"/>
                <a:gridCol w="1962219"/>
                <a:gridCol w="1962219"/>
                <a:gridCol w="1962219"/>
              </a:tblGrid>
              <a:tr h="498589">
                <a:tc>
                  <a:txBody>
                    <a:bodyPr/>
                    <a:lstStyle/>
                    <a:p>
                      <a:pPr algn="l"/>
                      <a:r>
                        <a:rPr lang="es-ES" sz="1100" b="1" u="sng">
                          <a:solidFill>
                            <a:srgbClr val="FFFFFF"/>
                          </a:solidFill>
                          <a:latin typeface="Verdana"/>
                        </a:rPr>
                        <a:t>NAME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 u="sng">
                          <a:solidFill>
                            <a:srgbClr val="FFFFFF"/>
                          </a:solidFill>
                          <a:latin typeface="Verdana"/>
                        </a:rPr>
                        <a:t>Class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</a:rPr>
                        <a:t>Hometown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1">
                          <a:solidFill>
                            <a:srgbClr val="FFFFFF"/>
                          </a:solidFill>
                          <a:latin typeface="Verdana"/>
                        </a:rPr>
                        <a:t>Last School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589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CC0000"/>
                          </a:solidFill>
                          <a:latin typeface="Verdana"/>
                          <a:hlinkClick r:id="rId2"/>
                        </a:rPr>
                        <a:t>Hannah Arnold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FR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Lufkin, Texas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Lufkin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12270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CC0000"/>
                          </a:solidFill>
                          <a:latin typeface="Verdana"/>
                          <a:hlinkClick r:id="rId3"/>
                        </a:rPr>
                        <a:t>Deborah DeVilla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SO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Quezon City, Philippines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Pendleton School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589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CC0000"/>
                          </a:solidFill>
                          <a:latin typeface="Verdana"/>
                          <a:hlinkClick r:id="rId4"/>
                        </a:rPr>
                        <a:t>Gabby Dominguez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SO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Chilton, Texas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Chilton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589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CC0000"/>
                          </a:solidFill>
                          <a:latin typeface="Verdana"/>
                          <a:hlinkClick r:id="rId5"/>
                        </a:rPr>
                        <a:t>Alex Gibson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SR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Henderson, Nev.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Pendleton School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589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CC0000"/>
                          </a:solidFill>
                          <a:latin typeface="Verdana"/>
                          <a:hlinkClick r:id="rId6"/>
                        </a:rPr>
                        <a:t>Katie Grady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FR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Mansfield, Texas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Mansfield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589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CC0000"/>
                          </a:solidFill>
                          <a:latin typeface="Verdana"/>
                          <a:hlinkClick r:id="rId7"/>
                        </a:rPr>
                        <a:t>Kim Kaufman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SO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Clark, S.D.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Clark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98589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CC0000"/>
                          </a:solidFill>
                          <a:latin typeface="Verdana"/>
                          <a:hlinkClick r:id="rId8"/>
                        </a:rPr>
                        <a:t>Paloma Martinez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FR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Monclova, Mexico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Bachillerato Anahuac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25952">
                <a:tc>
                  <a:txBody>
                    <a:bodyPr/>
                    <a:lstStyle/>
                    <a:p>
                      <a:pPr algn="l"/>
                      <a:r>
                        <a:rPr lang="es-ES" sz="1100" b="0" i="0" u="sng">
                          <a:solidFill>
                            <a:srgbClr val="CC0000"/>
                          </a:solidFill>
                          <a:latin typeface="Verdana"/>
                          <a:hlinkClick r:id="rId9"/>
                        </a:rPr>
                        <a:t>Beverly Mendoza</a:t>
                      </a:r>
                      <a:endParaRPr lang="es-ES" sz="1100" b="0" i="0">
                        <a:solidFill>
                          <a:srgbClr val="222222"/>
                        </a:solidFill>
                        <a:latin typeface="Verdana"/>
                      </a:endParaRP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SO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s-ES" sz="1100" b="0" i="0">
                          <a:solidFill>
                            <a:srgbClr val="222222"/>
                          </a:solidFill>
                          <a:latin typeface="Verdana"/>
                        </a:rPr>
                        <a:t>Mandaluyong City, Philippines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/>
                      <a:r>
                        <a:rPr lang="en-US" sz="1100" b="0" i="0" dirty="0">
                          <a:solidFill>
                            <a:srgbClr val="222222"/>
                          </a:solidFill>
                          <a:latin typeface="Verdana"/>
                        </a:rPr>
                        <a:t>St. Paul College - Pasig High School</a:t>
                      </a:r>
                    </a:p>
                  </a:txBody>
                  <a:tcPr marL="56444" marR="56444" marT="28222" marB="28222" anchor="ctr">
                    <a:lnL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C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s-ES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Calibri" pitchFamily="34" charset="0"/>
            </a:endParaRPr>
          </a:p>
        </p:txBody>
      </p:sp>
      <p:sp>
        <p:nvSpPr>
          <p:cNvPr id="4" name="3 CuadroTexto"/>
          <p:cNvSpPr txBox="1"/>
          <p:nvPr/>
        </p:nvSpPr>
        <p:spPr>
          <a:xfrm>
            <a:off x="755576" y="1628800"/>
            <a:ext cx="76328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Nombre                 Clase                      Localidad               Último Colegio</a:t>
            </a:r>
            <a:endParaRPr lang="es-ES" dirty="0">
              <a:solidFill>
                <a:srgbClr val="FF0000"/>
              </a:solidFill>
            </a:endParaRPr>
          </a:p>
        </p:txBody>
      </p:sp>
      <p:pic>
        <p:nvPicPr>
          <p:cNvPr id="5" name="Picture 10" descr="http://w7.campusexplorer.com/media/376x262/media-14313B7F.png"/>
          <p:cNvPicPr>
            <a:picLocks noChangeAspect="1" noChangeArrowheads="1"/>
          </p:cNvPicPr>
          <p:nvPr/>
        </p:nvPicPr>
        <p:blipFill>
          <a:blip r:embed="rId10" cstate="print"/>
          <a:srcRect/>
          <a:stretch>
            <a:fillRect/>
          </a:stretch>
        </p:blipFill>
        <p:spPr bwMode="auto">
          <a:xfrm>
            <a:off x="1" y="0"/>
            <a:ext cx="1718084" cy="119675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5 Rectángulo"/>
          <p:cNvSpPr/>
          <p:nvPr/>
        </p:nvSpPr>
        <p:spPr>
          <a:xfrm>
            <a:off x="2376495" y="620688"/>
            <a:ext cx="439100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Equipo </a:t>
            </a: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Femenino </a:t>
            </a:r>
            <a:r>
              <a:rPr lang="es-E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de Golf 2010-2011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683569" y="2487930"/>
          <a:ext cx="7920879" cy="3965411"/>
        </p:xfrm>
        <a:graphic>
          <a:graphicData uri="http://schemas.openxmlformats.org/drawingml/2006/table">
            <a:tbl>
              <a:tblPr/>
              <a:tblGrid>
                <a:gridCol w="2640293"/>
                <a:gridCol w="2640293"/>
                <a:gridCol w="2640293"/>
              </a:tblGrid>
              <a:tr h="433465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Fecha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Torneo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b="1">
                          <a:solidFill>
                            <a:srgbClr val="FFFFFF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Localidad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38100" marB="3810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0000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02/13/11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Puerto Rico Classic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Juan, Puerto Rico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02/14/11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Puerto Rico Classic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Juan, Puerto Rico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02/15/11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Lady Puerto Rico Classic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San Juan, Puerto Rico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02/27/11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Kinderlou Challenge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Valdosta, Ga.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02/28/11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Kinderlou Challenge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Valdosta, Ga.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03/01/11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Kinderlou Challenge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Valdosta, Ga.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03/06/11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Sun Trust Gator Invitational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Gainesville, Fla.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03/07/11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Sun Trust Gator Invitational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Gainesville, Fla.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03/15/11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vs. Iowa State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Phoenix, Ariz.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03/25/11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Mountain View Collegiate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Tucson, Ariz.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1F1F1"/>
                    </a:solidFill>
                  </a:tcPr>
                </a:tc>
              </a:tr>
              <a:tr h="321086"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03/26/11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Mountain View Collegiate</a:t>
                      </a:r>
                      <a:endParaRPr lang="es-ES" sz="120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spcAft>
                          <a:spcPts val="0"/>
                        </a:spcAft>
                      </a:pPr>
                      <a:r>
                        <a:rPr lang="es-ES" sz="12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Tucson, </a:t>
                      </a:r>
                      <a:r>
                        <a:rPr lang="es-ES" sz="1200" dirty="0" err="1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Ariz</a:t>
                      </a:r>
                      <a:r>
                        <a:rPr lang="es-ES" sz="1200" dirty="0">
                          <a:solidFill>
                            <a:srgbClr val="000000"/>
                          </a:solidFill>
                          <a:latin typeface="Verdana"/>
                          <a:ea typeface="Times New Roman"/>
                          <a:cs typeface="Times New Roman"/>
                        </a:rPr>
                        <a:t>.</a:t>
                      </a:r>
                      <a:endParaRPr lang="es-ES" sz="1200" dirty="0">
                        <a:latin typeface="Arial"/>
                        <a:ea typeface="Calibri"/>
                        <a:cs typeface="Times New Roman"/>
                      </a:endParaRPr>
                    </a:p>
                  </a:txBody>
                  <a:tcPr marL="19050" marR="19050" marT="19050" marB="19050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1D1D1"/>
                    </a:solidFill>
                  </a:tcPr>
                </a:tc>
              </a:tr>
            </a:tbl>
          </a:graphicData>
        </a:graphic>
      </p:graphicFrame>
      <p:pic>
        <p:nvPicPr>
          <p:cNvPr id="3" name="Picture 10" descr="http://w7.campusexplorer.com/media/376x262/media-14313B7F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0"/>
            <a:ext cx="2124075" cy="1479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3 Rectángulo"/>
          <p:cNvSpPr/>
          <p:nvPr/>
        </p:nvSpPr>
        <p:spPr>
          <a:xfrm>
            <a:off x="2286000" y="908721"/>
            <a:ext cx="4572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Calendario Torneos Golf </a:t>
            </a: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Femenino</a:t>
            </a:r>
            <a:endParaRPr lang="es-ES" b="1" spc="50" dirty="0">
              <a:ln w="11430"/>
              <a:gradFill>
                <a:gsLst>
                  <a:gs pos="25000">
                    <a:schemeClr val="accent2">
                      <a:satMod val="155000"/>
                    </a:schemeClr>
                  </a:gs>
                  <a:gs pos="100000">
                    <a:schemeClr val="accent2">
                      <a:shade val="45000"/>
                      <a:satMod val="165000"/>
                    </a:schemeClr>
                  </a:gs>
                </a:gsLst>
                <a:lin ang="5400000"/>
              </a:gradFill>
              <a:effectLst>
                <a:outerShdw blurRad="76200" dist="50800" dir="5400000" algn="tl" rotWithShape="0">
                  <a:srgbClr val="000000">
                    <a:alpha val="65000"/>
                  </a:srgbClr>
                </a:outerShdw>
              </a:effectLst>
            </a:endParaRPr>
          </a:p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es-ES" b="1" spc="50" dirty="0" smtClean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Primer Trimestre </a:t>
            </a:r>
            <a:r>
              <a:rPr lang="es-ES" b="1" spc="50" dirty="0">
                <a:ln w="11430"/>
                <a:gradFill>
                  <a:gsLst>
                    <a:gs pos="25000">
                      <a:schemeClr val="accent2">
                        <a:satMod val="155000"/>
                      </a:schemeClr>
                    </a:gs>
                    <a:gs pos="100000">
                      <a:schemeClr val="accent2">
                        <a:shade val="45000"/>
                        <a:satMod val="165000"/>
                      </a:schemeClr>
                    </a:gs>
                  </a:gsLst>
                  <a:lin ang="5400000"/>
                </a:gradFill>
                <a:effectLst>
                  <a:outerShdw blurRad="76200" dist="50800" dir="5400000" algn="tl" rotWithShape="0">
                    <a:srgbClr val="000000">
                      <a:alpha val="65000"/>
                    </a:srgbClr>
                  </a:outerShdw>
                </a:effectLst>
              </a:rPr>
              <a:t>2011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o" ma:contentTypeID="0x010100B146521249509242A23F7019C85CBDCF" ma:contentTypeVersion="0" ma:contentTypeDescription="Crear nuevo documento." ma:contentTypeScope="" ma:versionID="85f262c925dd4784b1620a352c69f87d">
  <xsd:schema xmlns:xsd="http://www.w3.org/2001/XMLSchema" xmlns:p="http://schemas.microsoft.com/office/2006/metadata/properties" targetNamespace="http://schemas.microsoft.com/office/2006/metadata/properties" ma:root="true" ma:fieldsID="b004d877ca112f136821ba8115f64728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office/internal/2005/internalDocumentation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ipo de contenido" ma:readOnly="true"/>
        <xsd:element ref="dc:title" minOccurs="0" maxOccurs="1" ma:index="4" ma:displayName="Título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lastPrinted" minOccurs="0" maxOccurs="1" type="xsd:dateTime"/>
        <xsd:element name="contentStatus" minOccurs="0" maxOccurs="1" type="xsd:string"/>
      </xsd:all>
    </xsd:complexType>
  </xsd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>
  <documentManagement/>
</p:properties>
</file>

<file path=customXml/itemProps1.xml><?xml version="1.0" encoding="utf-8"?>
<ds:datastoreItem xmlns:ds="http://schemas.openxmlformats.org/officeDocument/2006/customXml" ds:itemID="{11ED47B4-7A8E-4627-9942-4C5D5B35FC78}"/>
</file>

<file path=customXml/itemProps2.xml><?xml version="1.0" encoding="utf-8"?>
<ds:datastoreItem xmlns:ds="http://schemas.openxmlformats.org/officeDocument/2006/customXml" ds:itemID="{C5A6D6D0-230C-42B9-BD6D-CFAF77F4D4AE}"/>
</file>

<file path=customXml/itemProps3.xml><?xml version="1.0" encoding="utf-8"?>
<ds:datastoreItem xmlns:ds="http://schemas.openxmlformats.org/officeDocument/2006/customXml" ds:itemID="{4F6C988B-9448-48C6-B5A2-0A7FA69E1BC1}"/>
</file>

<file path=docProps/app.xml><?xml version="1.0" encoding="utf-8"?>
<Properties xmlns="http://schemas.openxmlformats.org/officeDocument/2006/extended-properties" xmlns:vt="http://schemas.openxmlformats.org/officeDocument/2006/docPropsVTypes">
  <TotalTime>212</TotalTime>
  <Words>703</Words>
  <Application>Microsoft Office PowerPoint</Application>
  <PresentationFormat>Presentación en pantalla (4:3)</PresentationFormat>
  <Paragraphs>241</Paragraphs>
  <Slides>12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12</vt:i4>
      </vt:variant>
    </vt:vector>
  </HeadingPairs>
  <TitlesOfParts>
    <vt:vector size="13" baseType="lpstr">
      <vt:lpstr>Tema de Office</vt:lpstr>
      <vt:lpstr>Diapositiva 1</vt:lpstr>
      <vt:lpstr>Diapositiva 2</vt:lpstr>
      <vt:lpstr>Diapositiva 3</vt:lpstr>
      <vt:lpstr>Diapositiva 4</vt:lpstr>
      <vt:lpstr>Diapositiva 5</vt:lpstr>
      <vt:lpstr>Diapositiva 6</vt:lpstr>
      <vt:lpstr>Diapositiva 7</vt:lpstr>
      <vt:lpstr>Diapositiva 8</vt:lpstr>
      <vt:lpstr>Diapositiva 9</vt:lpstr>
      <vt:lpstr>Diapositiva 10</vt:lpstr>
      <vt:lpstr>Diapositiva 11</vt:lpstr>
      <vt:lpstr>Diapositiva 12</vt:lpstr>
    </vt:vector>
  </TitlesOfParts>
  <Company>Equipo Patricia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Patricia</dc:creator>
  <cp:lastModifiedBy>Patricia</cp:lastModifiedBy>
  <cp:revision>30</cp:revision>
  <dcterms:created xsi:type="dcterms:W3CDTF">2010-12-26T16:18:47Z</dcterms:created>
  <dcterms:modified xsi:type="dcterms:W3CDTF">2011-01-06T20:33:09Z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0x010100B146521249509242A23F7019C85CBDCF</vt:lpwstr>
  </property>
</Properties>
</file>