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58" r:id="rId5"/>
    <p:sldId id="262" r:id="rId6"/>
    <p:sldId id="270" r:id="rId7"/>
    <p:sldId id="263" r:id="rId8"/>
    <p:sldId id="269" r:id="rId9"/>
    <p:sldId id="264" r:id="rId10"/>
    <p:sldId id="266" r:id="rId11"/>
    <p:sldId id="259" r:id="rId12"/>
    <p:sldId id="268" r:id="rId13"/>
    <p:sldId id="261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F8852-38B2-46B9-9295-077F499AB835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13636-00D8-4C3D-B68A-35A7A579AA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13636-00D8-4C3D-B68A-35A7A579AAB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5" name="4 Imagen"/>
          <p:cNvPicPr/>
          <p:nvPr userDrawn="1"/>
        </p:nvPicPr>
        <p:blipFill>
          <a:blip r:embed="rId2" cstate="print"/>
          <a:srcRect l="440" t="14565" r="75995" b="76185"/>
          <a:stretch>
            <a:fillRect/>
          </a:stretch>
        </p:blipFill>
        <p:spPr bwMode="auto">
          <a:xfrm>
            <a:off x="0" y="0"/>
            <a:ext cx="1763688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0.gstatic.com/images?q=tbn:ANd9GcRgr-PC2SLGjpc5nTCPPnVei0IUwWCAGUZ6yevKO4dYwOJkG_w8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2195736" y="2060848"/>
            <a:ext cx="5085714" cy="3600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51520" y="5373216"/>
            <a:ext cx="87129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UNIVERSITY OF NEVADA,</a:t>
            </a:r>
          </a:p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LAS VEGAS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2636912"/>
            <a:ext cx="8424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   UNLV está en Las Vegas, -extremo sur de Nevada-  una ciudad dinámica y vibrante del suroeste de los EEUU, situada en un valle rodeado por el hermoso paisaje del desierto de </a:t>
            </a:r>
            <a:r>
              <a:rPr lang="es-ES" dirty="0" err="1" smtClean="0"/>
              <a:t>Mojave</a:t>
            </a:r>
            <a:r>
              <a:rPr lang="es-ES" dirty="0" smtClean="0"/>
              <a:t>.</a:t>
            </a:r>
            <a:br>
              <a:rPr lang="es-ES" dirty="0" smtClean="0"/>
            </a:br>
            <a:r>
              <a:rPr lang="es-ES" dirty="0" smtClean="0"/>
              <a:t>Tiene una población de más de 1,5 millones de habitantes. 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   El Aeropuerto más cercano es el </a:t>
            </a:r>
            <a:r>
              <a:rPr lang="es-ES" dirty="0" err="1" smtClean="0"/>
              <a:t>McCarran</a:t>
            </a:r>
            <a:r>
              <a:rPr lang="es-ES" dirty="0" smtClean="0"/>
              <a:t> International </a:t>
            </a:r>
            <a:r>
              <a:rPr lang="es-ES" dirty="0" err="1" smtClean="0"/>
              <a:t>Airport</a:t>
            </a:r>
            <a:r>
              <a:rPr lang="es-ES" dirty="0" smtClean="0"/>
              <a:t>,  a sólo 3 </a:t>
            </a:r>
            <a:r>
              <a:rPr lang="es-ES" dirty="0" err="1" smtClean="0"/>
              <a:t>kms</a:t>
            </a:r>
            <a:r>
              <a:rPr lang="es-ES" dirty="0" smtClean="0"/>
              <a:t>. de la Universidad.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   La </a:t>
            </a:r>
            <a:r>
              <a:rPr lang="es-ES" dirty="0" err="1" smtClean="0"/>
              <a:t>temperatatura</a:t>
            </a:r>
            <a:r>
              <a:rPr lang="es-ES" dirty="0" smtClean="0"/>
              <a:t> media varia entre los 15º y los 37º, con muy poca lluvia y rarísima nieve.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2050" name="AutoShape 2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4" name="AutoShape 6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6" name="AutoShape 8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" name="8 Imagen" descr="Nevada Mapa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79912" y="5517232"/>
            <a:ext cx="1575048" cy="92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2843808" y="836712"/>
            <a:ext cx="57606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Información General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547664" y="3356992"/>
            <a:ext cx="64807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La Universidad de Las Vegas </a:t>
            </a:r>
            <a:r>
              <a:rPr lang="es-ES" dirty="0" smtClean="0"/>
              <a:t>ofrece más de 200 diferentes programas (licenciaturas, </a:t>
            </a:r>
            <a:r>
              <a:rPr lang="es-ES" dirty="0" err="1" smtClean="0"/>
              <a:t>masters</a:t>
            </a:r>
            <a:r>
              <a:rPr lang="es-ES" dirty="0" smtClean="0"/>
              <a:t> y doctorados) que son impartidos por aproximadamente 850 profesores . Entre las diferentes facultades : la Escuela de Arquitectura, Escuela de Medicina Dental, Facultad de Educación, Colegio de Postgraduados, William F. </a:t>
            </a:r>
            <a:r>
              <a:rPr lang="es-ES" dirty="0" err="1" smtClean="0"/>
              <a:t>Harrah</a:t>
            </a:r>
            <a:r>
              <a:rPr lang="es-ES" dirty="0" smtClean="0"/>
              <a:t> facultad de Administración Hotelera, William S. </a:t>
            </a:r>
            <a:r>
              <a:rPr lang="es-ES" dirty="0" err="1" smtClean="0"/>
              <a:t>Boyd</a:t>
            </a:r>
            <a:r>
              <a:rPr lang="es-ES" dirty="0" smtClean="0"/>
              <a:t> Facultad de derecho y Howard R. Hughes Facultad de Ingeniería. </a:t>
            </a:r>
          </a:p>
          <a:p>
            <a:endParaRPr lang="es-ES" dirty="0"/>
          </a:p>
        </p:txBody>
      </p:sp>
      <p:pic>
        <p:nvPicPr>
          <p:cNvPr id="1027" name="Picture 3" descr="http://t1.gstatic.com/images?q=tbn:ANd9GcQhAeX5aYwS-B0qnvFD7Wa9foryciRpSmDA17fLN4x82RQauf-zG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6096" y="980728"/>
            <a:ext cx="22860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55776" y="1628800"/>
          <a:ext cx="3957528" cy="6080028"/>
        </p:xfrm>
        <a:graphic>
          <a:graphicData uri="http://schemas.openxmlformats.org/drawingml/2006/table">
            <a:tbl>
              <a:tblPr/>
              <a:tblGrid>
                <a:gridCol w="1978764"/>
                <a:gridCol w="1978764"/>
              </a:tblGrid>
              <a:tr h="22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/>
                        <a:t>Tier</a:t>
                      </a:r>
                      <a:r>
                        <a:rPr lang="es-ES" sz="1200" smtClean="0"/>
                        <a:t> 2</a:t>
                      </a:r>
                      <a:r>
                        <a:rPr lang="es-ES" sz="1200" dirty="0"/>
                        <a:t> 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1957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$48.006,00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29.086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$102,329.000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1280 (</a:t>
                      </a:r>
                      <a:r>
                        <a:rPr lang="es-ES" sz="1200" dirty="0" err="1" smtClean="0"/>
                        <a:t>Criticial</a:t>
                      </a:r>
                      <a:r>
                        <a:rPr lang="es-ES" sz="1200" dirty="0" smtClean="0"/>
                        <a:t> Reading 625, Matemáticas</a:t>
                      </a:r>
                      <a:r>
                        <a:rPr lang="es-ES" sz="1200" baseline="0" dirty="0" smtClean="0"/>
                        <a:t> 645)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83 internet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 de Julio para semestre de</a:t>
                      </a:r>
                      <a:r>
                        <a:rPr lang="es-ES" sz="1200" baseline="0" dirty="0" smtClean="0"/>
                        <a:t>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$75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1" dirty="0" smtClean="0"/>
                        <a:t>78%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373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931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19050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01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0" marR="0" marT="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2771800" y="332656"/>
            <a:ext cx="60486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INFORMACIÓN ACADÉMICA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2267744" y="260648"/>
            <a:ext cx="576064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Campo de UNLV – </a:t>
            </a:r>
            <a:r>
              <a:rPr lang="es-ES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Southern</a:t>
            </a:r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s-ES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Higlands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42" name="Picture 2" descr="http://www.southernhighlands.com/img/main/golf_cou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40545"/>
            <a:ext cx="4499992" cy="1400623"/>
          </a:xfrm>
          <a:prstGeom prst="rect">
            <a:avLst/>
          </a:prstGeom>
          <a:noFill/>
        </p:spPr>
      </p:pic>
      <p:pic>
        <p:nvPicPr>
          <p:cNvPr id="10244" name="Picture 4" descr="http://graphics.fansonly.com/photos/schools/unlv/nonsport/facilities/golf/Sh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5246" y="3501008"/>
            <a:ext cx="2381250" cy="1428750"/>
          </a:xfrm>
          <a:prstGeom prst="rect">
            <a:avLst/>
          </a:prstGeom>
          <a:noFill/>
        </p:spPr>
      </p:pic>
      <p:pic>
        <p:nvPicPr>
          <p:cNvPr id="10246" name="Picture 6" descr="http://graphics.fansonly.com/photos/schools/unlv/nonsport/facilities/golf/Sh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84626"/>
            <a:ext cx="2381250" cy="1428750"/>
          </a:xfrm>
          <a:prstGeom prst="rect">
            <a:avLst/>
          </a:prstGeom>
          <a:noFill/>
        </p:spPr>
      </p:pic>
      <p:pic>
        <p:nvPicPr>
          <p:cNvPr id="10248" name="Picture 8" descr="http://graphics.fansonly.com/photos/schools/unlv/nonsport/facilities/golf/Sh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5384626"/>
            <a:ext cx="2381250" cy="1428750"/>
          </a:xfrm>
          <a:prstGeom prst="rect">
            <a:avLst/>
          </a:prstGeom>
          <a:noFill/>
        </p:spPr>
      </p:pic>
      <p:pic>
        <p:nvPicPr>
          <p:cNvPr id="10250" name="Picture 10" descr="http://graphics.fansonly.com/photos/schools/unlv/nonsport/facilities/golf/Sh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5246" y="5445224"/>
            <a:ext cx="2381250" cy="1428750"/>
          </a:xfrm>
          <a:prstGeom prst="rect">
            <a:avLst/>
          </a:prstGeom>
          <a:noFill/>
        </p:spPr>
      </p:pic>
      <p:pic>
        <p:nvPicPr>
          <p:cNvPr id="10252" name="Picture 12" descr="http://graphics.fansonly.com/photos/schools/unlv/nonsport/facilities/golf/Sh10.jpg"/>
          <p:cNvPicPr>
            <a:picLocks noChangeAspect="1" noChangeArrowheads="1"/>
          </p:cNvPicPr>
          <p:nvPr/>
        </p:nvPicPr>
        <p:blipFill>
          <a:blip r:embed="rId7" cstate="print"/>
          <a:srcRect l="15120"/>
          <a:stretch>
            <a:fillRect/>
          </a:stretch>
        </p:blipFill>
        <p:spPr bwMode="auto">
          <a:xfrm>
            <a:off x="4572000" y="3501008"/>
            <a:ext cx="2021210" cy="1428750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467544" y="206084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Campo de UNLV, </a:t>
            </a:r>
            <a:r>
              <a:rPr lang="es-ES" dirty="0" err="1" smtClean="0"/>
              <a:t>Southern</a:t>
            </a:r>
            <a:r>
              <a:rPr lang="es-ES" dirty="0" smtClean="0"/>
              <a:t> </a:t>
            </a:r>
            <a:r>
              <a:rPr lang="es-ES" dirty="0" err="1" smtClean="0"/>
              <a:t>Highlands</a:t>
            </a:r>
            <a:r>
              <a:rPr lang="es-ES" dirty="0" smtClean="0"/>
              <a:t> se encuentra a 20 minutos del campus y está considerado el 6º mejor campo privado de Estados Unidos. 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38842" t="52297" r="30678" b="20630"/>
          <a:stretch>
            <a:fillRect/>
          </a:stretch>
        </p:blipFill>
        <p:spPr bwMode="auto">
          <a:xfrm>
            <a:off x="5940152" y="1988840"/>
            <a:ext cx="273630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267744" y="260648"/>
            <a:ext cx="57606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 UNLV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3 Imagen"/>
          <p:cNvPicPr/>
          <p:nvPr/>
        </p:nvPicPr>
        <p:blipFill>
          <a:blip r:embed="rId3" cstate="print"/>
          <a:srcRect l="66961" t="18913" r="4163" b="57189"/>
          <a:stretch>
            <a:fillRect/>
          </a:stretch>
        </p:blipFill>
        <p:spPr bwMode="auto">
          <a:xfrm>
            <a:off x="0" y="1844824"/>
            <a:ext cx="266429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5652120" y="4005064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equipo de Golf viaja en avión privado a algunos torneos para poder maximizar su rendimiento académico.</a:t>
            </a:r>
            <a:endParaRPr lang="es-ES" dirty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4" cstate="print"/>
          <a:srcRect l="63322" t="34667" r="9772" b="39083"/>
          <a:stretch>
            <a:fillRect/>
          </a:stretch>
        </p:blipFill>
        <p:spPr bwMode="auto">
          <a:xfrm>
            <a:off x="1547664" y="4509120"/>
            <a:ext cx="295232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41666" t="65291" r="32084" b="4084"/>
          <a:stretch>
            <a:fillRect/>
          </a:stretch>
        </p:blipFill>
        <p:spPr bwMode="auto">
          <a:xfrm>
            <a:off x="2699792" y="1556792"/>
            <a:ext cx="2448272" cy="214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2195736" y="378904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Gimnasio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267744" y="260648"/>
            <a:ext cx="57606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Técnico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6 Imagen"/>
          <p:cNvPicPr/>
          <p:nvPr/>
        </p:nvPicPr>
        <p:blipFill>
          <a:blip r:embed="rId2" cstate="print"/>
          <a:srcRect l="15851" t="61102" r="69527" b="12913"/>
          <a:stretch>
            <a:fillRect/>
          </a:stretch>
        </p:blipFill>
        <p:spPr bwMode="auto">
          <a:xfrm>
            <a:off x="7271792" y="1124744"/>
            <a:ext cx="187220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 l="33135" t="17167" r="51771" b="52208"/>
          <a:stretch>
            <a:fillRect/>
          </a:stretch>
        </p:blipFill>
        <p:spPr bwMode="auto">
          <a:xfrm>
            <a:off x="5364088" y="1052736"/>
            <a:ext cx="165618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Dwaine Kn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052736"/>
            <a:ext cx="1668598" cy="2304256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5220072" y="3718679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Keith </a:t>
            </a:r>
            <a:r>
              <a:rPr lang="es-ES" dirty="0" err="1" smtClean="0"/>
              <a:t>Kleven</a:t>
            </a:r>
            <a:r>
              <a:rPr lang="es-ES" dirty="0" smtClean="0"/>
              <a:t> – </a:t>
            </a:r>
            <a:r>
              <a:rPr lang="es-ES" dirty="0" err="1" smtClean="0"/>
              <a:t>Prepardor</a:t>
            </a:r>
            <a:r>
              <a:rPr lang="es-ES" dirty="0" smtClean="0"/>
              <a:t> Físico</a:t>
            </a:r>
          </a:p>
          <a:p>
            <a:r>
              <a:rPr lang="es-ES" dirty="0" smtClean="0"/>
              <a:t>Ha entrenado a jugadores como Tiger Wood y Mark </a:t>
            </a:r>
            <a:r>
              <a:rPr lang="es-ES" dirty="0" err="1" smtClean="0"/>
              <a:t>O´Meara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52400" y="3653408"/>
            <a:ext cx="36724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Dwaine</a:t>
            </a:r>
            <a:r>
              <a:rPr lang="es-ES" dirty="0" smtClean="0"/>
              <a:t> </a:t>
            </a:r>
            <a:r>
              <a:rPr lang="es-ES" dirty="0" err="1" smtClean="0"/>
              <a:t>Knight</a:t>
            </a:r>
            <a:r>
              <a:rPr lang="es-ES" dirty="0" smtClean="0"/>
              <a:t> – </a:t>
            </a:r>
            <a:r>
              <a:rPr lang="es-ES" dirty="0" err="1" smtClean="0"/>
              <a:t>Men´s</a:t>
            </a:r>
            <a:r>
              <a:rPr lang="es-ES" dirty="0" smtClean="0"/>
              <a:t> Head Coach</a:t>
            </a:r>
          </a:p>
          <a:p>
            <a:r>
              <a:rPr lang="es-ES" dirty="0" smtClean="0"/>
              <a:t>23 años de experiencia</a:t>
            </a:r>
          </a:p>
          <a:p>
            <a:r>
              <a:rPr lang="es-ES" dirty="0" smtClean="0"/>
              <a:t>5 años en el PGA Tour (1972-77)</a:t>
            </a:r>
          </a:p>
          <a:p>
            <a:r>
              <a:rPr lang="es-ES" dirty="0" smtClean="0"/>
              <a:t>1º victoria en el PGA TOUR (</a:t>
            </a:r>
            <a:r>
              <a:rPr lang="es-ES" dirty="0" err="1" smtClean="0"/>
              <a:t>Southwest</a:t>
            </a:r>
            <a:r>
              <a:rPr lang="es-ES" dirty="0" smtClean="0"/>
              <a:t> PGA </a:t>
            </a:r>
            <a:r>
              <a:rPr lang="es-ES" dirty="0" err="1" smtClean="0"/>
              <a:t>Championship</a:t>
            </a:r>
            <a:r>
              <a:rPr lang="es-ES" dirty="0" smtClean="0"/>
              <a:t> 1973)</a:t>
            </a:r>
          </a:p>
          <a:p>
            <a:r>
              <a:rPr lang="es-ES" dirty="0" smtClean="0"/>
              <a:t>Capitán de la Palmer Cup 1997</a:t>
            </a:r>
          </a:p>
          <a:p>
            <a:r>
              <a:rPr lang="es-ES" dirty="0" smtClean="0"/>
              <a:t>PGA Professional del Año de Nevada 2009</a:t>
            </a:r>
          </a:p>
          <a:p>
            <a:r>
              <a:rPr lang="es-ES" dirty="0" smtClean="0"/>
              <a:t>Ha entrenado a 38 </a:t>
            </a:r>
            <a:r>
              <a:rPr lang="es-ES" dirty="0" err="1" smtClean="0"/>
              <a:t>All-Americans</a:t>
            </a:r>
            <a:r>
              <a:rPr lang="es-ES" dirty="0" smtClean="0"/>
              <a:t> </a:t>
            </a:r>
            <a:r>
              <a:rPr lang="es-ES" dirty="0" smtClean="0"/>
              <a:t>y dos integrantes de la </a:t>
            </a:r>
            <a:r>
              <a:rPr lang="es-ES" dirty="0" err="1" smtClean="0"/>
              <a:t>Ryder</a:t>
            </a:r>
            <a:r>
              <a:rPr lang="es-ES" dirty="0" smtClean="0"/>
              <a:t> Cup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48194" t="9457" r="22831"/>
          <a:stretch>
            <a:fillRect/>
          </a:stretch>
        </p:blipFill>
        <p:spPr bwMode="auto">
          <a:xfrm>
            <a:off x="0" y="2455137"/>
            <a:ext cx="1877397" cy="440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16503" t="12935" r="54305"/>
          <a:stretch>
            <a:fillRect/>
          </a:stretch>
        </p:blipFill>
        <p:spPr bwMode="auto">
          <a:xfrm>
            <a:off x="1907704" y="2408251"/>
            <a:ext cx="1944216" cy="444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4" cstate="print"/>
          <a:srcRect l="48296" t="10109" r="23076"/>
          <a:stretch>
            <a:fillRect/>
          </a:stretch>
        </p:blipFill>
        <p:spPr bwMode="auto">
          <a:xfrm>
            <a:off x="4283968" y="3107538"/>
            <a:ext cx="1368152" cy="375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5" cstate="print"/>
          <a:srcRect l="16829" t="15761" r="55169"/>
          <a:stretch>
            <a:fillRect/>
          </a:stretch>
        </p:blipFill>
        <p:spPr bwMode="auto">
          <a:xfrm>
            <a:off x="6156176" y="2761699"/>
            <a:ext cx="1815035" cy="409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6" cstate="print"/>
          <a:srcRect l="47814" t="16304" r="23239"/>
          <a:stretch>
            <a:fillRect/>
          </a:stretch>
        </p:blipFill>
        <p:spPr bwMode="auto">
          <a:xfrm>
            <a:off x="7092280" y="0"/>
            <a:ext cx="1878462" cy="4069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7" cstate="print"/>
          <a:srcRect l="16748" t="48696" r="53735" b="25435"/>
          <a:stretch>
            <a:fillRect/>
          </a:stretch>
        </p:blipFill>
        <p:spPr bwMode="auto">
          <a:xfrm>
            <a:off x="2699792" y="0"/>
            <a:ext cx="36004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8" cstate="print"/>
          <a:srcRect l="16247" t="30761" r="54224" b="19674"/>
          <a:stretch>
            <a:fillRect/>
          </a:stretch>
        </p:blipFill>
        <p:spPr bwMode="auto">
          <a:xfrm>
            <a:off x="0" y="0"/>
            <a:ext cx="1917777" cy="241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 rot="1424616">
            <a:off x="6660232" y="548680"/>
            <a:ext cx="208823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-324544" y="8539857"/>
          <a:ext cx="8208912" cy="6714232"/>
        </p:xfrm>
        <a:graphic>
          <a:graphicData uri="http://schemas.openxmlformats.org/drawingml/2006/table">
            <a:tbl>
              <a:tblPr/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107604">
                <a:tc>
                  <a:txBody>
                    <a:bodyPr/>
                    <a:lstStyle/>
                    <a:p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Sun, Sep 19 -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Sep 21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Golfweek's Conference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Spirit Hollow Golf course (Burlington, IA)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12th </a:t>
                      </a: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es-ES" sz="120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STATS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04 -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05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Wolf Pack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Edgewood Golf Course (Stateline, NV)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2nd </a:t>
                      </a:r>
                      <a:br>
                        <a:rPr lang="es-ES" sz="120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STATS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37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25 -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26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St. Mary's Invitational (St. Mary's)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Bayonet/ Blackhorse Golf Course (Monterey,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5th </a:t>
                      </a: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es-ES" sz="120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STATS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Nov 01 -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Nov 03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Pacific Invitational (Pacific)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Brookside Golf COurse (Stockton,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11th 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3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Feb 16 -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Feb 18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Johns Burns Invitational (University of Hawaii)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Leilehua Golf Course (Honolulu, HI)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53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08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Fresno Lexus Classic (Fresno State University)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Sunnyside Golf Course (Fresno, CA)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37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15 -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Mar 16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Taylor Made/ Lamkin Grips (University of San Diego)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Diego Country Club (San Diego, CA)</a:t>
                      </a:r>
                      <a:endParaRPr lang="es-ES" sz="10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11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Thu, Mar 24 -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Mar 25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Barona Collegiate Cup (San Diego State University)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Barona Creek Golf Course (San Diego, CA)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575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Apr 04 -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Apr 05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Cowboy Classic (University of Wyoming)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Talking Stick Golf Course (Scottsdale, AZ)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Apr 15 -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Apr 16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Cougar Classic (Brigham Young University)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Riverside Country Club (Provo, UT)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May 02 -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May 04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WAC Championship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Rio Secco Golf Course (Henderson, NV)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323527" y="1772815"/>
          <a:ext cx="8424936" cy="4824537"/>
        </p:xfrm>
        <a:graphic>
          <a:graphicData uri="http://schemas.openxmlformats.org/drawingml/2006/table">
            <a:tbl>
              <a:tblPr/>
              <a:tblGrid>
                <a:gridCol w="2808312"/>
                <a:gridCol w="2808312"/>
                <a:gridCol w="2808312"/>
              </a:tblGrid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Sun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Sep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19 - 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Tue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Sep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21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Golfweek's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Conference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Challenge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Spirit Hollow Golf course (Burlington, IA)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04 -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05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Wolf Pack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Edgewood Golf Course (Stateline, NV)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25 -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26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St. Mary's Invitational (St. Mary's)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Bayonet/ Blackhorse Golf Course (Monterey, CA)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Nov 01 -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Nov 03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Pacific Invitational (Pacific)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Brookside Golf COurse (Stockton,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27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Feb 16 -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Feb 18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Johns Burns Invitational (University of Hawaii)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Leilehua Golf Course (Honolulu, HI)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27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08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Fresno Lexus Classic (Fresno State University)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Sunnyside Golf Course (Fresno,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15 -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Mar 16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Taylor Made/ Lamkin Grips (University of San Diego)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Diego Country Club (San Diego,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Thu, Mar 24 -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Mar 25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Barona Collegiate Cup (San Diego State University)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Barona Creek Golf Course (San Diego,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Apr 04 -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Apr 05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Cowboy Classic (University of Wyoming)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Talking Stick Golf Course (Scottsdale, AZ)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27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Apr 15 -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Apr 16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Cougar Classic (Brigham Young University)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Riverside Country Club (Provo, UT)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May 02 -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May 04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WAC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Championship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Rio Secco Golf Course (Henderson, NV)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699792" y="476672"/>
            <a:ext cx="58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 smtClean="0">
                <a:solidFill>
                  <a:schemeClr val="bg1"/>
                </a:solidFill>
              </a:rPr>
              <a:t>CALENDARIO 2010-2011 GOLF MASCULINO</a:t>
            </a:r>
            <a:endParaRPr lang="es-ES" sz="2000" u="sng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3528" y="126876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Fecha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203848" y="1268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Torneo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084168" y="126876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Campo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575" y="1294511"/>
          <a:ext cx="7488834" cy="5086816"/>
        </p:xfrm>
        <a:graphic>
          <a:graphicData uri="http://schemas.openxmlformats.org/drawingml/2006/table">
            <a:tbl>
              <a:tblPr/>
              <a:tblGrid>
                <a:gridCol w="2496278"/>
                <a:gridCol w="2496278"/>
                <a:gridCol w="2496278"/>
              </a:tblGrid>
              <a:tr h="415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Fecha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34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Adversario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34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34C"/>
                    </a:solidFill>
                  </a:tcPr>
                </a:tc>
              </a:tr>
              <a:tr h="36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Sep 13 -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Sep 14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Circling Raven Collegiate Invitational (Gonzaga)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Circling Raven Golf Club (Worley, Idaho)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4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Sep 20 -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Sep 22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Cougar Invitational (Washington State University)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Palouse Ridge Golf Club (Pullman Wash.)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6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Oct 08 -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Oct 09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Heather Farr Memorial (University of Colorado)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Colorado National Golf Course (Erie, CO)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506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25 -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26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Santa Clara Invite (Santa Clara University)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Silver Creek Valley Golf Course (San Jose, CA)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59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Fresno Lexus Classic (Fresno State University)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Copper River Country Club (Fresno, CA)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4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14 -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15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Donnis Thompson Invitational (University of Hawai'i)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Kaneohe Klipper Golf Course (Honolulu, HI)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06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28 -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29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Anteater Invitational (UC Irvine)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Dove Canyon Golf Course (Dove Canyon, CA)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359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Apr 04 -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Apr 05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Cowgirl Classic (University of Wyoming)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Ocotillo Golf Resort (Chandler, AZ)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59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Thu, Apr 14 -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Apr 16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WAC Championships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Longbow Golf COurse (Mesa, AZ)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506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May 06 -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Sun, May 08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NCAA West Regional (University of Washington)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Washington National Golf Course (Seattle Wash.)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6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May 17 -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May 20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NCAA Championships (Texas A&amp;M)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Traditions Golf Club (College Station, TX)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286000" y="404665"/>
            <a:ext cx="6174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u="sng" dirty="0" smtClean="0">
                <a:solidFill>
                  <a:schemeClr val="bg1"/>
                </a:solidFill>
              </a:rPr>
              <a:t>CALENDARIO 2010-2011 GOLF FEMENINO</a:t>
            </a:r>
            <a:endParaRPr lang="es-ES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d Rock Country Club, Arroyo Course - #1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204864"/>
            <a:ext cx="1904400" cy="19044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51520" y="4343038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Arroyo</a:t>
            </a:r>
            <a:r>
              <a:rPr lang="es-ES" sz="1200" dirty="0" smtClean="0">
                <a:solidFill>
                  <a:schemeClr val="bg1"/>
                </a:solidFill>
              </a:rPr>
              <a:t> at Red Rock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7412" name="Picture 4" descr="Bali Hai - The Clubhous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19872" y="2204864"/>
            <a:ext cx="1904400" cy="190440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419872" y="422108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Bali </a:t>
            </a:r>
            <a:r>
              <a:rPr lang="es-ES" sz="1400" dirty="0" err="1" smtClean="0">
                <a:solidFill>
                  <a:schemeClr val="bg1"/>
                </a:solidFill>
              </a:rPr>
              <a:t>Hai</a:t>
            </a:r>
            <a:r>
              <a:rPr lang="es-ES" sz="1400" dirty="0" smtClean="0">
                <a:solidFill>
                  <a:schemeClr val="bg1"/>
                </a:solidFill>
              </a:rPr>
              <a:t> Golf </a:t>
            </a:r>
            <a:r>
              <a:rPr lang="es-ES" sz="1400" dirty="0" err="1" smtClean="0">
                <a:solidFill>
                  <a:schemeClr val="bg1"/>
                </a:solidFill>
              </a:rPr>
              <a:t>Course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17414" name="Picture 6" descr="Desert Pines - #1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588224" y="2204864"/>
            <a:ext cx="1904400" cy="190440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6372200" y="4149080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bg1"/>
                </a:solidFill>
              </a:rPr>
              <a:t>Desert</a:t>
            </a:r>
            <a:r>
              <a:rPr lang="es-ES" sz="1200" dirty="0" smtClean="0">
                <a:solidFill>
                  <a:schemeClr val="bg1"/>
                </a:solidFill>
              </a:rPr>
              <a:t> Pine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7416" name="Picture 8" descr="Las Vegas GC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907704" y="4653136"/>
            <a:ext cx="1904400" cy="190440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283968" y="6093296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</a:rPr>
              <a:t>Las Vegas Golf Club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7418" name="Picture 10" descr="UNLV.edu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164288" y="5517232"/>
            <a:ext cx="1600200" cy="1143001"/>
          </a:xfrm>
          <a:prstGeom prst="rect">
            <a:avLst/>
          </a:prstGeom>
          <a:noFill/>
        </p:spPr>
      </p:pic>
      <p:sp>
        <p:nvSpPr>
          <p:cNvPr id="13" name="12 Rectángulo"/>
          <p:cNvSpPr/>
          <p:nvPr/>
        </p:nvSpPr>
        <p:spPr>
          <a:xfrm>
            <a:off x="2771800" y="260648"/>
            <a:ext cx="61206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OTROS CAMPOS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nmnathletics.com.edgesuite.net/pics8/200/JK/JKURZQAUUJRHJBM.200807142241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492896"/>
            <a:ext cx="1905000" cy="1428750"/>
          </a:xfrm>
          <a:prstGeom prst="rect">
            <a:avLst/>
          </a:prstGeom>
          <a:noFill/>
        </p:spPr>
      </p:pic>
      <p:pic>
        <p:nvPicPr>
          <p:cNvPr id="26628" name="Picture 4" descr="http://www.nmnathletics.com.edgesuite.net/pics5/200/TH/THTUWVBXKCQJCJA.200807142346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492896"/>
            <a:ext cx="1905000" cy="1428750"/>
          </a:xfrm>
          <a:prstGeom prst="rect">
            <a:avLst/>
          </a:prstGeom>
          <a:noFill/>
        </p:spPr>
      </p:pic>
      <p:pic>
        <p:nvPicPr>
          <p:cNvPr id="26630" name="Picture 6" descr="http://www.nmnathletics.com.edgesuite.net/pics27/200/BU/BUUSXWCKNIKHJEJ.200807142241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708920"/>
            <a:ext cx="1905000" cy="1428750"/>
          </a:xfrm>
          <a:prstGeom prst="rect">
            <a:avLst/>
          </a:prstGeom>
          <a:noFill/>
        </p:spPr>
      </p:pic>
      <p:pic>
        <p:nvPicPr>
          <p:cNvPr id="26632" name="Picture 8" descr="http://www.nmnathletics.com.edgesuite.net/pics29/200/ON/ONDMAAJLNMLWUKX.200807142241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581128"/>
            <a:ext cx="1905000" cy="1428750"/>
          </a:xfrm>
          <a:prstGeom prst="rect">
            <a:avLst/>
          </a:prstGeom>
          <a:noFill/>
        </p:spPr>
      </p:pic>
      <p:pic>
        <p:nvPicPr>
          <p:cNvPr id="26634" name="Picture 10" descr="http://www.nmnathletics.com.edgesuite.net/pics11/200/ZF/ZFTFPZULRZNIIKY.200807142241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581128"/>
            <a:ext cx="1905000" cy="1428750"/>
          </a:xfrm>
          <a:prstGeom prst="rect">
            <a:avLst/>
          </a:prstGeom>
          <a:noFill/>
        </p:spPr>
      </p:pic>
      <p:pic>
        <p:nvPicPr>
          <p:cNvPr id="26636" name="Picture 12" descr="http://www.nmnathletics.com.edgesuite.net/pics16/200/RC/RCOMQRYUGPTUVLP.200611141818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4653136"/>
            <a:ext cx="1905000" cy="1428750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2267744" y="764704"/>
            <a:ext cx="57454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Instalaciones Deportivas</a:t>
            </a:r>
            <a:endParaRPr lang="es-E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t3.gstatic.com/images?q=tbn:ANd9GcRdGDzKAtxUyGTf1L2UCb564GOMkSAQNDxtH4AiDAJJ5Au4oqK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725144"/>
            <a:ext cx="2533650" cy="1809751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3126733" y="332656"/>
            <a:ext cx="34614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Deportes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484" name="Picture 4" descr="http://t0.gstatic.com/images?q=tbn:ANd9GcQNR9OITTiVpk0wZhHqzC53maYeNqa8yPr4zfjRSJnMogLk5swbZ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2647950" cy="1724025"/>
          </a:xfrm>
          <a:prstGeom prst="rect">
            <a:avLst/>
          </a:prstGeom>
          <a:noFill/>
        </p:spPr>
      </p:pic>
      <p:pic>
        <p:nvPicPr>
          <p:cNvPr id="20486" name="Picture 6" descr="http://t1.gstatic.com/images?q=tbn:ANd9GcTOF4hSFR9Y2UTs_pkhtkYwGItTIdNX_pHs6SV9YYITteVSGzp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060848"/>
            <a:ext cx="2305050" cy="1981201"/>
          </a:xfrm>
          <a:prstGeom prst="rect">
            <a:avLst/>
          </a:prstGeom>
          <a:noFill/>
        </p:spPr>
      </p:pic>
      <p:pic>
        <p:nvPicPr>
          <p:cNvPr id="20488" name="Picture 8" descr="http://t2.gstatic.com/images?q=tbn:ANd9GcQ6aK-nOGH83gWIgTMIInpw7VErqWSPYxI9uxqfyQYJgpATJ7I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204864"/>
            <a:ext cx="2466975" cy="1847851"/>
          </a:xfrm>
          <a:prstGeom prst="rect">
            <a:avLst/>
          </a:prstGeom>
          <a:noFill/>
        </p:spPr>
      </p:pic>
      <p:pic>
        <p:nvPicPr>
          <p:cNvPr id="20490" name="Picture 10" descr="http://t1.gstatic.com/images?q=tbn:ANd9GcTNoWDiJo6e8NcxsH2VKucCOqJoqaclVXQjA3bSVSyTci079yAjm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797152"/>
            <a:ext cx="942975" cy="1304926"/>
          </a:xfrm>
          <a:prstGeom prst="rect">
            <a:avLst/>
          </a:prstGeom>
          <a:noFill/>
        </p:spPr>
      </p:pic>
      <p:pic>
        <p:nvPicPr>
          <p:cNvPr id="20494" name="Picture 14" descr="http://t1.gstatic.com/images?q=tbn:ANd9GcQiljLmGp6--R_zdQqjImH_rfewC4h30vr7qCfMoMx2WE8y99o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869160"/>
            <a:ext cx="2724150" cy="1676400"/>
          </a:xfrm>
          <a:prstGeom prst="rect">
            <a:avLst/>
          </a:prstGeom>
          <a:noFill/>
        </p:spPr>
      </p:pic>
      <p:pic>
        <p:nvPicPr>
          <p:cNvPr id="2050" name="Picture 2" descr="http://ktvn.images.worldnow.com/images/321782_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476672"/>
            <a:ext cx="1944216" cy="1466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neva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3AC4263-A402-4477-ABA5-0BCCA5487392}"/>
</file>

<file path=customXml/itemProps2.xml><?xml version="1.0" encoding="utf-8"?>
<ds:datastoreItem xmlns:ds="http://schemas.openxmlformats.org/officeDocument/2006/customXml" ds:itemID="{80649BC7-C7DC-4A4D-AB8E-757D4CE58F2E}"/>
</file>

<file path=customXml/itemProps3.xml><?xml version="1.0" encoding="utf-8"?>
<ds:datastoreItem xmlns:ds="http://schemas.openxmlformats.org/officeDocument/2006/customXml" ds:itemID="{B11DF175-A1E0-41A4-98B7-00982BCA9E03}"/>
</file>

<file path=docProps/app.xml><?xml version="1.0" encoding="utf-8"?>
<Properties xmlns="http://schemas.openxmlformats.org/officeDocument/2006/extended-properties" xmlns:vt="http://schemas.openxmlformats.org/officeDocument/2006/docPropsVTypes">
  <Template>plantilla nevada</Template>
  <TotalTime>294</TotalTime>
  <Words>640</Words>
  <Application>Microsoft Office PowerPoint</Application>
  <PresentationFormat>Presentación en pantalla (4:3)</PresentationFormat>
  <Paragraphs>189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plantilla nevada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43</cp:revision>
  <dcterms:created xsi:type="dcterms:W3CDTF">2010-12-25T14:32:00Z</dcterms:created>
  <dcterms:modified xsi:type="dcterms:W3CDTF">2011-01-08T12:56:11Z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