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0" r:id="rId4"/>
    <p:sldId id="261" r:id="rId5"/>
    <p:sldId id="267" r:id="rId6"/>
    <p:sldId id="270" r:id="rId7"/>
    <p:sldId id="264" r:id="rId8"/>
    <p:sldId id="263" r:id="rId9"/>
    <p:sldId id="265" r:id="rId10"/>
    <p:sldId id="257" r:id="rId1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261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81FFE-0EA6-4AF3-AEB5-B329CD3ECB02}" type="datetimeFigureOut">
              <a:rPr lang="es-ES" smtClean="0"/>
              <a:pPr/>
              <a:t>07/01/2011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6C66C-434C-4AA3-A3F2-4E431B56B7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6C66C-434C-4AA3-A3F2-4E431B56B7E0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C84E7-7CDA-4496-9655-5AA8A5822FD6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4E9EA-6E36-48F3-ABD8-63558582E50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A089E-A6CB-4F77-B8CE-3ACC87BD60E6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5866D-D50A-4817-BEAD-965A2314514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BE0E4-7F2B-4D0A-A714-99800822A516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3016E-0177-44AA-9B3F-B8AB0FAD993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070DF-E388-467C-B96E-0EB396E51915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1B2CF-E67B-4D09-B246-C21965FB25F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54DA7-C4B3-4FE3-A33E-3DF3D4ADC8DF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70F05-81C4-4BC8-840C-1D88D2B7313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C81F0-4B54-4D91-815B-CBA72797FE20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CFC2B-C8E3-4116-8A99-F6936DD1B1D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FB54C-DCB0-454E-B19E-ECBA37343C9B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15555-398A-4011-92FA-16326EA91B2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61A48-A32B-44CE-90F9-13B74E395F65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90BAC-7473-4E4E-ABDB-9E0DF61A8E6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385F5-44A9-427A-9317-74D241B2BBBA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90FB4-E5AA-442C-AD76-E9609B7F700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FEA46-EA78-44F5-8A9D-0EC4D013CB52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35621-9E8B-4A64-9B82-8497EA89C18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8FA45-DFE4-448A-A881-FDCB250E3419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E3153-97D3-42B7-B4C6-2685BE558D1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26DA798-6866-4C19-B4FC-540071A484EC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928FC0-90CB-4FB8-AE8E-18C22231DBE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gif"/><Relationship Id="rId4" Type="http://schemas.openxmlformats.org/officeDocument/2006/relationships/image" Target="../media/image8.gif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hurricanesports.cstv.com/sports/w-golf/mtt/kleiner_melanie00.html" TargetMode="External"/><Relationship Id="rId3" Type="http://schemas.openxmlformats.org/officeDocument/2006/relationships/hyperlink" Target="http://hurricanesports.cstv.com/sports/w-golf/mtt/cuculiza_carina00.html" TargetMode="External"/><Relationship Id="rId7" Type="http://schemas.openxmlformats.org/officeDocument/2006/relationships/hyperlink" Target="http://hurricanesports.cstv.com/sports/w-golf/mtt/hirano_jennifer00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hurricanesports.cstv.com/sports/w-golf/mtt/hirano_christina00.html" TargetMode="External"/><Relationship Id="rId5" Type="http://schemas.openxmlformats.org/officeDocument/2006/relationships/hyperlink" Target="http://hurricanesports.cstv.com/sports/w-golf/mtt/gilbert_shelby00.html" TargetMode="External"/><Relationship Id="rId10" Type="http://schemas.openxmlformats.org/officeDocument/2006/relationships/image" Target="../media/image2.jpeg"/><Relationship Id="rId4" Type="http://schemas.openxmlformats.org/officeDocument/2006/relationships/hyperlink" Target="http://hurricanesports.cstv.com/sports/w-golf/mtt/fisher_diana01.html" TargetMode="External"/><Relationship Id="rId9" Type="http://schemas.openxmlformats.org/officeDocument/2006/relationships/hyperlink" Target="http://hurricanesports.cstv.com/sports/w-golf/mtt/ronderos_maria00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arm3.static.flickr.com/2215/2232140331_b85ddea3c7_z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258888" y="1773238"/>
            <a:ext cx="60960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271462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 rot="10800000" flipV="1">
            <a:off x="1043607" y="4721660"/>
            <a:ext cx="6623731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University</a:t>
            </a:r>
            <a:r>
              <a:rPr lang="es-E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 of Miami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Coral Gables, </a:t>
            </a:r>
            <a:r>
              <a:rPr lang="es-ES" sz="54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Fl.</a:t>
            </a:r>
            <a:endParaRPr lang="es-E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755650" y="1484313"/>
            <a:ext cx="7920038" cy="317023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Florida</a:t>
            </a:r>
            <a:r>
              <a:rPr lang="es-ES" dirty="0">
                <a:latin typeface="+mn-lt"/>
              </a:rPr>
              <a:t> está formada por una planicie que se extiende a lo largo del norte del golfo de México y una península con el océano Atlántico en el este y el golfo de México al oeste. Limita al norte con los estados de Georgia y Alabama. Entre los Parques destaca el Parque Nacional </a:t>
            </a:r>
            <a:r>
              <a:rPr lang="es-ES" dirty="0" err="1">
                <a:latin typeface="+mn-lt"/>
              </a:rPr>
              <a:t>Biscayne</a:t>
            </a:r>
            <a:r>
              <a:rPr lang="es-ES" dirty="0"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</a:rPr>
              <a:t>La economía de Florida se basa fuertemente en el turismo. El clima benigno durante la mayor parte del año y los muchos kilómetros de playas y multitud de campos de golf atraen a numerosos turistas de todas las partes del mundo.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Coral Gables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,</a:t>
            </a:r>
            <a:r>
              <a:rPr lang="es-ES" dirty="0">
                <a:latin typeface="+mn-lt"/>
              </a:rPr>
              <a:t>  Es un barrio a las afueras de Miami.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</a:t>
            </a:r>
            <a:r>
              <a:rPr lang="es-ES" dirty="0">
                <a:latin typeface="+mn-lt"/>
              </a:rPr>
              <a:t>En el municipio del condado de Miami-</a:t>
            </a:r>
            <a:r>
              <a:rPr lang="es-ES" dirty="0" err="1">
                <a:latin typeface="+mn-lt"/>
              </a:rPr>
              <a:t>Dae</a:t>
            </a:r>
            <a:r>
              <a:rPr lang="es-ES" dirty="0">
                <a:latin typeface="+mn-lt"/>
              </a:rPr>
              <a:t>, al suroeste de Miami. La población aproximada es de 43.000 habitantes. </a:t>
            </a:r>
            <a:endParaRPr lang="es-ES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075" name="Picture 2" descr="http://www2.luventicus.org/mapas/estadosunidos/laflorida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188" y="4652963"/>
            <a:ext cx="3382962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http://www.losmejoresdestinos.com/destinos/usa/orlando/mapa_florida.g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867400" y="4437063"/>
            <a:ext cx="2233613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411760" y="404664"/>
            <a:ext cx="6336704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Información General</a:t>
            </a:r>
          </a:p>
        </p:txBody>
      </p:sp>
      <p:pic>
        <p:nvPicPr>
          <p:cNvPr id="3078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169545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408011" y="404664"/>
            <a:ext cx="598041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La universidad</a:t>
            </a:r>
          </a:p>
        </p:txBody>
      </p:sp>
      <p:pic>
        <p:nvPicPr>
          <p:cNvPr id="4099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69545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755650" y="2274888"/>
            <a:ext cx="7561263" cy="39084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latin typeface="+mn-lt"/>
              </a:rPr>
              <a:t>La</a:t>
            </a:r>
            <a:r>
              <a:rPr lang="es-ES" dirty="0">
                <a:latin typeface="+mn-lt"/>
              </a:rPr>
              <a:t> </a:t>
            </a:r>
            <a:r>
              <a:rPr lang="es-ES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Universidad de Miami</a:t>
            </a:r>
            <a:r>
              <a:rPr lang="es-ES" sz="28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, (</a:t>
            </a:r>
            <a:r>
              <a:rPr lang="es-ES" sz="2800" b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University</a:t>
            </a:r>
            <a:r>
              <a:rPr lang="es-ES" sz="28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of Miami)</a:t>
            </a:r>
            <a:r>
              <a:rPr lang="es-ES" dirty="0">
                <a:latin typeface="+mn-lt"/>
              </a:rPr>
              <a:t> es 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una universidad privada, laica, fundada en 1925  en la ciudad de Coral Gables, Florida, próxima a Miami.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solidFill>
                  <a:srgbClr val="1F2610"/>
                </a:solidFill>
                <a:latin typeface="+mn-lt"/>
              </a:rPr>
              <a:t>La universidad tiene  actualmente más de diez mil estudiantes que se reparten en 115 licenciaturas, 114 </a:t>
            </a:r>
            <a:r>
              <a:rPr lang="es-ES" sz="2000" dirty="0" err="1">
                <a:solidFill>
                  <a:srgbClr val="1F2610"/>
                </a:solidFill>
                <a:latin typeface="+mn-lt"/>
              </a:rPr>
              <a:t>masters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,  51 doctorados y dos campos de estudio profesionales. Los estudiantes de la universidad representan a los 50 estados y a 148 países extranjeros.  Hay actualmente 2.348 profesores a tiempo completo y en cuyas filas incluyen a los compañeros del Guggenheim,  los eruditos de </a:t>
            </a:r>
            <a:r>
              <a:rPr lang="es-ES" sz="2000" dirty="0" err="1">
                <a:solidFill>
                  <a:srgbClr val="1F2610"/>
                </a:solidFill>
                <a:latin typeface="+mn-lt"/>
              </a:rPr>
              <a:t>Fulbright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  y de la </a:t>
            </a:r>
            <a:r>
              <a:rPr lang="es-ES" sz="2000" dirty="0" err="1">
                <a:solidFill>
                  <a:srgbClr val="1F2610"/>
                </a:solidFill>
                <a:latin typeface="+mn-lt"/>
              </a:rPr>
              <a:t>National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 </a:t>
            </a:r>
            <a:r>
              <a:rPr lang="es-ES" sz="2000" dirty="0" err="1">
                <a:solidFill>
                  <a:srgbClr val="1F2610"/>
                </a:solidFill>
                <a:latin typeface="+mn-lt"/>
              </a:rPr>
              <a:t>Science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 </a:t>
            </a:r>
            <a:r>
              <a:rPr lang="es-ES" sz="2000" dirty="0" err="1">
                <a:solidFill>
                  <a:srgbClr val="1F2610"/>
                </a:solidFill>
                <a:latin typeface="+mn-lt"/>
              </a:rPr>
              <a:t>Foundation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 . De esta Universidad terminan </a:t>
            </a:r>
            <a:r>
              <a:rPr lang="es-ES" sz="2000" dirty="0" err="1">
                <a:solidFill>
                  <a:srgbClr val="1F2610"/>
                </a:solidFill>
                <a:latin typeface="+mn-lt"/>
              </a:rPr>
              <a:t>licenciandose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 o </a:t>
            </a:r>
            <a:r>
              <a:rPr lang="es-ES" sz="2000" dirty="0" err="1">
                <a:solidFill>
                  <a:srgbClr val="1F2610"/>
                </a:solidFill>
                <a:latin typeface="+mn-lt"/>
              </a:rPr>
              <a:t>doctorandose</a:t>
            </a:r>
            <a:r>
              <a:rPr lang="es-ES" sz="2000" dirty="0">
                <a:solidFill>
                  <a:srgbClr val="1F2610"/>
                </a:solidFill>
                <a:latin typeface="+mn-lt"/>
              </a:rPr>
              <a:t> el 97% de los alumnos matriculados.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95288" y="1557338"/>
          <a:ext cx="8136904" cy="5026911"/>
        </p:xfrm>
        <a:graphic>
          <a:graphicData uri="http://schemas.openxmlformats.org/drawingml/2006/table">
            <a:tbl>
              <a:tblPr/>
              <a:tblGrid>
                <a:gridCol w="4068452"/>
                <a:gridCol w="4068452"/>
              </a:tblGrid>
              <a:tr h="2760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47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Privada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3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1925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116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$48.898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Semestre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10.370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Suburbana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144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baseline="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Consultar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1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15 de enero para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$65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11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44%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 + 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149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69545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721993" y="476673"/>
            <a:ext cx="717048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Información Académica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Patti Rizzo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1124744"/>
            <a:ext cx="1428750" cy="23812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5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" y="1"/>
            <a:ext cx="15791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2915816" y="188640"/>
            <a:ext cx="429462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Equipo Técnico</a:t>
            </a:r>
            <a:endParaRPr lang="es-ES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1763688" y="1124744"/>
            <a:ext cx="2304256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s-ES" sz="1400" b="1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Experiencia como Entrenadora</a:t>
            </a:r>
            <a:endParaRPr lang="es-ES" sz="1400" u="sng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en-US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2004 – 2010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    </a:t>
            </a:r>
            <a:r>
              <a:rPr lang="en-US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Barry University      Miami Shores, Florida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es-ES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Entrenadora Jefe Equipo femenino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>
              <a:buFontTx/>
              <a:buChar char="•"/>
            </a:pP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Ha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participado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en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tres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Campeonatos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NCAA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29 Rectángulo"/>
          <p:cNvSpPr/>
          <p:nvPr/>
        </p:nvSpPr>
        <p:spPr>
          <a:xfrm>
            <a:off x="4283968" y="1124744"/>
            <a:ext cx="4572000" cy="28931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indent="457200"/>
            <a:r>
              <a:rPr lang="es-ES" sz="1400" b="1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Experiencia como Jugadora</a:t>
            </a:r>
          </a:p>
          <a:p>
            <a:pPr lvl="0" indent="457200"/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1982-2002     LPGA/JLPGA   EE.UU y </a:t>
            </a:r>
            <a:r>
              <a:rPr lang="en-US" sz="1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Japón</a:t>
            </a:r>
            <a:endParaRPr lang="en-US" sz="1400" b="1" dirty="0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lvl="0" indent="457200" eaLnBrk="0" hangingPunct="0"/>
            <a:r>
              <a:rPr lang="en-US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            </a:t>
            </a:r>
            <a:r>
              <a:rPr lang="en-US" sz="1400" b="1" u="sng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Resultados</a:t>
            </a:r>
            <a:r>
              <a:rPr lang="en-US" sz="1400" b="1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1400" b="1" u="sng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Carrera</a:t>
            </a:r>
            <a:r>
              <a:rPr lang="en-US" sz="1400" b="1" u="sng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1400" b="1" u="sng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Profesional</a:t>
            </a:r>
            <a:endParaRPr lang="es-ES" sz="1400" u="sng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1982 – Rookie del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Año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y Top 5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1983 –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Ganadora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LPGA Boston Five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1983 – 1994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Ganadora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torneos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japoneses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de LPGA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1984 – First Career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Hoyo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en Uno, 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1985 –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Ganadorar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LPGA Corning Classic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1986 –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Ganadora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Sun City Million Dollar Challenge 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1987 – 2ªMayflower Classic and 7 Top 10 finishes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1988 –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Ganadora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Sara lee Classic</a:t>
            </a:r>
            <a:endParaRPr lang="es-ES" sz="1400" dirty="0" smtClean="0">
              <a:latin typeface="Arial" pitchFamily="34" charset="0"/>
              <a:cs typeface="Arial" pitchFamily="34" charset="0"/>
            </a:endParaRPr>
          </a:p>
          <a:p>
            <a:pPr lvl="0" indent="457200" eaLnBrk="0" hangingPunct="0"/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1989 –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Ganadora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Red Robin Kyocera </a:t>
            </a:r>
            <a:r>
              <a:rPr lang="en-US" sz="1400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Inamori</a:t>
            </a:r>
            <a:r>
              <a:rPr lang="en-US" sz="14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Classic </a:t>
            </a:r>
            <a:endParaRPr lang="en-US" sz="1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:\Users\J.Koskinen\Documents\Gus picture.JPG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3528" y="4581128"/>
            <a:ext cx="1368152" cy="14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07504" y="6304383"/>
            <a:ext cx="1547664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John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Koskinen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 err="1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Entrenador</a:t>
            </a:r>
            <a:r>
              <a:rPr lang="en-US" sz="1200" b="1" dirty="0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en-US" sz="1200" b="1" dirty="0" err="1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Adjunto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23528" y="3609310"/>
            <a:ext cx="1187624" cy="52322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Patti Rizzo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err="1" smtClean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Entrenadora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763688" y="5121478"/>
            <a:ext cx="2808312" cy="11695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Experiencia</a:t>
            </a:r>
            <a:r>
              <a:rPr kumimoji="0" lang="en-US" sz="14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1" i="0" u="sng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como</a:t>
            </a:r>
            <a:r>
              <a:rPr kumimoji="0" lang="en-US" sz="14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1" i="0" u="sng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Jugador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	   </a:t>
            </a: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Touring Professional		                                  </a:t>
            </a: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Noviembre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2005-Julio 2009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l_fi" descr="http://i.cnn.net/money/galleries/2007/news/0709/gallery.topgolfresorts.tal/images/doral_golf.jpg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3528" y="3645024"/>
            <a:ext cx="3238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l_fi" descr="http://ww1.prweb.com/prfiles/2006/11/28/484500/DoralGolfResortSpa.gif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771800" y="6093296"/>
            <a:ext cx="115212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l_fi" descr="http://www.mycitygolfs.com/web/Rest_Photo/382_2007118_143754_4.jpg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436096" y="4437112"/>
            <a:ext cx="316835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l_fi" descr="http://www.mycitygolfs.com/web/Rest_Photo/382_2007118_143738_Logo.jpg"/>
          <p:cNvPicPr/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279904" y="6093296"/>
            <a:ext cx="86409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l_fi" descr="http://www.deeringbayrealestate.com/804270c/cont/pics2/golf1.jpg"/>
          <p:cNvPicPr/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20449" y="1060180"/>
            <a:ext cx="3076736" cy="205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l_fi" descr="http://www.dbycc.com/custom/site/hp_logo.jpg"/>
          <p:cNvPicPr/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131840" y="2564904"/>
            <a:ext cx="7920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l_fi" descr="http://image.hospitalityonline.com/e/2218/221811_2.jpg"/>
          <p:cNvPicPr/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580112" y="2564904"/>
            <a:ext cx="3145146" cy="146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l_fi" descr="http://www.sflahhra.com/JobListings/RivieraCountryClub.gif"/>
          <p:cNvPicPr/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8100392" y="3861048"/>
            <a:ext cx="72008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0" y="1"/>
            <a:ext cx="123183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"/>
          <p:cNvSpPr/>
          <p:nvPr/>
        </p:nvSpPr>
        <p:spPr>
          <a:xfrm>
            <a:off x="2051720" y="188640"/>
            <a:ext cx="4680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Instalaciones – Campos</a:t>
            </a:r>
            <a:endParaRPr lang="es-E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2" name="Picture 2" descr="http://www.biltmorehotel.com/../images/pictures/md/ph-045a.jpg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5076056" y="692696"/>
            <a:ext cx="3322655" cy="1224136"/>
          </a:xfrm>
          <a:prstGeom prst="rect">
            <a:avLst/>
          </a:prstGeom>
          <a:noFill/>
        </p:spPr>
      </p:pic>
      <p:pic>
        <p:nvPicPr>
          <p:cNvPr id="13" name="il_fi" descr="http://www.miami-info.com/images/logos/biltmore_1.JPG"/>
          <p:cNvPicPr/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7812360" y="1700808"/>
            <a:ext cx="936104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23850" y="1397000"/>
          <a:ext cx="8820471" cy="5128347"/>
        </p:xfrm>
        <a:graphic>
          <a:graphicData uri="http://schemas.openxmlformats.org/drawingml/2006/table">
            <a:tbl>
              <a:tblPr/>
              <a:tblGrid>
                <a:gridCol w="2940157"/>
                <a:gridCol w="732251"/>
                <a:gridCol w="5148063"/>
              </a:tblGrid>
              <a:tr h="728019">
                <a:tc>
                  <a:txBody>
                    <a:bodyPr/>
                    <a:lstStyle/>
                    <a:p>
                      <a:pPr algn="l"/>
                      <a:r>
                        <a:rPr lang="es-ES" sz="1200" b="1" u="sng" dirty="0" smtClean="0">
                          <a:solidFill>
                            <a:srgbClr val="FFFFFF"/>
                          </a:solidFill>
                          <a:latin typeface="Verdana"/>
                        </a:rPr>
                        <a:t>Nombre</a:t>
                      </a:r>
                      <a:endParaRPr lang="es-ES" sz="1200" b="1" u="sng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u="sng" dirty="0" smtClean="0">
                          <a:solidFill>
                            <a:srgbClr val="FFFFFF"/>
                          </a:solidFill>
                          <a:latin typeface="Verdana"/>
                        </a:rPr>
                        <a:t>Clase</a:t>
                      </a:r>
                      <a:endParaRPr lang="es-ES" sz="1200" b="1" u="sng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 smtClean="0">
                          <a:solidFill>
                            <a:srgbClr val="FFFFFF"/>
                          </a:solidFill>
                          <a:latin typeface="Verdana"/>
                        </a:rPr>
                        <a:t>Lugar de Nacimiento/Último colegio</a:t>
                      </a:r>
                      <a:endParaRPr lang="es-ES" sz="1200" b="1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25"/>
                    </a:solidFill>
                  </a:tcPr>
                </a:tc>
              </a:tr>
              <a:tr h="959954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0B4C2C"/>
                          </a:solidFill>
                          <a:hlinkClick r:id="rId3"/>
                        </a:rPr>
                        <a:t>Carina Cuculiza</a:t>
                      </a:r>
                      <a:endParaRPr lang="es-ES" sz="1200"/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FR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Managua, Nicaragua/Lincoln International Academy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6084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0B4C2C"/>
                          </a:solidFill>
                          <a:hlinkClick r:id="rId4"/>
                        </a:rPr>
                        <a:t>Diana Fisher</a:t>
                      </a:r>
                      <a:endParaRPr lang="es-ES" sz="1200"/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Rye Brook, N.Y./Blind Brook HS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6084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0B4C2C"/>
                          </a:solidFill>
                          <a:hlinkClick r:id="rId5"/>
                        </a:rPr>
                        <a:t>Shelby Gilbert</a:t>
                      </a:r>
                      <a:endParaRPr lang="es-ES" sz="1200"/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/>
                        <a:t>Hixson, Tenn./Notre Dame HS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6084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0B4C2C"/>
                          </a:solidFill>
                          <a:hlinkClick r:id="rId6"/>
                        </a:rPr>
                        <a:t>Christina Hirano</a:t>
                      </a:r>
                      <a:endParaRPr lang="es-ES" sz="1200"/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SR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Pinole, Calif./Acalanes HS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6084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0B4C2C"/>
                          </a:solidFill>
                          <a:hlinkClick r:id="rId7"/>
                        </a:rPr>
                        <a:t>Jennifer Hirano</a:t>
                      </a:r>
                      <a:endParaRPr lang="es-ES" sz="1200"/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Pinole, Calif./Acalanes HS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8019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0B4C2C"/>
                          </a:solidFill>
                          <a:hlinkClick r:id="rId8"/>
                        </a:rPr>
                        <a:t>Melanie Kleiner</a:t>
                      </a:r>
                      <a:endParaRPr lang="es-ES" sz="1200"/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/>
                        <a:t>Callicoon, N.Y./Sullivan West Central HS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8019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0B4C2C"/>
                          </a:solidFill>
                          <a:hlinkClick r:id="rId9"/>
                        </a:rPr>
                        <a:t>Maria Ronderos</a:t>
                      </a:r>
                      <a:endParaRPr lang="es-ES" sz="1200"/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SR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dirty="0" err="1"/>
                        <a:t>Bogota</a:t>
                      </a:r>
                      <a:r>
                        <a:rPr lang="es-ES" sz="1200" dirty="0"/>
                        <a:t>, Colombia/</a:t>
                      </a:r>
                      <a:r>
                        <a:rPr lang="es-ES" sz="1200" dirty="0" err="1"/>
                        <a:t>Manatee</a:t>
                      </a:r>
                      <a:r>
                        <a:rPr lang="es-ES" sz="1200" dirty="0"/>
                        <a:t> HS</a:t>
                      </a:r>
                    </a:p>
                  </a:txBody>
                  <a:tcPr marL="12764" marR="12764" marT="12764" marB="12764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232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8233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0" y="0"/>
            <a:ext cx="169545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286000" y="54868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Equipo Golf Femenino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2010-2011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750" y="1397000"/>
          <a:ext cx="8064897" cy="5128344"/>
        </p:xfrm>
        <a:graphic>
          <a:graphicData uri="http://schemas.openxmlformats.org/drawingml/2006/table">
            <a:tbl>
              <a:tblPr/>
              <a:tblGrid>
                <a:gridCol w="1512170"/>
                <a:gridCol w="3864428"/>
                <a:gridCol w="2688299"/>
              </a:tblGrid>
              <a:tr h="303246">
                <a:tc>
                  <a:txBody>
                    <a:bodyPr/>
                    <a:lstStyle/>
                    <a:p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</a:rPr>
                        <a:t>02/20/11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Edwin Watts/Kiawah Classic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</a:rPr>
                        <a:t>Kiawah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</a:rPr>
                        <a:t> Island, S.C.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02/21/11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Edwin Watts/Kiawah Classic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</a:rPr>
                        <a:t>Kiawah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</a:rPr>
                        <a:t> Island, S.C.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02/22/11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Edwin Watts/Kiawah Classic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</a:rPr>
                        <a:t>Kiawah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</a:rPr>
                        <a:t> Island, S.C.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02/27/11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Sir Pizza Cards Challenge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Weston, Fla.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02/28/11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Sir Pizza Cards Challenge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Weston, Fla.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03/01/11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Sir Pizza Cards Challenge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Weston, Fla.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03/11/11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Eagle Landing Invitational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Jacksonville, Fla.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03/12/11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Eagle Landing Invitational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Jacksonville, Fla.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03246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03/13/11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Eagle Landing Invitational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Jacksonville, Fla.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9855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03/21/11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John Kirk Panther Intercollegiate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Stockbridge, Ga.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9855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03/22/11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John Kirk Panther Intercollegiate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Stockbridge, Ga.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9855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03/23/11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John Kirk Panther Intercollegiate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Stockbridge, Ga.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9855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03/24/11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John Kirk Panther Intercollegiate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Stockbridge, Ga.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9855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03/25/11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John Kirk Panther Intercollegiate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Stockbridge, Ga.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9855"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03/26/11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</a:rPr>
                        <a:t>John Kirk Panther Intercollegiate</a:t>
                      </a: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</a:rPr>
                        <a:t>Stockbridge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</a:rPr>
                        <a:t>,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</a:rPr>
                        <a:t>Ga.</a:t>
                      </a:r>
                      <a:endParaRPr lang="es-ES" sz="110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5317" marR="5317" marT="5317" marB="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926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9265" name="3 CuadroTexto"/>
          <p:cNvSpPr txBox="1">
            <a:spLocks noChangeArrowheads="1"/>
          </p:cNvSpPr>
          <p:nvPr/>
        </p:nvSpPr>
        <p:spPr bwMode="auto">
          <a:xfrm>
            <a:off x="395288" y="1052513"/>
            <a:ext cx="8280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Fecha                Torneo                                                  Localidad</a:t>
            </a:r>
          </a:p>
        </p:txBody>
      </p:sp>
      <p:pic>
        <p:nvPicPr>
          <p:cNvPr id="9266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69545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051721" y="332656"/>
            <a:ext cx="6696744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Torneos de Golf Femenino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Primer Trimestre 2011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graphics.fansonly.com/schools/mifl/graphics/facilities-cobb-250x15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7544" y="2132856"/>
            <a:ext cx="2381250" cy="1428750"/>
          </a:xfrm>
          <a:prstGeom prst="rect">
            <a:avLst/>
          </a:prstGeom>
          <a:noFill/>
        </p:spPr>
      </p:pic>
      <p:pic>
        <p:nvPicPr>
          <p:cNvPr id="22532" name="Picture 4" descr="http://graphics.fansonly.com/schools/mifl/graphics/facilities-convocation-250x15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275856" y="2132856"/>
            <a:ext cx="2381250" cy="1428750"/>
          </a:xfrm>
          <a:prstGeom prst="rect">
            <a:avLst/>
          </a:prstGeom>
          <a:noFill/>
        </p:spPr>
      </p:pic>
      <p:pic>
        <p:nvPicPr>
          <p:cNvPr id="22534" name="Picture 6" descr="http://graphics.fansonly.com/schools/mifl/graphics/facilities-greentree-250x15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012160" y="2060848"/>
            <a:ext cx="2381250" cy="1428750"/>
          </a:xfrm>
          <a:prstGeom prst="rect">
            <a:avLst/>
          </a:prstGeom>
          <a:noFill/>
        </p:spPr>
      </p:pic>
      <p:pic>
        <p:nvPicPr>
          <p:cNvPr id="22536" name="Picture 8" descr="http://graphics.fansonly.com/schools/mifl/graphics/facilities-hecht-250x150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67544" y="4221088"/>
            <a:ext cx="2381250" cy="1428750"/>
          </a:xfrm>
          <a:prstGeom prst="rect">
            <a:avLst/>
          </a:prstGeom>
          <a:noFill/>
        </p:spPr>
      </p:pic>
      <p:pic>
        <p:nvPicPr>
          <p:cNvPr id="22538" name="Picture 10" descr="http://graphics.fansonly.com/schools/mifl/graphics/facilities-strength-250x150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275856" y="4149080"/>
            <a:ext cx="2381250" cy="1428750"/>
          </a:xfrm>
          <a:prstGeom prst="rect">
            <a:avLst/>
          </a:prstGeom>
          <a:noFill/>
        </p:spPr>
      </p:pic>
      <p:pic>
        <p:nvPicPr>
          <p:cNvPr id="22540" name="Picture 12" descr="http://graphics.fansonly.com/schools/mifl/graphics/facilities-knight-250x150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228184" y="4149080"/>
            <a:ext cx="2381250" cy="1428750"/>
          </a:xfrm>
          <a:prstGeom prst="rect">
            <a:avLst/>
          </a:prstGeom>
          <a:noFill/>
        </p:spPr>
      </p:pic>
      <p:pic>
        <p:nvPicPr>
          <p:cNvPr id="8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1" y="1"/>
            <a:ext cx="2158864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3347864" y="764704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Instalaciones Deportivas</a:t>
            </a:r>
            <a:endParaRPr lang="es-E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t0.gstatic.com/images?q=tbn:ANd9GcSHWrQj1XcUYgM6RqXdAZeoI-jLE5_6AnCsL8RsLQUoOMJpoND2t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288" y="4292600"/>
            <a:ext cx="26289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4" descr="http://t3.gstatic.com/images?q=tbn:ANd9GcQIQ_6AY9hPsBH54h3ZxNAJHIGoT2ioThV_jr8GsQ64Z3dlPvQU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276600" y="4292600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6" descr="http://www.miami.edu/EE/images/galleries/news/womens_tennis201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084888" y="3500438"/>
            <a:ext cx="251936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8" descr="lead photos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95288" y="1989138"/>
            <a:ext cx="46386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4" descr="http://t2.gstatic.com/images?q=tbn:ANd9GcQoj8nwe7kPNEMEClr9L-7hGCNRVAcMOOROBu_R7G8O_0wF-G_k8Q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0" y="0"/>
            <a:ext cx="227488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0" descr="http://www.education.miami.edu/AthleticTraining/assets/images/Scott-AT_web003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300788" y="333375"/>
            <a:ext cx="21590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3302487" y="260648"/>
            <a:ext cx="253902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Deporte</a:t>
            </a:r>
          </a:p>
        </p:txBody>
      </p:sp>
      <p:pic>
        <p:nvPicPr>
          <p:cNvPr id="10249" name="Picture 12" descr="Athletic Traini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443663" y="6165850"/>
            <a:ext cx="20859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57B94B1-82FA-4ED2-B74B-147E689A1238}"/>
</file>

<file path=customXml/itemProps2.xml><?xml version="1.0" encoding="utf-8"?>
<ds:datastoreItem xmlns:ds="http://schemas.openxmlformats.org/officeDocument/2006/customXml" ds:itemID="{A7D59203-2794-4EA8-9739-DAFB871F329C}"/>
</file>

<file path=customXml/itemProps3.xml><?xml version="1.0" encoding="utf-8"?>
<ds:datastoreItem xmlns:ds="http://schemas.openxmlformats.org/officeDocument/2006/customXml" ds:itemID="{CD2F00D4-F698-4D2F-8872-E0F7343A65A3}"/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504</Words>
  <Application>Microsoft Office PowerPoint</Application>
  <PresentationFormat>Presentación en pantalla (4:3)</PresentationFormat>
  <Paragraphs>153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28</cp:revision>
  <dcterms:created xsi:type="dcterms:W3CDTF">2010-12-30T11:25:45Z</dcterms:created>
  <dcterms:modified xsi:type="dcterms:W3CDTF">2011-01-06T23:37:11Z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