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0" r:id="rId6"/>
    <p:sldId id="273" r:id="rId7"/>
    <p:sldId id="272" r:id="rId8"/>
    <p:sldId id="269" r:id="rId9"/>
    <p:sldId id="268" r:id="rId10"/>
    <p:sldId id="264" r:id="rId11"/>
    <p:sldId id="265" r:id="rId12"/>
    <p:sldId id="266" r:id="rId13"/>
    <p:sldId id="267" r:id="rId14"/>
    <p:sldId id="271" r:id="rId1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2" autoAdjust="0"/>
    <p:restoredTop sz="94660"/>
  </p:normalViewPr>
  <p:slideViewPr>
    <p:cSldViewPr>
      <p:cViewPr varScale="1">
        <p:scale>
          <a:sx n="87" d="100"/>
          <a:sy n="87" d="100"/>
        </p:scale>
        <p:origin x="-1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21B53-A495-49AC-88F1-4308BE6D3B18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4135E-9B1D-4194-BAD6-5DDCF1DB436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492D0-1ED0-4012-997F-1D000FACB8A6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6AB42-130A-46EB-A0FA-0405A0D2565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D03EF-104B-4A56-94ED-E33EF26CA640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E2D7B-C611-453B-9329-3C37AF3F6F2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E720-3F5F-407B-AD6F-512FA7BD81D4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2D235-CFFE-4FFF-96F4-DC19113EFFB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4681C-9CB6-49B9-B7AC-D0251F8D987B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F49B1-A541-4D23-82AC-53103DDC15E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69FFB-86E6-4022-B66C-BCEC9C0113F6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49617-219C-449E-9C0A-43FE4BB68B3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1199B-E678-44D3-8D1D-69B5CE0A323A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16B8C-5DE3-4E9C-9E09-4B0798247CE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5" name="Picture 2" descr="http://t3.gstatic.com/images?q=tbn:ANd9GcRVsvvEDDpFouMRITzz_6YfN9jgRVGeYN1zNmUHxDHq9J86nSDS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622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05BDF-1DF8-433F-9B25-A0FEF7B7042A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45426-EB69-4223-9B8B-B6C70AED556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B6C8D-CE03-4865-BAFC-7652CCF98477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090D4-147B-4463-896C-2B3EB852D16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94CAE-A723-475F-A7A8-50FC7322E43A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B4506-98CF-4B05-A930-D9DFBD8D76D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DEDFF-3D76-492F-B4BF-48F1433748D0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234DF-3756-4577-9D0D-6A7CBF7E7B9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accent3">
                <a:lumMod val="60000"/>
                <a:lumOff val="40000"/>
                <a:alpha val="75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3C0B97-FD13-46A9-84AF-187DE7FCF8C8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8745984-CBD7-448C-92B3-9A199B9AF42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atabasegolf.com/players/playerpage.htm?samid=KnighDwa01" TargetMode="External"/><Relationship Id="rId3" Type="http://schemas.openxmlformats.org/officeDocument/2006/relationships/hyperlink" Target="http://www.databasegolf.com/players/playerpage.htm?samid=BrigmD01" TargetMode="External"/><Relationship Id="rId7" Type="http://schemas.openxmlformats.org/officeDocument/2006/relationships/hyperlink" Target="http://www.databasegolf.com/players/playerpage.htm?samid=JonesKen01" TargetMode="External"/><Relationship Id="rId12" Type="http://schemas.openxmlformats.org/officeDocument/2006/relationships/hyperlink" Target="http://www.databasegolf.com/players/playerpage.htm?samid=WurtzMar01" TargetMode="External"/><Relationship Id="rId2" Type="http://schemas.openxmlformats.org/officeDocument/2006/relationships/hyperlink" Target="http://www.databasegolf.com/players/playerpage.htm?samid=ArmouTom0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tabasegolf.com/players/playerpage.htm?samid=HerroTim01" TargetMode="External"/><Relationship Id="rId11" Type="http://schemas.openxmlformats.org/officeDocument/2006/relationships/hyperlink" Target="http://www.databasegolf.com/players/playerpage.htm?samid=PutnaMik01" TargetMode="External"/><Relationship Id="rId5" Type="http://schemas.openxmlformats.org/officeDocument/2006/relationships/hyperlink" Target="http://www.databasegolf.com/players/playerpage.htm?samid=ByrumCur01" TargetMode="External"/><Relationship Id="rId10" Type="http://schemas.openxmlformats.org/officeDocument/2006/relationships/hyperlink" Target="http://www.databasegolf.com/players/playerpage.htm?samid=NewquDav01" TargetMode="External"/><Relationship Id="rId4" Type="http://schemas.openxmlformats.org/officeDocument/2006/relationships/hyperlink" Target="http://www.databasegolf.com/players/playerpage.htm?samid=BryanBra01" TargetMode="External"/><Relationship Id="rId9" Type="http://schemas.openxmlformats.org/officeDocument/2006/relationships/hyperlink" Target="http://www.databasegolf.com/players/playerpage.htm?samid=MurphSea01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lobos.com/sports/m-golf/mtt/erkenbeck_james00.html" TargetMode="External"/><Relationship Id="rId13" Type="http://schemas.openxmlformats.org/officeDocument/2006/relationships/hyperlink" Target="http://www.golobos.com/sports/m-golf/mtt/richardson_tom00.html" TargetMode="External"/><Relationship Id="rId3" Type="http://schemas.openxmlformats.org/officeDocument/2006/relationships/hyperlink" Target="http://www.golobos.com/sports/m-golf/mtt/bauch_benjamin00.html" TargetMode="External"/><Relationship Id="rId7" Type="http://schemas.openxmlformats.org/officeDocument/2006/relationships/hyperlink" Target="http://www.golobos.com/sports/m-golf/mtt/chavez_samuel00.html" TargetMode="External"/><Relationship Id="rId12" Type="http://schemas.openxmlformats.org/officeDocument/2006/relationships/hyperlink" Target="http://www.golobos.com/sports/m-golf/mtt/mcdonald_shane00.html" TargetMode="External"/><Relationship Id="rId2" Type="http://schemas.openxmlformats.org/officeDocument/2006/relationships/hyperlink" Target="http://www.golobos.com/sports/m-golf/mtt/barry_ryan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lobos.com/sports/m-golf/mtt/catlin_john00.html" TargetMode="External"/><Relationship Id="rId11" Type="http://schemas.openxmlformats.org/officeDocument/2006/relationships/hyperlink" Target="http://www.golobos.com/sports/m-golf/mtt/gehrke_james00.html" TargetMode="External"/><Relationship Id="rId5" Type="http://schemas.openxmlformats.org/officeDocument/2006/relationships/hyperlink" Target="http://www.golobos.com/sports/m-golf/mtt/carlson_tom00.html" TargetMode="External"/><Relationship Id="rId15" Type="http://schemas.openxmlformats.org/officeDocument/2006/relationships/hyperlink" Target="http://www.golobos.com/sports/m-golf/mtt/saunders_sam00.html" TargetMode="External"/><Relationship Id="rId10" Type="http://schemas.openxmlformats.org/officeDocument/2006/relationships/hyperlink" Target="http://www.golobos.com/sports/m-golf/mtt/gay_ryan00.html" TargetMode="External"/><Relationship Id="rId4" Type="http://schemas.openxmlformats.org/officeDocument/2006/relationships/hyperlink" Target="http://www.golobos.com/sports/m-golf/mtt/blackney_kyle00.html" TargetMode="External"/><Relationship Id="rId9" Type="http://schemas.openxmlformats.org/officeDocument/2006/relationships/hyperlink" Target="http://www.golobos.com/sports/m-golf/mtt/estrada_alex00.html" TargetMode="External"/><Relationship Id="rId14" Type="http://schemas.openxmlformats.org/officeDocument/2006/relationships/hyperlink" Target="http://www.golobos.com/sports/m-golf/mtt/ross_travis00.htm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lobos.com/sports/w-golf/mtt/salvo_sarah00.html" TargetMode="External"/><Relationship Id="rId3" Type="http://schemas.openxmlformats.org/officeDocument/2006/relationships/hyperlink" Target="http://www.golobos.com/sports/w-golf/mtt/deroey_manon00.html" TargetMode="External"/><Relationship Id="rId7" Type="http://schemas.openxmlformats.org/officeDocument/2006/relationships/hyperlink" Target="http://www.golobos.com/sports/w-golf/mtt/miller_erin00.html" TargetMode="External"/><Relationship Id="rId2" Type="http://schemas.openxmlformats.org/officeDocument/2006/relationships/hyperlink" Target="http://www.golobos.com/sports/w-golf/mtt/buchner_beth01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lobos.com/sports/w-golf/mtt/kennon_jordan00.html" TargetMode="External"/><Relationship Id="rId5" Type="http://schemas.openxmlformats.org/officeDocument/2006/relationships/hyperlink" Target="http://www.golobos.com/sports/w-golf/mtt/hoglund_sofia00.html" TargetMode="External"/><Relationship Id="rId4" Type="http://schemas.openxmlformats.org/officeDocument/2006/relationships/hyperlink" Target="http://www.golobos.com/sports/w-golf/mtt/hellbom_rebecca00.html" TargetMode="External"/><Relationship Id="rId9" Type="http://schemas.openxmlformats.org/officeDocument/2006/relationships/hyperlink" Target="http://www.golobos.com/sports/w-golf/mtt/stevens_sammi00.htm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3.gstatic.com/images?q=tbn:ANd9GcRVsvvEDDpFouMRITzz_6YfN9jgRVGeYN1zNmUHxDHq9J86nS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622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 descr="W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916113"/>
            <a:ext cx="36195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6" descr="UNM Photo Bann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667375"/>
            <a:ext cx="9144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8" descr="Welcome to UN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463" y="1916113"/>
            <a:ext cx="36195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 rot="10800000" flipV="1">
            <a:off x="323528" y="4472390"/>
            <a:ext cx="8064896" cy="107721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spc="50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UNIVERSITY OF NEW MEXICO, ALBURQUERQUE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3.gstatic.com/images?q=tbn:ANd9GcRVsvvEDDpFouMRITzz_6YfN9jgRVGeYN1zNmUHxDHq9J86nS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622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3 CuadroTexto"/>
          <p:cNvSpPr txBox="1">
            <a:spLocks noChangeArrowheads="1"/>
          </p:cNvSpPr>
          <p:nvPr/>
        </p:nvSpPr>
        <p:spPr bwMode="auto">
          <a:xfrm>
            <a:off x="395288" y="1700213"/>
            <a:ext cx="82804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s-ES">
                <a:latin typeface="Calibri" pitchFamily="34" charset="0"/>
              </a:rPr>
              <a:t>    Fundada en 1889,  la Universidad de Nuevo México  ocupa 120 hectáreas en el corazón de Albuquerque. </a:t>
            </a:r>
          </a:p>
          <a:p>
            <a:pPr algn="just">
              <a:buFont typeface="Arial" charset="0"/>
              <a:buChar char="•"/>
            </a:pPr>
            <a:r>
              <a:rPr lang="es-ES">
                <a:latin typeface="Calibri" pitchFamily="34" charset="0"/>
              </a:rPr>
              <a:t>    Albuquerque es la ciudad más grande del estado de Nuevo México.  Está ubicada sobre el Río Grande, cerca del centro del estado. </a:t>
            </a:r>
          </a:p>
          <a:p>
            <a:pPr algn="just"/>
            <a:r>
              <a:rPr lang="es-ES">
                <a:latin typeface="Calibri" pitchFamily="34" charset="0"/>
              </a:rPr>
              <a:t>La ciudad se extiende por todo el ancho del valle poco profundo del Río Grande, a 1.524 m por encima del nivel del mar.  A una hora y media al norte está Santa Fé, la ciudad capital de Nuevo Méjico.</a:t>
            </a:r>
          </a:p>
          <a:p>
            <a:pPr algn="just">
              <a:buFont typeface="Arial" charset="0"/>
              <a:buChar char="•"/>
            </a:pPr>
            <a:r>
              <a:rPr lang="es-ES">
                <a:latin typeface="Calibri" pitchFamily="34" charset="0"/>
              </a:rPr>
              <a:t>    El clima de Albuquerque es sorprendentemente templado durante todo el año. </a:t>
            </a:r>
          </a:p>
          <a:p>
            <a:pPr algn="just">
              <a:buFont typeface="Arial" charset="0"/>
              <a:buChar char="•"/>
            </a:pPr>
            <a:r>
              <a:rPr lang="es-ES">
                <a:latin typeface="Calibri" pitchFamily="34" charset="0"/>
              </a:rPr>
              <a:t>    El Aeropuerto Internacional Sunport Albuquerque está a unas pocas millas al sur del centro de la ciudad, sobre la ruta 25. Hay ómnibus, transportes privados y taxis.  El servicio nacional de trenes para pasajeros, opera su Línea Principal Sudoeste desde Los Ángeles hasta Chicago con un parada en Albuquerque.</a:t>
            </a:r>
          </a:p>
        </p:txBody>
      </p:sp>
      <p:pic>
        <p:nvPicPr>
          <p:cNvPr id="3076" name="Picture 4" descr="http://enciclopedia.us.es/images/e/e7/Mapa_de_Nuevo_M%C3%A9jico_en_EEUU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4941888"/>
            <a:ext cx="26670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131840" y="260649"/>
            <a:ext cx="54006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Información General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2 Rectángulo"/>
          <p:cNvSpPr>
            <a:spLocks noChangeArrowheads="1"/>
          </p:cNvSpPr>
          <p:nvPr/>
        </p:nvSpPr>
        <p:spPr bwMode="auto">
          <a:xfrm>
            <a:off x="468313" y="2276475"/>
            <a:ext cx="78486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Los programas de la UNM, los cuales abarcan desde certificados hasta títulos profesionales de licenciatura a doctorado, califican consistentemente entre los mejores de la nación. U.S. News &amp; World Report clasifica al programa de medicina rural como el segundo en el país, al de fotografía en el tercer lugar, al de ley clínica en el octavo, y al de medicina familiar en el noveno lugar. La revista clasifica al programa de estudios de atención médica primaria de la Escuela de Medicina como el duodécimo en la nación y al de arte e historia del arte en el decimonoveno lugar. La Escuela de Ingeniería califica entre las 50 escuelas superiores a través de la nación. A su vez, los programas de antropología, biología, baile flamenco e historia latinoamericana y occidental de la UNM cuentan con una reputación nacional de prestigiado nivel.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499494" y="476672"/>
            <a:ext cx="4888929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La Universidad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331913" y="1582738"/>
          <a:ext cx="7344816" cy="4827658"/>
        </p:xfrm>
        <a:graphic>
          <a:graphicData uri="http://schemas.openxmlformats.org/drawingml/2006/table">
            <a:tbl>
              <a:tblPr/>
              <a:tblGrid>
                <a:gridCol w="3675666"/>
                <a:gridCol w="3669150"/>
              </a:tblGrid>
              <a:tr h="2239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No tiene</a:t>
                      </a:r>
                      <a:r>
                        <a:rPr lang="es-ES" sz="1200" dirty="0"/>
                        <a:t> 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1889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64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$47,793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Semestral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21.332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$2,049,900,000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n/a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15 de enero para</a:t>
                      </a:r>
                      <a:r>
                        <a:rPr lang="es-ES" sz="1200" baseline="0" dirty="0" smtClean="0"/>
                        <a:t>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$20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1" dirty="0" smtClean="0"/>
                        <a:t>62%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042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042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19050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8532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0" marR="0" marT="0" marB="952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3176714" y="188640"/>
            <a:ext cx="4419622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Información Académica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unmgolf.com/rotator/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989138"/>
            <a:ext cx="4141787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2" descr="http://t3.gstatic.com/images?q=tbn:ANd9GcRVsvvEDDpFouMRITzz_6YfN9jgRVGeYN1zNmUHxDHq9J86nSD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622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5 CuadroTexto"/>
          <p:cNvSpPr txBox="1">
            <a:spLocks noChangeArrowheads="1"/>
          </p:cNvSpPr>
          <p:nvPr/>
        </p:nvSpPr>
        <p:spPr bwMode="auto">
          <a:xfrm>
            <a:off x="4932040" y="1268760"/>
            <a:ext cx="3816350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" dirty="0">
                <a:latin typeface="Calibri" pitchFamily="34" charset="0"/>
              </a:rPr>
              <a:t>Desde que fue inaugurado oficialmente en 1967, </a:t>
            </a:r>
            <a:r>
              <a:rPr lang="es-ES" dirty="0" err="1">
                <a:latin typeface="Calibri" pitchFamily="34" charset="0"/>
              </a:rPr>
              <a:t>The</a:t>
            </a:r>
            <a:r>
              <a:rPr lang="es-ES" dirty="0">
                <a:latin typeface="Calibri" pitchFamily="34" charset="0"/>
              </a:rPr>
              <a:t> </a:t>
            </a:r>
            <a:r>
              <a:rPr lang="es-ES" dirty="0" err="1">
                <a:latin typeface="Calibri" pitchFamily="34" charset="0"/>
              </a:rPr>
              <a:t>Championship</a:t>
            </a:r>
            <a:r>
              <a:rPr lang="es-ES" dirty="0">
                <a:latin typeface="Calibri" pitchFamily="34" charset="0"/>
              </a:rPr>
              <a:t> de la </a:t>
            </a:r>
            <a:r>
              <a:rPr lang="es-ES" dirty="0" err="1">
                <a:latin typeface="Calibri" pitchFamily="34" charset="0"/>
              </a:rPr>
              <a:t>University</a:t>
            </a:r>
            <a:r>
              <a:rPr lang="es-ES" dirty="0">
                <a:latin typeface="Calibri" pitchFamily="34" charset="0"/>
              </a:rPr>
              <a:t> of New </a:t>
            </a:r>
            <a:r>
              <a:rPr lang="es-ES" dirty="0" err="1">
                <a:latin typeface="Calibri" pitchFamily="34" charset="0"/>
              </a:rPr>
              <a:t>Mexico</a:t>
            </a:r>
            <a:r>
              <a:rPr lang="es-ES" dirty="0">
                <a:latin typeface="Calibri" pitchFamily="34" charset="0"/>
              </a:rPr>
              <a:t>, ha sido una de las mejores instalaciones de su genero en todo el país. Ha sido reconocida a nivel nacional por el Golf </a:t>
            </a:r>
            <a:r>
              <a:rPr lang="es-ES" dirty="0" err="1">
                <a:latin typeface="Calibri" pitchFamily="34" charset="0"/>
              </a:rPr>
              <a:t>Digest</a:t>
            </a:r>
            <a:r>
              <a:rPr lang="es-ES" dirty="0">
                <a:latin typeface="Calibri" pitchFamily="34" charset="0"/>
              </a:rPr>
              <a:t> Magazine como uno de los mejores 25 campos de golf públicos de USA</a:t>
            </a:r>
            <a:r>
              <a:rPr lang="es-ES" dirty="0" smtClean="0">
                <a:latin typeface="Calibri" pitchFamily="34" charset="0"/>
              </a:rPr>
              <a:t>. </a:t>
            </a:r>
            <a:endParaRPr lang="es-ES" dirty="0">
              <a:latin typeface="Calibri" pitchFamily="34" charset="0"/>
            </a:endParaRPr>
          </a:p>
          <a:p>
            <a:endParaRPr lang="es-ES" sz="1200" dirty="0">
              <a:latin typeface="Calibri" pitchFamily="34" charset="0"/>
            </a:endParaRPr>
          </a:p>
        </p:txBody>
      </p:sp>
      <p:pic>
        <p:nvPicPr>
          <p:cNvPr id="11269" name="Picture 6" descr="http://graphics.ocsn.com/photos/schools/nm/genrel/facilities/southgolf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509120"/>
            <a:ext cx="285750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3176714" y="188640"/>
            <a:ext cx="54997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Instalaciones – </a:t>
            </a:r>
            <a:r>
              <a:rPr lang="es-ES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The</a:t>
            </a:r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es-ES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Championship</a:t>
            </a:r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es-ES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Course</a:t>
            </a:r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de UNM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11" name="10 Imagen"/>
          <p:cNvPicPr/>
          <p:nvPr/>
        </p:nvPicPr>
        <p:blipFill>
          <a:blip r:embed="rId5" cstate="print"/>
          <a:srcRect l="11117" t="32065" r="22179" b="5869"/>
          <a:stretch>
            <a:fillRect/>
          </a:stretch>
        </p:blipFill>
        <p:spPr bwMode="auto">
          <a:xfrm>
            <a:off x="4499992" y="3839951"/>
            <a:ext cx="4325671" cy="301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176714" y="467961"/>
            <a:ext cx="5499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Instalaciones – Otros campos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3" name="2 Imagen"/>
          <p:cNvPicPr/>
          <p:nvPr/>
        </p:nvPicPr>
        <p:blipFill>
          <a:blip r:embed="rId2" cstate="print"/>
          <a:srcRect l="14954" t="16413" r="21690" b="12500"/>
          <a:stretch>
            <a:fillRect/>
          </a:stretch>
        </p:blipFill>
        <p:spPr bwMode="auto">
          <a:xfrm>
            <a:off x="0" y="2204864"/>
            <a:ext cx="4106629" cy="345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3" cstate="print"/>
          <a:srcRect l="14777" t="11416" r="21334" b="17043"/>
          <a:stretch>
            <a:fillRect/>
          </a:stretch>
        </p:blipFill>
        <p:spPr bwMode="auto">
          <a:xfrm>
            <a:off x="4860032" y="2132856"/>
            <a:ext cx="4144263" cy="347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5025" t="19281" r="22260" b="46413"/>
          <a:stretch>
            <a:fillRect/>
          </a:stretch>
        </p:blipFill>
        <p:spPr bwMode="auto">
          <a:xfrm>
            <a:off x="3635896" y="1124744"/>
            <a:ext cx="550810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/>
          <p:cNvPicPr/>
          <p:nvPr/>
        </p:nvPicPr>
        <p:blipFill>
          <a:blip r:embed="rId3" cstate="print"/>
          <a:srcRect l="15199" t="43804" r="22016" b="8261"/>
          <a:stretch>
            <a:fillRect/>
          </a:stretch>
        </p:blipFill>
        <p:spPr bwMode="auto">
          <a:xfrm>
            <a:off x="3707904" y="3617640"/>
            <a:ext cx="543609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3347864" y="332656"/>
            <a:ext cx="4888929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Instalaciones de Golf</a:t>
            </a:r>
            <a:endParaRPr lang="es-E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6" name="5 CuadroTexto"/>
          <p:cNvSpPr txBox="1">
            <a:spLocks noChangeArrowheads="1"/>
          </p:cNvSpPr>
          <p:nvPr/>
        </p:nvSpPr>
        <p:spPr bwMode="auto">
          <a:xfrm>
            <a:off x="0" y="1700808"/>
            <a:ext cx="3635896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dirty="0" smtClean="0">
                <a:latin typeface="Calibri" pitchFamily="34" charset="0"/>
              </a:rPr>
              <a:t>El Centro de práctica exclusivo para los equipos de Golf de UNM cuentan con sistema de vídeo en 3 salas, </a:t>
            </a:r>
            <a:r>
              <a:rPr lang="es-ES" dirty="0" err="1" smtClean="0">
                <a:latin typeface="Calibri" pitchFamily="34" charset="0"/>
              </a:rPr>
              <a:t>Trackman</a:t>
            </a:r>
            <a:r>
              <a:rPr lang="es-ES" dirty="0" smtClean="0">
                <a:latin typeface="Calibri" pitchFamily="34" charset="0"/>
              </a:rPr>
              <a:t>, K-</a:t>
            </a:r>
            <a:r>
              <a:rPr lang="es-ES" dirty="0" err="1" smtClean="0">
                <a:latin typeface="Calibri" pitchFamily="34" charset="0"/>
              </a:rPr>
              <a:t>Vest</a:t>
            </a:r>
            <a:r>
              <a:rPr lang="es-ES" dirty="0" smtClean="0">
                <a:latin typeface="Calibri" pitchFamily="34" charset="0"/>
              </a:rPr>
              <a:t> y zona de club-</a:t>
            </a:r>
            <a:r>
              <a:rPr lang="es-ES" dirty="0" err="1" smtClean="0">
                <a:latin typeface="Calibri" pitchFamily="34" charset="0"/>
              </a:rPr>
              <a:t>fitting</a:t>
            </a:r>
            <a:r>
              <a:rPr lang="es-ES" dirty="0" smtClean="0">
                <a:latin typeface="Calibri" pitchFamily="34" charset="0"/>
              </a:rPr>
              <a:t> y reparación de palos y una de las mejores zonas de juego corto del país.</a:t>
            </a:r>
          </a:p>
          <a:p>
            <a:pPr algn="just"/>
            <a:endParaRPr lang="es-ES" dirty="0" smtClean="0">
              <a:latin typeface="Calibri" pitchFamily="34" charset="0"/>
            </a:endParaRPr>
          </a:p>
          <a:p>
            <a:pPr algn="just"/>
            <a:endParaRPr lang="es-ES" dirty="0">
              <a:latin typeface="Calibri" pitchFamily="34" charset="0"/>
            </a:endParaRPr>
          </a:p>
          <a:p>
            <a:endParaRPr lang="es-ES" sz="1200" dirty="0">
              <a:latin typeface="Calibri" pitchFamily="34" charset="0"/>
            </a:endParaRPr>
          </a:p>
        </p:txBody>
      </p:sp>
      <p:pic>
        <p:nvPicPr>
          <p:cNvPr id="7" name="6 Imagen"/>
          <p:cNvPicPr/>
          <p:nvPr/>
        </p:nvPicPr>
        <p:blipFill>
          <a:blip r:embed="rId4" cstate="print"/>
          <a:srcRect l="11122" t="26630" r="18510" b="14457"/>
          <a:stretch>
            <a:fillRect/>
          </a:stretch>
        </p:blipFill>
        <p:spPr bwMode="auto">
          <a:xfrm>
            <a:off x="179512" y="3789040"/>
            <a:ext cx="3275856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4869160"/>
            <a:ext cx="3923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>
              <a:buFontTx/>
              <a:buChar char="•"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Cuatro títulos Conferencia en calidad de entrenador</a:t>
            </a:r>
          </a:p>
          <a:p>
            <a:pPr lvl="0" algn="just" eaLnBrk="0" hangingPunct="0">
              <a:buFontTx/>
              <a:buChar char="•"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Cinco Apariciones Campeonato NCAA como 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entrenador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1" name="Picture 3" descr="Glen Millic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564904"/>
            <a:ext cx="1459862" cy="201600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0" y="4509120"/>
            <a:ext cx="406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Glen </a:t>
            </a:r>
            <a:r>
              <a:rPr lang="es-ES" b="1" dirty="0" err="1" smtClean="0">
                <a:solidFill>
                  <a:schemeClr val="accent3">
                    <a:lumMod val="50000"/>
                  </a:schemeClr>
                </a:solidFill>
              </a:rPr>
              <a:t>Millican</a:t>
            </a: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 – </a:t>
            </a:r>
            <a:r>
              <a:rPr lang="es-ES" b="1" dirty="0" err="1" smtClean="0">
                <a:solidFill>
                  <a:schemeClr val="accent3">
                    <a:lumMod val="50000"/>
                  </a:schemeClr>
                </a:solidFill>
              </a:rPr>
              <a:t>Men´s</a:t>
            </a: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 Head Coach </a:t>
            </a:r>
            <a:endParaRPr lang="es-E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Picture 2" descr="Jill Trujil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564904"/>
            <a:ext cx="1459862" cy="2016000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4572000" y="486916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- 20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años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experiencia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como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profesional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de golf y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es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un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miembro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A de la PGA de America y de LPGA .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s-ES" dirty="0">
                <a:solidFill>
                  <a:schemeClr val="accent3">
                    <a:lumMod val="50000"/>
                  </a:schemeClr>
                </a:solidFill>
              </a:rPr>
            </a:br>
            <a:endParaRPr lang="es-E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076056" y="4581128"/>
            <a:ext cx="406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accent3">
                    <a:lumMod val="50000"/>
                  </a:schemeClr>
                </a:solidFill>
              </a:rPr>
              <a:t>Jil</a:t>
            </a: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 Trujillo– </a:t>
            </a:r>
            <a:r>
              <a:rPr lang="es-ES" b="1" dirty="0" err="1" smtClean="0">
                <a:solidFill>
                  <a:schemeClr val="accent3">
                    <a:lumMod val="50000"/>
                  </a:schemeClr>
                </a:solidFill>
              </a:rPr>
              <a:t>Women´s</a:t>
            </a: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 Head Coach </a:t>
            </a:r>
            <a:endParaRPr lang="es-E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176714" y="188640"/>
            <a:ext cx="4419622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Equipo Técnico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755576" y="1700808"/>
          <a:ext cx="7920880" cy="4984332"/>
        </p:xfrm>
        <a:graphic>
          <a:graphicData uri="http://schemas.openxmlformats.org/drawingml/2006/table">
            <a:tbl>
              <a:tblPr/>
              <a:tblGrid>
                <a:gridCol w="4752525"/>
                <a:gridCol w="3168355"/>
              </a:tblGrid>
              <a:tr h="415361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Jugador</a:t>
                      </a:r>
                      <a:endParaRPr lang="es-ES" sz="20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Años en PGA</a:t>
                      </a:r>
                      <a:endParaRPr lang="es-ES" sz="20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2"/>
                        </a:rPr>
                        <a:t>Armour, Tommy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1982 - 2008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3"/>
                        </a:rPr>
                        <a:t>Brigman, D.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2004 - 2007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4"/>
                        </a:rPr>
                        <a:t>Bryant, Brad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1978 - 2005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5"/>
                        </a:rPr>
                        <a:t>Byrum, Curt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1982 - 2002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6"/>
                        </a:rPr>
                        <a:t>Herron, Tim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1995 - 2008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7"/>
                        </a:rPr>
                        <a:t>Jones, Kent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1996 - 2008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8"/>
                        </a:rPr>
                        <a:t>Knight, Dwaine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1972 - 1976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9"/>
                        </a:rPr>
                        <a:t>Murphy, Sean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1990 - 2006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10"/>
                        </a:rPr>
                        <a:t>Newquist, Dave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1975 - 1978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11"/>
                        </a:rPr>
                        <a:t>Putnam, Mike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1983 - 2005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12"/>
                        </a:rPr>
                        <a:t>Wurtz, Mark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000000"/>
                          </a:solidFill>
                        </a:rPr>
                        <a:t>1994 - 2003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 rot="1966699">
            <a:off x="6478191" y="766329"/>
            <a:ext cx="2063469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3">
                    <a:lumMod val="50000"/>
                  </a:schemeClr>
                </a:solidFill>
              </a:rPr>
              <a:t>Antiguos Alumnos</a:t>
            </a:r>
            <a:endParaRPr lang="es-E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915816" y="692696"/>
            <a:ext cx="36724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Jugadores PGA</a:t>
            </a:r>
            <a:endParaRPr lang="es-E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827584" y="1844824"/>
          <a:ext cx="7632851" cy="4876876"/>
        </p:xfrm>
        <a:graphic>
          <a:graphicData uri="http://schemas.openxmlformats.org/drawingml/2006/table">
            <a:tbl>
              <a:tblPr/>
              <a:tblGrid>
                <a:gridCol w="1908213"/>
                <a:gridCol w="945190"/>
                <a:gridCol w="2871235"/>
                <a:gridCol w="1908213"/>
              </a:tblGrid>
              <a:tr h="73667"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 dirty="0" smtClean="0">
                          <a:solidFill>
                            <a:srgbClr val="FFFFFF"/>
                          </a:solidFill>
                          <a:latin typeface="Verdana"/>
                        </a:rPr>
                        <a:t>NOMBRE</a:t>
                      </a:r>
                      <a:endParaRPr lang="es-ES" sz="1100" b="1" u="sng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 dirty="0" smtClean="0">
                          <a:solidFill>
                            <a:srgbClr val="FFFFFF"/>
                          </a:solidFill>
                          <a:latin typeface="Verdana"/>
                        </a:rPr>
                        <a:t>CLASE</a:t>
                      </a:r>
                      <a:endParaRPr lang="es-ES" sz="1100" b="1" u="sng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solidFill>
                            <a:srgbClr val="FFFFFF"/>
                          </a:solidFill>
                          <a:latin typeface="Verdana"/>
                        </a:rPr>
                        <a:t>LUGAR NACIMIENTO</a:t>
                      </a:r>
                      <a:endParaRPr lang="es-ES" sz="1100" b="1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solidFill>
                            <a:srgbClr val="FFFFFF"/>
                          </a:solidFill>
                          <a:latin typeface="Verdana"/>
                        </a:rPr>
                        <a:t>ULTIMO COLEGIO</a:t>
                      </a:r>
                      <a:endParaRPr lang="es-ES" sz="1100" b="1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2"/>
                        </a:rPr>
                        <a:t>Barry, Ryan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Del Mar, Calif.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Trinity University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9575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3"/>
                        </a:rPr>
                        <a:t>Bauch, Benjamin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Trabuco Canyon, Calif.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Pacific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4"/>
                        </a:rPr>
                        <a:t>Blackney, Kyle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Flint, Mich.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Midland College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5"/>
                        </a:rPr>
                        <a:t>Carlson, Tom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SR/3L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Sioux Falls, S.D.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O'Gorman HS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 dirty="0" err="1">
                          <a:solidFill>
                            <a:srgbClr val="444444"/>
                          </a:solidFill>
                          <a:latin typeface="Arial"/>
                          <a:hlinkClick r:id="rId6"/>
                        </a:rPr>
                        <a:t>Catlin</a:t>
                      </a:r>
                      <a:r>
                        <a:rPr lang="es-ES" sz="1100" b="0" i="0" u="sng" dirty="0">
                          <a:solidFill>
                            <a:srgbClr val="444444"/>
                          </a:solidFill>
                          <a:latin typeface="Arial"/>
                          <a:hlinkClick r:id="rId6"/>
                        </a:rPr>
                        <a:t>, John</a:t>
                      </a:r>
                      <a:endParaRPr lang="es-ES" sz="1100" b="0" i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SO</a:t>
                      </a:r>
                      <a:endParaRPr lang="es-ES" sz="1100" b="0" i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Carmichael, Calif.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Jesuit HS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9575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7"/>
                        </a:rPr>
                        <a:t>Chavez, Samuel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SR/TR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Hillsborough, Calif.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University of Arkansas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8"/>
                        </a:rPr>
                        <a:t>Erkenbeck, James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JR/2L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San Diego, Calif.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Torrey Pines HS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9575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9"/>
                        </a:rPr>
                        <a:t>Estrada, Alex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Belen, N.M.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University of the Southwest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10"/>
                        </a:rPr>
                        <a:t>Gay, Ryan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Pittston, Maine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Gardiner HS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11"/>
                        </a:rPr>
                        <a:t>Gehrke, James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JR/RS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Albuquerque, N.M.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La Cueva HS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12"/>
                        </a:rPr>
                        <a:t>McDonald, Shane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Mansfield, Texas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Mansfield HS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13"/>
                        </a:rPr>
                        <a:t>Richardson, Tom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Guildford, England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Fresno City C.C.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14"/>
                        </a:rPr>
                        <a:t>Ross, Travis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SR/TR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Crookston, Minn.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St. Cloud State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15"/>
                        </a:rPr>
                        <a:t>Saunders, Sam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Albuquerque, N.M.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La Cueva HS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252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339752" y="404664"/>
            <a:ext cx="6264696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Equipo de Golf masculino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467544" y="1879851"/>
          <a:ext cx="8280921" cy="4978149"/>
        </p:xfrm>
        <a:graphic>
          <a:graphicData uri="http://schemas.openxmlformats.org/drawingml/2006/table">
            <a:tbl>
              <a:tblPr/>
              <a:tblGrid>
                <a:gridCol w="2760307"/>
                <a:gridCol w="2760307"/>
                <a:gridCol w="2760307"/>
              </a:tblGrid>
              <a:tr h="275925"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Fecha                                               </a:t>
                      </a:r>
                      <a:r>
                        <a:rPr lang="es-ES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Torneo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500" b="0" i="0" dirty="0" smtClean="0">
                          <a:solidFill>
                            <a:srgbClr val="FFFFFF"/>
                          </a:solidFill>
                          <a:latin typeface="verdana"/>
                        </a:rPr>
                        <a:t>  </a:t>
                      </a:r>
                      <a:r>
                        <a:rPr lang="es-ES" sz="1800" b="0" i="0" dirty="0" smtClean="0">
                          <a:solidFill>
                            <a:srgbClr val="FFFFFF"/>
                          </a:solidFill>
                          <a:latin typeface="verdana"/>
                        </a:rPr>
                        <a:t>Localidad</a:t>
                      </a:r>
                      <a:endParaRPr lang="es-ES" sz="500" b="0" i="0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77777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02/16/11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vs. John A.Burns Intercollegiate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latin typeface="verdana"/>
                        </a:rPr>
                        <a:t>Leilehua Golf Course - Schofield Barracks, Hawaii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02/17/11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John A.Burns Intercollegiate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latin typeface="verdana"/>
                        </a:rPr>
                        <a:t>Leilehua Golf Course - Schofield Barracks, Hawaii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02/18/11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John </a:t>
                      </a:r>
                      <a:r>
                        <a:rPr lang="es-ES" sz="1200" b="0" i="0" dirty="0" err="1">
                          <a:solidFill>
                            <a:srgbClr val="000000"/>
                          </a:solidFill>
                          <a:latin typeface="verdana"/>
                        </a:rPr>
                        <a:t>A.Burns</a:t>
                      </a:r>
                      <a:r>
                        <a:rPr lang="es-ES" sz="12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 </a:t>
                      </a:r>
                      <a:r>
                        <a:rPr lang="es-ES" sz="1200" b="0" i="0" dirty="0" err="1">
                          <a:solidFill>
                            <a:srgbClr val="000000"/>
                          </a:solidFill>
                          <a:latin typeface="verdana"/>
                        </a:rPr>
                        <a:t>Intercollegiate</a:t>
                      </a:r>
                      <a:endParaRPr lang="es-ES" sz="1200" b="0" i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latin typeface="verdana"/>
                        </a:rPr>
                        <a:t>Leilehua Golf Course - Schofield Barracks, Hawaii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03/07/11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Fresno State Lexus Classic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latin typeface="verdana"/>
                        </a:rPr>
                        <a:t>Sunnyside Country Club - Fresno, Calif.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03/08/11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Fresno State Lexus Classic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latin typeface="verdana"/>
                        </a:rPr>
                        <a:t>Sunnyside Country Club - Fresno, Calif.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03/21/11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National Invitational Tournament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latin typeface="verdana"/>
                        </a:rPr>
                        <a:t>OMNI Tucson National Golf Club - Tucson, Ariz.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03/22/11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National Invitational Tournament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latin typeface="verdana"/>
                        </a:rPr>
                        <a:t>OMNI Tucson National Golf Club - Tucson, Ariz.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03/24/11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vs. Barona Collegiate Cup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latin typeface="verdana"/>
                        </a:rPr>
                        <a:t>Barona Valley Ranch Resort - Lakeside, Calif.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03/25/11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Barona Collegiate Cup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Barona Valley Ranch Resort - Lakeside, Calif.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82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286000" y="404665"/>
            <a:ext cx="6390456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Torneos  de Golf masculino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Primer Trimestre 2011</a:t>
            </a:r>
            <a:endParaRPr 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23528" y="1721392"/>
          <a:ext cx="8280918" cy="5136608"/>
        </p:xfrm>
        <a:graphic>
          <a:graphicData uri="http://schemas.openxmlformats.org/drawingml/2006/table">
            <a:tbl>
              <a:tblPr/>
              <a:tblGrid>
                <a:gridCol w="2760306"/>
                <a:gridCol w="624069"/>
                <a:gridCol w="4896543"/>
              </a:tblGrid>
              <a:tr h="435114"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 dirty="0" smtClean="0">
                          <a:latin typeface="Verdana"/>
                        </a:rPr>
                        <a:t>NOMBRE</a:t>
                      </a:r>
                      <a:endParaRPr lang="es-ES" sz="1100" b="1" u="sng" dirty="0">
                        <a:latin typeface="Verdana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 dirty="0" smtClean="0">
                          <a:latin typeface="Verdana"/>
                        </a:rPr>
                        <a:t>CLASE</a:t>
                      </a:r>
                      <a:endParaRPr lang="es-ES" sz="1100" b="1" u="sng" dirty="0">
                        <a:latin typeface="Verdana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latin typeface="Verdana"/>
                        </a:rPr>
                        <a:t>LUGAR</a:t>
                      </a:r>
                      <a:r>
                        <a:rPr lang="es-ES" sz="1100" b="1" baseline="0" dirty="0" smtClean="0">
                          <a:latin typeface="Verdana"/>
                        </a:rPr>
                        <a:t> DE NACIMIENTO/ULTIMO COLEGIO</a:t>
                      </a:r>
                      <a:endParaRPr lang="es-ES" sz="1100" b="1" dirty="0">
                        <a:latin typeface="Verdana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511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666666"/>
                          </a:solidFill>
                          <a:latin typeface="Arial"/>
                          <a:hlinkClick r:id="rId2"/>
                        </a:rPr>
                        <a:t>Buchner, Beth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SO/1L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Loveland, Colo. (Loveland HS)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38545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3"/>
                        </a:rPr>
                        <a:t>de Roey, Manon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FR/HS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Schilde, Belgium (SportHumanitora Hasselt)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38545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4"/>
                        </a:rPr>
                        <a:t>Hellbom, Rebecca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JR/2L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Vasteras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, </a:t>
                      </a:r>
                      <a:r>
                        <a:rPr lang="es-ES" sz="1100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Sweden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 (</a:t>
                      </a:r>
                      <a:r>
                        <a:rPr lang="es-ES" sz="1100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Klippans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s-ES" sz="1100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Gymnasieskola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)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4197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5"/>
                        </a:rPr>
                        <a:t>Hoglund, Sofia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FR/HS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Kokkola, Finland (Baylor School (Chattanooga, Tenn.))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511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6"/>
                        </a:rPr>
                        <a:t>Kennon, Jordan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SR/Tr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Deming, N.M. (Belmont Abbey)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511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7"/>
                        </a:rPr>
                        <a:t>Miller, Erin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JR/2L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El Paso, Texas (Coronado HS)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511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8"/>
                        </a:rPr>
                        <a:t>Salvo, Sarah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JR/2L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i="0">
                          <a:solidFill>
                            <a:srgbClr val="000000"/>
                          </a:solidFill>
                          <a:latin typeface="Arial"/>
                        </a:rPr>
                        <a:t>Glendale, Calif. (Notre Dame HS)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4197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9"/>
                        </a:rPr>
                        <a:t>Stevens, Sammi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FR/HS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Hereford, Texas (The Pendleton School (Bradenton, Fla.))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246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s-ES">
                <a:latin typeface="Calibri" pitchFamily="34" charset="0"/>
              </a:rPr>
              <a:t/>
            </a:r>
            <a:br>
              <a:rPr lang="es-ES">
                <a:latin typeface="Calibri" pitchFamily="34" charset="0"/>
              </a:rPr>
            </a:br>
            <a:endParaRPr lang="es-ES">
              <a:latin typeface="Calibr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286000" y="260649"/>
            <a:ext cx="6102424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Equipo de Golf femenino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2010-2011</a:t>
            </a:r>
            <a:endParaRPr 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750" y="1844675"/>
          <a:ext cx="8352930" cy="4680520"/>
        </p:xfrm>
        <a:graphic>
          <a:graphicData uri="http://schemas.openxmlformats.org/drawingml/2006/table">
            <a:tbl>
              <a:tblPr/>
              <a:tblGrid>
                <a:gridCol w="2784310"/>
                <a:gridCol w="2784310"/>
                <a:gridCol w="2784310"/>
              </a:tblGrid>
              <a:tr h="544695">
                <a:tc>
                  <a:txBody>
                    <a:bodyPr/>
                    <a:lstStyle/>
                    <a:p>
                      <a:r>
                        <a:rPr lang="es-ES" sz="10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02/07/11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Arizona Invitational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Arizona National GC, Tucson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44695">
                <a:tc>
                  <a:txBody>
                    <a:bodyPr/>
                    <a:lstStyle/>
                    <a:p>
                      <a:r>
                        <a:rPr lang="es-ES" sz="10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02/08/11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Arizona Invitational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Arizona </a:t>
                      </a:r>
                      <a:r>
                        <a:rPr lang="es-ES" sz="1000" b="0" i="0" dirty="0" err="1">
                          <a:solidFill>
                            <a:srgbClr val="000000"/>
                          </a:solidFill>
                          <a:latin typeface="verdana"/>
                        </a:rPr>
                        <a:t>National</a:t>
                      </a:r>
                      <a:r>
                        <a:rPr lang="es-ES" sz="10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 GC, Tucson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18226"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02/28/11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Bruin Wave Invitational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Robinson Ranch GC, Santa Clarita, Calif.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18226"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03/01/11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Bruin Wave Invitational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Robinson Ranch GC, Santa Clarita, Calif.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18226"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03/02/11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Bruin Wave Invitational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Robinson Ranch GC, Santa Clarita, Calif.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18226"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03/20/11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i="0">
                          <a:solidFill>
                            <a:srgbClr val="000000"/>
                          </a:solidFill>
                          <a:latin typeface="verdana"/>
                        </a:rPr>
                        <a:t>The Battle at Rancho Bernardo Inn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Rancho Bernardo GC, San Diego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18226"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03/21/11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i="0">
                          <a:solidFill>
                            <a:srgbClr val="000000"/>
                          </a:solidFill>
                          <a:latin typeface="verdana"/>
                        </a:rPr>
                        <a:t>The Battle at Rancho Bernardo Inn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Rancho Bernardo GC, San Diego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1026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10265" name="Picture 2" descr="http://t3.gstatic.com/images?q=tbn:ANd9GcRVsvvEDDpFouMRITzz_6YfN9jgRVGeYN1zNmUHxDHq9J86nS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14550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286000" y="476673"/>
            <a:ext cx="6318448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Torneos  de Golf femenino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Primer Trimestre 2011</a:t>
            </a:r>
            <a:endParaRPr lang="es-ES" sz="2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539750" y="1484313"/>
            <a:ext cx="83534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dirty="0">
                <a:solidFill>
                  <a:schemeClr val="accent3">
                    <a:lumMod val="75000"/>
                  </a:schemeClr>
                </a:solidFill>
              </a:rPr>
              <a:t>Fecha                                  Torneo                                  Localidad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UNM Photo 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149080"/>
            <a:ext cx="8711952" cy="2450237"/>
          </a:xfrm>
          <a:prstGeom prst="rect">
            <a:avLst/>
          </a:prstGeom>
          <a:noFill/>
        </p:spPr>
      </p:pic>
      <p:pic>
        <p:nvPicPr>
          <p:cNvPr id="39940" name="Picture 4" descr="UNM Photo Ban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628800"/>
            <a:ext cx="8496944" cy="2389766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2390130" y="476672"/>
            <a:ext cx="557075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Instalaciones deportivas</a:t>
            </a:r>
            <a:endParaRPr lang="es-E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6BCC843-085C-4ED8-99F3-C39CDBB848F9}"/>
</file>

<file path=customXml/itemProps2.xml><?xml version="1.0" encoding="utf-8"?>
<ds:datastoreItem xmlns:ds="http://schemas.openxmlformats.org/officeDocument/2006/customXml" ds:itemID="{D73C6AB4-936A-4217-BC33-3FAD0884D498}"/>
</file>

<file path=customXml/itemProps3.xml><?xml version="1.0" encoding="utf-8"?>
<ds:datastoreItem xmlns:ds="http://schemas.openxmlformats.org/officeDocument/2006/customXml" ds:itemID="{E76171C3-023A-4347-8269-23A86AF1691A}"/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923</Words>
  <Application>Microsoft Office PowerPoint</Application>
  <PresentationFormat>Presentación en pantalla (4:3)</PresentationFormat>
  <Paragraphs>227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35</cp:revision>
  <dcterms:created xsi:type="dcterms:W3CDTF">2010-12-26T12:38:15Z</dcterms:created>
  <dcterms:modified xsi:type="dcterms:W3CDTF">2011-01-06T21:31:35Z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