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0" r:id="rId4"/>
    <p:sldId id="259" r:id="rId5"/>
    <p:sldId id="262" r:id="rId6"/>
    <p:sldId id="263" r:id="rId7"/>
    <p:sldId id="258" r:id="rId8"/>
    <p:sldId id="264" r:id="rId9"/>
    <p:sldId id="268" r:id="rId10"/>
    <p:sldId id="266" r:id="rId11"/>
    <p:sldId id="265" r:id="rId12"/>
    <p:sldId id="267" r:id="rId13"/>
    <p:sldId id="257" r:id="rId1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99" autoAdjust="0"/>
    <p:restoredTop sz="94660"/>
  </p:normalViewPr>
  <p:slideViewPr>
    <p:cSldViewPr>
      <p:cViewPr varScale="1">
        <p:scale>
          <a:sx n="74" d="100"/>
          <a:sy n="74" d="100"/>
        </p:scale>
        <p:origin x="-9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6C3EADAB-78CB-4C86-89A2-9C3569C5B6B0}"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DF4F909B-3A6F-49D5-A361-977A9558AA24}"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8DBA326-E8D1-4797-A003-1F2F340F30D9}"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EA4EE26-AE82-4B9B-BBA7-D95166C3A318}"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6AF60763-C0AF-4BE9-B8C5-7BBBA28E5683}"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FE907ED5-0C4F-43C1-9557-572661AC8FDB}"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B754EFCF-B998-4F4E-81B4-79C6FA61F9AF}" type="datetimeFigureOut">
              <a:rPr lang="es-ES"/>
              <a:pPr>
                <a:defRPr/>
              </a:pPr>
              <a:t>10/01/2011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659057F-77C3-4199-A54B-0980BAB9DFD5}"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8756E0ED-08A1-45C7-ACC7-A3C92851A725}" type="datetimeFigureOut">
              <a:rPr lang="es-ES"/>
              <a:pPr>
                <a:defRPr/>
              </a:pPr>
              <a:t>10/01/2011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36F53FD0-8AF8-437F-8143-DACD5717421E}"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BFEC579B-55A6-4815-BE36-BE2E571B5655}" type="datetimeFigureOut">
              <a:rPr lang="es-ES"/>
              <a:pPr>
                <a:defRPr/>
              </a:pPr>
              <a:t>10/01/2011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AEDC3BE1-E91D-4ECF-9A61-E186D13FA615}"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362DF3E4-8ED2-4DE8-8BE5-8758705FB617}" type="datetimeFigureOut">
              <a:rPr lang="es-ES"/>
              <a:pPr>
                <a:defRPr/>
              </a:pPr>
              <a:t>10/01/2011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43A22D9B-CAC3-4DFD-B444-D99BA0744FAB}" type="slidenum">
              <a:rPr lang="es-ES"/>
              <a:pPr>
                <a:defRPr/>
              </a:pPr>
              <a:t>‹#›</a:t>
            </a:fld>
            <a:endParaRPr lang="es-ES"/>
          </a:p>
        </p:txBody>
      </p:sp>
      <p:pic>
        <p:nvPicPr>
          <p:cNvPr id="5" name="4 Imagen"/>
          <p:cNvPicPr/>
          <p:nvPr userDrawn="1"/>
        </p:nvPicPr>
        <p:blipFill>
          <a:blip r:embed="rId2" cstate="print"/>
          <a:srcRect l="46809" t="42282" r="27479" b="38370"/>
          <a:stretch>
            <a:fillRect/>
          </a:stretch>
        </p:blipFill>
        <p:spPr bwMode="auto">
          <a:xfrm>
            <a:off x="0" y="0"/>
            <a:ext cx="1669356" cy="940828"/>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EE4F6F0C-6EFF-48A5-9081-92C78C96D506}" type="datetimeFigureOut">
              <a:rPr lang="es-ES"/>
              <a:pPr>
                <a:defRPr/>
              </a:pPr>
              <a:t>10/01/2011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BB1D3564-0941-43E3-AED0-09FFD67CC7B8}"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FA1C2F3-7DCC-4758-A5EB-C54F4DBE5F26}" type="datetimeFigureOut">
              <a:rPr lang="es-ES"/>
              <a:pPr>
                <a:defRPr/>
              </a:pPr>
              <a:t>10/01/2011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D90BE715-4D4A-42ED-8F05-462BE82522D7}"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B46A18FA-74CA-4276-8A44-CAD48250AACA}"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043618F-73C2-4808-9CF8-28EA75107785}"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9B25F8D-A2E1-402D-AC9A-9B54312F53A8}"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D0E2A81-4FC9-4D9A-9C17-DC925E681471}"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9933"/>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283E565-E289-4695-8C37-1762706B63BA}" type="datetimeFigureOut">
              <a:rPr lang="es-ES"/>
              <a:pPr>
                <a:defRPr/>
              </a:pPr>
              <a:t>10/01/2011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BFEEC353-C7D7-4A2F-99AC-8CABCE9F0053}"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www.databasegolf.com/players/playerpage.htm?samid=EstesBob01" TargetMode="External"/><Relationship Id="rId13" Type="http://schemas.openxmlformats.org/officeDocument/2006/relationships/hyperlink" Target="http://www.databasegolf.com/players/playerpage.htm?samid=MasseRik01" TargetMode="External"/><Relationship Id="rId3" Type="http://schemas.openxmlformats.org/officeDocument/2006/relationships/hyperlink" Target="http://www.databasegolf.com/players/playerpage.htm?samid=BrookMar01" TargetMode="External"/><Relationship Id="rId7" Type="http://schemas.openxmlformats.org/officeDocument/2006/relationships/hyperlink" Target="http://www.databasegolf.com/players/playerpage.htm?samid=DillTer01" TargetMode="External"/><Relationship Id="rId12" Type="http://schemas.openxmlformats.org/officeDocument/2006/relationships/hyperlink" Target="http://www.databasegolf.com/players/playerpage.htm?samid=LeonaJus01" TargetMode="External"/><Relationship Id="rId2" Type="http://schemas.openxmlformats.org/officeDocument/2006/relationships/hyperlink" Target="http://www.databasegolf.com/players/playerpage.htm?samid=BlackPhi01" TargetMode="External"/><Relationship Id="rId16" Type="http://schemas.openxmlformats.org/officeDocument/2006/relationships/hyperlink" Target="http://www.databasegolf.com/players/playerpage.htm?samid=UrestOma01" TargetMode="External"/><Relationship Id="rId1" Type="http://schemas.openxmlformats.org/officeDocument/2006/relationships/slideLayout" Target="../slideLayouts/slideLayout7.xml"/><Relationship Id="rId6" Type="http://schemas.openxmlformats.org/officeDocument/2006/relationships/hyperlink" Target="http://www.databasegolf.com/players/playerpage.htm?samid=CrensBen01" TargetMode="External"/><Relationship Id="rId11" Type="http://schemas.openxmlformats.org/officeDocument/2006/relationships/hyperlink" Target="http://www.databasegolf.com/players/playerpage.htm?samid=KiteTom01" TargetMode="External"/><Relationship Id="rId5" Type="http://schemas.openxmlformats.org/officeDocument/2006/relationships/hyperlink" Target="http://www.databasegolf.com/players/playerpage.htm?samid=ChambBra01" TargetMode="External"/><Relationship Id="rId15" Type="http://schemas.openxmlformats.org/officeDocument/2006/relationships/hyperlink" Target="http://www.databasegolf.com/players/playerpage.htm?samid=TenBrLan01" TargetMode="External"/><Relationship Id="rId10" Type="http://schemas.openxmlformats.org/officeDocument/2006/relationships/hyperlink" Target="http://www.databasegolf.com/players/playerpage.htm?samid=GosseDav01" TargetMode="External"/><Relationship Id="rId4" Type="http://schemas.openxmlformats.org/officeDocument/2006/relationships/hyperlink" Target="http://www.databasegolf.com/players/playerpage.htm?samid=ChaffJon01" TargetMode="External"/><Relationship Id="rId9" Type="http://schemas.openxmlformats.org/officeDocument/2006/relationships/hyperlink" Target="http://www.databasegolf.com/players/playerpage.htm?samid=FrazaHar01" TargetMode="External"/><Relationship Id="rId14" Type="http://schemas.openxmlformats.org/officeDocument/2006/relationships/hyperlink" Target="http://www.databasegolf.com/players/playerpage.htm?samid=ShortWes0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http://www.otago.ac.nz/prodcons/groups/public/@otagostudentexchange/documents/webcontent/otago003777.jpg"/>
          <p:cNvPicPr>
            <a:picLocks noChangeAspect="1" noChangeArrowheads="1"/>
          </p:cNvPicPr>
          <p:nvPr/>
        </p:nvPicPr>
        <p:blipFill>
          <a:blip r:embed="rId2" cstate="print"/>
          <a:srcRect/>
          <a:stretch>
            <a:fillRect/>
          </a:stretch>
        </p:blipFill>
        <p:spPr bwMode="auto">
          <a:xfrm>
            <a:off x="3132138" y="1412875"/>
            <a:ext cx="2381250" cy="2419350"/>
          </a:xfrm>
          <a:prstGeom prst="rect">
            <a:avLst/>
          </a:prstGeom>
          <a:noFill/>
          <a:ln w="9525">
            <a:noFill/>
            <a:miter lim="800000"/>
            <a:headEnd/>
            <a:tailEnd/>
          </a:ln>
        </p:spPr>
      </p:pic>
      <p:sp>
        <p:nvSpPr>
          <p:cNvPr id="2051" name="AutoShape 6" descr="data:image/jpg;base64,/9j/4AAQSkZJRgABAQAAAQABAAD/2wCEAAkGBhIOERESEg8QERMQFQ8TEBUWFhUTFBEXGBYXGB8UGBQXGzIeHBkvGR4VHzssJCcpLCwuFR4xNTAqNSYrLCkBCQoKDgwOGg8PGi8kHyQ0MSwuNSo1KjQpLyk0NSw1Lyo1MCowNS0tLjQtLCkvMi8sLzQpLzUsKSksLCwsLDQsKf/AABEIAHMAcwMBIgACEQEDEQH/xAAbAAEAAwEBAQEAAAAAAAAAAAAABAUHBgMCAf/EAEIQAAIBAgIECAoIBQUAAAAAAAABAgMRBBIFBiExNEFRcXOSstEHFCIzU2FygZGxExYjMlJjocFUg8LS4RdCRGKC/8QAGgEBAAIDAQAAAAAAAAAAAAAAAAQGAQMFAv/EAC4RAAEDAgQEBQQDAQAAAAAAAAABAgMREgQTITEVYXGBMzRBobEUI1HRMnLBBf/aAAwDAQACEQMRAD8A3EAAAA5HWnWetha6hTyZckZbVd3bfrNM0zYW3ON0MLpnWt3OuBnH18xX5XV/yPr5ivyur/kicSh5k3hc/I0cFFqlpmpi6c5VMt4zyqytsyp/uTdPY6WHw9SrC2aCTV9q2yS/cmNma6PMTbchOhc2TKXfYsAZ39f8T+Gl1X3j6/4n8NLqvvInEYeZM4ZPyNEBwuitda9WtSpyjStOcIuyd7N853RJhnZMiq0iz4d8CojwADeRwAAAAAAZ1r9wpdHD5yNFPiVGLd3FN+tJkbEwZzLK0JWFnyJL6VMZBI0irVqvSVe2y71DgpYlppP7OW9X40VuOO+RGFoklsjWSm2pd+DzzNXpP6IlnrdwOvzR7cS2hTUdyS5lY/ZRTVmrr1llZDbDlV9KFWfPdPm09UUxcHbeEKlGMKFopeVU3JLiRxLK3PFkvVlalow82dGj6UqWGr/CsP0tP5msldoWhH6Cg8sb/R09tlf7q4yxO/g4Mlm9a6lcxuIzn7UpoAATSCAAADwx7+yqexPss9yPpDzVT2J9lnl2ynpv8kMkeLn6SfWl3n543U9JPrS7zzZL0domriXJUoZnFJvals95UUuctELm61qVXRCG3c+oVHHam0/U2vkftai4SlGStKLcZLkadj20fo2piJZKUc0knK10tnvMIiqtE3Mq5qJVdjz8bn6SfWl3jxufpJ9aXefWNwU6E3TqRyyja6una6vvXqPOlSc5RjFXcmoxXK27L9TK3ItDCWqlU2FStKX3pSlbddt/M+CdpHQlbDKLqwyqTajtTu1t4mQTDmuatHJqZY5rkq1dOR6rFTWxVJq27ypd48bn6SfWl3kmvoWtTpRrShanLLZ3W2+7ZvIJlyObophtjtUopqOqM28JRbbb8va3d/efGXBS6n8Do/8AvtMui1QeE3ohUcR4ruqgAG40A869LPGUb2zKSvyXVj0A3CLQ41+DlfxL6i/uLXV7VdYKU5Kq550lbLltZ35S9BFZhIWOua3XuSn4yaRqtc7TsZFpnhFfpavaZc6gcJl0Uu1EqNOwy4muvzJ/q7lvqBwqXRz+cThQeZTqWCfyq9CLrlwyr/L7CK7RPn6HS0e3EsdcuGVf5fYRXaJ8/Q6Wj24niXx16/6bIvLt/qnwdh4RfN0Pbn2ThTufCL5uh7c+ycMzbj/HXt8Gr/neXTv8mkx0R43gKFLPk8mlK9s25clys/05X8S+ov7jptCwy4eguSnT7KJp2fpYpERXprRPycP6uWJzmsWiVX8EPQ+jvFqMKWbNkvtta923uuTACW1qNRET0IjnK5Vcu6gAGTyAAAAAAZvrxgXTxLnbyaqUlzrY/wBviVWidJSwtaFWKvl3r8UXvRpWn9CxxlJweyS205fhfcZhjcFOhNwqRcZR3rl9afGiu4yF0MuY3Zde5ZsDO2aLLduiUXoS9YsfDEYidWF8s1C11Zq0Ummuci6OqKNalKTso1KTb5EpJt/Ajggq9Vfeu+5ObGjWWJtShfa3afji6kVC/wBHSvlb2Zm98rcmxIqMDhHWqQpx3zlGPx4/hd+48Ernf6nasuh9tVVqklaEeOCfG/8As/0JMbH4qWq9yLK9mEhonbqdRTgopJbkkl7j6ALOVUAAAAAAAAAAAAEPSWiKWKjlqwUrbnulHmZMIWltL08JBTqZrNqPkq7u7niS21b9uZ7jvuSzfkZlp3Ryw1edKLclHLZu19qT4iLhKP0lSEL2zyhG/JeSVyZrDj44jETqQvllltdWeyKW4iYKsoVKcnuhOnJ8ykmVV9uYtNq+xb2XZSV3p7mmaJ1XoYVqUYuU1/vlta5uJe4tyr0RrFSxbkqee8Em8ytvLQtEWXb9ulORU5lku+7WvMAA2mkAAAAAAAAAAAAHM+EDg0ekj8pHTEbH6Op4iOWrBTimnbatvuNM7FkjVqepugkSORr19DHwag9UsIv+OvjLvPHBat4SrBS8VyXvsk5J7HznF4bJWlU9/wBHd4pFStF9v2Ung685W9mHzZ3RC0foWjhm3SpqDkknZt3tzsmnXwsSxRoxTjYqZJpVe0AAkkUAAAAAAAAAAAAAAAAAAAAAAAAAAAAAA//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sp>
        <p:nvSpPr>
          <p:cNvPr id="8" name="7 Rectángulo"/>
          <p:cNvSpPr/>
          <p:nvPr/>
        </p:nvSpPr>
        <p:spPr>
          <a:xfrm>
            <a:off x="1797141" y="4581128"/>
            <a:ext cx="5549724" cy="1754326"/>
          </a:xfrm>
          <a:prstGeom prst="rect">
            <a:avLst/>
          </a:prstGeom>
          <a:noFill/>
        </p:spPr>
        <p:txBody>
          <a:bodyPr>
            <a:spAutoFit/>
          </a:bodyPr>
          <a:lstStyle/>
          <a:p>
            <a:pPr algn="ctr" fontAlgn="auto">
              <a:spcBef>
                <a:spcPts val="0"/>
              </a:spcBef>
              <a:spcAft>
                <a:spcPts val="0"/>
              </a:spcAft>
              <a:defRPr/>
            </a:pPr>
            <a:r>
              <a:rPr lang="es-ES" sz="54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rPr>
              <a:t>University</a:t>
            </a:r>
            <a:r>
              <a:rPr lang="es-E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rPr>
              <a:t> of Texas</a:t>
            </a:r>
          </a:p>
          <a:p>
            <a:pPr algn="ctr" fontAlgn="auto">
              <a:spcBef>
                <a:spcPts val="0"/>
              </a:spcBef>
              <a:spcAft>
                <a:spcPts val="0"/>
              </a:spcAft>
              <a:defRPr/>
            </a:pPr>
            <a:r>
              <a:rPr lang="es-E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rPr>
              <a:t>Austin, TX.</a:t>
            </a:r>
          </a:p>
        </p:txBody>
      </p:sp>
      <p:pic>
        <p:nvPicPr>
          <p:cNvPr id="13314" name="Picture 2"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3316" name="Picture 4"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3318" name="Picture 6"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3320" name="Picture 8"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3322" name="Picture 10"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288" y="2492375"/>
            <a:ext cx="8424862" cy="2001838"/>
          </a:xfrm>
          <a:prstGeom prst="rect">
            <a:avLst/>
          </a:prstGeom>
        </p:spPr>
        <p:txBody>
          <a:bodyPr>
            <a:spAutoFit/>
          </a:bodyPr>
          <a:lstStyle/>
          <a:p>
            <a:pPr fontAlgn="auto">
              <a:spcBef>
                <a:spcPts val="0"/>
              </a:spcBef>
              <a:spcAft>
                <a:spcPts val="0"/>
              </a:spcAft>
              <a:defRPr/>
            </a:pPr>
            <a:r>
              <a:rPr lang="es-ES" sz="2800" b="1" dirty="0">
                <a:solidFill>
                  <a:schemeClr val="accent6">
                    <a:lumMod val="50000"/>
                  </a:schemeClr>
                </a:solidFill>
                <a:latin typeface="+mn-lt"/>
              </a:rPr>
              <a:t>Austin</a:t>
            </a:r>
            <a:r>
              <a:rPr lang="es-ES" dirty="0">
                <a:latin typeface="+mn-lt"/>
              </a:rPr>
              <a:t>, </a:t>
            </a:r>
            <a:r>
              <a:rPr lang="es-ES" sz="1600" dirty="0">
                <a:latin typeface="+mn-lt"/>
              </a:rPr>
              <a:t>es la capital del estado de Texas.</a:t>
            </a:r>
          </a:p>
          <a:p>
            <a:pPr fontAlgn="auto">
              <a:spcBef>
                <a:spcPts val="0"/>
              </a:spcBef>
              <a:spcAft>
                <a:spcPts val="0"/>
              </a:spcAft>
              <a:defRPr/>
            </a:pPr>
            <a:r>
              <a:rPr lang="es-ES" sz="1600" dirty="0">
                <a:latin typeface="+mn-lt"/>
              </a:rPr>
              <a:t>Además de sus funciones como sede del gobierno del estado, </a:t>
            </a:r>
            <a:r>
              <a:rPr lang="es-ES" sz="1600" b="1" dirty="0">
                <a:latin typeface="+mn-lt"/>
              </a:rPr>
              <a:t>Austin</a:t>
            </a:r>
            <a:r>
              <a:rPr lang="es-ES" sz="1600" dirty="0">
                <a:latin typeface="+mn-lt"/>
              </a:rPr>
              <a:t> es un centro comercial, fabril, docente y de convenciones. Entre su producción, destacan los artículos de alta tecnología, como equipos eléctricos, semiconductores y equipos informáticos. Es la sede de la Universidad de Texas en .  Está previsto que desde 2012 hasta, al menos, 2021, el Gran Premio de Formula 1 de Estados Unidos se celebre en Austin.  El aeropuerto internacional se encuentra a 8 </a:t>
            </a:r>
            <a:r>
              <a:rPr lang="es-ES" sz="1600" dirty="0" err="1">
                <a:latin typeface="+mn-lt"/>
              </a:rPr>
              <a:t>kms</a:t>
            </a:r>
            <a:r>
              <a:rPr lang="es-ES" sz="1600" dirty="0">
                <a:latin typeface="+mn-lt"/>
              </a:rPr>
              <a:t>. de la ciudad. La temperatura media anual es de 18,9º.  (Julio es el mes más caluroso 29,6º)</a:t>
            </a:r>
          </a:p>
        </p:txBody>
      </p:sp>
      <p:pic>
        <p:nvPicPr>
          <p:cNvPr id="3076" name="Picture 2" descr="Archivo:Map of USA TX.svg"/>
          <p:cNvPicPr>
            <a:picLocks noChangeAspect="1" noChangeArrowheads="1"/>
          </p:cNvPicPr>
          <p:nvPr/>
        </p:nvPicPr>
        <p:blipFill>
          <a:blip r:embed="rId2" cstate="print"/>
          <a:srcRect/>
          <a:stretch>
            <a:fillRect/>
          </a:stretch>
        </p:blipFill>
        <p:spPr bwMode="auto">
          <a:xfrm>
            <a:off x="468313" y="4868863"/>
            <a:ext cx="2724150" cy="1771650"/>
          </a:xfrm>
          <a:prstGeom prst="rect">
            <a:avLst/>
          </a:prstGeom>
          <a:noFill/>
          <a:ln w="9525">
            <a:noFill/>
            <a:miter lim="800000"/>
            <a:headEnd/>
            <a:tailEnd/>
          </a:ln>
        </p:spPr>
      </p:pic>
      <p:sp>
        <p:nvSpPr>
          <p:cNvPr id="5" name="4 Rectángulo"/>
          <p:cNvSpPr/>
          <p:nvPr/>
        </p:nvSpPr>
        <p:spPr>
          <a:xfrm>
            <a:off x="395288" y="1268413"/>
            <a:ext cx="8353425" cy="1262062"/>
          </a:xfrm>
          <a:prstGeom prst="rect">
            <a:avLst/>
          </a:prstGeom>
        </p:spPr>
        <p:txBody>
          <a:bodyPr>
            <a:spAutoFit/>
          </a:bodyPr>
          <a:lstStyle/>
          <a:p>
            <a:pPr fontAlgn="auto">
              <a:spcBef>
                <a:spcPts val="0"/>
              </a:spcBef>
              <a:spcAft>
                <a:spcPts val="0"/>
              </a:spcAft>
              <a:defRPr/>
            </a:pPr>
            <a:r>
              <a:rPr lang="es-ES" sz="2800" b="1" dirty="0">
                <a:solidFill>
                  <a:schemeClr val="accent6">
                    <a:lumMod val="50000"/>
                  </a:schemeClr>
                </a:solidFill>
                <a:latin typeface="+mn-lt"/>
              </a:rPr>
              <a:t>Texas</a:t>
            </a:r>
            <a:r>
              <a:rPr lang="es-ES" dirty="0">
                <a:latin typeface="+mn-lt"/>
              </a:rPr>
              <a:t> </a:t>
            </a:r>
            <a:r>
              <a:rPr lang="es-ES" sz="1600" dirty="0">
                <a:latin typeface="+mn-lt"/>
              </a:rPr>
              <a:t>un estado  situado en la región Sur de los EEUU. Tanto en extensión como en población es el segundo de los estados de EEUU; abarca 696.200 km² y posee una población de 24,7 millones, en constante aumento. Limita al sur con México y con los estados estadounidenses de Luisiana al este, con Oklahoma al norte, al nordeste con Arkansas, y al oeste con Nuevo </a:t>
            </a:r>
            <a:r>
              <a:rPr lang="es-ES" sz="1600" dirty="0" err="1">
                <a:latin typeface="+mn-lt"/>
              </a:rPr>
              <a:t>Mexico</a:t>
            </a:r>
            <a:r>
              <a:rPr lang="es-ES" sz="1600" dirty="0">
                <a:latin typeface="+mn-lt"/>
              </a:rPr>
              <a:t>.</a:t>
            </a:r>
          </a:p>
        </p:txBody>
      </p:sp>
      <p:pic>
        <p:nvPicPr>
          <p:cNvPr id="3078" name="Picture 4" descr="http://www.austinpost.org/files/articles/map_texas_austin.jpg"/>
          <p:cNvPicPr>
            <a:picLocks noChangeAspect="1" noChangeArrowheads="1"/>
          </p:cNvPicPr>
          <p:nvPr/>
        </p:nvPicPr>
        <p:blipFill>
          <a:blip r:embed="rId3" cstate="print"/>
          <a:srcRect/>
          <a:stretch>
            <a:fillRect/>
          </a:stretch>
        </p:blipFill>
        <p:spPr bwMode="auto">
          <a:xfrm>
            <a:off x="6084888" y="4508500"/>
            <a:ext cx="2324100" cy="2160588"/>
          </a:xfrm>
          <a:prstGeom prst="rect">
            <a:avLst/>
          </a:prstGeom>
          <a:noFill/>
          <a:ln w="9525">
            <a:noFill/>
            <a:miter lim="800000"/>
            <a:headEnd/>
            <a:tailEnd/>
          </a:ln>
        </p:spPr>
      </p:pic>
      <p:sp>
        <p:nvSpPr>
          <p:cNvPr id="7" name="6 Rectángulo"/>
          <p:cNvSpPr/>
          <p:nvPr/>
        </p:nvSpPr>
        <p:spPr>
          <a:xfrm>
            <a:off x="2512178" y="404665"/>
            <a:ext cx="4119654" cy="646331"/>
          </a:xfrm>
          <a:prstGeom prst="rect">
            <a:avLst/>
          </a:prstGeom>
          <a:noFill/>
        </p:spPr>
        <p:txBody>
          <a:bodyPr>
            <a:spAutoFit/>
          </a:bodyPr>
          <a:lstStyle/>
          <a:p>
            <a:pPr algn="ctr" fontAlgn="auto">
              <a:spcBef>
                <a:spcPts val="0"/>
              </a:spcBef>
              <a:spcAft>
                <a:spcPts val="0"/>
              </a:spcAft>
              <a:defRPr/>
            </a:pPr>
            <a:r>
              <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Información General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8313" y="2492375"/>
            <a:ext cx="8351837" cy="3232150"/>
          </a:xfrm>
          <a:prstGeom prst="rect">
            <a:avLst/>
          </a:prstGeom>
        </p:spPr>
        <p:txBody>
          <a:bodyPr>
            <a:spAutoFit/>
          </a:bodyPr>
          <a:lstStyle/>
          <a:p>
            <a:pPr fontAlgn="auto">
              <a:spcBef>
                <a:spcPts val="0"/>
              </a:spcBef>
              <a:spcAft>
                <a:spcPts val="0"/>
              </a:spcAft>
              <a:defRPr/>
            </a:pPr>
            <a:r>
              <a:rPr lang="es-ES" sz="1600" dirty="0">
                <a:latin typeface="+mn-lt"/>
              </a:rPr>
              <a:t>La </a:t>
            </a:r>
            <a:r>
              <a:rPr lang="es-ES" sz="2800" b="1" dirty="0">
                <a:solidFill>
                  <a:schemeClr val="accent6">
                    <a:lumMod val="50000"/>
                  </a:schemeClr>
                </a:solidFill>
                <a:latin typeface="+mn-lt"/>
              </a:rPr>
              <a:t>Universidad de Texas en Austin</a:t>
            </a:r>
            <a:r>
              <a:rPr lang="es-ES" sz="1600" dirty="0">
                <a:solidFill>
                  <a:schemeClr val="accent6">
                    <a:lumMod val="50000"/>
                  </a:schemeClr>
                </a:solidFill>
                <a:latin typeface="+mn-lt"/>
              </a:rPr>
              <a:t> (</a:t>
            </a:r>
            <a:r>
              <a:rPr lang="es-ES" sz="1600" i="1" dirty="0" err="1">
                <a:solidFill>
                  <a:schemeClr val="accent6">
                    <a:lumMod val="50000"/>
                  </a:schemeClr>
                </a:solidFill>
                <a:latin typeface="+mn-lt"/>
              </a:rPr>
              <a:t>The</a:t>
            </a:r>
            <a:r>
              <a:rPr lang="es-ES" sz="1600" i="1" dirty="0">
                <a:solidFill>
                  <a:schemeClr val="accent6">
                    <a:lumMod val="50000"/>
                  </a:schemeClr>
                </a:solidFill>
                <a:latin typeface="+mn-lt"/>
              </a:rPr>
              <a:t> </a:t>
            </a:r>
            <a:r>
              <a:rPr lang="es-ES" sz="1600" i="1" dirty="0" err="1">
                <a:solidFill>
                  <a:schemeClr val="accent6">
                    <a:lumMod val="50000"/>
                  </a:schemeClr>
                </a:solidFill>
                <a:latin typeface="+mn-lt"/>
              </a:rPr>
              <a:t>University</a:t>
            </a:r>
            <a:r>
              <a:rPr lang="es-ES" sz="1600" i="1" dirty="0">
                <a:solidFill>
                  <a:schemeClr val="accent6">
                    <a:lumMod val="50000"/>
                  </a:schemeClr>
                </a:solidFill>
                <a:latin typeface="+mn-lt"/>
              </a:rPr>
              <a:t> of Texas at Austin)</a:t>
            </a:r>
            <a:r>
              <a:rPr lang="es-ES" sz="1600" dirty="0">
                <a:latin typeface="+mn-lt"/>
              </a:rPr>
              <a:t>, a menudo llamada "UT" o "Texas" simplemente, es la institución principal del sistema universitario público del estado de Texas .  Es nacionalmente reconocida por la calidad de su producción investigadora. Está ubicada en la ciudad de Austin,  Texas. El campus principal está situado a menos de una milla del Capitolio del Estado de Texas Capitolio  en Austin (simplemente siguiendo hacia el sur </a:t>
            </a:r>
            <a:r>
              <a:rPr lang="es-ES" sz="1600" dirty="0" err="1">
                <a:latin typeface="+mn-lt"/>
              </a:rPr>
              <a:t>Congress</a:t>
            </a:r>
            <a:r>
              <a:rPr lang="es-ES" sz="1600" dirty="0">
                <a:latin typeface="+mn-lt"/>
              </a:rPr>
              <a:t> St.). Fundada en 1883, la universidad se considera una "</a:t>
            </a:r>
            <a:r>
              <a:rPr lang="es-ES" sz="1600" dirty="0" err="1">
                <a:latin typeface="+mn-lt"/>
              </a:rPr>
              <a:t>Public</a:t>
            </a:r>
            <a:r>
              <a:rPr lang="es-ES" sz="1600" dirty="0">
                <a:latin typeface="+mn-lt"/>
              </a:rPr>
              <a:t> </a:t>
            </a:r>
            <a:r>
              <a:rPr lang="es-ES" sz="1600" dirty="0" err="1">
                <a:latin typeface="+mn-lt"/>
              </a:rPr>
              <a:t>Ivy</a:t>
            </a:r>
            <a:r>
              <a:rPr lang="es-ES" sz="1600" dirty="0">
                <a:latin typeface="+mn-lt"/>
              </a:rPr>
              <a:t>" (grupo de las mejores universidades públicas de Estados Unidos) y tenía la cuarta mayor inscripción del país en 2006, con 50.000 estudiantes y 20.000 trabajadores.</a:t>
            </a:r>
          </a:p>
          <a:p>
            <a:pPr fontAlgn="auto">
              <a:spcBef>
                <a:spcPts val="0"/>
              </a:spcBef>
              <a:spcAft>
                <a:spcPts val="0"/>
              </a:spcAft>
              <a:defRPr/>
            </a:pPr>
            <a:r>
              <a:rPr lang="es-ES" sz="1600" dirty="0">
                <a:latin typeface="+mn-lt"/>
              </a:rPr>
              <a:t>El campus de UT cuenta con varias facultades, centros de investigación, iglesias, aparcamientos, centros comerciales, etc. Es en sí mismo una pequeña ciudad dentro de Austin, con un estilo arquitectónico que recuerda remotamente a Europa cuando se visita. Su equipo de fútbol americano ganó la liga universitaria en la temporada 2005-2006.</a:t>
            </a:r>
          </a:p>
        </p:txBody>
      </p:sp>
      <p:sp>
        <p:nvSpPr>
          <p:cNvPr id="3" name="2 Rectángulo"/>
          <p:cNvSpPr/>
          <p:nvPr/>
        </p:nvSpPr>
        <p:spPr>
          <a:xfrm>
            <a:off x="3203848" y="620688"/>
            <a:ext cx="5112567"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La Universidad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388" y="1397000"/>
          <a:ext cx="8352928" cy="5026911"/>
        </p:xfrm>
        <a:graphic>
          <a:graphicData uri="http://schemas.openxmlformats.org/drawingml/2006/table">
            <a:tbl>
              <a:tblPr/>
              <a:tblGrid>
                <a:gridCol w="4176464"/>
                <a:gridCol w="4176464"/>
              </a:tblGrid>
              <a:tr h="2760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45</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87367">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1883</a:t>
                      </a:r>
                    </a:p>
                  </a:txBody>
                  <a:tcPr marL="61576" marR="61576" marT="30788" marB="30788" anchor="ctr">
                    <a:lnL>
                      <a:noFill/>
                    </a:lnL>
                    <a:lnR>
                      <a:noFill/>
                    </a:lnR>
                    <a:lnT>
                      <a:noFill/>
                    </a:lnT>
                    <a:lnB>
                      <a:noFill/>
                    </a:lnB>
                  </a:tcPr>
                </a:tc>
              </a:tr>
              <a:tr h="911669">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$41.330</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Semestre</a:t>
                      </a: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10.370</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Suburbana</a:t>
                      </a: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n-US" sz="1200" b="0" i="0" kern="1200" dirty="0" smtClean="0">
                          <a:solidFill>
                            <a:schemeClr val="tx1"/>
                          </a:solidFill>
                          <a:latin typeface="+mn-lt"/>
                          <a:ea typeface="+mn-ea"/>
                          <a:cs typeface="+mn-cs"/>
                        </a:rPr>
                        <a:t>1300</a:t>
                      </a:r>
                      <a:endParaRPr lang="es-ES" sz="1200" dirty="0"/>
                    </a:p>
                  </a:txBody>
                  <a:tcPr marL="61576" marR="61576" marT="30788" marB="30788" anchor="ctr">
                    <a:lnL>
                      <a:noFill/>
                    </a:lnL>
                    <a:lnR>
                      <a:noFill/>
                    </a:lnR>
                    <a:lnT>
                      <a:noFill/>
                    </a:lnT>
                    <a:lnB>
                      <a:noFill/>
                    </a:lnB>
                  </a:tcPr>
                </a:tc>
              </a:tr>
              <a:tr h="701446">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Consultar</a:t>
                      </a:r>
                      <a:endParaRPr lang="es-ES" sz="1200" dirty="0"/>
                    </a:p>
                  </a:txBody>
                  <a:tcPr marL="61576" marR="61576" marT="30788" marB="30788" anchor="ctr">
                    <a:lnL>
                      <a:noFill/>
                    </a:lnL>
                    <a:lnR>
                      <a:noFill/>
                    </a:lnR>
                    <a:lnT>
                      <a:noFill/>
                    </a:lnT>
                    <a:lnB>
                      <a:noFill/>
                    </a:lnB>
                  </a:tcPr>
                </a:tc>
              </a:tr>
              <a:tr h="367118">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a:t>
                      </a:r>
                      <a:r>
                        <a:rPr lang="es-ES" sz="1200" baseline="0" dirty="0" smtClean="0"/>
                        <a:t> de Febrero para Semestre </a:t>
                      </a:r>
                      <a:r>
                        <a:rPr lang="es-ES" sz="1200" baseline="0" dirty="0" err="1" smtClean="0"/>
                        <a:t>Vernano</a:t>
                      </a:r>
                      <a:r>
                        <a:rPr lang="es-ES" sz="1200" baseline="0" dirty="0" smtClean="0"/>
                        <a:t>/otoño</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$90</a:t>
                      </a:r>
                      <a:endParaRPr lang="es-ES" sz="1200" dirty="0"/>
                    </a:p>
                  </a:txBody>
                  <a:tcPr marL="61576" marR="61576" marT="30788" marB="30788" anchor="ctr">
                    <a:lnL>
                      <a:noFill/>
                    </a:lnL>
                    <a:lnR>
                      <a:noFill/>
                    </a:lnR>
                    <a:lnT>
                      <a:noFill/>
                    </a:lnT>
                    <a:lnB>
                      <a:noFill/>
                    </a:lnB>
                  </a:tcPr>
                </a:tc>
              </a:tr>
              <a:tr h="421134">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45%</a:t>
                      </a:r>
                      <a:endParaRPr lang="es-ES" sz="1200" i="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sp>
        <p:nvSpPr>
          <p:cNvPr id="4" name="3 Rectángulo"/>
          <p:cNvSpPr/>
          <p:nvPr/>
        </p:nvSpPr>
        <p:spPr>
          <a:xfrm>
            <a:off x="2722171" y="404664"/>
            <a:ext cx="3699667" cy="523220"/>
          </a:xfrm>
          <a:prstGeom prst="rect">
            <a:avLst/>
          </a:prstGeom>
          <a:noFill/>
        </p:spPr>
        <p:txBody>
          <a:bodyPr>
            <a:spAutoFit/>
          </a:bodyPr>
          <a:lstStyle/>
          <a:p>
            <a:pPr algn="ctr" fontAlgn="auto">
              <a:spcBef>
                <a:spcPts val="0"/>
              </a:spcBef>
              <a:spcAft>
                <a:spcPts val="0"/>
              </a:spcAft>
              <a:defRPr/>
            </a:pPr>
            <a:r>
              <a:rPr lang="es-ES" sz="2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rot="10800000" flipV="1">
            <a:off x="179512" y="1257727"/>
            <a:ext cx="8640960" cy="923330"/>
          </a:xfrm>
          <a:prstGeom prst="rect">
            <a:avLst/>
          </a:prstGeom>
        </p:spPr>
        <p:txBody>
          <a:bodyPr wrap="square">
            <a:spAutoFit/>
          </a:bodyPr>
          <a:lstStyle/>
          <a:p>
            <a:pPr algn="just"/>
            <a:r>
              <a:rPr lang="es-ES" dirty="0" smtClean="0"/>
              <a:t>El Golf de a</a:t>
            </a:r>
            <a:r>
              <a:rPr lang="es-ES" dirty="0"/>
              <a:t> Universidad de </a:t>
            </a:r>
            <a:r>
              <a:rPr lang="es-ES" dirty="0" smtClean="0"/>
              <a:t>Texas</a:t>
            </a:r>
            <a:r>
              <a:rPr lang="es-ES" dirty="0"/>
              <a:t> </a:t>
            </a:r>
            <a:r>
              <a:rPr lang="es-ES" dirty="0" smtClean="0"/>
              <a:t>es un campo de </a:t>
            </a:r>
            <a:r>
              <a:rPr lang="es-ES" dirty="0"/>
              <a:t> 7,412 </a:t>
            </a:r>
            <a:r>
              <a:rPr lang="es-ES" dirty="0" smtClean="0"/>
              <a:t>yardas y par 71. Se encuentra a unos 25 minutos del campus.</a:t>
            </a:r>
            <a:r>
              <a:rPr lang="es-ES" dirty="0">
                <a:solidFill>
                  <a:schemeClr val="accent6">
                    <a:lumMod val="50000"/>
                  </a:schemeClr>
                </a:solidFill>
              </a:rPr>
              <a:t/>
            </a:r>
            <a:br>
              <a:rPr lang="es-ES" dirty="0">
                <a:solidFill>
                  <a:schemeClr val="accent6">
                    <a:lumMod val="50000"/>
                  </a:schemeClr>
                </a:solidFill>
              </a:rPr>
            </a:br>
            <a:endParaRPr lang="es-ES" dirty="0">
              <a:solidFill>
                <a:schemeClr val="accent6">
                  <a:lumMod val="50000"/>
                </a:schemeClr>
              </a:solidFill>
            </a:endParaRPr>
          </a:p>
        </p:txBody>
      </p:sp>
      <p:pic>
        <p:nvPicPr>
          <p:cNvPr id="6" name="Picture 2" descr="http://activerain.com/image_store/uploads/3/1/9/3/2/ar120286368623913.jpg"/>
          <p:cNvPicPr>
            <a:picLocks noChangeAspect="1" noChangeArrowheads="1"/>
          </p:cNvPicPr>
          <p:nvPr/>
        </p:nvPicPr>
        <p:blipFill>
          <a:blip r:embed="rId2" cstate="print"/>
          <a:srcRect/>
          <a:stretch>
            <a:fillRect/>
          </a:stretch>
        </p:blipFill>
        <p:spPr bwMode="auto">
          <a:xfrm>
            <a:off x="5004048" y="1916832"/>
            <a:ext cx="3707904" cy="2465499"/>
          </a:xfrm>
          <a:prstGeom prst="rect">
            <a:avLst/>
          </a:prstGeom>
          <a:noFill/>
          <a:ln w="9525">
            <a:noFill/>
            <a:miter lim="800000"/>
            <a:headEnd/>
            <a:tailEnd/>
          </a:ln>
        </p:spPr>
      </p:pic>
      <p:pic>
        <p:nvPicPr>
          <p:cNvPr id="7" name="Picture 2" descr="http://www.utgolfclub.com/Images/Library/entr__clubenter.jpg"/>
          <p:cNvPicPr>
            <a:picLocks noChangeAspect="1" noChangeArrowheads="1"/>
          </p:cNvPicPr>
          <p:nvPr/>
        </p:nvPicPr>
        <p:blipFill>
          <a:blip r:embed="rId3" cstate="print"/>
          <a:srcRect/>
          <a:stretch>
            <a:fillRect/>
          </a:stretch>
        </p:blipFill>
        <p:spPr bwMode="auto">
          <a:xfrm>
            <a:off x="395536" y="2060848"/>
            <a:ext cx="3456384" cy="2223607"/>
          </a:xfrm>
          <a:prstGeom prst="rect">
            <a:avLst/>
          </a:prstGeom>
          <a:noFill/>
        </p:spPr>
      </p:pic>
      <p:sp>
        <p:nvSpPr>
          <p:cNvPr id="8" name="7 Rectángulo"/>
          <p:cNvSpPr/>
          <p:nvPr/>
        </p:nvSpPr>
        <p:spPr>
          <a:xfrm>
            <a:off x="1115616" y="188640"/>
            <a:ext cx="8165825" cy="646331"/>
          </a:xfrm>
          <a:prstGeom prst="rect">
            <a:avLst/>
          </a:prstGeom>
          <a:noFill/>
        </p:spPr>
        <p:txBody>
          <a:bodyPr>
            <a:spAutoFit/>
          </a:bodyPr>
          <a:lstStyle/>
          <a:p>
            <a:pPr algn="ctr" fontAlgn="auto">
              <a:spcBef>
                <a:spcPts val="0"/>
              </a:spcBef>
              <a:spcAft>
                <a:spcPts val="0"/>
              </a:spcAft>
              <a:defRPr/>
            </a:pP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The</a:t>
            </a: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 UT Golf Club</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pic>
        <p:nvPicPr>
          <p:cNvPr id="8194" name="Picture 2" descr="http://www.utgolfclub.com/Images/Library/hole7.jpg"/>
          <p:cNvPicPr>
            <a:picLocks noChangeAspect="1" noChangeArrowheads="1"/>
          </p:cNvPicPr>
          <p:nvPr/>
        </p:nvPicPr>
        <p:blipFill>
          <a:blip r:embed="rId4" cstate="print"/>
          <a:srcRect/>
          <a:stretch>
            <a:fillRect/>
          </a:stretch>
        </p:blipFill>
        <p:spPr bwMode="auto">
          <a:xfrm>
            <a:off x="0" y="4476750"/>
            <a:ext cx="5010150" cy="2381250"/>
          </a:xfrm>
          <a:prstGeom prst="rect">
            <a:avLst/>
          </a:prstGeom>
          <a:noFill/>
        </p:spPr>
      </p:pic>
      <p:pic>
        <p:nvPicPr>
          <p:cNvPr id="8196" name="Picture 4" descr="http://www.utgolfclub.com/Images/Library/slideshow18.jpg"/>
          <p:cNvPicPr>
            <a:picLocks noChangeAspect="1" noChangeArrowheads="1"/>
          </p:cNvPicPr>
          <p:nvPr/>
        </p:nvPicPr>
        <p:blipFill>
          <a:blip r:embed="rId5" cstate="print"/>
          <a:srcRect/>
          <a:stretch>
            <a:fillRect/>
          </a:stretch>
        </p:blipFill>
        <p:spPr bwMode="auto">
          <a:xfrm>
            <a:off x="5724128" y="4607750"/>
            <a:ext cx="2880320" cy="22502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115616" y="188640"/>
            <a:ext cx="8165825" cy="646331"/>
          </a:xfrm>
          <a:prstGeom prst="rect">
            <a:avLst/>
          </a:prstGeom>
          <a:noFill/>
        </p:spPr>
        <p:txBody>
          <a:bodyPr>
            <a:spAutoFit/>
          </a:bodyPr>
          <a:lstStyle/>
          <a:p>
            <a:pPr algn="ctr" fontAlgn="auto">
              <a:spcBef>
                <a:spcPts val="0"/>
              </a:spcBef>
              <a:spcAft>
                <a:spcPts val="0"/>
              </a:spcAft>
              <a:defRPr/>
            </a:pP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The</a:t>
            </a: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 UT Golf Club </a:t>
            </a: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Pavillion</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pic>
        <p:nvPicPr>
          <p:cNvPr id="9222" name="Picture 6" descr="http://www.utgolfclub.com/Images/Library/Men'sBay2web.jpg"/>
          <p:cNvPicPr>
            <a:picLocks noChangeAspect="1" noChangeArrowheads="1"/>
          </p:cNvPicPr>
          <p:nvPr/>
        </p:nvPicPr>
        <p:blipFill>
          <a:blip r:embed="rId2" cstate="print"/>
          <a:srcRect/>
          <a:stretch>
            <a:fillRect/>
          </a:stretch>
        </p:blipFill>
        <p:spPr bwMode="auto">
          <a:xfrm>
            <a:off x="3851920" y="2348880"/>
            <a:ext cx="1800200" cy="2399193"/>
          </a:xfrm>
          <a:prstGeom prst="rect">
            <a:avLst/>
          </a:prstGeom>
          <a:noFill/>
        </p:spPr>
      </p:pic>
      <p:pic>
        <p:nvPicPr>
          <p:cNvPr id="9224" name="Picture 8" descr="http://www.utgolfclub.com/Images/Library/Men'sBayweb.jpg"/>
          <p:cNvPicPr>
            <a:picLocks noChangeAspect="1" noChangeArrowheads="1"/>
          </p:cNvPicPr>
          <p:nvPr/>
        </p:nvPicPr>
        <p:blipFill>
          <a:blip r:embed="rId3" cstate="print"/>
          <a:srcRect/>
          <a:stretch>
            <a:fillRect/>
          </a:stretch>
        </p:blipFill>
        <p:spPr bwMode="auto">
          <a:xfrm>
            <a:off x="6123781" y="4594186"/>
            <a:ext cx="3020219" cy="2263814"/>
          </a:xfrm>
          <a:prstGeom prst="rect">
            <a:avLst/>
          </a:prstGeom>
          <a:noFill/>
        </p:spPr>
      </p:pic>
      <p:pic>
        <p:nvPicPr>
          <p:cNvPr id="9226" name="Picture 10" descr="http://www.utgolfclub.com/Images/Library/outsideofgolfacademy_web.jpg"/>
          <p:cNvPicPr>
            <a:picLocks noChangeAspect="1" noChangeArrowheads="1"/>
          </p:cNvPicPr>
          <p:nvPr/>
        </p:nvPicPr>
        <p:blipFill>
          <a:blip r:embed="rId4" cstate="print"/>
          <a:srcRect/>
          <a:stretch>
            <a:fillRect/>
          </a:stretch>
        </p:blipFill>
        <p:spPr bwMode="auto">
          <a:xfrm>
            <a:off x="3563888" y="4990294"/>
            <a:ext cx="2491760" cy="1867706"/>
          </a:xfrm>
          <a:prstGeom prst="rect">
            <a:avLst/>
          </a:prstGeom>
          <a:noFill/>
        </p:spPr>
      </p:pic>
      <p:pic>
        <p:nvPicPr>
          <p:cNvPr id="9228" name="Picture 12" descr="http://www.utgolfclub.com/Images/Library/RRinbay_web.jpg"/>
          <p:cNvPicPr>
            <a:picLocks noChangeAspect="1" noChangeArrowheads="1"/>
          </p:cNvPicPr>
          <p:nvPr/>
        </p:nvPicPr>
        <p:blipFill>
          <a:blip r:embed="rId5" cstate="print"/>
          <a:srcRect/>
          <a:stretch>
            <a:fillRect/>
          </a:stretch>
        </p:blipFill>
        <p:spPr bwMode="auto">
          <a:xfrm>
            <a:off x="0" y="4803998"/>
            <a:ext cx="2213758" cy="2054002"/>
          </a:xfrm>
          <a:prstGeom prst="rect">
            <a:avLst/>
          </a:prstGeom>
          <a:noFill/>
        </p:spPr>
      </p:pic>
      <p:pic>
        <p:nvPicPr>
          <p:cNvPr id="13" name="Picture 6" descr="http://www.utgolfclub.com/Images/Library/fitness2.jpg"/>
          <p:cNvPicPr>
            <a:picLocks noChangeAspect="1" noChangeArrowheads="1"/>
          </p:cNvPicPr>
          <p:nvPr/>
        </p:nvPicPr>
        <p:blipFill>
          <a:blip r:embed="rId6" cstate="print"/>
          <a:srcRect/>
          <a:stretch>
            <a:fillRect/>
          </a:stretch>
        </p:blipFill>
        <p:spPr bwMode="auto">
          <a:xfrm>
            <a:off x="6263680" y="2276872"/>
            <a:ext cx="2880320" cy="2158698"/>
          </a:xfrm>
          <a:prstGeom prst="rect">
            <a:avLst/>
          </a:prstGeom>
          <a:noFill/>
        </p:spPr>
      </p:pic>
      <p:pic>
        <p:nvPicPr>
          <p:cNvPr id="14" name="Picture 8" descr="http://www.utgolfclub.com/Images/Library/academyrange_web.jpg"/>
          <p:cNvPicPr>
            <a:picLocks noChangeAspect="1" noChangeArrowheads="1"/>
          </p:cNvPicPr>
          <p:nvPr/>
        </p:nvPicPr>
        <p:blipFill>
          <a:blip r:embed="rId7" cstate="print"/>
          <a:srcRect/>
          <a:stretch>
            <a:fillRect/>
          </a:stretch>
        </p:blipFill>
        <p:spPr bwMode="auto">
          <a:xfrm>
            <a:off x="0" y="2276872"/>
            <a:ext cx="3200747" cy="2399130"/>
          </a:xfrm>
          <a:prstGeom prst="rect">
            <a:avLst/>
          </a:prstGeom>
          <a:noFill/>
        </p:spPr>
      </p:pic>
      <p:sp>
        <p:nvSpPr>
          <p:cNvPr id="15" name="14 CuadroTexto"/>
          <p:cNvSpPr txBox="1"/>
          <p:nvPr/>
        </p:nvSpPr>
        <p:spPr>
          <a:xfrm>
            <a:off x="179512" y="1052736"/>
            <a:ext cx="8964488" cy="1200329"/>
          </a:xfrm>
          <a:prstGeom prst="rect">
            <a:avLst/>
          </a:prstGeom>
          <a:noFill/>
        </p:spPr>
        <p:txBody>
          <a:bodyPr wrap="square" rtlCol="0">
            <a:spAutoFit/>
          </a:bodyPr>
          <a:lstStyle/>
          <a:p>
            <a:r>
              <a:rPr lang="es-ES" dirty="0" smtClean="0"/>
              <a:t>El UT Golf Club </a:t>
            </a:r>
            <a:r>
              <a:rPr lang="es-ES" dirty="0" err="1" smtClean="0"/>
              <a:t>Pavillion</a:t>
            </a:r>
            <a:r>
              <a:rPr lang="es-ES" dirty="0" smtClean="0"/>
              <a:t> son las instalaciones exclusivas de los equipos de Golf. Cuentan con </a:t>
            </a:r>
            <a:r>
              <a:rPr lang="es-ES" dirty="0" err="1" smtClean="0"/>
              <a:t>vesturarios</a:t>
            </a:r>
            <a:r>
              <a:rPr lang="es-ES" dirty="0" smtClean="0"/>
              <a:t>, </a:t>
            </a:r>
            <a:r>
              <a:rPr lang="es-ES" dirty="0" err="1" smtClean="0"/>
              <a:t>player´s</a:t>
            </a:r>
            <a:r>
              <a:rPr lang="es-ES" dirty="0" smtClean="0"/>
              <a:t> </a:t>
            </a:r>
            <a:r>
              <a:rPr lang="es-ES" dirty="0" err="1" smtClean="0"/>
              <a:t>lounge</a:t>
            </a:r>
            <a:r>
              <a:rPr lang="es-ES" dirty="0" smtClean="0"/>
              <a:t>, sala de estudio, gimnasio, 3 salas de vídeo y una zona de juego corto con 5 </a:t>
            </a:r>
            <a:r>
              <a:rPr lang="es-ES" dirty="0" err="1" smtClean="0"/>
              <a:t>greenes</a:t>
            </a:r>
            <a:r>
              <a:rPr lang="es-ES" dirty="0" smtClean="0"/>
              <a:t>, 3 bunkers y un </a:t>
            </a:r>
            <a:r>
              <a:rPr lang="es-ES" dirty="0" err="1" smtClean="0"/>
              <a:t>tee</a:t>
            </a:r>
            <a:r>
              <a:rPr lang="es-ES" dirty="0" smtClean="0"/>
              <a:t> sólo para </a:t>
            </a:r>
            <a:r>
              <a:rPr lang="es-ES" dirty="0" err="1" smtClean="0"/>
              <a:t>wedges</a:t>
            </a:r>
            <a:r>
              <a:rPr lang="es-ES" dirty="0" smtClean="0"/>
              <a:t> para entrenar golpes de 115 yardas hacia abajo.</a:t>
            </a:r>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ohn Fields"/>
          <p:cNvPicPr>
            <a:picLocks noChangeAspect="1" noChangeArrowheads="1"/>
          </p:cNvPicPr>
          <p:nvPr/>
        </p:nvPicPr>
        <p:blipFill>
          <a:blip r:embed="rId2" cstate="print"/>
          <a:srcRect/>
          <a:stretch>
            <a:fillRect/>
          </a:stretch>
        </p:blipFill>
        <p:spPr bwMode="auto">
          <a:xfrm>
            <a:off x="683568" y="2852936"/>
            <a:ext cx="1000125" cy="1238250"/>
          </a:xfrm>
          <a:prstGeom prst="rect">
            <a:avLst/>
          </a:prstGeom>
          <a:noFill/>
        </p:spPr>
      </p:pic>
      <p:sp>
        <p:nvSpPr>
          <p:cNvPr id="3" name="2 Rectángulo"/>
          <p:cNvSpPr/>
          <p:nvPr/>
        </p:nvSpPr>
        <p:spPr>
          <a:xfrm>
            <a:off x="2286000" y="2924944"/>
            <a:ext cx="6390456" cy="2862322"/>
          </a:xfrm>
          <a:prstGeom prst="rect">
            <a:avLst/>
          </a:prstGeom>
        </p:spPr>
        <p:txBody>
          <a:bodyPr wrap="square">
            <a:spAutoFit/>
          </a:bodyPr>
          <a:lstStyle/>
          <a:p>
            <a:pPr algn="just"/>
            <a:r>
              <a:rPr lang="es-ES" dirty="0">
                <a:solidFill>
                  <a:srgbClr val="FF0000"/>
                </a:solidFill>
              </a:rPr>
              <a:t>John </a:t>
            </a:r>
            <a:r>
              <a:rPr lang="es-ES" dirty="0" err="1">
                <a:solidFill>
                  <a:srgbClr val="FF0000"/>
                </a:solidFill>
              </a:rPr>
              <a:t>Fields</a:t>
            </a:r>
            <a:r>
              <a:rPr lang="es-ES" dirty="0"/>
              <a:t> </a:t>
            </a:r>
            <a:r>
              <a:rPr lang="es-ES" dirty="0" smtClean="0"/>
              <a:t>lleva 12 años</a:t>
            </a:r>
            <a:r>
              <a:rPr lang="es-ES" dirty="0"/>
              <a:t> al frente </a:t>
            </a:r>
            <a:r>
              <a:rPr lang="es-ES" dirty="0" smtClean="0"/>
              <a:t>del Golf masculino de la UT. </a:t>
            </a:r>
            <a:r>
              <a:rPr lang="es-ES" dirty="0"/>
              <a:t> </a:t>
            </a:r>
            <a:endParaRPr lang="es-ES" dirty="0" smtClean="0"/>
          </a:p>
          <a:p>
            <a:pPr algn="just"/>
            <a:r>
              <a:rPr lang="es-ES" dirty="0" err="1" smtClean="0"/>
              <a:t>Fields</a:t>
            </a:r>
            <a:r>
              <a:rPr lang="es-ES" dirty="0"/>
              <a:t> ha </a:t>
            </a:r>
            <a:r>
              <a:rPr lang="es-ES" dirty="0" smtClean="0"/>
              <a:t>llevado a </a:t>
            </a:r>
            <a:r>
              <a:rPr lang="es-ES" dirty="0"/>
              <a:t> UT a tres </a:t>
            </a:r>
            <a:r>
              <a:rPr lang="es-ES" dirty="0" smtClean="0"/>
              <a:t>Campeonatos </a:t>
            </a:r>
            <a:r>
              <a:rPr lang="es-ES" dirty="0"/>
              <a:t>de la NCAA y cinco apariciones en el top 10 en </a:t>
            </a:r>
            <a:r>
              <a:rPr lang="es-ES" dirty="0" smtClean="0"/>
              <a:t>la clasificación</a:t>
            </a:r>
            <a:r>
              <a:rPr lang="es-ES" dirty="0"/>
              <a:t> final nacional, incluyendo un quinto lugar en 2003.También </a:t>
            </a:r>
            <a:r>
              <a:rPr lang="es-ES" dirty="0" smtClean="0"/>
              <a:t>nueve de sus jugadores se han proclamado</a:t>
            </a:r>
            <a:r>
              <a:rPr lang="es-ES" dirty="0"/>
              <a:t> </a:t>
            </a:r>
            <a:r>
              <a:rPr lang="es-ES" dirty="0" err="1"/>
              <a:t>All</a:t>
            </a:r>
            <a:r>
              <a:rPr lang="es-ES" dirty="0"/>
              <a:t>-American </a:t>
            </a:r>
            <a:r>
              <a:rPr lang="es-ES" dirty="0" smtClean="0"/>
              <a:t>de Texas: (</a:t>
            </a:r>
            <a:r>
              <a:rPr lang="es-ES" dirty="0" err="1"/>
              <a:t>Matt</a:t>
            </a:r>
            <a:r>
              <a:rPr lang="es-ES" dirty="0"/>
              <a:t> </a:t>
            </a:r>
            <a:r>
              <a:rPr lang="es-ES" dirty="0" err="1"/>
              <a:t>Bortis</a:t>
            </a:r>
            <a:r>
              <a:rPr lang="es-ES" dirty="0"/>
              <a:t>, </a:t>
            </a:r>
            <a:r>
              <a:rPr lang="es-ES" dirty="0" err="1"/>
              <a:t>BrostMatt</a:t>
            </a:r>
            <a:r>
              <a:rPr lang="es-ES" dirty="0"/>
              <a:t>, Brad Viejo, David </a:t>
            </a:r>
            <a:r>
              <a:rPr lang="es-ES" dirty="0" err="1"/>
              <a:t>Gossett</a:t>
            </a:r>
            <a:r>
              <a:rPr lang="es-ES" dirty="0"/>
              <a:t>, </a:t>
            </a:r>
            <a:r>
              <a:rPr lang="es-ES" dirty="0" err="1"/>
              <a:t>Jason</a:t>
            </a:r>
            <a:r>
              <a:rPr lang="es-ES" dirty="0"/>
              <a:t> </a:t>
            </a:r>
            <a:r>
              <a:rPr lang="es-ES" dirty="0" err="1"/>
              <a:t>Hartwick</a:t>
            </a:r>
            <a:r>
              <a:rPr lang="es-ES" dirty="0"/>
              <a:t>, Holanda </a:t>
            </a:r>
            <a:r>
              <a:rPr lang="es-ES" dirty="0" err="1"/>
              <a:t>Charlie,Klauk</a:t>
            </a:r>
            <a:r>
              <a:rPr lang="es-ES" dirty="0"/>
              <a:t> Juan, Mateo y </a:t>
            </a:r>
            <a:r>
              <a:rPr lang="es-ES" dirty="0" err="1"/>
              <a:t>Rosenfeld</a:t>
            </a:r>
            <a:r>
              <a:rPr lang="es-ES" dirty="0"/>
              <a:t> Muro JJ) </a:t>
            </a:r>
            <a:r>
              <a:rPr lang="es-ES" dirty="0" smtClean="0"/>
              <a:t>.</a:t>
            </a:r>
            <a:endParaRPr lang="es-ES" dirty="0"/>
          </a:p>
        </p:txBody>
      </p:sp>
      <p:sp>
        <p:nvSpPr>
          <p:cNvPr id="5" name="4 Rectángulo"/>
          <p:cNvSpPr/>
          <p:nvPr/>
        </p:nvSpPr>
        <p:spPr>
          <a:xfrm>
            <a:off x="1115616" y="188640"/>
            <a:ext cx="8165825" cy="646331"/>
          </a:xfrm>
          <a:prstGeom prst="rect">
            <a:avLst/>
          </a:prstGeom>
          <a:noFill/>
        </p:spPr>
        <p:txBody>
          <a:bodyPr>
            <a:spAutoFit/>
          </a:bodyPr>
          <a:lstStyle/>
          <a:p>
            <a:pPr algn="ctr" fontAlgn="auto">
              <a:spcBef>
                <a:spcPts val="0"/>
              </a:spcBef>
              <a:spcAft>
                <a:spcPts val="0"/>
              </a:spcAft>
              <a:defRPr/>
            </a:pP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Equipo Técnico – </a:t>
            </a: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Men´s</a:t>
            </a: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 Coach</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artha Richards"/>
          <p:cNvPicPr>
            <a:picLocks noChangeAspect="1" noChangeArrowheads="1"/>
          </p:cNvPicPr>
          <p:nvPr/>
        </p:nvPicPr>
        <p:blipFill>
          <a:blip r:embed="rId2" cstate="print"/>
          <a:srcRect/>
          <a:stretch>
            <a:fillRect/>
          </a:stretch>
        </p:blipFill>
        <p:spPr bwMode="auto">
          <a:xfrm>
            <a:off x="539552" y="2492896"/>
            <a:ext cx="1368152" cy="1654814"/>
          </a:xfrm>
          <a:prstGeom prst="rect">
            <a:avLst/>
          </a:prstGeom>
          <a:noFill/>
        </p:spPr>
      </p:pic>
      <p:sp>
        <p:nvSpPr>
          <p:cNvPr id="3" name="2 Rectángulo"/>
          <p:cNvSpPr/>
          <p:nvPr/>
        </p:nvSpPr>
        <p:spPr>
          <a:xfrm>
            <a:off x="2286000" y="908721"/>
            <a:ext cx="4572000" cy="2308324"/>
          </a:xfrm>
          <a:prstGeom prst="rect">
            <a:avLst/>
          </a:prstGeom>
        </p:spPr>
        <p:txBody>
          <a:bodyPr wrap="square">
            <a:spAutoFit/>
          </a:bodyPr>
          <a:lstStyle/>
          <a:p>
            <a:pPr algn="ctr"/>
            <a:r>
              <a:rPr lang="en-US" sz="1600" b="1" dirty="0" err="1" smtClean="0"/>
              <a:t>Carrera</a:t>
            </a:r>
            <a:r>
              <a:rPr lang="en-US" sz="1600" b="1" dirty="0" smtClean="0"/>
              <a:t>:(AT </a:t>
            </a:r>
            <a:r>
              <a:rPr lang="en-US" sz="1600" b="1" dirty="0"/>
              <a:t>STANFORD)</a:t>
            </a:r>
            <a:r>
              <a:rPr lang="en-US" sz="1600" dirty="0"/>
              <a:t/>
            </a:r>
            <a:br>
              <a:rPr lang="en-US" sz="1600" dirty="0"/>
            </a:br>
            <a:r>
              <a:rPr lang="en-US" sz="1600" dirty="0"/>
              <a:t>· NGCA All-American (1993)</a:t>
            </a:r>
            <a:br>
              <a:rPr lang="en-US" sz="1600" dirty="0"/>
            </a:br>
            <a:r>
              <a:rPr lang="en-US" sz="1600" dirty="0"/>
              <a:t/>
            </a:r>
            <a:br>
              <a:rPr lang="en-US" sz="1600" dirty="0"/>
            </a:br>
            <a:r>
              <a:rPr lang="en-US" sz="1600" dirty="0"/>
              <a:t>· All-Pacific 10 Conference Team (1993)</a:t>
            </a:r>
            <a:br>
              <a:rPr lang="en-US" sz="1600" dirty="0"/>
            </a:br>
            <a:r>
              <a:rPr lang="en-US" sz="1600" dirty="0"/>
              <a:t/>
            </a:r>
            <a:br>
              <a:rPr lang="en-US" sz="1600" dirty="0"/>
            </a:br>
            <a:r>
              <a:rPr lang="en-US" sz="1600" dirty="0"/>
              <a:t>· Pacific 10 Conference All-Decade Team (1990s)</a:t>
            </a:r>
            <a:br>
              <a:rPr lang="en-US" sz="1600" dirty="0"/>
            </a:br>
            <a:r>
              <a:rPr lang="en-US" sz="1600" dirty="0"/>
              <a:t/>
            </a:r>
            <a:br>
              <a:rPr lang="en-US" sz="1600" dirty="0"/>
            </a:br>
            <a:r>
              <a:rPr lang="en-US" sz="1600" dirty="0"/>
              <a:t>· </a:t>
            </a:r>
            <a:r>
              <a:rPr lang="en-US" sz="1600" dirty="0" err="1" smtClean="0"/>
              <a:t>Jugó</a:t>
            </a:r>
            <a:r>
              <a:rPr lang="en-US" sz="1600" dirty="0" smtClean="0"/>
              <a:t> en LPGA </a:t>
            </a:r>
            <a:r>
              <a:rPr lang="en-US" sz="1600" dirty="0"/>
              <a:t>Tour </a:t>
            </a:r>
            <a:r>
              <a:rPr lang="en-US" sz="1600" dirty="0" smtClean="0"/>
              <a:t>los </a:t>
            </a:r>
            <a:r>
              <a:rPr lang="en-US" sz="1600" dirty="0" err="1" smtClean="0"/>
              <a:t>años</a:t>
            </a:r>
            <a:r>
              <a:rPr lang="en-US" sz="1600" dirty="0" smtClean="0"/>
              <a:t> </a:t>
            </a:r>
            <a:r>
              <a:rPr lang="en-US" sz="1600" dirty="0"/>
              <a:t>1995-96</a:t>
            </a:r>
            <a:endParaRPr lang="es-ES" sz="1600" dirty="0"/>
          </a:p>
        </p:txBody>
      </p:sp>
      <p:sp>
        <p:nvSpPr>
          <p:cNvPr id="36868" name="Rectangle 4"/>
          <p:cNvSpPr>
            <a:spLocks noChangeArrowheads="1"/>
          </p:cNvSpPr>
          <p:nvPr/>
        </p:nvSpPr>
        <p:spPr bwMode="auto">
          <a:xfrm>
            <a:off x="2699792" y="4086702"/>
            <a:ext cx="532859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rgbClr val="222222"/>
                </a:solidFill>
                <a:effectLst/>
                <a:latin typeface="Arial Unicode MS" pitchFamily="34" charset="-128"/>
                <a:cs typeface="Times New Roman" pitchFamily="18" charset="0"/>
              </a:rPr>
              <a:t>Resultados como entrenadora Jefe de Texas)</a:t>
            </a:r>
            <a:br>
              <a:rPr kumimoji="0" lang="es-ES" b="1" i="0" u="none" strike="noStrike" cap="none" normalizeH="0" baseline="0" dirty="0" smtClean="0">
                <a:ln>
                  <a:noFill/>
                </a:ln>
                <a:solidFill>
                  <a:srgbClr val="222222"/>
                </a:solidFill>
                <a:effectLst/>
                <a:latin typeface="Arial Unicode MS" pitchFamily="34" charset="-128"/>
                <a:cs typeface="Times New Roman" pitchFamily="18" charset="0"/>
              </a:rPr>
            </a:br>
            <a:r>
              <a:rPr kumimoji="0" lang="es-ES" b="0" i="0" u="none" strike="noStrike" cap="none" normalizeH="0" baseline="0" dirty="0" err="1" smtClean="0">
                <a:ln>
                  <a:noFill/>
                </a:ln>
                <a:solidFill>
                  <a:srgbClr val="222222"/>
                </a:solidFill>
                <a:effectLst/>
                <a:latin typeface="Arial Unicode MS" pitchFamily="34" charset="-128"/>
                <a:cs typeface="Times New Roman" pitchFamily="18" charset="0"/>
              </a:rPr>
              <a:t>Year</a:t>
            </a: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 Big 12 </a:t>
            </a:r>
            <a:r>
              <a:rPr kumimoji="0" lang="es-ES" b="0" i="0" u="none" strike="noStrike" cap="none" normalizeH="0" baseline="0" dirty="0" err="1" smtClean="0">
                <a:ln>
                  <a:noFill/>
                </a:ln>
                <a:solidFill>
                  <a:srgbClr val="222222"/>
                </a:solidFill>
                <a:effectLst/>
                <a:latin typeface="Arial Unicode MS" pitchFamily="34" charset="-128"/>
                <a:cs typeface="Times New Roman" pitchFamily="18" charset="0"/>
              </a:rPr>
              <a:t>Finish</a:t>
            </a: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 NCAA </a:t>
            </a:r>
            <a:r>
              <a:rPr kumimoji="0" lang="es-ES" b="0" i="0" u="none" strike="noStrike" cap="none" normalizeH="0" baseline="0" dirty="0" err="1" smtClean="0">
                <a:ln>
                  <a:noFill/>
                </a:ln>
                <a:solidFill>
                  <a:srgbClr val="222222"/>
                </a:solidFill>
                <a:effectLst/>
                <a:latin typeface="Arial Unicode MS" pitchFamily="34" charset="-128"/>
                <a:cs typeface="Times New Roman" pitchFamily="18" charset="0"/>
              </a:rPr>
              <a:t>Finish</a:t>
            </a: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
            </a:r>
            <a:b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b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2010 3rd T16th</a:t>
            </a:r>
            <a:b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b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2009 6th 23rd2008 3rd T17th</a:t>
            </a:r>
            <a:r>
              <a:rPr kumimoji="0" lang="es-ES" b="0" i="0" u="none" strike="noStrike" cap="none" normalizeH="0" baseline="0" dirty="0" smtClean="0">
                <a:ln>
                  <a:noFill/>
                </a:ln>
                <a:solidFill>
                  <a:schemeClr val="tx1"/>
                </a:solidFill>
                <a:effectLst/>
                <a:latin typeface="Arial" pitchFamily="34" charset="0"/>
              </a:rPr>
              <a:t> </a:t>
            </a:r>
            <a:endParaRPr kumimoji="0" lang="es-ES" b="0" i="0" u="none" strike="noStrike" cap="none" normalizeH="0" baseline="0" dirty="0" smtClean="0">
              <a:ln>
                <a:noFill/>
              </a:ln>
              <a:solidFill>
                <a:schemeClr val="tx1"/>
              </a:solidFill>
              <a:effectLst/>
              <a:latin typeface="Calibri" pitchFamily="34" charset="0"/>
            </a:endParaRPr>
          </a:p>
        </p:txBody>
      </p:sp>
      <p:sp>
        <p:nvSpPr>
          <p:cNvPr id="9" name="8 CuadroTexto"/>
          <p:cNvSpPr txBox="1"/>
          <p:nvPr/>
        </p:nvSpPr>
        <p:spPr>
          <a:xfrm>
            <a:off x="251520" y="4653136"/>
            <a:ext cx="2304256" cy="369332"/>
          </a:xfrm>
          <a:prstGeom prst="rect">
            <a:avLst/>
          </a:prstGeom>
          <a:noFill/>
        </p:spPr>
        <p:txBody>
          <a:bodyPr wrap="square" rtlCol="0">
            <a:spAutoFit/>
          </a:bodyPr>
          <a:lstStyle/>
          <a:p>
            <a:r>
              <a:rPr lang="es-ES" b="1" dirty="0" smtClean="0">
                <a:solidFill>
                  <a:schemeClr val="accent6">
                    <a:lumMod val="50000"/>
                  </a:schemeClr>
                </a:solidFill>
              </a:rPr>
              <a:t>Martha </a:t>
            </a:r>
            <a:r>
              <a:rPr lang="es-ES" b="1" dirty="0" err="1" smtClean="0">
                <a:solidFill>
                  <a:schemeClr val="accent6">
                    <a:lumMod val="50000"/>
                  </a:schemeClr>
                </a:solidFill>
              </a:rPr>
              <a:t>Richards</a:t>
            </a:r>
            <a:endParaRPr lang="es-ES" b="1" dirty="0">
              <a:solidFill>
                <a:schemeClr val="accent6">
                  <a:lumMod val="50000"/>
                </a:schemeClr>
              </a:solidFill>
            </a:endParaRPr>
          </a:p>
        </p:txBody>
      </p:sp>
      <p:sp>
        <p:nvSpPr>
          <p:cNvPr id="7" name="6 Rectángulo"/>
          <p:cNvSpPr/>
          <p:nvPr/>
        </p:nvSpPr>
        <p:spPr>
          <a:xfrm>
            <a:off x="1115616" y="188640"/>
            <a:ext cx="8165825" cy="646331"/>
          </a:xfrm>
          <a:prstGeom prst="rect">
            <a:avLst/>
          </a:prstGeom>
          <a:noFill/>
        </p:spPr>
        <p:txBody>
          <a:bodyPr>
            <a:spAutoFit/>
          </a:bodyPr>
          <a:lstStyle/>
          <a:p>
            <a:pPr algn="ctr" fontAlgn="auto">
              <a:spcBef>
                <a:spcPts val="0"/>
              </a:spcBef>
              <a:spcAft>
                <a:spcPts val="0"/>
              </a:spcAft>
              <a:defRPr/>
            </a:pP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Equipo Técnico – </a:t>
            </a: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Women´s</a:t>
            </a: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 Coach</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11560" y="2132856"/>
          <a:ext cx="8064896" cy="4464496"/>
        </p:xfrm>
        <a:graphic>
          <a:graphicData uri="http://schemas.openxmlformats.org/drawingml/2006/table">
            <a:tbl>
              <a:tblPr/>
              <a:tblGrid>
                <a:gridCol w="4838934"/>
                <a:gridCol w="3225962"/>
              </a:tblGrid>
              <a:tr h="279031">
                <a:tc>
                  <a:txBody>
                    <a:bodyPr/>
                    <a:lstStyle/>
                    <a:p>
                      <a:r>
                        <a:rPr lang="es-ES" sz="1600" dirty="0" smtClean="0">
                          <a:solidFill>
                            <a:srgbClr val="000000"/>
                          </a:solidFill>
                        </a:rPr>
                        <a:t>Jugador</a:t>
                      </a:r>
                      <a:endParaRPr lang="es-ES" sz="1600" dirty="0">
                        <a:solidFill>
                          <a:srgbClr val="000000"/>
                        </a:solidFill>
                      </a:endParaRPr>
                    </a:p>
                  </a:txBody>
                  <a:tcPr marL="8247" marR="8247" marT="8247" marB="8247" anchor="ctr">
                    <a:lnL>
                      <a:noFill/>
                    </a:lnL>
                    <a:lnR>
                      <a:noFill/>
                    </a:lnR>
                    <a:lnT>
                      <a:noFill/>
                    </a:lnT>
                    <a:lnB>
                      <a:noFill/>
                    </a:lnB>
                    <a:solidFill>
                      <a:srgbClr val="EAEAEA"/>
                    </a:solidFill>
                  </a:tcPr>
                </a:tc>
                <a:tc>
                  <a:txBody>
                    <a:bodyPr/>
                    <a:lstStyle/>
                    <a:p>
                      <a:pPr algn="ctr"/>
                      <a:r>
                        <a:rPr lang="es-ES" sz="1600" dirty="0" smtClean="0">
                          <a:solidFill>
                            <a:srgbClr val="000000"/>
                          </a:solidFill>
                        </a:rPr>
                        <a:t>Años en PGA</a:t>
                      </a:r>
                      <a:endParaRPr lang="es-ES" sz="1600" dirty="0">
                        <a:solidFill>
                          <a:srgbClr val="000000"/>
                        </a:solidFill>
                      </a:endParaRPr>
                    </a:p>
                  </a:txBody>
                  <a:tcPr marL="8247" marR="8247" marT="8247" marB="8247" anchor="ctr">
                    <a:lnL>
                      <a:noFill/>
                    </a:lnL>
                    <a:lnR>
                      <a:noFill/>
                    </a:lnR>
                    <a:lnT>
                      <a:noFill/>
                    </a:lnT>
                    <a:lnB>
                      <a:noFill/>
                    </a:lnB>
                    <a:solidFill>
                      <a:srgbClr val="EAEAEA"/>
                    </a:solidFill>
                  </a:tcPr>
                </a:tc>
              </a:tr>
              <a:tr h="279031">
                <a:tc>
                  <a:txBody>
                    <a:bodyPr/>
                    <a:lstStyle/>
                    <a:p>
                      <a:r>
                        <a:rPr lang="es-ES" sz="1600">
                          <a:solidFill>
                            <a:srgbClr val="000000"/>
                          </a:solidFill>
                          <a:hlinkClick r:id="rId2"/>
                        </a:rPr>
                        <a:t>Blackmar, Phil</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1984 - 2007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3"/>
                        </a:rPr>
                        <a:t>Brooks, Mark</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1983 - 2008</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4"/>
                        </a:rPr>
                        <a:t>Chaffee, Jon</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1980 - 2000</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5"/>
                        </a:rPr>
                        <a:t>Chamblee, Brandel</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1983 - 2007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6"/>
                        </a:rPr>
                        <a:t>Crenshaw, Ben</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1970 - 2007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7"/>
                        </a:rPr>
                        <a:t>Dill, Terry</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1970 - 1990</a:t>
                      </a:r>
                    </a:p>
                  </a:txBody>
                  <a:tcPr marL="8247" marR="8247" marT="8247" marB="8247" anchor="ctr">
                    <a:lnL>
                      <a:noFill/>
                    </a:lnL>
                    <a:lnR>
                      <a:noFill/>
                    </a:lnR>
                    <a:lnT>
                      <a:noFill/>
                    </a:lnT>
                    <a:lnB>
                      <a:noFill/>
                    </a:lnB>
                    <a:solidFill>
                      <a:srgbClr val="FFFFFF"/>
                    </a:solidFill>
                  </a:tcPr>
                </a:tc>
              </a:tr>
              <a:tr h="279031">
                <a:tc>
                  <a:txBody>
                    <a:bodyPr/>
                    <a:lstStyle/>
                    <a:p>
                      <a:r>
                        <a:rPr lang="es-ES" sz="1600" dirty="0" err="1">
                          <a:solidFill>
                            <a:srgbClr val="000000"/>
                          </a:solidFill>
                          <a:hlinkClick r:id="rId8"/>
                        </a:rPr>
                        <a:t>Estes</a:t>
                      </a:r>
                      <a:r>
                        <a:rPr lang="es-ES" sz="1600" dirty="0">
                          <a:solidFill>
                            <a:srgbClr val="000000"/>
                          </a:solidFill>
                          <a:hlinkClick r:id="rId8"/>
                        </a:rPr>
                        <a:t>, Bob</a:t>
                      </a:r>
                      <a:endParaRPr lang="es-ES" sz="1600" dirty="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1988 - 2008</a:t>
                      </a:r>
                    </a:p>
                  </a:txBody>
                  <a:tcPr marL="8247" marR="8247" marT="8247" marB="8247" anchor="ctr">
                    <a:lnL>
                      <a:noFill/>
                    </a:lnL>
                    <a:lnR>
                      <a:noFill/>
                    </a:lnR>
                    <a:lnT>
                      <a:noFill/>
                    </a:lnT>
                    <a:lnB>
                      <a:noFill/>
                    </a:lnB>
                    <a:solidFill>
                      <a:srgbClr val="FFFFFF"/>
                    </a:solidFill>
                  </a:tcPr>
                </a:tc>
              </a:tr>
              <a:tr h="279031">
                <a:tc>
                  <a:txBody>
                    <a:bodyPr/>
                    <a:lstStyle/>
                    <a:p>
                      <a:r>
                        <a:rPr lang="es-ES" sz="1600" dirty="0" err="1">
                          <a:solidFill>
                            <a:srgbClr val="000000"/>
                          </a:solidFill>
                          <a:hlinkClick r:id="rId9"/>
                        </a:rPr>
                        <a:t>Frazar</a:t>
                      </a:r>
                      <a:r>
                        <a:rPr lang="es-ES" sz="1600" dirty="0">
                          <a:solidFill>
                            <a:srgbClr val="000000"/>
                          </a:solidFill>
                          <a:hlinkClick r:id="rId9"/>
                        </a:rPr>
                        <a:t>, Harrison</a:t>
                      </a:r>
                      <a:endParaRPr lang="es-ES" sz="1600" dirty="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1997 - 2008</a:t>
                      </a:r>
                    </a:p>
                  </a:txBody>
                  <a:tcPr marL="8247" marR="8247" marT="8247" marB="8247" anchor="ctr">
                    <a:lnL>
                      <a:noFill/>
                    </a:lnL>
                    <a:lnR>
                      <a:noFill/>
                    </a:lnR>
                    <a:lnT>
                      <a:noFill/>
                    </a:lnT>
                    <a:lnB>
                      <a:noFill/>
                    </a:lnB>
                    <a:solidFill>
                      <a:srgbClr val="FFFFFF"/>
                    </a:solidFill>
                  </a:tcPr>
                </a:tc>
              </a:tr>
              <a:tr h="279031">
                <a:tc>
                  <a:txBody>
                    <a:bodyPr/>
                    <a:lstStyle/>
                    <a:p>
                      <a:r>
                        <a:rPr lang="es-ES" sz="1600" dirty="0" err="1">
                          <a:solidFill>
                            <a:srgbClr val="000000"/>
                          </a:solidFill>
                          <a:hlinkClick r:id="rId10"/>
                        </a:rPr>
                        <a:t>Gossett</a:t>
                      </a:r>
                      <a:r>
                        <a:rPr lang="es-ES" sz="1600" dirty="0">
                          <a:solidFill>
                            <a:srgbClr val="000000"/>
                          </a:solidFill>
                          <a:hlinkClick r:id="rId10"/>
                        </a:rPr>
                        <a:t>, David</a:t>
                      </a:r>
                      <a:endParaRPr lang="es-ES" sz="1600" dirty="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1998 - 2007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1"/>
                        </a:rPr>
                        <a:t>Kite, Tom</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1970 - 2006</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2"/>
                        </a:rPr>
                        <a:t>Leonard, Justin</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1993 - 2008</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3"/>
                        </a:rPr>
                        <a:t>Massengale, Rik</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1970 - 1999</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4"/>
                        </a:rPr>
                        <a:t>Short, Wes</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2002 - 2007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5"/>
                        </a:rPr>
                        <a:t>Ten Broeck, Lance</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1975 - 1998</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6"/>
                        </a:rPr>
                        <a:t>Uresti, Omar</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dirty="0">
                          <a:solidFill>
                            <a:srgbClr val="000000"/>
                          </a:solidFill>
                        </a:rPr>
                        <a:t>1991 - 2008</a:t>
                      </a:r>
                    </a:p>
                  </a:txBody>
                  <a:tcPr marL="8247" marR="8247" marT="8247" marB="8247" anchor="ctr">
                    <a:lnL>
                      <a:noFill/>
                    </a:lnL>
                    <a:lnR>
                      <a:noFill/>
                    </a:lnR>
                    <a:lnT>
                      <a:noFill/>
                    </a:lnT>
                    <a:lnB>
                      <a:noFill/>
                    </a:lnB>
                    <a:solidFill>
                      <a:srgbClr val="FFFFFF"/>
                    </a:solidFill>
                  </a:tcPr>
                </a:tc>
              </a:tr>
            </a:tbl>
          </a:graphicData>
        </a:graphic>
      </p:graphicFrame>
      <p:sp>
        <p:nvSpPr>
          <p:cNvPr id="3379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Calibri" pitchFamily="34" charset="0"/>
            </a:endParaRPr>
          </a:p>
        </p:txBody>
      </p:sp>
      <p:sp>
        <p:nvSpPr>
          <p:cNvPr id="5" name="4 Rectángulo"/>
          <p:cNvSpPr/>
          <p:nvPr/>
        </p:nvSpPr>
        <p:spPr>
          <a:xfrm rot="10800000" flipV="1">
            <a:off x="1979711" y="748735"/>
            <a:ext cx="5616623" cy="707886"/>
          </a:xfrm>
          <a:prstGeom prst="rect">
            <a:avLst/>
          </a:prstGeom>
        </p:spPr>
        <p:txBody>
          <a:bodyPr wrap="square">
            <a:spAutoFit/>
          </a:bodyPr>
          <a:lstStyle/>
          <a:p>
            <a:pPr algn="ctr"/>
            <a:r>
              <a:rPr lang="es-ES" sz="40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Jugadores PGA</a:t>
            </a:r>
            <a:endParaRPr lang="es-E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5 CuadroTexto"/>
          <p:cNvSpPr txBox="1"/>
          <p:nvPr/>
        </p:nvSpPr>
        <p:spPr>
          <a:xfrm rot="1664813">
            <a:off x="6631388" y="992327"/>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S" dirty="0" smtClean="0"/>
              <a:t>Antiguos Alumnos</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3212976"/>
            <a:ext cx="7920880" cy="1754326"/>
          </a:xfrm>
          <a:prstGeom prst="rect">
            <a:avLst/>
          </a:prstGeom>
        </p:spPr>
        <p:txBody>
          <a:bodyPr wrap="square">
            <a:spAutoFit/>
          </a:bodyPr>
          <a:lstStyle/>
          <a:p>
            <a:r>
              <a:rPr lang="es-ES" dirty="0" smtClean="0"/>
              <a:t>Lisa Ferrero </a:t>
            </a:r>
          </a:p>
          <a:p>
            <a:r>
              <a:rPr lang="es-ES" dirty="0" smtClean="0"/>
              <a:t>Kate </a:t>
            </a:r>
            <a:r>
              <a:rPr lang="es-ES" dirty="0" err="1" smtClean="0"/>
              <a:t>Golden</a:t>
            </a:r>
            <a:r>
              <a:rPr lang="es-ES" dirty="0" smtClean="0"/>
              <a:t> </a:t>
            </a:r>
          </a:p>
          <a:p>
            <a:r>
              <a:rPr lang="es-ES" dirty="0" smtClean="0"/>
              <a:t>Betty </a:t>
            </a:r>
            <a:r>
              <a:rPr lang="es-ES" dirty="0" err="1" smtClean="0"/>
              <a:t>Jameson</a:t>
            </a:r>
            <a:r>
              <a:rPr lang="es-ES" dirty="0" smtClean="0"/>
              <a:t> </a:t>
            </a:r>
          </a:p>
          <a:p>
            <a:r>
              <a:rPr lang="es-ES" dirty="0" err="1" smtClean="0"/>
              <a:t>Kelli</a:t>
            </a:r>
            <a:r>
              <a:rPr lang="es-ES" dirty="0" smtClean="0"/>
              <a:t> </a:t>
            </a:r>
            <a:r>
              <a:rPr lang="es-ES" dirty="0" err="1" smtClean="0"/>
              <a:t>Kuehne</a:t>
            </a:r>
            <a:r>
              <a:rPr lang="es-ES" dirty="0" smtClean="0"/>
              <a:t> </a:t>
            </a:r>
          </a:p>
          <a:p>
            <a:r>
              <a:rPr lang="es-ES" dirty="0" err="1" smtClean="0"/>
              <a:t>Sherri</a:t>
            </a:r>
            <a:r>
              <a:rPr lang="es-ES" dirty="0" smtClean="0"/>
              <a:t> </a:t>
            </a:r>
            <a:r>
              <a:rPr lang="es-ES" dirty="0" err="1" smtClean="0"/>
              <a:t>Steinhauer</a:t>
            </a:r>
            <a:r>
              <a:rPr lang="es-ES" dirty="0" smtClean="0"/>
              <a:t> </a:t>
            </a:r>
          </a:p>
          <a:p>
            <a:r>
              <a:rPr lang="es-ES" dirty="0" err="1" smtClean="0"/>
              <a:t>Heather</a:t>
            </a:r>
            <a:r>
              <a:rPr lang="es-ES" dirty="0" smtClean="0"/>
              <a:t> Bowie Young </a:t>
            </a:r>
            <a:endParaRPr lang="es-ES" dirty="0"/>
          </a:p>
        </p:txBody>
      </p:sp>
      <p:sp>
        <p:nvSpPr>
          <p:cNvPr id="4" name="3 Rectángulo"/>
          <p:cNvSpPr/>
          <p:nvPr/>
        </p:nvSpPr>
        <p:spPr>
          <a:xfrm>
            <a:off x="818443" y="1268760"/>
            <a:ext cx="7507120" cy="92333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Jugadoras LPGA 2010</a:t>
            </a:r>
            <a:endParaRPr lang="es-E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5 CuadroTexto"/>
          <p:cNvSpPr txBox="1"/>
          <p:nvPr/>
        </p:nvSpPr>
        <p:spPr>
          <a:xfrm rot="1664813">
            <a:off x="5983318" y="776304"/>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S" dirty="0" smtClean="0"/>
              <a:t>Antiguas Alumnas</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t0.gstatic.com/images?q=tbn:ANd9GcQ3D1NulSoYIfK04AaddD24NFLATYDMCPxrZ5RmDdc--_BrjnPnHA"/>
          <p:cNvPicPr>
            <a:picLocks noChangeAspect="1" noChangeArrowheads="1"/>
          </p:cNvPicPr>
          <p:nvPr/>
        </p:nvPicPr>
        <p:blipFill>
          <a:blip r:embed="rId2" cstate="print"/>
          <a:srcRect/>
          <a:stretch>
            <a:fillRect/>
          </a:stretch>
        </p:blipFill>
        <p:spPr bwMode="auto">
          <a:xfrm>
            <a:off x="611560" y="1988840"/>
            <a:ext cx="2619375" cy="1743076"/>
          </a:xfrm>
          <a:prstGeom prst="rect">
            <a:avLst/>
          </a:prstGeom>
          <a:noFill/>
        </p:spPr>
      </p:pic>
      <p:sp>
        <p:nvSpPr>
          <p:cNvPr id="3" name="2 Rectángulo"/>
          <p:cNvSpPr/>
          <p:nvPr/>
        </p:nvSpPr>
        <p:spPr>
          <a:xfrm>
            <a:off x="2699792" y="692696"/>
            <a:ext cx="5976664" cy="646331"/>
          </a:xfrm>
          <a:prstGeom prst="rect">
            <a:avLst/>
          </a:prstGeom>
        </p:spPr>
        <p:txBody>
          <a:bodyPr wrap="square">
            <a:spAutoFit/>
          </a:bodyPr>
          <a:lstStyle/>
          <a:p>
            <a:pPr algn="ctr" fontAlgn="auto">
              <a:spcBef>
                <a:spcPts val="0"/>
              </a:spcBef>
              <a:spcAft>
                <a:spcPts val="0"/>
              </a:spcAft>
              <a:defRPr/>
            </a:pP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Instalaciones deportivas</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35844" name="Picture 4" descr="http://www.rdgusa.com/img/gallery/2010_10_18_073326_29099800/original.jpg"/>
          <p:cNvPicPr>
            <a:picLocks noChangeAspect="1" noChangeArrowheads="1"/>
          </p:cNvPicPr>
          <p:nvPr/>
        </p:nvPicPr>
        <p:blipFill>
          <a:blip r:embed="rId3" cstate="print"/>
          <a:srcRect/>
          <a:stretch>
            <a:fillRect/>
          </a:stretch>
        </p:blipFill>
        <p:spPr bwMode="auto">
          <a:xfrm>
            <a:off x="3923928" y="1772816"/>
            <a:ext cx="5086350" cy="4105275"/>
          </a:xfrm>
          <a:prstGeom prst="rect">
            <a:avLst/>
          </a:prstGeom>
          <a:noFill/>
        </p:spPr>
      </p:pic>
      <p:pic>
        <p:nvPicPr>
          <p:cNvPr id="35846" name="Picture 6" descr="http://grfx.cstv.com/schools/tex/graphics/auto/weight_room_july009_800.jpg"/>
          <p:cNvPicPr>
            <a:picLocks noChangeAspect="1" noChangeArrowheads="1"/>
          </p:cNvPicPr>
          <p:nvPr/>
        </p:nvPicPr>
        <p:blipFill>
          <a:blip r:embed="rId4" cstate="print"/>
          <a:srcRect/>
          <a:stretch>
            <a:fillRect/>
          </a:stretch>
        </p:blipFill>
        <p:spPr bwMode="auto">
          <a:xfrm>
            <a:off x="107504" y="4077072"/>
            <a:ext cx="3511000" cy="194421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http://t1.gstatic.com/images?q=tbn:ANd9GcQz2e2LNJd6yeSGv6YBWf3HEYHCHBPakvlv-p1fjcVz2xVdiwKNHA"/>
          <p:cNvPicPr>
            <a:picLocks noChangeAspect="1" noChangeArrowheads="1"/>
          </p:cNvPicPr>
          <p:nvPr/>
        </p:nvPicPr>
        <p:blipFill>
          <a:blip r:embed="rId2" cstate="print"/>
          <a:srcRect/>
          <a:stretch>
            <a:fillRect/>
          </a:stretch>
        </p:blipFill>
        <p:spPr bwMode="auto">
          <a:xfrm>
            <a:off x="395288" y="4508500"/>
            <a:ext cx="2847975" cy="1600200"/>
          </a:xfrm>
          <a:prstGeom prst="rect">
            <a:avLst/>
          </a:prstGeom>
          <a:noFill/>
          <a:ln w="9525">
            <a:noFill/>
            <a:miter lim="800000"/>
            <a:headEnd/>
            <a:tailEnd/>
          </a:ln>
        </p:spPr>
      </p:pic>
      <p:pic>
        <p:nvPicPr>
          <p:cNvPr id="8196" name="Picture 4" descr="http://assets3.likeme.net/37611/large/texas_2653.gif.jpg"/>
          <p:cNvPicPr>
            <a:picLocks noChangeAspect="1" noChangeArrowheads="1"/>
          </p:cNvPicPr>
          <p:nvPr/>
        </p:nvPicPr>
        <p:blipFill>
          <a:blip r:embed="rId3" cstate="print"/>
          <a:srcRect/>
          <a:stretch>
            <a:fillRect/>
          </a:stretch>
        </p:blipFill>
        <p:spPr bwMode="auto">
          <a:xfrm>
            <a:off x="7380288" y="5229225"/>
            <a:ext cx="1368425" cy="1368425"/>
          </a:xfrm>
          <a:prstGeom prst="rect">
            <a:avLst/>
          </a:prstGeom>
          <a:noFill/>
          <a:ln w="9525">
            <a:noFill/>
            <a:miter lim="800000"/>
            <a:headEnd/>
            <a:tailEnd/>
          </a:ln>
        </p:spPr>
      </p:pic>
      <p:pic>
        <p:nvPicPr>
          <p:cNvPr id="8197" name="Picture 6" descr="http://www.window.state.tx.us/comptrol/fnotes/fn0903/images/sports.jpg"/>
          <p:cNvPicPr>
            <a:picLocks noChangeAspect="1" noChangeArrowheads="1"/>
          </p:cNvPicPr>
          <p:nvPr/>
        </p:nvPicPr>
        <p:blipFill>
          <a:blip r:embed="rId4" cstate="print"/>
          <a:srcRect/>
          <a:stretch>
            <a:fillRect/>
          </a:stretch>
        </p:blipFill>
        <p:spPr bwMode="auto">
          <a:xfrm>
            <a:off x="3563938" y="3213100"/>
            <a:ext cx="2857500" cy="2857500"/>
          </a:xfrm>
          <a:prstGeom prst="rect">
            <a:avLst/>
          </a:prstGeom>
          <a:noFill/>
          <a:ln w="9525">
            <a:noFill/>
            <a:miter lim="800000"/>
            <a:headEnd/>
            <a:tailEnd/>
          </a:ln>
        </p:spPr>
      </p:pic>
      <p:pic>
        <p:nvPicPr>
          <p:cNvPr id="8198" name="Picture 8" descr="http://t1.gstatic.com/images?q=tbn:ANd9GcRTY5srH6HtW8gJIpavrRlD-Z5AZSX0n1DK1ZKQAMYkLmD2Q0pR"/>
          <p:cNvPicPr>
            <a:picLocks noChangeAspect="1" noChangeArrowheads="1"/>
          </p:cNvPicPr>
          <p:nvPr/>
        </p:nvPicPr>
        <p:blipFill>
          <a:blip r:embed="rId5" cstate="print"/>
          <a:srcRect/>
          <a:stretch>
            <a:fillRect/>
          </a:stretch>
        </p:blipFill>
        <p:spPr bwMode="auto">
          <a:xfrm>
            <a:off x="539750" y="1916113"/>
            <a:ext cx="2238375" cy="2047875"/>
          </a:xfrm>
          <a:prstGeom prst="rect">
            <a:avLst/>
          </a:prstGeom>
          <a:noFill/>
          <a:ln w="9525">
            <a:noFill/>
            <a:miter lim="800000"/>
            <a:headEnd/>
            <a:tailEnd/>
          </a:ln>
        </p:spPr>
      </p:pic>
      <p:pic>
        <p:nvPicPr>
          <p:cNvPr id="8199" name="Picture 10" descr="http://t2.gstatic.com/images?q=tbn:ANd9GcReK5xm8HYPT2LlZBlZfrMBsJoN9vhl9pAD0FyqTi7ZTLi_Uhwvgg"/>
          <p:cNvPicPr>
            <a:picLocks noChangeAspect="1" noChangeArrowheads="1"/>
          </p:cNvPicPr>
          <p:nvPr/>
        </p:nvPicPr>
        <p:blipFill>
          <a:blip r:embed="rId6" cstate="print"/>
          <a:srcRect/>
          <a:stretch>
            <a:fillRect/>
          </a:stretch>
        </p:blipFill>
        <p:spPr bwMode="auto">
          <a:xfrm>
            <a:off x="6659563" y="2060575"/>
            <a:ext cx="1847850" cy="2476500"/>
          </a:xfrm>
          <a:prstGeom prst="rect">
            <a:avLst/>
          </a:prstGeom>
          <a:noFill/>
          <a:ln w="9525">
            <a:noFill/>
            <a:miter lim="800000"/>
            <a:headEnd/>
            <a:tailEnd/>
          </a:ln>
        </p:spPr>
      </p:pic>
      <p:sp>
        <p:nvSpPr>
          <p:cNvPr id="10" name="9 Rectángulo"/>
          <p:cNvSpPr/>
          <p:nvPr/>
        </p:nvSpPr>
        <p:spPr>
          <a:xfrm>
            <a:off x="3302486" y="476672"/>
            <a:ext cx="4437865"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623F1E15-9817-4241-BC3F-1BDB8F66D077}"/>
</file>

<file path=customXml/itemProps2.xml><?xml version="1.0" encoding="utf-8"?>
<ds:datastoreItem xmlns:ds="http://schemas.openxmlformats.org/officeDocument/2006/customXml" ds:itemID="{2D153629-3843-4C68-8D68-C1867EB9CED1}"/>
</file>

<file path=customXml/itemProps3.xml><?xml version="1.0" encoding="utf-8"?>
<ds:datastoreItem xmlns:ds="http://schemas.openxmlformats.org/officeDocument/2006/customXml" ds:itemID="{4F26C240-BEBA-47B7-BABF-3AE86F5B3D62}"/>
</file>

<file path=docProps/app.xml><?xml version="1.0" encoding="utf-8"?>
<Properties xmlns="http://schemas.openxmlformats.org/officeDocument/2006/extended-properties" xmlns:vt="http://schemas.openxmlformats.org/officeDocument/2006/docPropsVTypes">
  <TotalTime>158</TotalTime>
  <Words>303</Words>
  <Application>Microsoft Office PowerPoint</Application>
  <PresentationFormat>On-screen Show (4:3)</PresentationFormat>
  <Paragraphs>96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Tema de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gasp</cp:lastModifiedBy>
  <cp:revision>24</cp:revision>
  <dcterms:created xsi:type="dcterms:W3CDTF">2010-12-30T13:03:23Z</dcterms:created>
  <dcterms:modified xsi:type="dcterms:W3CDTF">2011-01-10T08:30:48Z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