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58" r:id="rId6"/>
    <p:sldId id="266" r:id="rId7"/>
    <p:sldId id="263" r:id="rId8"/>
    <p:sldId id="257" r:id="rId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6" autoAdjust="0"/>
    <p:restoredTop sz="94660"/>
  </p:normalViewPr>
  <p:slideViewPr>
    <p:cSldViewPr>
      <p:cViewPr varScale="1">
        <p:scale>
          <a:sx n="74" d="100"/>
          <a:sy n="74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3326-D46C-4151-8022-4880163AE4D3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FD049-5087-4FEC-BCD8-2820D8536A4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6AFE-B254-438D-B4E7-12CC5090584C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83E7E-B8A7-4C1F-A07B-274F1609B0D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FFECB-876D-4641-8324-586885233654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988D5-5E59-48CC-B36B-8DBF6EF1356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B47EE-677F-412E-9DDD-F64649796D6C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9D450-F443-4220-A0E2-5699FE93FE2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8ED38-C5AB-44E5-B8E3-A01C075EC03A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70F85-5B6F-4A2B-927A-E3CFB439561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E572D-D9DE-4431-888C-024A9F6214B7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253DE-781C-42A9-9320-0C2C5B7211A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06664-C86C-41E1-96F4-0E79502260C1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AD56D-4F81-48A5-A96E-E96EABED65F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F7FEC-2C9F-4EC6-A850-B2E695458EF0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D699D-9AF2-4DD5-8AE1-1682B7AF34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2855-7295-49B0-88E1-5109059E75EA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6B15A-363F-4233-A8AF-4E9BAAB1AE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8EFC-4F55-4A51-BCE8-E014073B7F39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38F2-C21C-4A0D-82AE-7ABF05E3C0D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E09A3-7402-4DF8-AC5E-BCE8D8CC9A7E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5C165-ACA1-48D0-AA5C-7E62595F949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FFFF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D933-6553-4348-BD40-EF4CB47011F0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91CA6C-8093-4CB5-8BD9-C9D995AF669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atabasegolf.com/players/playerpage.htm?samid=SimpsWeb0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collegeprowler.com/images/standard/1650/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916113"/>
            <a:ext cx="5715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173986" y="4797152"/>
            <a:ext cx="6796028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Wake Forest University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Winston Salem, NC</a:t>
            </a:r>
            <a:endParaRPr lang="es-ES" sz="5400" b="1" dirty="0">
              <a:ln w="1905"/>
              <a:solidFill>
                <a:srgbClr val="99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2053" name="Picture 2" descr="http://www.wfu.edu/_images/homepage_universi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404813"/>
            <a:ext cx="43910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 descr="http://pics2.city-data.com/city/maps/fr1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860800"/>
            <a:ext cx="2736850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4 CuadroTexto"/>
          <p:cNvSpPr txBox="1">
            <a:spLocks noChangeArrowheads="1"/>
          </p:cNvSpPr>
          <p:nvPr/>
        </p:nvSpPr>
        <p:spPr bwMode="auto">
          <a:xfrm>
            <a:off x="3419475" y="6237288"/>
            <a:ext cx="54737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>
                <a:solidFill>
                  <a:srgbClr val="FF0000"/>
                </a:solidFill>
                <a:latin typeface="Calibri" pitchFamily="34" charset="0"/>
              </a:rPr>
              <a:t>. Winston-Salem</a:t>
            </a:r>
          </a:p>
          <a:p>
            <a:pPr algn="ctr"/>
            <a:endParaRPr lang="es-ES" sz="2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077" name="5 Rectángulo"/>
          <p:cNvSpPr>
            <a:spLocks noChangeArrowheads="1"/>
          </p:cNvSpPr>
          <p:nvPr/>
        </p:nvSpPr>
        <p:spPr bwMode="auto">
          <a:xfrm>
            <a:off x="395288" y="1844675"/>
            <a:ext cx="824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800" b="1">
                <a:solidFill>
                  <a:srgbClr val="996600"/>
                </a:solidFill>
                <a:latin typeface="Calibri" pitchFamily="34" charset="0"/>
              </a:rPr>
              <a:t>Winston-Salem</a:t>
            </a:r>
            <a:r>
              <a:rPr lang="es-ES">
                <a:latin typeface="Calibri" pitchFamily="34" charset="0"/>
              </a:rPr>
              <a:t> es una ciudad de Carolina del Norte, con una población aproximada de 190.000 habitantes. </a:t>
            </a:r>
          </a:p>
          <a:p>
            <a:r>
              <a:rPr lang="es-ES">
                <a:latin typeface="Calibri" pitchFamily="34" charset="0"/>
              </a:rPr>
              <a:t>El  aeropuerto más cercano es Charlotte / Douglas International Aeropuerto (CLT / KCLT).   Este aeropuerto está en Charlotte, Carolina del Norte</a:t>
            </a:r>
            <a:br>
              <a:rPr lang="es-ES">
                <a:latin typeface="Calibri" pitchFamily="34" charset="0"/>
              </a:rPr>
            </a:br>
            <a:r>
              <a:rPr lang="es-ES">
                <a:latin typeface="Calibri" pitchFamily="34" charset="0"/>
              </a:rPr>
              <a:t>y está a unos 115 kilómetros del centro de Winston-Salem.</a:t>
            </a:r>
          </a:p>
          <a:p>
            <a:r>
              <a:rPr lang="es-ES">
                <a:latin typeface="Calibri" pitchFamily="34" charset="0"/>
              </a:rPr>
              <a:t>La temperatura media anual es de 21º (Invierno 11º; Primavera 21º; Verano 30º; Otoño 22º).</a:t>
            </a:r>
          </a:p>
        </p:txBody>
      </p:sp>
      <p:pic>
        <p:nvPicPr>
          <p:cNvPr id="3078" name="Picture 2" descr="Localización en Carolina del Nor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5300663"/>
            <a:ext cx="23812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6" descr="Archivo:Map of USA NC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508500"/>
            <a:ext cx="2724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771800" y="476672"/>
            <a:ext cx="612068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Rectángulo"/>
          <p:cNvSpPr>
            <a:spLocks noChangeArrowheads="1"/>
          </p:cNvSpPr>
          <p:nvPr/>
        </p:nvSpPr>
        <p:spPr bwMode="auto">
          <a:xfrm rot="10800000" flipV="1">
            <a:off x="395288" y="2936875"/>
            <a:ext cx="8353425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>
                <a:solidFill>
                  <a:srgbClr val="996600"/>
                </a:solidFill>
                <a:latin typeface="Calibri" pitchFamily="34" charset="0"/>
              </a:rPr>
              <a:t>Wake Forest </a:t>
            </a:r>
            <a:r>
              <a:rPr lang="es-ES">
                <a:latin typeface="Calibri" pitchFamily="34" charset="0"/>
              </a:rPr>
              <a:t>es una "universidad colegiada”," es decir el equilibrio entre la atención personal de un pequeño colegio de artes liberales  y la amplitud y la profundidad de una universidad de investigación de gran tamaño.</a:t>
            </a:r>
          </a:p>
          <a:p>
            <a:r>
              <a:rPr lang="es-ES">
                <a:latin typeface="Calibri" pitchFamily="34" charset="0"/>
              </a:rPr>
              <a:t>El tamaño relativamente pequeño de Wake Forest - menos de 5.000 estudiantes - permite a la Universidad ofrecer programas interdisciplinarios dentro y a través de todos los programas de estudio.</a:t>
            </a:r>
          </a:p>
          <a:p>
            <a:r>
              <a:rPr lang="es-ES">
                <a:latin typeface="Calibri" pitchFamily="34" charset="0"/>
              </a:rPr>
              <a:t>El campus es lo suficientemente pequeño como para que  los estudiantes y profesores se conozcan entre sí, para forjar fuertes vínculos entre las escuelas y departamentos y la creación de beneficios académicos que pocas escuelas pueden igualar.</a:t>
            </a:r>
          </a:p>
          <a:p>
            <a:r>
              <a:rPr lang="es-ES">
                <a:latin typeface="Calibri" pitchFamily="34" charset="0"/>
              </a:rPr>
              <a:t>Aquí encontrará una comunidad vibrante y comprometida del aprendizaje.</a:t>
            </a:r>
          </a:p>
        </p:txBody>
      </p:sp>
      <p:pic>
        <p:nvPicPr>
          <p:cNvPr id="4099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0825" y="1397000"/>
          <a:ext cx="8064896" cy="5091218"/>
        </p:xfrm>
        <a:graphic>
          <a:graphicData uri="http://schemas.openxmlformats.org/drawingml/2006/table">
            <a:tbl>
              <a:tblPr/>
              <a:tblGrid>
                <a:gridCol w="4032448"/>
                <a:gridCol w="4032448"/>
              </a:tblGrid>
              <a:tr h="276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3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1834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16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$50.980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Semestre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4.596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14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Enero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11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38%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49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699792" y="404664"/>
            <a:ext cx="590465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6" descr="data:image/jpg;base64,/9j/4AAQSkZJRgABAQAAAQABAAD/2wCEAAkGBhQSERUSEhQWFRQVFBYUGBUVFBQUFhQVFBUXFBQUFBUXGyYeFxkjHBYVHy8gJCgpLCwsFR4xNTAqNSYrLCkBCQoKDgwOGg8PGi0cHCAsKSwsKSkpLCkpKSwpLCkpKSkpKSksLCksKSkpLCwpLCkpKSkpLCwpKSwpKSwsKSw1Kf/AABEIAIIA4AMBIgACEQEDEQH/xAAcAAABBQEBAQAAAAAAAAAAAAAFAAIDBAYBBwj/xABLEAACAQICBQgECAwFBAMAAAABAgMAEQQhBRIxQVEGEyJhcYGRsTJyocEUI0JSU5LR0gcVFjNUYoKTorLh8CRzg6OzRMLi8RdDdP/EABkBAAIDAQAAAAAAAAAAAAAAAAECAAMFBP/EACgRAAICAAUDBAMBAQAAAAAAAAABAhEDBBIhMRNBURQiMmEzQpGBI//aAAwDAQACEQMRAD8AGRircS1DEtXIUrFO0mjStjyAyll/y18zWVVMq1fIM/HSf5Y/mq/AfvRXi/EP405r3+aVFpFbwv6hqfHfJ7/+ymYsDm2H6pFa8viZX7Hn3NV0YYVc5mpFhrAZtRKDYPhVWTDkbRR0Q0xsPS0MWeQa2nf1PeK1rL0LdRrN8kI7YhvUPnWot0e41rZX8f8ATMx/yHkWNi6R7T50MnjzrQ6RgIY3B2ndQfEJWS3uaUeEQwxVbjip0GFJ3Vbjw9tpUftL9tOkwNohSGrSxV0Mg2yRjtkQe+rS6m0vGBx5xPtpqYupESw0jDU4xcI2zw/vo/vU1tJ4YbcRB+9T3Gl0sOpFd4qgeGr+LxMMaqzzRqri6szWDDip31Qk07hB/wBTD9aiosGpEZipvM0x+UmD/SY/4j7qbHyjwjGyzBjtsscjHwVamiXgKkiUxUuZrv4yTaI52HFYHsfGuHSY/R8Sf9IDzalcGHUjjQ1BJDViPSALKpw86hmVdZlQKNY2F+lfbUkkW3tPnStOPIU0wfEtXYFqvCtXoVpgEwTKj3JJCZnsSPixs9cD30GC5Ub5KNac9cZ9jqauwfmivFXsZo8TgrsBrG12GdvmA1EIjqm/zT76ITsNcbfSO7jGfsqurZdx99bPYy6VmUEWdSrDU/N51IsdYL5NiPBAIa7zFW1jrr2UXNAJDoHoYg+ofOtAJ/km+/j9lBNDMDiL7tRq0LqCa1Mr+P8ApnY/zMpJhgRWQ0xABKwGy/ur0FoKxfKCK0zdo8hWViGjDgAz6FixGJiWVdZfgxa2sy5iVBuPAmte/wCDjRygf4Vdts3kPm1AoF/xUPXhZPZNHXoswyX1q7sDdf4cuNtRipuQuDF7YaPwJ8zWcw2h4kmnURpZZDa6KbfFq2/O162WlcVMvwk2AVI1aNioPSyvfjtNef8AJ1daeRjIQ3SOrf0xqZk3/sZVRv5L9vBvcByOmmgR0fDJrAG3wcm3HYReuQcgsUU1/hMC5E5YThfi4rXcjn/wcW6ygcM7C9EYfzJ7G99d6w4umzj1NWkeYY7Q4lfARSWbOZT0FsbIBcKwIGY2VoYvwa4Ys4uQFIAtHht4v9FQ6YfH4H/NxA/hatzzbETBW1XIyYgdFimRI6jalhFE1M87n5NxxbgxtJk0cORC3BGrGM8qsaZ5KxwyYYxvIC6S3IZAfzaNYaqCwNWNH6FxPNhpRe4YAAl2F1Iu3b1UT5UixwZPzJf+FfspIpSsMtUVyR6K5LwyYdHfnGYyWJ56QXAcjYCANm6szyu5PImL5uN5kTmw2qszjMnab3rc8m3vhkGeUxH8ZOX21nOWJHw+3GHyYU+mOjgrc5bUZxeT6II5Q8rMJYvTmd1zkUZqcjVySPM9p86ITKOYHHnYf+RaqypmfWPnXDmI00dOWk5J2CIBV6AVThq7DVR0FsDKjPJZfj/9N/dQZdlF+TTfHj1JP5b1bg/NCYnxZsJ0s6+vf+BhUCWt41ZxI6S+svk1VY08z51tdjKfIEcdKnrTGOZ7a6GrBlyzXjwidTVDFzaxtuFTYiawqiKUYIaC/Pr2N5GtKy51mdB/n17G/lrTMovWrlX/AMzPzHzBbVjOUS/HN2+4VrXlrKaczlPaPIVl4vLNCHALVf8AFQf/AJpf+WKvQ5MlX1q87nnVMThixAvDMovvOvEQK22L07Gwsp68lb7K7MCSSdvscuMm2qA3LDFamDmbiqr9ZtX315fojSQixAc31TdTbg6rn5V6Jp2TncNNEV9KEsCSNqklRs23FeaaOn1JUkIyV0bMZWIS/sJ8KWLVNDSW6PoHkel8HGOoDwolB+ab9v31jdEcpvg+BZAPjkU6qkXBIHEXy206P8I8MWE15g3OEHoqtgztchVYm3fXXCa4KXHkG6UxQifBu2zn512XzYSAeVa6fTijndVwZF1Lrcay5Z3G4V5nyp0sWwOCxQUAmYyhcza4lbVvvGVBsVysZ0WWMtGW1g+qcyw1dvcKpuW9cBilaR6WdPGQXGVjx20M0ppl+cwySLneZl1gQGQxWBB4VkdH8q21Laq5/rsDs39HOjPLbSsMkeDeIM0iCxPNsCV1LspOWV75DbekweW32OjHw2lVchKLl1FAojEsK5uxW5JVw5Ivn/eVDOUvKmCbFxOsyPeEKdUn84SOja229eb6fuMTMV1wpdiCQy3W+RqPRuJAlhuGNpEZiDe6g3NlOV7cTXTKd7UcKwmkelYvThDxwBLrI8R17kbJgDYb8xtojKMz2nzqjIcPMEliifKVLOeZ1QedS4Ornfq66IT+k3rHzrkzTi2tLs6Mqmk7AcNXYjVGKrcTiuU6i8uyiOgpNWdCb2s4yBO1bUJM4AO09QFyeoDeap4TTKSNmHjKsV1WOqT0b36JNGDqSYJq40el4zTKqVOq3pLt6I2NvPbVT8eoNpQZk+mpPsrHMFNuivpLmzFtvgDV6M2yFu5V99drzb8HIsvYUacEkqQRxFd16EzYxl4X3XyHfahU+OxYUtzkVlF7IlicxsMlx41xXqZ21So0mJmzAtlYm+eR3DZvzqMDKsi2kXZkxLRYgGKM+kYVV12sSbk7GvkN1HIpcSWF0hVb5/GO7W32soFSSruCLbCC4pkZWW17kZgnaDsFxUx0rL84jsVF87mqkh2do99JqixJJUmLLDUnbJJMa+R1id5vv8KAT6XEmIkiIsyBWJysQ2WzaNntosxrMHAMuNaUkWk5xcr3sBGyX4HJ6Vbp2WKkEZ8Ekupzqhyl9U2A1b2Jse4eFTDR0Z2qfEGkhqZWpVNgcEMGiIvox/DuzHya6vJvDnPml28FGzLcOqrKNU8TVdGTEcEVl0DD8z2j7K4/J2A5GMEcDY+6r4ana1WKQmlFabRSNEkLKDHHmiER6q7RkNXrPjVZuTcH0KdyRjyWietXNajqYNCBR5MwfRL9WP7tcl5PQm14wbbLhMuzo5UVJphalcmNpAv5OQfRLtI2R8fVrh5OwfRr4R/corfzPnTHakcmFQQOi0PEhBVApBBBGoLMNjDoZGrOe8knidvlT2NRsaRu+R1GgDGaoY7TNoZSrGNo21dY8baynsbZV1KB6RhvLGlujMbHtj1z5N7KeCTe4stgkvKBS69K10D55WUjbc5WzpkbhpDICGDEnInMDLsrFwSHVW+4iA791j3XohDiNS7DL4NI1x+oZLW+qat6SsWU7VHpGGkBi1hqgArcgrlY5knZlerZxihNcFdW19a4tY7DfZWJ0fKUgxEBFg0cLLl8vEaiHL17m1TFdbBrhWzIneDuTWkUnhlqmq5YYYuifTOlHkYhZVAC6wVU1mAHXe5oKdIzRsrW1ltzbAnUuzrrC4Gxsr5XGYGVUtHPeeKQ5XZIm/1I7Hs6VvGjs2F1sK8pIAEgmzzuqNstcg5Wq1JQpCtth3R+HkDIGkUxzoSQsQAuqBShz3ofS4x9daBZQqXJJ1FN+PQGfflWb5JS3w3Nn0oJGUW22HTX+FiO+i+mcVqYaZ7XtEz9vRN/76655K5UWrgs4XGrLGkqElXswuLG1943VMxoLyaGrhlT5krx/VlIHsNRcqdJmHmWD6gEgZxe2slwGBG/Ik9xoabdIIac1m8fpBiBJYDm8WIztzQnmyc9h6Y8Kg0j+EDDpcR68p/VGqv1m+ystj+UEzK6IihHbnGJza5IewOwWNt26njB9xXKJ6Gr1Kr15wOU2O2gpbb6C7NtSycoNIKdVigNgbaibxcew0vSrugdaJ6Or1NG/mfM15mvKjH8Y/3a1L+VWPGzm/qLtO2jp+0K8WJ6ar08PXmK8sMfwi/dj71PHLXH/Mi+p/5UyS8oHUiema1c1q82/LjHfRRH9lvv138u8b9DF4P9+mr7ROpE9HLUwtXnY5fY36CLwf71L/5Axf6PH/ufeoaftE6kTe329p86iIzJrCty/wAQP+mXjtffUbfhBxH6Mv1nodN/QViRN6zVExrDH8IGI/Rl+s9Rnl7iP0ZfF6iwn9B6sTQIagmiuYz80sfFSPfUqtTZh0b9vtFKgsysmGyOWauZMuB6Yv4Z9tSGDWlYAZSoTY3GsTcb7C2zPqPCnsLSSAZ/Fk2vntUj2kCjOGuZkdYrPsvdSACMiLb7Dfxq1yaK7FDES0TWvrJFrrsIaKVHueoXbPqq5Hhj8IuR8oTXG5uaMLX70pj9GzNtDOm35MpDCw37CB20Lx3KdoQJAFkLKqenkrL0mWygX9Ie+pvLgidHMToUxpNfo/G86hFzkGV1OWd9oo1jIVGEaMnIxBd+Zttyz6+6slj9LTy5H0ZIlYqqiwYgWz2/1qlg7l9cxuxCMb65JA1SDmeF6Zx8sGtLg0uheVcOHuzFmLxRayqLkSohjcEmwvkuf61WsTy3M682kPRlDJdnzGy46It6JBrOYTFBNZhCusWY5jWPSsVAFti3OfWaJYC4yFg3pLw1gDl2EFvZVU5Qi7qwdRlaPTOLcMA/Nq7M5CALZmzP63tqm+ir3LOWbVY5m52eltvty76JRpa/d5CrSqLbM77bbrbL9udq55ZhrgTU+5Rw2CXVBAAuBu4gfbU0WHuDcWuTtBBseIOeyrGENgN+rfIi46JO0b9gohKoaRtZguweAAsBVE5um35DFt7ID4HD/FqDtAse0EirS4fqqZQoLBdmsTntzse6niqJzbdiNUyAYfqp/wAH6ql1qlV6FugHPxYwt0duwbzUcmFsbEC9WOfOy58TTMqr9xbN4de27+yt8HHCufBxwFWr000bKSuYBwHhTThxwFWSaaTRthKjQDhUTYccKtsaaafUyFM4ccKjfCjhV00w08ZtEMr8PxDOHMiqwW1wy2ItvC37dm2njS7w5vI0huQArMF2ZhiwuRmDlQ6LEKbdJQNm7PK2Z3VbKxkrmp6WWY3aq39lb3HKLHIuy45xJzhACuQFH+qEO3sFEotPMA0gVgNoItmA9tnDI+FDIZwRa6kB7i+qbAB3PlUMEKhWFhmQNoOQufsquTi+wrbNHidJNKrHVK6qR3D3QsYyzZXyY5jLqNN09htgYIoEkh9IG4crY5G58KDRpdBYbW3erY9u2pXBEa5H0L7DxJql/RNTqi/OFXeSSEUEZeggbeNl2FLCnOUiw6DZdTFRYe2m6RYjUB3KG72/oFqOA5P6ij/cFUy3FEwzv2Hw2+w1cwxs3Db/ACmqTbu8ezjU2Hff1Hy41Q0yEi5E9gPtq8x+LTrZz/IKGl8+7yIq279BB1MfEn7KRrkgo29IdZ9oB+2r+kZPjpPXPsNqFo/S7QPYbHzFWMbNeV/Xf+Y0so7EEr2c9aj2EjytUvOVUMmY7x7L+6pOcpJR4IWQ9PWXzqnzlOSShRC4JK4XqsZK4ZaXSQs85SLVW5yuF6mkhY16YXqAyU3namkhMzU0tUJeml6fSQm1qZrVEXphkoqJDGnRO/WruGwBJFmtqgsNe4vbPLtNFglOCVteoZAVhcE1mCkbwWOQBcBLFjkMr+JqVtAyhVGXSuwsy2OQHpA23USWEWNhkdo3HtFO+DAixAtwtl4UPUkBTaHmGqmqb5kAbTcjZbbsp7aMxBOqA91UKQNa4sN48T3UYhwLNmiMbfNDWHeNlcA6esyq5zzYuGB4hhv7eNRZjyEF6QlmeVnUtYkAAMbWUBRv4CmLLOFYXe5K7zfK5oyI8rf0qcM2qFLMQDcBjexPXa/dSepXggCj0nilFhJJbhfLPblaux6RxGdixsDcaoyHXlRrVriQgXtfMWOZzF72PeBSrMRfKJYFXS83Ed6L9nVVmXT8llyQkLn0N+s3X2UUVSDcav7SK48GGR/rT5UDG+qovuVdVeuwoPHhXxICcPp5y63RM2UbHG1hfLWp8nKhtdjzSEazb5B8o8D/AHerw1UN+bZiAbaoW17ZXN7gikMAlvRHeBUeJh1biAppyqHyoAeFpJBY+2u/lUv0J7pPtWrJ0ah+SPCm/imP5tJ1MB/qEi/KiP6Nx+0p9wp68pouEg+offXDodOHtpp0InXUvL+AE45Rw8ZB+wD5NThygg+e3fG3uqkdAp10xtADj7KlZd+SBEach+kHer/ZXfxxF9KvfrDzFCTye4GozoA8aPTy/kgdXSUR/wDtj+tb3U8YlDskj/eL7zWbbQbcR40xtCP1eNHoYL4kQ0+tfYyHskj+9SKN/wCip8jWUOhn4D2VG2i3+bR9PhviRDWMrDaD4VGSf7BrK/AZBsB9tIxSje/iaPpY9pEDdOFKlVRCRK6Nn98aVKkIIYhhkGIB3AkA1IKVKoyD67XKVVsgqelKlQZB9drtKlCOIyrlKlSgOmuUqVQIhSNKlUAKuUqVEg001qVKiEYaVKlTCjDTTSpUyINNMeu0qdE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2843808" y="1196752"/>
            <a:ext cx="608416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rgbClr val="996600"/>
                </a:solidFill>
              </a:rPr>
              <a:t>La Wake </a:t>
            </a:r>
            <a:r>
              <a:rPr lang="es-ES" sz="1600" b="1" dirty="0" err="1">
                <a:solidFill>
                  <a:srgbClr val="996600"/>
                </a:solidFill>
              </a:rPr>
              <a:t>Forest</a:t>
            </a:r>
            <a:r>
              <a:rPr lang="es-ES" sz="1600" b="1" dirty="0">
                <a:solidFill>
                  <a:srgbClr val="996600"/>
                </a:solidFill>
              </a:rPr>
              <a:t> Golf </a:t>
            </a:r>
            <a:r>
              <a:rPr lang="es-ES" sz="1600" b="1" dirty="0" err="1">
                <a:solidFill>
                  <a:srgbClr val="996600"/>
                </a:solidFill>
              </a:rPr>
              <a:t>Academy</a:t>
            </a:r>
            <a:r>
              <a:rPr lang="es-ES" sz="1600" b="1" dirty="0">
                <a:solidFill>
                  <a:srgbClr val="996600"/>
                </a:solidFill>
              </a:rPr>
              <a:t> </a:t>
            </a:r>
            <a:r>
              <a:rPr lang="es-ES" sz="1600" dirty="0">
                <a:solidFill>
                  <a:srgbClr val="996600"/>
                </a:solidFill>
              </a:rPr>
              <a:t> está situado en el campus de </a:t>
            </a:r>
            <a:br>
              <a:rPr lang="es-ES" sz="1600" dirty="0">
                <a:solidFill>
                  <a:srgbClr val="996600"/>
                </a:solidFill>
              </a:rPr>
            </a:br>
            <a:r>
              <a:rPr lang="es-ES" sz="1600" dirty="0">
                <a:solidFill>
                  <a:srgbClr val="996600"/>
                </a:solidFill>
              </a:rPr>
              <a:t>de la Universidad Wake </a:t>
            </a:r>
            <a:r>
              <a:rPr lang="es-ES" sz="1600" dirty="0" err="1">
                <a:solidFill>
                  <a:srgbClr val="996600"/>
                </a:solidFill>
              </a:rPr>
              <a:t>Forest</a:t>
            </a:r>
            <a:r>
              <a:rPr lang="es-ES" sz="1600" dirty="0">
                <a:solidFill>
                  <a:srgbClr val="996600"/>
                </a:solidFill>
              </a:rPr>
              <a:t>, en el corazón de Winston-Salem, Carolina del Norte.</a:t>
            </a:r>
            <a:br>
              <a:rPr lang="es-ES" sz="1600" dirty="0">
                <a:solidFill>
                  <a:srgbClr val="996600"/>
                </a:solidFill>
              </a:rPr>
            </a:br>
            <a:r>
              <a:rPr lang="es-ES" sz="1600" dirty="0">
                <a:solidFill>
                  <a:srgbClr val="996600"/>
                </a:solidFill>
              </a:rPr>
              <a:t>La  academia ofrece uno de los mejores servicios de formación del país.</a:t>
            </a:r>
          </a:p>
        </p:txBody>
      </p:sp>
      <p:pic>
        <p:nvPicPr>
          <p:cNvPr id="8200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843808" y="188640"/>
            <a:ext cx="6300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Golf </a:t>
            </a:r>
            <a:r>
              <a:rPr lang="es-ES" sz="5400" b="1" dirty="0" err="1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Learning</a:t>
            </a:r>
            <a:r>
              <a:rPr lang="es-ES" sz="5400" b="1" dirty="0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Center</a:t>
            </a:r>
            <a:endParaRPr lang="es-ES" sz="5400" b="1" dirty="0">
              <a:ln w="1905"/>
              <a:solidFill>
                <a:srgbClr val="99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5122" name="Picture 2" descr="http://grfx.cstv.com/photos/schools/wake/sports/m-golf/auto_player/512821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896"/>
            <a:ext cx="3132348" cy="2088232"/>
          </a:xfrm>
          <a:prstGeom prst="rect">
            <a:avLst/>
          </a:prstGeom>
          <a:noFill/>
        </p:spPr>
      </p:pic>
      <p:pic>
        <p:nvPicPr>
          <p:cNvPr id="5124" name="Picture 4" descr="http://grfx.cstv.com/photos/schools/wake/sports/m-golf/auto_player/512816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492896"/>
            <a:ext cx="3132349" cy="2088232"/>
          </a:xfrm>
          <a:prstGeom prst="rect">
            <a:avLst/>
          </a:prstGeom>
          <a:noFill/>
        </p:spPr>
      </p:pic>
      <p:pic>
        <p:nvPicPr>
          <p:cNvPr id="5126" name="Picture 6" descr="http://grfx.cstv.com/photos/schools/wake/sports/m-golf/auto_player/5128166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564904"/>
            <a:ext cx="2843808" cy="1895872"/>
          </a:xfrm>
          <a:prstGeom prst="rect">
            <a:avLst/>
          </a:prstGeom>
          <a:noFill/>
        </p:spPr>
      </p:pic>
      <p:pic>
        <p:nvPicPr>
          <p:cNvPr id="5128" name="Picture 8" descr="http://grfx.cstv.com/photos/schools/wake/sports/m-golf/auto_player/5128205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22101"/>
            <a:ext cx="3203848" cy="2135899"/>
          </a:xfrm>
          <a:prstGeom prst="rect">
            <a:avLst/>
          </a:prstGeom>
          <a:noFill/>
        </p:spPr>
      </p:pic>
      <p:pic>
        <p:nvPicPr>
          <p:cNvPr id="5130" name="Picture 10" descr="http://grfx.cstv.com/photos/schools/wake/sports/m-golf/auto_player/5128224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4722101"/>
            <a:ext cx="3203848" cy="2135899"/>
          </a:xfrm>
          <a:prstGeom prst="rect">
            <a:avLst/>
          </a:prstGeom>
          <a:noFill/>
        </p:spPr>
      </p:pic>
      <p:pic>
        <p:nvPicPr>
          <p:cNvPr id="5132" name="Picture 12" descr="http://grfx.cstv.com/photos/schools/wake/sports/m-golf/auto_player/5128214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6764" y="4797152"/>
            <a:ext cx="2767236" cy="1844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3835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7177" name="Picture 2" descr="Dianne Daile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628800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699792" y="404664"/>
            <a:ext cx="590465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Equipo Técnico</a:t>
            </a:r>
            <a:endParaRPr lang="es-ES" sz="4000" b="1" dirty="0">
              <a:ln w="1905"/>
              <a:solidFill>
                <a:srgbClr val="99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868144" y="3140968"/>
            <a:ext cx="3275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Dianne Dailey </a:t>
            </a:r>
            <a:r>
              <a:rPr lang="en-US" dirty="0" err="1" smtClean="0"/>
              <a:t>lleva</a:t>
            </a:r>
            <a:r>
              <a:rPr lang="en-US" dirty="0" smtClean="0"/>
              <a:t> 23 </a:t>
            </a:r>
            <a:r>
              <a:rPr lang="en-US" dirty="0" err="1" smtClean="0"/>
              <a:t>años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entrenadora</a:t>
            </a:r>
            <a:r>
              <a:rPr lang="en-US" dirty="0" smtClean="0"/>
              <a:t> del golf </a:t>
            </a:r>
            <a:r>
              <a:rPr lang="en-US" dirty="0" err="1" smtClean="0"/>
              <a:t>femenino</a:t>
            </a:r>
            <a:r>
              <a:rPr lang="en-US" dirty="0" smtClean="0"/>
              <a:t> en Wake Forest.</a:t>
            </a:r>
          </a:p>
          <a:p>
            <a:pPr algn="just"/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hizo</a:t>
            </a:r>
            <a:r>
              <a:rPr lang="en-US" dirty="0" smtClean="0"/>
              <a:t> cargo en 1988,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jugadoras</a:t>
            </a:r>
            <a:r>
              <a:rPr lang="en-US" dirty="0" smtClean="0"/>
              <a:t> 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 err="1" smtClean="0"/>
              <a:t>participado</a:t>
            </a:r>
            <a:r>
              <a:rPr lang="en-US" dirty="0" smtClean="0"/>
              <a:t> en 18 NCAA </a:t>
            </a:r>
            <a:r>
              <a:rPr lang="en-US" dirty="0" err="1" smtClean="0"/>
              <a:t>Regionales</a:t>
            </a:r>
            <a:r>
              <a:rPr lang="en-US" dirty="0" smtClean="0"/>
              <a:t> y 12  finales de la NCAA.</a:t>
            </a:r>
            <a:endParaRPr lang="en-US" sz="1300" dirty="0">
              <a:solidFill>
                <a:srgbClr val="222222"/>
              </a:solidFill>
              <a:latin typeface="Arial"/>
            </a:endParaRPr>
          </a:p>
        </p:txBody>
      </p:sp>
      <p:pic>
        <p:nvPicPr>
          <p:cNvPr id="12" name="Picture 2" descr="Jerry Ha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628800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0" y="1628800"/>
          <a:ext cx="3096344" cy="4844430"/>
        </p:xfrm>
        <a:graphic>
          <a:graphicData uri="http://schemas.openxmlformats.org/drawingml/2006/table">
            <a:tbl>
              <a:tblPr/>
              <a:tblGrid>
                <a:gridCol w="3096344"/>
              </a:tblGrid>
              <a:tr h="301600">
                <a:tc>
                  <a:txBody>
                    <a:bodyPr/>
                    <a:lstStyle/>
                    <a:p>
                      <a:pPr algn="ctr"/>
                      <a:r>
                        <a:rPr lang="es-ES" sz="1300" b="1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Carrera Profesional</a:t>
                      </a:r>
                      <a:endParaRPr lang="es-ES" sz="13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7459" marR="27459" marT="27459" marB="274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542830">
                <a:tc>
                  <a:txBody>
                    <a:bodyPr/>
                    <a:lstStyle/>
                    <a:p>
                      <a:pPr algn="l"/>
                      <a:r>
                        <a:rPr lang="en-US" sz="1300" b="1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Tour </a:t>
                      </a:r>
                      <a:r>
                        <a:rPr lang="en-US" sz="1300" b="1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Europeo</a:t>
                      </a:r>
                      <a:r>
                        <a:rPr lang="en-US" sz="1300" b="1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-- 1988-89</a:t>
                      </a:r>
                      <a:endParaRPr lang="en-US" sz="1300" b="0" i="0" dirty="0" smtClean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: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$115,000;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Terminó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45 en la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lista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1" i="0" dirty="0">
                          <a:solidFill>
                            <a:srgbClr val="222222"/>
                          </a:solidFill>
                          <a:latin typeface="Arial"/>
                        </a:rPr>
                        <a:t>PGA Tour -- 1990-92, 1995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: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$319,000;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Jugó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en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más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115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torneos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la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endParaRPr lang="en-US" sz="13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1" i="0" dirty="0">
                          <a:solidFill>
                            <a:srgbClr val="222222"/>
                          </a:solidFill>
                          <a:latin typeface="Arial"/>
                        </a:rPr>
                        <a:t>Nike Tour -- 1993-94, 1996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: $205,000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; 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3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veces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ganador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Nike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Tournament 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1994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; </a:t>
                      </a:r>
                      <a:endParaRPr lang="en-US" sz="1300" b="0" i="0" dirty="0" smtClean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Nominado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en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1994 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Jugador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del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Año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Nike.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endParaRPr lang="en-US" sz="13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The Golf Channel,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Comentarista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-- 1997</a:t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U.S. Open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Participante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-- 2002</a:t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PGA Championship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Participante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-- 2006</a:t>
                      </a:r>
                    </a:p>
                  </a:txBody>
                  <a:tcPr marL="27459" marR="27459" marT="27459" marB="274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4" name="4 Rectángulo"/>
          <p:cNvSpPr>
            <a:spLocks noChangeArrowheads="1"/>
          </p:cNvSpPr>
          <p:nvPr/>
        </p:nvSpPr>
        <p:spPr bwMode="auto">
          <a:xfrm rot="10800000" flipV="1">
            <a:off x="3059832" y="2996952"/>
            <a:ext cx="14401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b="1" dirty="0">
                <a:latin typeface="Calibri" pitchFamily="34" charset="0"/>
              </a:rPr>
              <a:t>Jerry </a:t>
            </a:r>
            <a:r>
              <a:rPr lang="es-ES" b="1" dirty="0" err="1" smtClean="0">
                <a:latin typeface="Calibri" pitchFamily="34" charset="0"/>
              </a:rPr>
              <a:t>Haas</a:t>
            </a:r>
            <a:r>
              <a:rPr lang="es-ES" b="1" dirty="0" smtClean="0">
                <a:latin typeface="Calibri" pitchFamily="34" charset="0"/>
              </a:rPr>
              <a:t> – </a:t>
            </a:r>
            <a:r>
              <a:rPr lang="es-ES" b="1" dirty="0" err="1" smtClean="0">
                <a:latin typeface="Calibri" pitchFamily="34" charset="0"/>
              </a:rPr>
              <a:t>Men´s</a:t>
            </a:r>
            <a:r>
              <a:rPr lang="es-ES" b="1" dirty="0" smtClean="0">
                <a:latin typeface="Calibri" pitchFamily="34" charset="0"/>
              </a:rPr>
              <a:t> Coach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900113" y="2549525"/>
          <a:ext cx="7416823" cy="624840"/>
        </p:xfrm>
        <a:graphic>
          <a:graphicData uri="http://schemas.openxmlformats.org/drawingml/2006/table">
            <a:tbl>
              <a:tblPr/>
              <a:tblGrid>
                <a:gridCol w="4450094"/>
                <a:gridCol w="2966729"/>
              </a:tblGrid>
              <a:tr h="245153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245153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2"/>
                        </a:rPr>
                        <a:t>Simpson, Webb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2008 - 2008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9226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79613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580832" y="1412776"/>
            <a:ext cx="598234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Jugadores de la PGA</a:t>
            </a:r>
          </a:p>
        </p:txBody>
      </p:sp>
      <p:sp>
        <p:nvSpPr>
          <p:cNvPr id="9228" name="5 Rectángulo"/>
          <p:cNvSpPr>
            <a:spLocks noChangeArrowheads="1"/>
          </p:cNvSpPr>
          <p:nvPr/>
        </p:nvSpPr>
        <p:spPr bwMode="auto">
          <a:xfrm>
            <a:off x="0" y="48482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Laura Diaz </a:t>
            </a:r>
          </a:p>
          <a:p>
            <a:pPr algn="ctr"/>
            <a:r>
              <a:rPr lang="en-US" dirty="0">
                <a:latin typeface="Calibri" pitchFamily="34" charset="0"/>
              </a:rPr>
              <a:t>Nannette </a:t>
            </a:r>
            <a:r>
              <a:rPr lang="en-US" dirty="0" smtClean="0">
                <a:latin typeface="Calibri" pitchFamily="34" charset="0"/>
              </a:rPr>
              <a:t>Hill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398299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Jugadoras </a:t>
            </a:r>
            <a:r>
              <a:rPr lang="es-E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de la LPGA 2010</a:t>
            </a:r>
          </a:p>
        </p:txBody>
      </p:sp>
      <p:sp>
        <p:nvSpPr>
          <p:cNvPr id="8" name="7 CuadroTexto"/>
          <p:cNvSpPr txBox="1"/>
          <p:nvPr/>
        </p:nvSpPr>
        <p:spPr>
          <a:xfrm rot="2133729">
            <a:off x="6619943" y="719969"/>
            <a:ext cx="21602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2.gstatic.com/images?q=tbn:ANd9GcSp3sEV0QAa1tjualO_iX5EiDp77eYzvdUy0Y4vvy59bKDSdotbD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76700"/>
            <a:ext cx="28479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www.misskimdance.com/blog/images/IMG_08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4005263"/>
            <a:ext cx="2592388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t3.gstatic.com/images?q=tbn:ANd9GcTEPcgwfYtRFv-kmTgcu0gJGkPPoKfApXV0b_m9EdDIpcNUZnD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716338"/>
            <a:ext cx="21050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t0.gstatic.com/images?q=tbn:ANd9GcSnOuRCzLzPOmGO9CO0G3JRhiRyB0WVtq_V9Y_HI34IBfrolsER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908050"/>
            <a:ext cx="19907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83569" y="1772816"/>
            <a:ext cx="53285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Deporte</a:t>
            </a:r>
          </a:p>
        </p:txBody>
      </p:sp>
      <p:pic>
        <p:nvPicPr>
          <p:cNvPr id="12295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07B19CC-D91E-4DD0-A38F-8F8EDA70BD48}"/>
</file>

<file path=customXml/itemProps2.xml><?xml version="1.0" encoding="utf-8"?>
<ds:datastoreItem xmlns:ds="http://schemas.openxmlformats.org/officeDocument/2006/customXml" ds:itemID="{83AE23AE-480C-4DFB-93D6-19C183BBEE3D}"/>
</file>

<file path=customXml/itemProps3.xml><?xml version="1.0" encoding="utf-8"?>
<ds:datastoreItem xmlns:ds="http://schemas.openxmlformats.org/officeDocument/2006/customXml" ds:itemID="{216C67DF-60F9-4F9B-BC70-924169A3DBAC}"/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296</Words>
  <Application>Microsoft Office PowerPoint</Application>
  <PresentationFormat>On-screen Show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gasp</cp:lastModifiedBy>
  <cp:revision>25</cp:revision>
  <dcterms:created xsi:type="dcterms:W3CDTF">2010-12-30T19:39:30Z</dcterms:created>
  <dcterms:modified xsi:type="dcterms:W3CDTF">2011-01-10T08:51:19Z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