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13"/>
  </p:notesMasterIdLst>
  <p:sldIdLst>
    <p:sldId id="256" r:id="rId2"/>
    <p:sldId id="270" r:id="rId3"/>
    <p:sldId id="261" r:id="rId4"/>
    <p:sldId id="269" r:id="rId5"/>
    <p:sldId id="264" r:id="rId6"/>
    <p:sldId id="274" r:id="rId7"/>
    <p:sldId id="273" r:id="rId8"/>
    <p:sldId id="272" r:id="rId9"/>
    <p:sldId id="267" r:id="rId10"/>
    <p:sldId id="275" r:id="rId11"/>
    <p:sldId id="276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380" autoAdjust="0"/>
  </p:normalViewPr>
  <p:slideViewPr>
    <p:cSldViewPr>
      <p:cViewPr>
        <p:scale>
          <a:sx n="70" d="100"/>
          <a:sy n="70" d="100"/>
        </p:scale>
        <p:origin x="-1242" y="-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0D322-65B2-46D5-8C52-1344A7466CA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4BFE72-8A2E-48DE-954D-16C7F01BF1D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7" name="6 Imagen" descr="UCLA_Bruins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16" y="1"/>
            <a:ext cx="1903884" cy="142826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gatour.com/players/00/22/46" TargetMode="External"/><Relationship Id="rId13" Type="http://schemas.openxmlformats.org/officeDocument/2006/relationships/image" Target="../media/image13.jpeg"/><Relationship Id="rId3" Type="http://schemas.openxmlformats.org/officeDocument/2006/relationships/hyperlink" Target="http://www.pgatour.com/players/00/65/73" TargetMode="External"/><Relationship Id="rId7" Type="http://schemas.openxmlformats.org/officeDocument/2006/relationships/hyperlink" Target="http://www.pgatour.com/players/00/19/41" TargetMode="External"/><Relationship Id="rId12" Type="http://schemas.openxmlformats.org/officeDocument/2006/relationships/image" Target="../media/image12.jpeg"/><Relationship Id="rId2" Type="http://schemas.openxmlformats.org/officeDocument/2006/relationships/hyperlink" Target="http://www.pgatour.com/players/00/12/61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pgatour.com/players/00/19/28" TargetMode="External"/><Relationship Id="rId11" Type="http://schemas.openxmlformats.org/officeDocument/2006/relationships/image" Target="../media/image11.jpeg"/><Relationship Id="rId5" Type="http://schemas.openxmlformats.org/officeDocument/2006/relationships/hyperlink" Target="http://www.pgatour.com/players/02/79/33/" TargetMode="External"/><Relationship Id="rId10" Type="http://schemas.openxmlformats.org/officeDocument/2006/relationships/hyperlink" Target="http://www.lpga.com/player_results.aspx?id=9444" TargetMode="External"/><Relationship Id="rId4" Type="http://schemas.openxmlformats.org/officeDocument/2006/relationships/hyperlink" Target="http://www.pgatour.com/players/01/05/85" TargetMode="External"/><Relationship Id="rId9" Type="http://schemas.openxmlformats.org/officeDocument/2006/relationships/hyperlink" Target="http://www.lpga.com/player_results.aspx?id=548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imgres?imgurl=http://photos.travelblog.org/Photos/6595/28378/f/140027-Bel-Air-Country-Club-0.jpg&amp;imgrefurl=http://www.travelblog.org/Photos/140027&amp;h=450&amp;w=600&amp;sz=35&amp;tbnid=-ehjoGxPj2x4aM:&amp;tbnh=101&amp;tbnw=135&amp;prev=/images?q=BEL+AIR+COUNTRY+CLUB&amp;zoom=1&amp;q=BEL+AIR+COUNTRY+CLUB&amp;hl=es&amp;usg=__m6Aja9zQ2uw9uDwUA4UXpCP1MVo=&amp;sa=X&amp;ei=gMv6TP3NA4_4sAOA_Zj2DQ&amp;ved=0CEoQ9QEwBA" TargetMode="External"/><Relationship Id="rId7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jpeg"/><Relationship Id="rId18" Type="http://schemas.openxmlformats.org/officeDocument/2006/relationships/image" Target="../media/image44.gif"/><Relationship Id="rId3" Type="http://schemas.openxmlformats.org/officeDocument/2006/relationships/image" Target="../media/image29.jpeg"/><Relationship Id="rId21" Type="http://schemas.openxmlformats.org/officeDocument/2006/relationships/image" Target="../media/image47.gif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17" Type="http://schemas.openxmlformats.org/officeDocument/2006/relationships/image" Target="../media/image43.gif"/><Relationship Id="rId2" Type="http://schemas.openxmlformats.org/officeDocument/2006/relationships/image" Target="../media/image28.jpeg"/><Relationship Id="rId16" Type="http://schemas.openxmlformats.org/officeDocument/2006/relationships/image" Target="../media/image42.gif"/><Relationship Id="rId20" Type="http://schemas.openxmlformats.org/officeDocument/2006/relationships/image" Target="../media/image46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5" Type="http://schemas.openxmlformats.org/officeDocument/2006/relationships/image" Target="../media/image41.gif"/><Relationship Id="rId10" Type="http://schemas.openxmlformats.org/officeDocument/2006/relationships/image" Target="../media/image36.gif"/><Relationship Id="rId19" Type="http://schemas.openxmlformats.org/officeDocument/2006/relationships/image" Target="../media/image45.gif"/><Relationship Id="rId4" Type="http://schemas.openxmlformats.org/officeDocument/2006/relationships/image" Target="../media/image30.jpeg"/><Relationship Id="rId9" Type="http://schemas.openxmlformats.org/officeDocument/2006/relationships/image" Target="../media/image35.gif"/><Relationship Id="rId1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ucla_campu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7257" y="1066800"/>
            <a:ext cx="6189485" cy="4267200"/>
          </a:xfrm>
          <a:prstGeom prst="rect">
            <a:avLst/>
          </a:prstGeom>
        </p:spPr>
      </p:pic>
      <p:pic>
        <p:nvPicPr>
          <p:cNvPr id="10" name="9 Imagen" descr="ucla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86150" y="0"/>
            <a:ext cx="2171700" cy="1003300"/>
          </a:xfrm>
          <a:prstGeom prst="rect">
            <a:avLst/>
          </a:prstGeom>
        </p:spPr>
      </p:pic>
      <p:pic>
        <p:nvPicPr>
          <p:cNvPr id="11" name="10 Imagen" descr="th_ucla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62387" y="5429250"/>
            <a:ext cx="1419225" cy="1428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109677" y="990600"/>
            <a:ext cx="2924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INFORMACIÓN GENERAL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447800" y="1447800"/>
            <a:ext cx="7162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 UCLA está situada en el distrito de Santa Mónica en Los Ángeles y la ciudad tiene una población de 3,800,000 habitantes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Los Ángeles tiene una temperatura media de 22º en Julio y de 13º en Enero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</a:t>
            </a:r>
            <a:r>
              <a:rPr lang="en-US" dirty="0" smtClean="0"/>
              <a:t>Es </a:t>
            </a:r>
            <a:r>
              <a:rPr lang="en-US" dirty="0" err="1" smtClean="0"/>
              <a:t>tamaño</a:t>
            </a:r>
            <a:r>
              <a:rPr lang="en-US" dirty="0" smtClean="0"/>
              <a:t> del campus </a:t>
            </a:r>
            <a:r>
              <a:rPr lang="en-US" dirty="0" err="1" smtClean="0"/>
              <a:t>es</a:t>
            </a:r>
            <a:r>
              <a:rPr lang="en-US" dirty="0" smtClean="0"/>
              <a:t> de 165 </a:t>
            </a:r>
            <a:r>
              <a:rPr lang="en-US" dirty="0" err="1" smtClean="0"/>
              <a:t>hectáreas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Los </a:t>
            </a:r>
            <a:r>
              <a:rPr lang="en-US" dirty="0" err="1" smtClean="0"/>
              <a:t>aeropuertos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cercanos</a:t>
            </a:r>
            <a:r>
              <a:rPr lang="en-US" dirty="0" smtClean="0"/>
              <a:t> son Los </a:t>
            </a:r>
            <a:r>
              <a:rPr lang="en-US" dirty="0" err="1" smtClean="0"/>
              <a:t>Ángeles</a:t>
            </a:r>
            <a:r>
              <a:rPr lang="en-US" dirty="0" smtClean="0"/>
              <a:t> International Airport (15 </a:t>
            </a:r>
            <a:r>
              <a:rPr lang="en-US" dirty="0" err="1" smtClean="0"/>
              <a:t>kms</a:t>
            </a:r>
            <a:r>
              <a:rPr lang="en-US" dirty="0" smtClean="0"/>
              <a:t>) y Burbank (30 </a:t>
            </a:r>
            <a:r>
              <a:rPr lang="en-US" dirty="0" err="1" smtClean="0"/>
              <a:t>kms</a:t>
            </a:r>
            <a:r>
              <a:rPr lang="en-US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La </a:t>
            </a:r>
            <a:r>
              <a:rPr lang="en-US" dirty="0" err="1" smtClean="0"/>
              <a:t>estación</a:t>
            </a:r>
            <a:r>
              <a:rPr lang="en-US" dirty="0" smtClean="0"/>
              <a:t> de </a:t>
            </a:r>
            <a:r>
              <a:rPr lang="en-US" dirty="0" err="1" smtClean="0"/>
              <a:t>tren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cercana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a 15 </a:t>
            </a:r>
            <a:r>
              <a:rPr lang="en-US" dirty="0" err="1" smtClean="0"/>
              <a:t>kms</a:t>
            </a:r>
            <a:r>
              <a:rPr lang="en-US" dirty="0" smtClean="0"/>
              <a:t> </a:t>
            </a:r>
            <a:r>
              <a:rPr lang="en-US" dirty="0" err="1" smtClean="0"/>
              <a:t>así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la de autobus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Hay </a:t>
            </a:r>
            <a:r>
              <a:rPr lang="en-US" dirty="0" err="1" smtClean="0"/>
              <a:t>transporte</a:t>
            </a:r>
            <a:r>
              <a:rPr lang="en-US" dirty="0" smtClean="0"/>
              <a:t> </a:t>
            </a:r>
            <a:r>
              <a:rPr lang="en-US" dirty="0" err="1" smtClean="0"/>
              <a:t>público</a:t>
            </a:r>
            <a:r>
              <a:rPr lang="en-US" dirty="0" smtClean="0"/>
              <a:t> </a:t>
            </a:r>
            <a:r>
              <a:rPr lang="en-US" dirty="0" err="1" smtClean="0"/>
              <a:t>dentro</a:t>
            </a:r>
            <a:r>
              <a:rPr lang="en-US" dirty="0" smtClean="0"/>
              <a:t> del campus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6" name="5 Imagen" descr="L.A..jpg"/>
          <p:cNvPicPr>
            <a:picLocks noChangeAspect="1"/>
          </p:cNvPicPr>
          <p:nvPr/>
        </p:nvPicPr>
        <p:blipFill>
          <a:blip r:embed="rId2" cstate="print"/>
          <a:srcRect b="56834"/>
          <a:stretch>
            <a:fillRect/>
          </a:stretch>
        </p:blipFill>
        <p:spPr>
          <a:xfrm>
            <a:off x="152400" y="4419600"/>
            <a:ext cx="3728869" cy="2199213"/>
          </a:xfrm>
          <a:prstGeom prst="rect">
            <a:avLst/>
          </a:prstGeom>
        </p:spPr>
      </p:pic>
      <p:pic>
        <p:nvPicPr>
          <p:cNvPr id="7" name="6 Imagen" descr="L.A..jpg"/>
          <p:cNvPicPr>
            <a:picLocks noChangeAspect="1"/>
          </p:cNvPicPr>
          <p:nvPr/>
        </p:nvPicPr>
        <p:blipFill>
          <a:blip r:embed="rId2" cstate="print"/>
          <a:srcRect t="78889"/>
          <a:stretch>
            <a:fillRect/>
          </a:stretch>
        </p:blipFill>
        <p:spPr>
          <a:xfrm>
            <a:off x="4124663" y="4419600"/>
            <a:ext cx="5019337" cy="1447800"/>
          </a:xfrm>
          <a:prstGeom prst="rect">
            <a:avLst/>
          </a:prstGeom>
        </p:spPr>
      </p:pic>
      <p:pic>
        <p:nvPicPr>
          <p:cNvPr id="8" name="7 Imagen" descr="L.A..jpg"/>
          <p:cNvPicPr>
            <a:picLocks noChangeAspect="1"/>
          </p:cNvPicPr>
          <p:nvPr/>
        </p:nvPicPr>
        <p:blipFill>
          <a:blip r:embed="rId2" cstate="print"/>
          <a:srcRect t="43333" r="59109" b="21111"/>
          <a:stretch>
            <a:fillRect/>
          </a:stretch>
        </p:blipFill>
        <p:spPr>
          <a:xfrm>
            <a:off x="2819400" y="4419600"/>
            <a:ext cx="2052469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2519473" y="762000"/>
          <a:ext cx="3957528" cy="6468260"/>
        </p:xfrm>
        <a:graphic>
          <a:graphicData uri="http://schemas.openxmlformats.org/drawingml/2006/table">
            <a:tbl>
              <a:tblPr/>
              <a:tblGrid>
                <a:gridCol w="1978764"/>
                <a:gridCol w="1978764"/>
              </a:tblGrid>
              <a:tr h="1682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/>
                        <a:t> </a:t>
                      </a:r>
                      <a:r>
                        <a:rPr lang="es-ES" sz="1200" dirty="0" smtClean="0"/>
                        <a:t>25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1925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16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$47,793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Por trimestres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26,687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$2,049,900,000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1280 (</a:t>
                      </a:r>
                      <a:r>
                        <a:rPr lang="es-ES" sz="1200" dirty="0" err="1" smtClean="0"/>
                        <a:t>Criticial</a:t>
                      </a:r>
                      <a:r>
                        <a:rPr lang="es-ES" sz="1200" dirty="0" smtClean="0"/>
                        <a:t> Reading 625, Matemáticas</a:t>
                      </a:r>
                      <a:r>
                        <a:rPr lang="es-ES" sz="1200" baseline="0" dirty="0" smtClean="0"/>
                        <a:t> 645)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83 internet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test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550 </a:t>
                      </a:r>
                      <a:r>
                        <a:rPr lang="es-ES" sz="1200" baseline="0" dirty="0" err="1" smtClean="0"/>
                        <a:t>paper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test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59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15 de enero para</a:t>
                      </a:r>
                      <a:r>
                        <a:rPr lang="es-ES" sz="1200" baseline="0" dirty="0" smtClean="0"/>
                        <a:t>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/>
                        <a:t>$65 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1" dirty="0" smtClean="0"/>
                        <a:t>22%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 Muy 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3730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931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19050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9014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0" marR="0" marT="0" marB="952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7 Rectángulo"/>
          <p:cNvSpPr/>
          <p:nvPr/>
        </p:nvSpPr>
        <p:spPr>
          <a:xfrm>
            <a:off x="2895600" y="228600"/>
            <a:ext cx="3243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INFORMACIÓN ACADÉMICA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7467600" y="2133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905000" y="76200"/>
            <a:ext cx="6858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University of California Los Angeles Men´s and Women's Golf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JD Morgan Center</a:t>
            </a:r>
          </a:p>
          <a:p>
            <a:r>
              <a:rPr lang="en-US" dirty="0" smtClean="0"/>
              <a:t>325 Westwood Plaza</a:t>
            </a:r>
            <a:br>
              <a:rPr lang="en-US" dirty="0" smtClean="0"/>
            </a:br>
            <a:r>
              <a:rPr lang="en-US" dirty="0" smtClean="0"/>
              <a:t>Los Angeles, CA, 90095</a:t>
            </a:r>
            <a:br>
              <a:rPr lang="en-US" dirty="0" smtClean="0"/>
            </a:br>
            <a:r>
              <a:rPr lang="en-US" b="1" dirty="0" err="1" smtClean="0"/>
              <a:t>Organización</a:t>
            </a:r>
            <a:r>
              <a:rPr lang="en-US" b="1" dirty="0" smtClean="0"/>
              <a:t>:</a:t>
            </a:r>
            <a:r>
              <a:rPr lang="en-US" dirty="0" smtClean="0"/>
              <a:t>  NCAA Div I</a:t>
            </a:r>
            <a:br>
              <a:rPr lang="en-US" dirty="0" smtClean="0"/>
            </a:br>
            <a:r>
              <a:rPr lang="en-US" b="1" dirty="0" err="1" smtClean="0"/>
              <a:t>Conferencia</a:t>
            </a:r>
            <a:r>
              <a:rPr lang="en-US" b="1" dirty="0" smtClean="0"/>
              <a:t>:</a:t>
            </a:r>
            <a:r>
              <a:rPr lang="en-US" dirty="0" smtClean="0"/>
              <a:t>  PAC 10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2895600" y="5638800"/>
            <a:ext cx="30027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http://www.bruin18.com/</a:t>
            </a:r>
            <a:endParaRPr lang="es-E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90550" y="6019800"/>
            <a:ext cx="79629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National Women´s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NCAA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Golf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Champions </a:t>
            </a:r>
            <a:r>
              <a:rPr lang="en-US" sz="2800" b="1" dirty="0" smtClean="0"/>
              <a:t>1991 y 2004 National Men´s NCAA Golf Champions 1998 y 2008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9 Imagen" descr="wgo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14052" y="1981200"/>
            <a:ext cx="3829948" cy="3657600"/>
          </a:xfrm>
          <a:prstGeom prst="rect">
            <a:avLst/>
          </a:prstGeom>
        </p:spPr>
      </p:pic>
      <p:pic>
        <p:nvPicPr>
          <p:cNvPr id="12" name="11 Imagen" descr="men´s Golf Te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81200"/>
            <a:ext cx="3810000" cy="3638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2783690" y="749490"/>
            <a:ext cx="35766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dirty="0" err="1" smtClean="0"/>
              <a:t>Women´s</a:t>
            </a:r>
            <a:r>
              <a:rPr lang="es-ES" dirty="0" smtClean="0"/>
              <a:t> Coach – Carrie Forsyth</a:t>
            </a:r>
            <a:endParaRPr lang="es-ES" dirty="0"/>
          </a:p>
        </p:txBody>
      </p:sp>
      <p:pic>
        <p:nvPicPr>
          <p:cNvPr id="59393" name="Picture 1" descr="http://www.khype.com/faagc/images/c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1" y="0"/>
            <a:ext cx="1219200" cy="1683657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838200" y="1752600"/>
            <a:ext cx="784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 UCLA </a:t>
            </a:r>
            <a:r>
              <a:rPr lang="es-ES" dirty="0" err="1" smtClean="0"/>
              <a:t>W´s</a:t>
            </a:r>
            <a:r>
              <a:rPr lang="es-ES" dirty="0" smtClean="0"/>
              <a:t> </a:t>
            </a:r>
            <a:r>
              <a:rPr lang="es-ES" dirty="0" err="1" smtClean="0"/>
              <a:t>Team</a:t>
            </a:r>
            <a:r>
              <a:rPr lang="es-ES" dirty="0" smtClean="0"/>
              <a:t> está clasificado 3º en el </a:t>
            </a:r>
            <a:r>
              <a:rPr lang="es-ES" dirty="0" err="1" smtClean="0"/>
              <a:t>Raking</a:t>
            </a:r>
            <a:r>
              <a:rPr lang="es-ES" dirty="0" smtClean="0"/>
              <a:t> </a:t>
            </a:r>
            <a:r>
              <a:rPr lang="es-ES" dirty="0" err="1" smtClean="0"/>
              <a:t>Golfweek</a:t>
            </a:r>
            <a:r>
              <a:rPr lang="es-ES" dirty="0" smtClean="0"/>
              <a:t> a 24.10.2010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Entrenadora Nacional del Año en 2004</a:t>
            </a:r>
          </a:p>
          <a:p>
            <a:pPr>
              <a:buFont typeface="Arial" pitchFamily="34" charset="0"/>
              <a:buChar char="•"/>
            </a:pPr>
            <a:r>
              <a:rPr lang="es-ES" smtClean="0"/>
              <a:t> Entrenadora </a:t>
            </a:r>
            <a:r>
              <a:rPr lang="es-ES" dirty="0" smtClean="0"/>
              <a:t>del Año de la Conferencia PAC 10 (2002, 2004 y 2005)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Su  programa fue considerado el más equilibrado  por Golf </a:t>
            </a:r>
            <a:r>
              <a:rPr lang="es-ES" dirty="0" err="1" smtClean="0"/>
              <a:t>Digest</a:t>
            </a:r>
            <a:r>
              <a:rPr lang="es-ES" dirty="0" smtClean="0"/>
              <a:t> en 2007 y 2008 basado en el progreso deportivo y académico de su equipo.</a:t>
            </a:r>
          </a:p>
          <a:p>
            <a:pPr>
              <a:buFont typeface="Arial" pitchFamily="34" charset="0"/>
              <a:buChar char="•"/>
            </a:pPr>
            <a:endParaRPr lang="es-ES" dirty="0"/>
          </a:p>
        </p:txBody>
      </p:sp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1600200" y="3352800"/>
          <a:ext cx="5892800" cy="2914650"/>
        </p:xfrm>
        <a:graphic>
          <a:graphicData uri="http://schemas.openxmlformats.org/drawingml/2006/table">
            <a:tbl>
              <a:tblPr/>
              <a:tblGrid>
                <a:gridCol w="1094785"/>
                <a:gridCol w="1485100"/>
                <a:gridCol w="761590"/>
                <a:gridCol w="1040839"/>
                <a:gridCol w="1510486"/>
              </a:tblGrid>
              <a:tr h="447675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Torneos Ganados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Top 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Puesto en la Conferencia P10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Puesto en el Cto. Nacional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1999-00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3rd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dnq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2000-01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7th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T-5th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2001-02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21st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2002-03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3rd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T-5th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2003-04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2004-05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2005-06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11th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2006-07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3rd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2007-08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2008-09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3rd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2009-10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6th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3 títulos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10 participaciones. 1 título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909528" y="749490"/>
            <a:ext cx="3324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dirty="0" err="1" smtClean="0"/>
              <a:t>Men´s</a:t>
            </a:r>
            <a:r>
              <a:rPr lang="es-ES" dirty="0" smtClean="0"/>
              <a:t> Coach – Derek Freeman</a:t>
            </a:r>
            <a:endParaRPr lang="es-ES" dirty="0"/>
          </a:p>
        </p:txBody>
      </p:sp>
      <p:pic>
        <p:nvPicPr>
          <p:cNvPr id="60418" name="Picture 2" descr="http://www.khype.com/faagc/images/freem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0415" y="0"/>
            <a:ext cx="1103585" cy="1524000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838200" y="1752600"/>
            <a:ext cx="8001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 UCLA </a:t>
            </a:r>
            <a:r>
              <a:rPr lang="es-ES" dirty="0" err="1" smtClean="0"/>
              <a:t>M´s</a:t>
            </a:r>
            <a:r>
              <a:rPr lang="es-ES" dirty="0" smtClean="0"/>
              <a:t> </a:t>
            </a:r>
            <a:r>
              <a:rPr lang="es-ES" dirty="0" err="1" smtClean="0"/>
              <a:t>team</a:t>
            </a:r>
            <a:r>
              <a:rPr lang="es-ES" dirty="0" smtClean="0"/>
              <a:t> está clasificado 1º en el Ranking </a:t>
            </a:r>
            <a:r>
              <a:rPr lang="es-ES" dirty="0" err="1" smtClean="0"/>
              <a:t>Golfweek</a:t>
            </a:r>
            <a:r>
              <a:rPr lang="es-ES" dirty="0" smtClean="0"/>
              <a:t> a 24.10.2010 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Ganó el Título Nacional en su primer año como entrenador en UCLA, 2008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En 6 de sus últimas 8 temporadas como entrenador sus equipos han ganado torneos nacionales, de conferencia y regionales.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Participó como jugador profesional en el </a:t>
            </a:r>
            <a:r>
              <a:rPr lang="es-ES" dirty="0" err="1" smtClean="0"/>
              <a:t>Nike</a:t>
            </a:r>
            <a:r>
              <a:rPr lang="es-ES" dirty="0" smtClean="0"/>
              <a:t> Tour y el Tour Canadiense de 1996 a 1998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Jugó y fue capitán del equipo de la Universidad de Oklahoma por tres años (1993-1996)</a:t>
            </a:r>
          </a:p>
          <a:p>
            <a:pPr>
              <a:buFont typeface="Arial" pitchFamily="34" charset="0"/>
              <a:buChar char="•"/>
            </a:pPr>
            <a:endParaRPr lang="es-E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371600" y="4267200"/>
          <a:ext cx="5892800" cy="1323975"/>
        </p:xfrm>
        <a:graphic>
          <a:graphicData uri="http://schemas.openxmlformats.org/drawingml/2006/table">
            <a:tbl>
              <a:tblPr/>
              <a:tblGrid>
                <a:gridCol w="1094785"/>
                <a:gridCol w="1485100"/>
                <a:gridCol w="761590"/>
                <a:gridCol w="1040839"/>
                <a:gridCol w="1510486"/>
              </a:tblGrid>
              <a:tr h="447675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Torneos Ganados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Top 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Puesto en la Conferencia P10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Puesto en el Cto. Nacional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2007-08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4th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2008-09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6th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T-23rd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2009-10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8th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T-16th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 smtClean="0">
                          <a:solidFill>
                            <a:srgbClr val="222222"/>
                          </a:solidFill>
                          <a:latin typeface="Verdana"/>
                        </a:rPr>
                        <a:t>Total</a:t>
                      </a:r>
                      <a:endParaRPr lang="es-ES" sz="900" b="0" i="0" u="none" strike="noStrike" dirty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--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3 participaciones, un título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196957" y="685803"/>
          <a:ext cx="5423043" cy="5813572"/>
        </p:xfrm>
        <a:graphic>
          <a:graphicData uri="http://schemas.openxmlformats.org/drawingml/2006/table">
            <a:tbl>
              <a:tblPr/>
              <a:tblGrid>
                <a:gridCol w="5423043"/>
              </a:tblGrid>
              <a:tr h="208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PGA Tour</a:t>
                      </a:r>
                      <a:r>
                        <a:rPr lang="es-E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13849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2"/>
                        </a:rPr>
                        <a:t>Jay </a:t>
                      </a: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2"/>
                        </a:rPr>
                        <a:t>Delsing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3"/>
                        </a:rPr>
                        <a:t>Brandt </a:t>
                      </a: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3"/>
                        </a:rPr>
                        <a:t>Jobe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4"/>
                        </a:rPr>
                        <a:t>Scott McCarron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4"/>
                        </a:rPr>
                        <a:t>Parker </a:t>
                      </a: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4"/>
                        </a:rPr>
                        <a:t>McLachlin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5"/>
                        </a:rPr>
                        <a:t>John Merrick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6"/>
                        </a:rPr>
                        <a:t>Corey </a:t>
                      </a: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6"/>
                        </a:rPr>
                        <a:t>Pavin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7"/>
                        </a:rPr>
                        <a:t>Tom </a:t>
                      </a: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7"/>
                        </a:rPr>
                        <a:t>Pernice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8"/>
                        </a:rPr>
                        <a:t>Duffy Waldorf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08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LPGA Tour</a:t>
                      </a:r>
                      <a:r>
                        <a:rPr lang="es-E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5447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Jane</a:t>
                      </a:r>
                      <a:r>
                        <a:rPr lang="pt-PT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pt-PT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Park</a:t>
                      </a:r>
                      <a:r>
                        <a:rPr lang="pt-PT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pt-PT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pt-PT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Maria Jose </a:t>
                      </a:r>
                      <a:r>
                        <a:rPr lang="pt-PT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Uribe</a:t>
                      </a:r>
                      <a:r>
                        <a:rPr lang="pt-PT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pt-PT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pt-PT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9"/>
                        </a:rPr>
                        <a:t>Giulia</a:t>
                      </a:r>
                      <a:r>
                        <a:rPr lang="pt-PT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9"/>
                        </a:rPr>
                        <a:t> </a:t>
                      </a:r>
                      <a:r>
                        <a:rPr lang="pt-PT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9"/>
                        </a:rPr>
                        <a:t>Sergas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08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err="1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Duramed</a:t>
                      </a:r>
                      <a:r>
                        <a:rPr lang="es-ES" sz="1200" b="1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Futures</a:t>
                      </a:r>
                      <a:r>
                        <a:rPr lang="es-ES" sz="1200" b="1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Tour</a:t>
                      </a:r>
                      <a:r>
                        <a:rPr lang="es-E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10488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 Martin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Hannah Jun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Tiffany </a:t>
                      </a: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Joh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Ryann</a:t>
                      </a: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O'Toole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10"/>
                        </a:rPr>
                        <a:t>Charlotte </a:t>
                      </a: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10"/>
                        </a:rPr>
                        <a:t>Mayorkas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Maiya</a:t>
                      </a: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Tanaka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08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Ladies </a:t>
                      </a:r>
                      <a:r>
                        <a:rPr lang="es-ES" sz="1200" b="1" dirty="0" err="1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European</a:t>
                      </a:r>
                      <a:r>
                        <a:rPr lang="es-ES" sz="1200" b="1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Tour</a:t>
                      </a:r>
                      <a:r>
                        <a:rPr lang="es-E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5447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u="sng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Sophie Sandolo</a:t>
                      </a:r>
                      <a:r>
                        <a:rPr lang="es-ES" sz="120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s-ES" sz="120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s-ES" sz="1200" u="sng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Amanda Moltke-Leth</a:t>
                      </a:r>
                      <a:r>
                        <a:rPr lang="es-ES" sz="120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s-ES" sz="120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s-ES" sz="1200" u="sng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9"/>
                        </a:rPr>
                        <a:t>Hannah Jun</a:t>
                      </a:r>
                      <a:endParaRPr lang="es-E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08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err="1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Japanese</a:t>
                      </a:r>
                      <a:r>
                        <a:rPr lang="es-ES" sz="1200" b="1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LPGA</a:t>
                      </a:r>
                      <a:r>
                        <a:rPr lang="es-E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208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Susie</a:t>
                      </a:r>
                      <a:r>
                        <a:rPr lang="es-E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Mathews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2667000" y="152400"/>
            <a:ext cx="6282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EX ALUMNOS DE UCLA EN EL MUNDO PROFESIONAL</a:t>
            </a:r>
            <a:endParaRPr lang="es-ES" dirty="0"/>
          </a:p>
        </p:txBody>
      </p:sp>
      <p:pic>
        <p:nvPicPr>
          <p:cNvPr id="43010" name="Picture 2" descr="http://t0.gstatic.com/images?q=tbn:ANd9GcT0W6dckUSOUFDReY1QkN7XV9llwUnQ5wbAp0eguwv8xu1G0ed0r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" y="1493521"/>
            <a:ext cx="2133600" cy="1280161"/>
          </a:xfrm>
          <a:prstGeom prst="rect">
            <a:avLst/>
          </a:prstGeom>
          <a:noFill/>
        </p:spPr>
      </p:pic>
      <p:pic>
        <p:nvPicPr>
          <p:cNvPr id="43012" name="Picture 4" descr="http://t3.gstatic.com/images?q=tbn:lvwz2Bn1dYzIXM:http://cache2.asset-cache.net/xc/84965658.jpg?v=1&amp;c=IWSAsset&amp;k=2&amp;d=77BFBA49EF8789215ABF3343C02EA5488E4EACEBE4E95DB065A0B6DF333B778B5D8CE9E456EA47C7E30A760B0D811297&amp;t=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2400" y="2819400"/>
            <a:ext cx="1866900" cy="2447926"/>
          </a:xfrm>
          <a:prstGeom prst="rect">
            <a:avLst/>
          </a:prstGeom>
          <a:noFill/>
        </p:spPr>
      </p:pic>
      <p:pic>
        <p:nvPicPr>
          <p:cNvPr id="43014" name="Picture 6" descr="http://t3.gstatic.com/images?q=tbn:ANd9GcSIx3Rt25abVSJ2ZNE2kOtluiVbS6OT_JUua30ZnbwohCuAF5t7TQ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743825" y="1219200"/>
            <a:ext cx="1323975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286000" y="198120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Font typeface="Arial" pitchFamily="34" charset="0"/>
              <a:buChar char="•"/>
            </a:pPr>
            <a:endParaRPr lang="es-ES" sz="1200" dirty="0" smtClean="0"/>
          </a:p>
        </p:txBody>
      </p:sp>
      <p:sp>
        <p:nvSpPr>
          <p:cNvPr id="3" name="2 Rectángulo"/>
          <p:cNvSpPr/>
          <p:nvPr/>
        </p:nvSpPr>
        <p:spPr>
          <a:xfrm>
            <a:off x="2950434" y="304800"/>
            <a:ext cx="450475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CAMPO DEL EQUIPO – HOME COURSE</a:t>
            </a:r>
          </a:p>
          <a:p>
            <a:pPr algn="ctr"/>
            <a:r>
              <a:rPr lang="es-ES" dirty="0" smtClean="0"/>
              <a:t>BEL-AIR COUNTRY CLUB </a:t>
            </a:r>
          </a:p>
          <a:p>
            <a:pPr algn="ctr"/>
            <a:r>
              <a:rPr lang="es-ES" dirty="0" smtClean="0"/>
              <a:t>http://www.bel-aircc.org/</a:t>
            </a:r>
            <a:endParaRPr lang="es-ES" dirty="0"/>
          </a:p>
        </p:txBody>
      </p:sp>
      <p:pic>
        <p:nvPicPr>
          <p:cNvPr id="23554" name="Picture 2" descr="http://www.bruin18.com/men/facilities/golf%20pics/bel-air-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4114800"/>
            <a:ext cx="1981200" cy="1981200"/>
          </a:xfrm>
          <a:prstGeom prst="rect">
            <a:avLst/>
          </a:prstGeom>
          <a:noFill/>
        </p:spPr>
      </p:pic>
      <p:sp>
        <p:nvSpPr>
          <p:cNvPr id="14" name="13 CuadroTexto"/>
          <p:cNvSpPr txBox="1"/>
          <p:nvPr/>
        </p:nvSpPr>
        <p:spPr>
          <a:xfrm>
            <a:off x="4114800" y="1905000"/>
            <a:ext cx="5029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Campo </a:t>
            </a:r>
            <a:r>
              <a:rPr lang="en-US" dirty="0" err="1" smtClean="0"/>
              <a:t>privado</a:t>
            </a:r>
            <a:r>
              <a:rPr lang="en-US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Diseñador</a:t>
            </a:r>
            <a:r>
              <a:rPr lang="en-US" dirty="0" smtClean="0"/>
              <a:t>: Wm. P Bell, G. Thomas &amp; J. Neville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6482 </a:t>
            </a:r>
            <a:r>
              <a:rPr lang="es-ES" dirty="0" err="1" smtClean="0"/>
              <a:t>yards</a:t>
            </a:r>
            <a:r>
              <a:rPr lang="es-ES" dirty="0" smtClean="0"/>
              <a:t> / 6210 </a:t>
            </a:r>
            <a:r>
              <a:rPr lang="es-ES" dirty="0" err="1" smtClean="0"/>
              <a:t>yards</a:t>
            </a: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Rating: 72.0 / 70.8 Par: 70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A 5 minutos andando de las instalaciones de práctica de UCLA</a:t>
            </a:r>
            <a:endParaRPr lang="es-ES" dirty="0"/>
          </a:p>
        </p:txBody>
      </p:sp>
      <p:sp>
        <p:nvSpPr>
          <p:cNvPr id="23556" name="AutoShape 4" descr="data:image/jpg;base64,/9j/4AAQSkZJRgABAQAAAQABAAD/2wBDAAkGBwgHBgkIBwgKCgkLDRYPDQwMDRsUFRAWIB0iIiAdHx8kKDQsJCYxJx8fLT0tMTU3Ojo6Iys/RD84QzQ5Ojf/2wBDAQoKCg0MDRoPDxo3JR8lNzc3Nzc3Nzc3Nzc3Nzc3Nzc3Nzc3Nzc3Nzc3Nzc3Nzc3Nzc3Nzc3Nzc3Nzc3Nzc3Nzf/wAARCABOAGgDASIAAhEBAxEB/8QAGwAAAQUBAQAAAAAAAAAAAAAAAwACBAUGBwH/xAA7EAABAwMDAgMFBQQLAAAAAAABAgMRAAQhBRIxQVEGYXETIjKBkRVCocHRBxRS8BYjJGKSorHC0uHx/8QAGQEBAQEBAQEAAAAAAAAAAAAAAQACAwQF/8QAHxEBAQACAgIDAQAAAAAAAAAAAAECERIhAzETQVFx/9oADAMBAAIRAxEAPwCV4fVr72qXForVGllqCfb24IiB0TBHxDrW6sUOOWrS3gj2ikgnYCB8ga5npd9qib+4fLzqEvpSAkPJPE4JUOxrV6hrOqG3tbhj+wtNJl1SkJW2SMQSCcHEREZ8q+hj5JfVeTLDX01aWaKlmqLw54rt9QZQjUkosrtb3sUN7iQ6YSZSSP71akpShO5agkcSTFYyzpmMRw1Tw1UoN04IrnfI3MUcNU7YACTgCjhFJbQcbUhQlKhBE1i5tcHI9evXdQ1C4fSgrRv2pAVAT0TP+E49cCqe8t220sqUid6RjcJEEAjyP5EVca/Yu2uoXDLjYtg2RsWHZCv4VRMjgd+tUOo6il5SEtEqSgJJWqN3ERg56Z8q75WSOeMBWhpKbgriNkomJ+E8RxmJH6VCTerZug8hafdWFA9ZOTg9Bmk89JURgKGc+cxUBS1BxO2BncQBPH8muWWe2+LV+J9VuPsiz0xSlIbUlK1tvQSFZMjskzj6d6VZvXdSuLy8acfcbK0MhtJSIMSeSOuT8qVZy8kv0pjpq9LReOLSlLShP3lgJHzJqw8Y2GrW+ip/clM3dm4km9DCTubCSFDg/DjJjEdqFp+poZgPR57QT+VXjfiPT02NywpD5LzK0AlAgSCBOeM157/HokmvblFlduldvdMFav3c7kAn4Vcir+78S65qlvcC+fc2SkhO4AApP/hoiNIZCgUvxjEIx9BR7fSkoBC7ptwHuwoR9FVrnmz8eDYfs/8AFV0/dKsdZf3pW2VtPrPUHIJ85H09K6E84zbtKefdQ22nKlrUAkepNcYtrNFqkFt23aSgyCUOY+e+rLVrm+1rRhpzuosm33JUCm3VwnjO7Pz7Uzv2uOvTpTOtaS8razqdmszEJfSfzqfuTt3SCmJkZrgn9FF9NQRBjllWPxq5S1q7VimzY1ots/fQG1Qo/I1qzH6o7/G28b6ZaLtHNRLRcXtDaygblROCB3Bn5E1w55RbdUg4CScTW5S1q7KlFjWVQqJS4FqA7gTMA4+gqpe8LPPOqccvLf3ok+zUDzngdvxp5daExu9qG3ZFyFEvtNhJ++YnmiK0y3OftK3H8+tXLPhR1BVvurV2eCoOY/y0c+GU8b7Ljs5/xo5Q6Zi40u3cXP2kxu4PH60q0bnhUHKXbDPcuD/ZSq3j+DQaDmmX8uMpbQhSlFQIjjHM/KmoXnmpCFVloNv2zTQ9qoIS2CArywPrzT7FNw2kuFKlOrOSoHIxE/U/SpCYIzUlCsCs6a29JCrptDkQEFQHQmR/p+dOS+LcLQhHuII5J5J/7NDeet0qAeAJSNwlMxmKkN3DRJG8ds48qDDm7zcQCkCRM7uMT+lEbuN69oSYxJ6CaYh1pZhK0KJ85py0SQUq2/xADmrs9DJXMQDRnMEJAggCTOZIqOCKeSVK3KUTgCiy9DYkKICsSQVR5cfiZ/k04tKCHFGCUmICsQDBPnkgfWgAlJ3JUoHuCaaCTjcqAIiTETPHrRrJWw8kdqVDmlXRhgbXVWHCP6wA9iatWLhCxhQPzrnLbvRXNTLe7eZy26pPqadwOjNuAipDa5rCW2u3KPjCVgc1a2viNoEe0QpPpmo7aooQud6QZifOK99g0SDGQZmTzM/maqrfXLRwYdSD54qa1esOH3XUGexrNjUqa20lte4KUfdjMd5owXUUOgxBr0u1HaVvPenBeKiJcBooWAM1AfdIpJ4NDCxFL2g70gUQTFKgbwDg0qg4ekxMnI8qMhUQZqO2hKjBkelPJCQep4FSSkEEiihW0e8D6ioDbhBAqQlzAxyKhodbwAGwkmeKkodIIhRyOh60zUmUMPpS2CAROTNACiU9IFNCwRqD7ZGy5cHzNS0avepJi4UYyQap9x2k4keVOSrcCe0UJfN6/eJMlSTnrUgeI7rqkT6VmQ4SCqvS4YJEicc+VC7alHih6RLaSO808eK4+Jn6Vkt4TuwZGYmhhZCjmeuat1brao8VsKMFCgaVYxlwlUHtSp2n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50838"/>
            <a:ext cx="990600" cy="742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5" name="14 Imagen" descr="ba cc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pic>
        <p:nvPicPr>
          <p:cNvPr id="17" name="16 Imagen" descr="bel air cc1.jpg"/>
          <p:cNvPicPr>
            <a:picLocks noChangeAspect="1"/>
          </p:cNvPicPr>
          <p:nvPr/>
        </p:nvPicPr>
        <p:blipFill>
          <a:blip r:embed="rId5" cstate="print"/>
          <a:srcRect r="41176"/>
          <a:stretch>
            <a:fillRect/>
          </a:stretch>
        </p:blipFill>
        <p:spPr>
          <a:xfrm>
            <a:off x="0" y="1447800"/>
            <a:ext cx="4161692" cy="5410200"/>
          </a:xfrm>
          <a:prstGeom prst="rect">
            <a:avLst/>
          </a:prstGeom>
        </p:spPr>
      </p:pic>
      <p:pic>
        <p:nvPicPr>
          <p:cNvPr id="20" name="19 Imagen" descr="bel-air-country-club log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24750" y="381000"/>
            <a:ext cx="1619250" cy="942975"/>
          </a:xfrm>
          <a:prstGeom prst="rect">
            <a:avLst/>
          </a:prstGeom>
        </p:spPr>
      </p:pic>
      <p:pic>
        <p:nvPicPr>
          <p:cNvPr id="21" name="20 Imagen" descr="BEL_AIR_COUNTRY_CLUB-3-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91000" y="4114800"/>
            <a:ext cx="2902857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4267200" y="381000"/>
            <a:ext cx="2024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OTROS CAMPOS</a:t>
            </a:r>
            <a:endParaRPr lang="es-ES" dirty="0"/>
          </a:p>
        </p:txBody>
      </p:sp>
      <p:pic>
        <p:nvPicPr>
          <p:cNvPr id="2" name="Picture 2" descr="http://bruin18.com/men/facilities/golf%20pics/lacc-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1905000" cy="1905000"/>
          </a:xfrm>
          <a:prstGeom prst="rect">
            <a:avLst/>
          </a:prstGeom>
          <a:noFill/>
        </p:spPr>
      </p:pic>
      <p:pic>
        <p:nvPicPr>
          <p:cNvPr id="22532" name="Picture 4" descr="http://bruin18.com/men/facilities/golf%20pics/riviera-P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9500" y="1524000"/>
            <a:ext cx="1905000" cy="1905000"/>
          </a:xfrm>
          <a:prstGeom prst="rect">
            <a:avLst/>
          </a:prstGeom>
          <a:noFill/>
        </p:spPr>
      </p:pic>
      <p:pic>
        <p:nvPicPr>
          <p:cNvPr id="22534" name="Picture 6" descr="http://bruin18.com/men/facilities/golf%20pics/TPC-P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1524000"/>
            <a:ext cx="1905000" cy="1905000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0" y="3505200"/>
            <a:ext cx="1978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LA Country Club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3182164" y="3505200"/>
            <a:ext cx="2837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The</a:t>
            </a:r>
            <a:r>
              <a:rPr lang="es-ES" dirty="0" smtClean="0"/>
              <a:t> Riviera Country Club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638800" y="35052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 err="1" smtClean="0"/>
              <a:t>Player´s</a:t>
            </a:r>
            <a:r>
              <a:rPr lang="es-ES" dirty="0" smtClean="0"/>
              <a:t> Club at Valencia</a:t>
            </a:r>
            <a:endParaRPr lang="es-ES" dirty="0"/>
          </a:p>
        </p:txBody>
      </p:sp>
      <p:pic>
        <p:nvPicPr>
          <p:cNvPr id="22536" name="Picture 8" descr="http://bruin18.com/men/facilities/golf%20pics/elcab-P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14800"/>
            <a:ext cx="1905000" cy="1905000"/>
          </a:xfrm>
          <a:prstGeom prst="rect">
            <a:avLst/>
          </a:prstGeom>
          <a:noFill/>
        </p:spPr>
      </p:pic>
      <p:sp>
        <p:nvSpPr>
          <p:cNvPr id="14" name="13 CuadroTexto"/>
          <p:cNvSpPr txBox="1"/>
          <p:nvPr/>
        </p:nvSpPr>
        <p:spPr>
          <a:xfrm>
            <a:off x="0" y="6019800"/>
            <a:ext cx="1821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Caballero CC</a:t>
            </a:r>
            <a:endParaRPr lang="es-ES" dirty="0"/>
          </a:p>
        </p:txBody>
      </p:sp>
      <p:pic>
        <p:nvPicPr>
          <p:cNvPr id="22538" name="Picture 10" descr="http://bruin18.com/men/facilities/golf%20pics/hillcrest-P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19500" y="4114800"/>
            <a:ext cx="1905000" cy="1905000"/>
          </a:xfrm>
          <a:prstGeom prst="rect">
            <a:avLst/>
          </a:prstGeom>
          <a:noFill/>
        </p:spPr>
      </p:pic>
      <p:sp>
        <p:nvSpPr>
          <p:cNvPr id="16" name="15 CuadroTexto"/>
          <p:cNvSpPr txBox="1"/>
          <p:nvPr/>
        </p:nvSpPr>
        <p:spPr>
          <a:xfrm>
            <a:off x="3851290" y="6019800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Hillcrest</a:t>
            </a:r>
            <a:r>
              <a:rPr lang="es-ES" dirty="0" smtClean="0"/>
              <a:t> CC</a:t>
            </a:r>
            <a:endParaRPr lang="es-ES" dirty="0"/>
          </a:p>
        </p:txBody>
      </p:sp>
      <p:pic>
        <p:nvPicPr>
          <p:cNvPr id="22540" name="Picture 12" descr="http://bruin18.com/men/facilities/golf%20pics/lakeES-P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9000" y="4114800"/>
            <a:ext cx="1905000" cy="1905000"/>
          </a:xfrm>
          <a:prstGeom prst="rect">
            <a:avLst/>
          </a:prstGeom>
          <a:noFill/>
        </p:spPr>
      </p:pic>
      <p:sp>
        <p:nvSpPr>
          <p:cNvPr id="18" name="17 CuadroTexto"/>
          <p:cNvSpPr txBox="1"/>
          <p:nvPr/>
        </p:nvSpPr>
        <p:spPr>
          <a:xfrm>
            <a:off x="7702580" y="6019800"/>
            <a:ext cx="1221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Lakes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267200" y="381000"/>
            <a:ext cx="2097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INSTALACIONES</a:t>
            </a:r>
            <a:endParaRPr lang="es-ES" dirty="0"/>
          </a:p>
        </p:txBody>
      </p:sp>
      <p:pic>
        <p:nvPicPr>
          <p:cNvPr id="61444" name="Picture 4" descr="http://publish.netitor.com/photos/schools/ucla/genrel/auto_action/a-uclagolfbunk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50" y="1295400"/>
            <a:ext cx="1428750" cy="2381250"/>
          </a:xfrm>
          <a:prstGeom prst="rect">
            <a:avLst/>
          </a:prstGeom>
          <a:noFill/>
        </p:spPr>
      </p:pic>
      <p:pic>
        <p:nvPicPr>
          <p:cNvPr id="6" name="5 Imagen" descr="UCLA DRIVING RANG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0"/>
            <a:ext cx="2762609" cy="2057400"/>
          </a:xfrm>
          <a:prstGeom prst="rect">
            <a:avLst/>
          </a:prstGeom>
        </p:spPr>
      </p:pic>
      <p:pic>
        <p:nvPicPr>
          <p:cNvPr id="7" name="6 Imagen" descr="UCLA Golf Room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886200"/>
            <a:ext cx="2716976" cy="2023416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2971800" y="1600200"/>
            <a:ext cx="46442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 UCLA cuenta con una zona de prácticas de juego largo y otra de juego corto dentro del mismo campus mantenida por los </a:t>
            </a:r>
            <a:r>
              <a:rPr lang="es-ES" dirty="0" err="1" smtClean="0"/>
              <a:t>greenkeepers</a:t>
            </a:r>
            <a:r>
              <a:rPr lang="es-ES" dirty="0" smtClean="0"/>
              <a:t> del Bel-Air Country Club.</a:t>
            </a:r>
          </a:p>
          <a:p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Las instalaciones cuentan con un pequeño edificio donde se encuentra una zona de club </a:t>
            </a:r>
            <a:r>
              <a:rPr lang="es-ES" dirty="0" err="1" smtClean="0"/>
              <a:t>repair</a:t>
            </a:r>
            <a:r>
              <a:rPr lang="es-ES" dirty="0" smtClean="0"/>
              <a:t>, equipamiento de vídeo para análisis de swing y específico de </a:t>
            </a:r>
            <a:r>
              <a:rPr lang="es-ES" dirty="0" err="1" smtClean="0"/>
              <a:t>fitness</a:t>
            </a:r>
            <a:r>
              <a:rPr lang="es-ES" dirty="0" smtClean="0"/>
              <a:t> para golf.</a:t>
            </a:r>
          </a:p>
          <a:p>
            <a:endParaRPr lang="es-ES" dirty="0" smtClean="0"/>
          </a:p>
          <a:p>
            <a:r>
              <a:rPr lang="es-ES" dirty="0" smtClean="0"/>
              <a:t>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1" descr="http://grfx.cstv.com/schools/ucla/graphics/ucla-sports-train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2857500" cy="1895475"/>
          </a:xfrm>
          <a:prstGeom prst="rect">
            <a:avLst/>
          </a:prstGeom>
          <a:noFill/>
        </p:spPr>
      </p:pic>
      <p:pic>
        <p:nvPicPr>
          <p:cNvPr id="62466" name="Picture 2" descr="http://grfx.cstv.com/schools/ucla/graphics/ucla-sports-train-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971800"/>
            <a:ext cx="2857500" cy="1895475"/>
          </a:xfrm>
          <a:prstGeom prst="rect">
            <a:avLst/>
          </a:prstGeom>
          <a:noFill/>
        </p:spPr>
      </p:pic>
      <p:pic>
        <p:nvPicPr>
          <p:cNvPr id="62467" name="Picture 3" descr="http://grfx.cstv.com/schools/ucla/graphics/ucla-sports-train-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2800"/>
            <a:ext cx="2857500" cy="1895475"/>
          </a:xfrm>
          <a:prstGeom prst="rect">
            <a:avLst/>
          </a:prstGeom>
          <a:noFill/>
        </p:spPr>
      </p:pic>
      <p:pic>
        <p:nvPicPr>
          <p:cNvPr id="62470" name="Picture 6" descr="http://grfx.cstv.com/schools/ucla/graphics/ucla-sports-train-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962525"/>
            <a:ext cx="2857500" cy="1895475"/>
          </a:xfrm>
          <a:prstGeom prst="rect">
            <a:avLst/>
          </a:prstGeom>
          <a:noFill/>
        </p:spPr>
      </p:pic>
      <p:pic>
        <p:nvPicPr>
          <p:cNvPr id="62471" name="Picture 7" descr="http://grfx.cstv.com/schools/ucla/graphics/ucla-sports-train-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00" y="2895600"/>
            <a:ext cx="2857500" cy="1895475"/>
          </a:xfrm>
          <a:prstGeom prst="rect">
            <a:avLst/>
          </a:prstGeom>
          <a:noFill/>
        </p:spPr>
      </p:pic>
      <p:pic>
        <p:nvPicPr>
          <p:cNvPr id="62474" name="Picture 10" descr="http://grfx.cstv.com/schools/ucla/graphics/ucla-sports-train-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6500" y="4962525"/>
            <a:ext cx="2857500" cy="1895475"/>
          </a:xfrm>
          <a:prstGeom prst="rect">
            <a:avLst/>
          </a:prstGeom>
          <a:noFill/>
        </p:spPr>
      </p:pic>
      <p:pic>
        <p:nvPicPr>
          <p:cNvPr id="62475" name="Picture 11" descr="http://grfx.cstv.com/schools/ucla/graphics/ucla-sports-train-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00" y="914400"/>
            <a:ext cx="2857500" cy="1895475"/>
          </a:xfrm>
          <a:prstGeom prst="rect">
            <a:avLst/>
          </a:prstGeom>
          <a:noFill/>
        </p:spPr>
      </p:pic>
      <p:pic>
        <p:nvPicPr>
          <p:cNvPr id="62476" name="Picture 12" descr="http://grfx.cstv.com/schools/ucla/graphics/Facility-Pics-107-300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24200" y="914400"/>
            <a:ext cx="2857500" cy="1895475"/>
          </a:xfrm>
          <a:prstGeom prst="rect">
            <a:avLst/>
          </a:prstGeom>
          <a:noFill/>
        </p:spPr>
      </p:pic>
      <p:pic>
        <p:nvPicPr>
          <p:cNvPr id="62479" name="Picture 15" descr="http://grfx.cstv.com/schools/ucla/graphics/Facility-Pics-088-300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76600" y="4962525"/>
            <a:ext cx="2857500" cy="1895475"/>
          </a:xfrm>
          <a:prstGeom prst="rect">
            <a:avLst/>
          </a:prstGeom>
          <a:noFill/>
        </p:spPr>
      </p:pic>
      <p:pic>
        <p:nvPicPr>
          <p:cNvPr id="62485" name="Picture 21" descr="http://grfx.cstv.com/schools/ucla/graphics/ucla-sports-train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86" name="Picture 22" descr="http://grfx.cstv.com/schools/ucla/graphics/ucla-sports-train-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87" name="Picture 23" descr="http://grfx.cstv.com/schools/ucla/graphics/ucla-sports-train-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88" name="Picture 24" descr="http://grfx.cstv.com/schools/ucla/graphics/ucla-sports-train-0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89" name="Picture 25" descr="http://grfx.cstv.com/schools/ucla/graphics/ucla-sports-train-05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0" name="Picture 26" descr="http://grfx.cstv.com/schools/ucla/graphics/ucla-sports-train-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1" name="Picture 27" descr="http://grfx.cstv.com/schools/ucla/graphics/ucla-sports-train-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2" name="Picture 28" descr="http://grfx.cstv.com/schools/ucla/graphics/ucla-sports-train-08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3" name="Picture 29" descr="http://grfx.cstv.com/schools/ucla/graphics/ucla-sports-train-09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4" name="Picture 30" descr="http://grfx.cstv.com/schools/ucla/graphics/ucla-sports-train-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5" name="Picture 31" descr="http://grfx.cstv.com/schools/ucla/graphics/ucla-sports-train-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6" name="Picture 32" descr="http://grfx.cstv.com/schools/ucla/graphics/Facility-Pics-107-300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7" name="Picture 33" descr="http://grfx.cstv.com/schools/ucla/graphics/Facility-Pics-091-300.g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8" name="Picture 34" descr="http://grfx.cstv.com/schools/ucla/graphics/Facility-Pics-098-300.gif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9" name="Picture 35" descr="http://grfx.cstv.com/schools/ucla/graphics/Facility-Pics-088-300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0" name="Picture 36" descr="http://grfx.cstv.com/schools/ucla/graphics/Facility-Pics-089-300.gif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1" name="Picture 37" descr="http://grfx.cstv.com/schools/ucla/graphics/Facility-Pics-090-300.gif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2" name="Picture 38" descr="http://grfx.cstv.com/schools/ucla/graphics/Facility-Pics-097-300.gif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3" name="Picture 39" descr="http://grfx.cstv.com/schools/ucla/graphics/Facility-Pics-106-300.gif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4" name="Picture 40" descr="http://grfx.cstv.com/schools/ucla/graphics/Facility-Pics-105-300.gif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5" name="Picture 41" descr="http://grfx.cstv.com/schools/ucla/graphics/ucla-sports-train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6" name="Picture 42" descr="http://grfx.cstv.com/schools/ucla/graphics/ucla-sports-train-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7" name="Picture 43" descr="http://grfx.cstv.com/schools/ucla/graphics/ucla-sports-train-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8" name="Picture 44" descr="http://grfx.cstv.com/schools/ucla/graphics/ucla-sports-train-0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9" name="Picture 45" descr="http://grfx.cstv.com/schools/ucla/graphics/ucla-sports-train-05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0" name="Picture 46" descr="http://grfx.cstv.com/schools/ucla/graphics/ucla-sports-train-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1" name="Picture 47" descr="http://grfx.cstv.com/schools/ucla/graphics/ucla-sports-train-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2" name="Picture 48" descr="http://grfx.cstv.com/schools/ucla/graphics/ucla-sports-train-08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3" name="Picture 49" descr="http://grfx.cstv.com/schools/ucla/graphics/ucla-sports-train-09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4" name="Picture 50" descr="http://grfx.cstv.com/schools/ucla/graphics/ucla-sports-train-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5" name="Picture 51" descr="http://grfx.cstv.com/schools/ucla/graphics/ucla-sports-train-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6" name="Picture 52" descr="http://grfx.cstv.com/schools/ucla/graphics/Facility-Pics-107-300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7" name="Picture 53" descr="http://grfx.cstv.com/schools/ucla/graphics/Facility-Pics-091-300.g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8" name="Picture 54" descr="http://grfx.cstv.com/schools/ucla/graphics/Facility-Pics-098-300.gif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9" name="Picture 55" descr="http://grfx.cstv.com/schools/ucla/graphics/Facility-Pics-088-300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0" name="Picture 56" descr="http://grfx.cstv.com/schools/ucla/graphics/Facility-Pics-089-300.gif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1" name="Picture 57" descr="http://grfx.cstv.com/schools/ucla/graphics/Facility-Pics-090-300.gif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2" name="Picture 58" descr="http://grfx.cstv.com/schools/ucla/graphics/Facility-Pics-097-300.gif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3" name="Picture 59" descr="http://grfx.cstv.com/schools/ucla/graphics/Facility-Pics-106-300.gif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4" name="Picture 60" descr="http://grfx.cstv.com/schools/ucla/graphics/Facility-Pics-105-300.gif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5" name="Picture 61" descr="http://grfx.cstv.com/schools/ucla/graphics/ucla-sports-train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6" name="Picture 62" descr="http://grfx.cstv.com/schools/ucla/graphics/ucla-sports-train-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7" name="Picture 63" descr="http://grfx.cstv.com/schools/ucla/graphics/ucla-sports-train-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8" name="Picture 64" descr="http://grfx.cstv.com/schools/ucla/graphics/ucla-sports-train-0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9" name="Picture 65" descr="http://grfx.cstv.com/schools/ucla/graphics/ucla-sports-train-05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0" name="Picture 66" descr="http://grfx.cstv.com/schools/ucla/graphics/ucla-sports-train-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1" name="Picture 67" descr="http://grfx.cstv.com/schools/ucla/graphics/ucla-sports-train-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2" name="Picture 68" descr="http://grfx.cstv.com/schools/ucla/graphics/ucla-sports-train-08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3" name="Picture 69" descr="http://grfx.cstv.com/schools/ucla/graphics/ucla-sports-train-09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4" name="Picture 70" descr="http://grfx.cstv.com/schools/ucla/graphics/ucla-sports-train-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5" name="Picture 71" descr="http://grfx.cstv.com/schools/ucla/graphics/ucla-sports-train-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6" name="Picture 72" descr="http://grfx.cstv.com/schools/ucla/graphics/Facility-Pics-107-300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7" name="Picture 73" descr="http://grfx.cstv.com/schools/ucla/graphics/Facility-Pics-091-300.g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8" name="Picture 74" descr="http://grfx.cstv.com/schools/ucla/graphics/Facility-Pics-098-300.gif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9" name="Picture 75" descr="http://grfx.cstv.com/schools/ucla/graphics/Facility-Pics-088-300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40" name="Picture 76" descr="http://grfx.cstv.com/schools/ucla/graphics/Facility-Pics-089-300.gif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41" name="Picture 77" descr="http://grfx.cstv.com/schools/ucla/graphics/Facility-Pics-090-300.gif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42" name="Picture 78" descr="http://grfx.cstv.com/schools/ucla/graphics/Facility-Pics-097-300.gif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43" name="Picture 79" descr="http://grfx.cstv.com/schools/ucla/graphics/Facility-Pics-106-300.gif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44" name="Picture 80" descr="http://grfx.cstv.com/schools/ucla/graphics/Facility-Pics-105-300.gif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sp>
        <p:nvSpPr>
          <p:cNvPr id="82" name="81 CuadroTexto"/>
          <p:cNvSpPr txBox="1"/>
          <p:nvPr/>
        </p:nvSpPr>
        <p:spPr>
          <a:xfrm>
            <a:off x="3962400" y="228600"/>
            <a:ext cx="3950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FITNESS PERFORMANCE CENTER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értice">
  <a:themeElements>
    <a:clrScheme name="Vért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é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é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C712CD0-2E65-4E66-9C05-002CC86BC42C}"/>
</file>

<file path=customXml/itemProps2.xml><?xml version="1.0" encoding="utf-8"?>
<ds:datastoreItem xmlns:ds="http://schemas.openxmlformats.org/officeDocument/2006/customXml" ds:itemID="{69A9B980-A0DE-4AE6-B450-587219708BC2}"/>
</file>

<file path=customXml/itemProps3.xml><?xml version="1.0" encoding="utf-8"?>
<ds:datastoreItem xmlns:ds="http://schemas.openxmlformats.org/officeDocument/2006/customXml" ds:itemID="{79F658DC-7FD0-4F53-91B1-01B6B88B17FD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4008</TotalTime>
  <Words>655</Words>
  <Application>Microsoft Office PowerPoint</Application>
  <PresentationFormat>Presentación en pantalla (4:3)</PresentationFormat>
  <Paragraphs>178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Vértice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RELINQUE</dc:creator>
  <cp:lastModifiedBy>Patricia</cp:lastModifiedBy>
  <cp:revision>181</cp:revision>
  <dcterms:created xsi:type="dcterms:W3CDTF">2010-12-01T05:01:37Z</dcterms:created>
  <dcterms:modified xsi:type="dcterms:W3CDTF">2010-12-27T20:22:49Z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