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7"/>
  </p:notesMasterIdLst>
  <p:handoutMasterIdLst>
    <p:handoutMasterId r:id="rId28"/>
  </p:handoutMasterIdLst>
  <p:sldIdLst>
    <p:sldId id="336" r:id="rId2"/>
    <p:sldId id="345" r:id="rId3"/>
    <p:sldId id="346" r:id="rId4"/>
    <p:sldId id="348" r:id="rId5"/>
    <p:sldId id="349" r:id="rId6"/>
    <p:sldId id="350" r:id="rId7"/>
    <p:sldId id="351" r:id="rId8"/>
    <p:sldId id="352" r:id="rId9"/>
    <p:sldId id="353" r:id="rId10"/>
    <p:sldId id="354" r:id="rId11"/>
    <p:sldId id="355" r:id="rId12"/>
    <p:sldId id="356" r:id="rId13"/>
    <p:sldId id="357" r:id="rId14"/>
    <p:sldId id="358" r:id="rId15"/>
    <p:sldId id="359" r:id="rId16"/>
    <p:sldId id="360" r:id="rId17"/>
    <p:sldId id="361" r:id="rId18"/>
    <p:sldId id="371" r:id="rId19"/>
    <p:sldId id="369" r:id="rId20"/>
    <p:sldId id="370" r:id="rId21"/>
    <p:sldId id="366" r:id="rId22"/>
    <p:sldId id="365" r:id="rId23"/>
    <p:sldId id="367" r:id="rId24"/>
    <p:sldId id="368" r:id="rId25"/>
    <p:sldId id="347" r:id="rId26"/>
  </p:sldIdLst>
  <p:sldSz cx="9144000" cy="6858000" type="screen4x3"/>
  <p:notesSz cx="6805613" cy="99393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6365"/>
    <a:srgbClr val="008000"/>
    <a:srgbClr val="0039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24" autoAdjust="0"/>
  </p:normalViewPr>
  <p:slideViewPr>
    <p:cSldViewPr>
      <p:cViewPr>
        <p:scale>
          <a:sx n="82" d="100"/>
          <a:sy n="82" d="100"/>
        </p:scale>
        <p:origin x="-810" y="-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2520" y="-84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058093-841A-4236-A49F-54DB0A4A5736}" type="datetimeFigureOut">
              <a:rPr lang="es-ES" smtClean="0"/>
              <a:pPr/>
              <a:t>19/12/2011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A7E6B2-8375-4A7C-905C-BE57ADBE355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73328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1ABD88-5816-44AE-A319-CE69D5F7C152}" type="datetimeFigureOut">
              <a:rPr lang="es-ES" smtClean="0"/>
              <a:pPr/>
              <a:t>19/12/2011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97BB1D-E876-4B09-B552-E3E9FE83317D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47970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D7FA6-D9CC-456F-9267-C672B22FDBCD}" type="datetime1">
              <a:rPr lang="es-ES" smtClean="0"/>
              <a:pPr/>
              <a:t>19/12/2011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7" name="6 Imagen" descr="LOGO_DEF_RFEG_ALTA_CMYK.jpg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8100392" y="216024"/>
            <a:ext cx="769672" cy="83671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FD66D-2B32-4008-881E-E1F28347FF6F}" type="datetime1">
              <a:rPr lang="es-ES" smtClean="0"/>
              <a:pPr/>
              <a:t>19/12/2011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97367-7AF8-4071-87FF-38EF9F5649C1}" type="datetime1">
              <a:rPr lang="es-ES" smtClean="0"/>
              <a:pPr/>
              <a:t>19/12/2011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4B78F-5C55-4D59-B96C-AEE482B4B4B3}" type="datetime1">
              <a:rPr lang="es-ES" smtClean="0"/>
              <a:pPr/>
              <a:t>19/12/2011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518F-1F9D-4334-B98B-E70A1B62091D}" type="datetime1">
              <a:rPr lang="es-ES" smtClean="0"/>
              <a:pPr/>
              <a:t>19/12/2011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7E0A3-3987-43B8-AB9E-F4E9EA0B6B7F}" type="datetime1">
              <a:rPr lang="es-ES" smtClean="0"/>
              <a:pPr/>
              <a:t>19/12/2011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28CC9-962F-4946-9A87-B87A2D1EBB15}" type="datetime1">
              <a:rPr lang="es-ES" smtClean="0"/>
              <a:pPr/>
              <a:t>19/12/2011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A396B-05E0-41F1-AEAB-B8D79A0F3C0D}" type="datetime1">
              <a:rPr lang="es-ES" smtClean="0"/>
              <a:pPr/>
              <a:t>19/12/2011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1C57E-8F39-433C-BC3E-A88E19D270D4}" type="datetime1">
              <a:rPr lang="es-ES" smtClean="0"/>
              <a:pPr/>
              <a:t>19/12/2011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96370-F548-4293-ADF7-FEE46C0ED316}" type="datetime1">
              <a:rPr lang="es-ES" smtClean="0"/>
              <a:pPr/>
              <a:t>19/12/2011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52F7-5122-4DAE-A12B-6468EC3575A9}" type="datetime1">
              <a:rPr lang="es-ES" smtClean="0"/>
              <a:pPr/>
              <a:t>19/12/2011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D80D5-0EB6-4850-ABB7-E6BBDFB76312}" type="datetime1">
              <a:rPr lang="es-ES" smtClean="0"/>
              <a:pPr/>
              <a:t>19/12/2011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C356C-825A-4888-931B-582327129BD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995936" y="2408344"/>
            <a:ext cx="1224136" cy="1330761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2214546" y="4581128"/>
            <a:ext cx="63168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5400" u="sng" dirty="0" smtClean="0">
                <a:solidFill>
                  <a:srgbClr val="0039A6"/>
                </a:solidFill>
              </a:rPr>
              <a:t>DEPARTAMENTO </a:t>
            </a:r>
            <a:br>
              <a:rPr lang="es-ES" sz="5400" u="sng" dirty="0" smtClean="0">
                <a:solidFill>
                  <a:srgbClr val="0039A6"/>
                </a:solidFill>
              </a:rPr>
            </a:br>
            <a:r>
              <a:rPr lang="es-ES" sz="5400" u="sng" dirty="0" smtClean="0">
                <a:solidFill>
                  <a:srgbClr val="0039A6"/>
                </a:solidFill>
              </a:rPr>
              <a:t>GREEN SECTION</a:t>
            </a:r>
            <a:endParaRPr lang="es-ES" sz="5400" u="sng" dirty="0">
              <a:solidFill>
                <a:srgbClr val="0039A6"/>
              </a:solidFill>
              <a:latin typeface="+mj-lt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1</a:t>
            </a:fld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3500430" y="4581128"/>
            <a:ext cx="50309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5400" dirty="0" smtClean="0">
                <a:solidFill>
                  <a:srgbClr val="0039A6"/>
                </a:solidFill>
                <a:latin typeface="+mj-lt"/>
              </a:rPr>
              <a:t>1.0</a:t>
            </a:r>
          </a:p>
          <a:p>
            <a:pPr algn="r"/>
            <a:r>
              <a:rPr lang="es-ES" sz="5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¿Qué somos?</a:t>
            </a:r>
            <a:endParaRPr lang="es-ES" sz="5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2</a:t>
            </a:fld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827584" y="1628800"/>
            <a:ext cx="7416824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rgbClr val="0039A6"/>
                </a:solidFill>
              </a:rPr>
              <a:t>¿Qué somos?</a:t>
            </a:r>
          </a:p>
          <a:p>
            <a:endParaRPr lang="es-ES" sz="2400" dirty="0" smtClean="0">
              <a:solidFill>
                <a:srgbClr val="0039A6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Departamento  creado  en 2002 (Eugenio </a:t>
            </a: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Rezola</a:t>
            </a: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 para el apoyo técnico del </a:t>
            </a:r>
          </a:p>
          <a:p>
            <a:pPr algn="just"/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CNG</a:t>
            </a:r>
          </a:p>
          <a:p>
            <a:pPr algn="just">
              <a:buFont typeface="Wingdings" pitchFamily="2" charset="2"/>
              <a:buChar char="Ø"/>
            </a:pP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Se   adhieren   otros    proyectos:  Talayuela    Golf,  </a:t>
            </a: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Tomelloso</a:t>
            </a: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El    Bonillo, </a:t>
            </a:r>
          </a:p>
          <a:p>
            <a:pPr algn="just"/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Melilla, La Roda, etc…</a:t>
            </a:r>
          </a:p>
          <a:p>
            <a:pPr algn="just">
              <a:buFont typeface="Wingdings" pitchFamily="2" charset="2"/>
              <a:buChar char="Ø"/>
            </a:pP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El  Departamento  en 2005 comienza bajo la dirección de David Gómez</a:t>
            </a:r>
          </a:p>
          <a:p>
            <a:pPr algn="just">
              <a:buFont typeface="Wingdings" pitchFamily="2" charset="2"/>
              <a:buChar char="Ø"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  2007  se comienzan  asesoramientos a campeonatos (Open de España,  </a:t>
            </a:r>
          </a:p>
          <a:p>
            <a:pPr algn="just"/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Campeonato de España de Profesionales, Ladies European Tour, etc…)</a:t>
            </a:r>
          </a:p>
          <a:p>
            <a:pPr algn="just">
              <a:buFont typeface="Wingdings" pitchFamily="2" charset="2"/>
              <a:buChar char="Ø"/>
            </a:pP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En 2008 se empiezan los asesoramientos a campos  privados</a:t>
            </a:r>
          </a:p>
          <a:p>
            <a:pPr algn="just">
              <a:buFont typeface="Wingdings" pitchFamily="2" charset="2"/>
              <a:buChar char="Ø"/>
            </a:pP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En 2011 se han finalizado con 14 campos en asesoramiento</a:t>
            </a:r>
          </a:p>
          <a:p>
            <a:endParaRPr lang="es-ES" b="1" dirty="0" smtClean="0">
              <a:solidFill>
                <a:srgbClr val="616365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3</a:t>
            </a:fld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0" y="4581128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5400" dirty="0" smtClean="0">
                <a:solidFill>
                  <a:srgbClr val="0039A6"/>
                </a:solidFill>
                <a:latin typeface="+mj-lt"/>
              </a:rPr>
              <a:t>2.0</a:t>
            </a:r>
          </a:p>
          <a:p>
            <a:pPr algn="r"/>
            <a:r>
              <a:rPr lang="es-ES" sz="5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¿Cuáles son nuestros objetivos?</a:t>
            </a:r>
            <a:endParaRPr lang="es-ES" sz="54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4</a:t>
            </a:fld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827584" y="1628800"/>
            <a:ext cx="7416824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rgbClr val="0039A6"/>
                </a:solidFill>
              </a:rPr>
              <a:t>¿Cuáles son nuestros objetivos?</a:t>
            </a:r>
          </a:p>
          <a:p>
            <a:endParaRPr lang="es-ES" sz="2400" dirty="0" smtClean="0">
              <a:solidFill>
                <a:srgbClr val="0039A6"/>
              </a:solidFill>
            </a:endParaRP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1º </a:t>
            </a: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Fomentar la construcción y mantenimiento de campos de golf sostenibles</a:t>
            </a:r>
          </a:p>
          <a:p>
            <a:pPr algn="just"/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2º Formar  futuros  </a:t>
            </a: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Greenkeepers  </a:t>
            </a: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  través  de becas para revertir en Clubs o  </a:t>
            </a:r>
          </a:p>
          <a:p>
            <a:pPr algn="just"/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empresas:  Daniel   Alonso,  Eugenio  Escribano,  Francisco  Cornejo, Pablo </a:t>
            </a:r>
          </a:p>
          <a:p>
            <a:pPr algn="just"/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Muñoz, Javier Ircio, Jimena Jaschek, etc… con la finalidad de  aumentar  la </a:t>
            </a:r>
          </a:p>
          <a:p>
            <a:pPr algn="just"/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calidad/profesionalidad de los campos de golf y hacerlos más sostenibles</a:t>
            </a:r>
          </a:p>
          <a:p>
            <a:pPr algn="just"/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3º Presencia en foros  internacionales: GCSAA, EGA, R&amp;A, etc…para estar en </a:t>
            </a:r>
          </a:p>
          <a:p>
            <a:pPr algn="just"/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continúa formación y comunicación con las innovaciones </a:t>
            </a:r>
          </a:p>
          <a:p>
            <a:pPr algn="just"/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4º Fomentar  las  buenas  prácticas  culturales  a través de las certificaciones: </a:t>
            </a:r>
          </a:p>
          <a:p>
            <a:pPr algn="just"/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UNE, ISO, GEO, BIOGOLF, etc…</a:t>
            </a:r>
          </a:p>
          <a:p>
            <a:pPr algn="just"/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5ª Investigación: fungicidas, hormonas de  crecimiento, firmeza  de  greenes,  </a:t>
            </a:r>
          </a:p>
          <a:p>
            <a:pPr algn="just"/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ahorro de agua</a:t>
            </a:r>
          </a:p>
          <a:p>
            <a:pPr algn="just"/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6º Fomentar y apoyar la AEdG</a:t>
            </a:r>
          </a:p>
          <a:p>
            <a:endParaRPr lang="es-ES" b="1" dirty="0" smtClean="0">
              <a:solidFill>
                <a:srgbClr val="616365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5</a:t>
            </a:fld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0" y="4581128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5400" dirty="0" smtClean="0">
                <a:solidFill>
                  <a:srgbClr val="0039A6"/>
                </a:solidFill>
                <a:latin typeface="+mj-lt"/>
              </a:rPr>
              <a:t>3.0</a:t>
            </a:r>
          </a:p>
          <a:p>
            <a:pPr algn="r"/>
            <a:r>
              <a:rPr lang="es-ES" sz="5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¿Cómo nos organizamos?</a:t>
            </a:r>
            <a:endParaRPr lang="es-ES" sz="54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6</a:t>
            </a:fld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827584" y="1628800"/>
            <a:ext cx="741682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rgbClr val="0039A6"/>
                </a:solidFill>
              </a:rPr>
              <a:t>¿Cómo nos organizamos?</a:t>
            </a:r>
          </a:p>
          <a:p>
            <a:pPr algn="just"/>
            <a:endParaRPr lang="es-ES" sz="2000" dirty="0" smtClean="0">
              <a:solidFill>
                <a:srgbClr val="FF0000"/>
              </a:solidFill>
            </a:endParaRP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1º ASESORAMIENTOS DIRECTOS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→ 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Elaboración  de  programación  de  mantenimiento y  seguimiento  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de presupuestos</a:t>
            </a:r>
          </a:p>
          <a:p>
            <a:pPr algn="just"/>
            <a:endParaRPr lang="es-ES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⌂ 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CENTRO NACIONAL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⌂ 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TALAYUELA GOLF</a:t>
            </a:r>
          </a:p>
          <a:p>
            <a:endParaRPr lang="es-ES" b="1" dirty="0" smtClean="0">
              <a:solidFill>
                <a:srgbClr val="616365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7</a:t>
            </a:fld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827584" y="1628800"/>
            <a:ext cx="74168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rgbClr val="0039A6"/>
                </a:solidFill>
              </a:rPr>
              <a:t>¿Cómo nos organizamos?</a:t>
            </a:r>
          </a:p>
          <a:p>
            <a:endParaRPr lang="es-ES" b="1" dirty="0" smtClean="0">
              <a:solidFill>
                <a:srgbClr val="616365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8</a:t>
            </a:fld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2500306"/>
            <a:ext cx="5000660" cy="3489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8 Rectángulo"/>
          <p:cNvSpPr/>
          <p:nvPr/>
        </p:nvSpPr>
        <p:spPr>
          <a:xfrm>
            <a:off x="4429124" y="2071678"/>
            <a:ext cx="606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solidFill>
                  <a:schemeClr val="accent1"/>
                </a:solidFill>
              </a:rPr>
              <a:t>CNG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827584" y="1628800"/>
            <a:ext cx="7744944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rgbClr val="0039A6"/>
                </a:solidFill>
              </a:rPr>
              <a:t>¿Cómo nos organizamos?</a:t>
            </a:r>
          </a:p>
          <a:p>
            <a:pPr algn="just"/>
            <a:endParaRPr lang="es-ES" sz="2000" dirty="0" smtClean="0">
              <a:solidFill>
                <a:srgbClr val="FF0000"/>
              </a:solidFill>
            </a:endParaRP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2º ASESORAMIENTOS INDIRECTOS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→ Programación de mantenimiento y seguimiento mensual</a:t>
            </a:r>
            <a:endParaRPr lang="es-ES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⌂ </a:t>
            </a:r>
            <a:r>
              <a:rPr lang="es-ES" sz="20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Campos Públicos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        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⌂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ES" sz="20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Campos Privados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Golf Soria                                                       Club Golf B.A. Torrejón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Augusta Golf Calatayud                              Costa Azahar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El Bonillo                                                        Manises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Meis                                                                El Saler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Candeleda                                                      RACE</a:t>
            </a:r>
          </a:p>
          <a:p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                                                     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→ 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Nuevos proyectos:                      </a:t>
            </a:r>
          </a:p>
          <a:p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                                                           Club de Golf Javea                                                                                                                      </a:t>
            </a:r>
          </a:p>
          <a:p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                                                           Paradores - Málaga</a:t>
            </a:r>
          </a:p>
          <a:p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                                                           Foressos</a:t>
            </a:r>
          </a:p>
          <a:p>
            <a:endParaRPr lang="es-ES" b="1" dirty="0" smtClean="0">
              <a:solidFill>
                <a:srgbClr val="616365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9</a:t>
            </a:fld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827584" y="1628800"/>
            <a:ext cx="74168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rgbClr val="0039A6"/>
                </a:solidFill>
              </a:rPr>
              <a:t>¿Cómo nos organizamos?</a:t>
            </a:r>
          </a:p>
          <a:p>
            <a:endParaRPr lang="es-ES" b="1" dirty="0" smtClean="0">
              <a:solidFill>
                <a:srgbClr val="616365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10</a:t>
            </a:fld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1" name="4 Marcador de contenido" descr="IMG_087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0232" y="2714620"/>
            <a:ext cx="5286412" cy="3348643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2214546" y="5357826"/>
            <a:ext cx="39290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rgbClr val="FF0000"/>
                </a:solidFill>
                <a:latin typeface="+mj-lt"/>
              </a:rPr>
              <a:t>Augusta Golf Calatayud, Junio 2011</a:t>
            </a:r>
            <a:endParaRPr lang="es-ES" sz="2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3929058" y="2214554"/>
            <a:ext cx="1298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solidFill>
                  <a:schemeClr val="accent1"/>
                </a:solidFill>
              </a:rPr>
              <a:t>CALATAYUD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827584" y="1628800"/>
            <a:ext cx="7744944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rgbClr val="0039A6"/>
                </a:solidFill>
              </a:rPr>
              <a:t>¿Cómo nos organizamos?</a:t>
            </a:r>
          </a:p>
          <a:p>
            <a:pPr algn="just"/>
            <a:endParaRPr lang="es-ES" sz="2000" dirty="0" smtClean="0">
              <a:solidFill>
                <a:srgbClr val="FF0000"/>
              </a:solidFill>
            </a:endParaRP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3º CONSTRUCCIÓN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→ 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Asesoramiento al Departamento de Infraestructuras (Julián Zulueta)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→ Desarrollo de proyectos</a:t>
            </a:r>
            <a:endParaRPr lang="es-ES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⌂ Asturias = Llanes y Berbes</a:t>
            </a:r>
            <a:endParaRPr lang="es-ES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⌂ Zaragoza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⌂ Calatayud = Pitch &amp; Putt</a:t>
            </a:r>
            <a:endParaRPr lang="es-ES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⌂ Centro Nacional = Pitch &amp; Putt y Centro de Tecnificación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⌂ Alcázar de San Juan</a:t>
            </a:r>
            <a:endParaRPr lang="es-ES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⌂ Nuevos proyectos = Valencia y Torija</a:t>
            </a:r>
          </a:p>
          <a:p>
            <a:endParaRPr lang="es-ES" b="1" dirty="0" smtClean="0">
              <a:solidFill>
                <a:srgbClr val="616365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11</a:t>
            </a:fld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827584" y="1628800"/>
            <a:ext cx="74168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rgbClr val="0039A6"/>
                </a:solidFill>
              </a:rPr>
              <a:t>¿Cómo nos organizamos?</a:t>
            </a:r>
          </a:p>
          <a:p>
            <a:endParaRPr lang="es-ES" b="1" dirty="0" smtClean="0">
              <a:solidFill>
                <a:srgbClr val="616365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12</a:t>
            </a:fld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8 Rectángulo"/>
          <p:cNvSpPr/>
          <p:nvPr/>
        </p:nvSpPr>
        <p:spPr>
          <a:xfrm>
            <a:off x="3428992" y="2071678"/>
            <a:ext cx="23574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solidFill>
                  <a:schemeClr val="accent1"/>
                </a:solidFill>
              </a:rPr>
              <a:t>Canchas de Prácticas</a:t>
            </a:r>
            <a:endParaRPr lang="es-ES" dirty="0"/>
          </a:p>
        </p:txBody>
      </p:sp>
      <p:pic>
        <p:nvPicPr>
          <p:cNvPr id="12" name="7 Marcador de contenido" descr="Cancha e Práctic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0232" y="2500306"/>
            <a:ext cx="5072098" cy="34174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827584" y="1628800"/>
            <a:ext cx="774494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rgbClr val="0039A6"/>
                </a:solidFill>
              </a:rPr>
              <a:t>¿Cómo nos organizamos?</a:t>
            </a:r>
          </a:p>
          <a:p>
            <a:pPr algn="just"/>
            <a:endParaRPr lang="es-ES" sz="2000" dirty="0" smtClean="0">
              <a:solidFill>
                <a:srgbClr val="FF0000"/>
              </a:solidFill>
            </a:endParaRP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4º CAMPEONATOS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→ Preparación   de    torneos    con    visitas   previas   y    asesoramiento 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durante el evento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⌂ Agrónomos del LET = 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                          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●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Open de España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                          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●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Tenerife Ladies Match Play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                          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●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European 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Nation Cup</a:t>
            </a:r>
            <a:endParaRPr lang="es-ES" sz="2000" dirty="0" smtClean="0">
              <a:solidFill>
                <a:schemeClr val="tx1">
                  <a:lumMod val="65000"/>
                  <a:lumOff val="35000"/>
                </a:schemeClr>
              </a:solidFill>
              <a:cs typeface="Calibri"/>
            </a:endParaRPr>
          </a:p>
          <a:p>
            <a:pPr algn="just"/>
            <a:endParaRPr lang="es-ES" sz="2000" dirty="0" smtClean="0">
              <a:solidFill>
                <a:schemeClr val="tx1">
                  <a:lumMod val="65000"/>
                  <a:lumOff val="35000"/>
                </a:schemeClr>
              </a:solidFill>
              <a:cs typeface="Calibri"/>
            </a:endParaRP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⌂ Asesoramiento European Tour = Open de España</a:t>
            </a:r>
          </a:p>
          <a:p>
            <a:pPr algn="just"/>
            <a:endParaRPr lang="es-ES" sz="2000" dirty="0" smtClean="0">
              <a:solidFill>
                <a:schemeClr val="tx1">
                  <a:lumMod val="65000"/>
                  <a:lumOff val="35000"/>
                </a:schemeClr>
              </a:solidFill>
              <a:cs typeface="Calibri"/>
            </a:endParaRP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⌂ Campeonato España Profesionales = Masculino/Femenino todas 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     las categorías</a:t>
            </a:r>
          </a:p>
          <a:p>
            <a:endParaRPr lang="es-ES" sz="2000" b="1" dirty="0" smtClean="0">
              <a:solidFill>
                <a:srgbClr val="616365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13</a:t>
            </a:fld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827584" y="1628800"/>
            <a:ext cx="74168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rgbClr val="0039A6"/>
                </a:solidFill>
              </a:rPr>
              <a:t>¿Cómo nos organizamos?</a:t>
            </a:r>
          </a:p>
          <a:p>
            <a:endParaRPr lang="es-ES" b="1" dirty="0" smtClean="0">
              <a:solidFill>
                <a:srgbClr val="616365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14</a:t>
            </a:fld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8 Rectángulo"/>
          <p:cNvSpPr/>
          <p:nvPr/>
        </p:nvSpPr>
        <p:spPr>
          <a:xfrm>
            <a:off x="3428992" y="2000240"/>
            <a:ext cx="2714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 smtClean="0">
                <a:solidFill>
                  <a:schemeClr val="accent1"/>
                </a:solidFill>
              </a:rPr>
              <a:t>EUROPEAN NATIONS CUP</a:t>
            </a:r>
            <a:endParaRPr lang="es-ES" dirty="0"/>
          </a:p>
        </p:txBody>
      </p:sp>
      <p:pic>
        <p:nvPicPr>
          <p:cNvPr id="8" name="7 Imagen" descr="IMG_05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3108" y="2500306"/>
            <a:ext cx="5072098" cy="3429024"/>
          </a:xfrm>
          <a:prstGeom prst="rect">
            <a:avLst/>
          </a:prstGeom>
        </p:spPr>
      </p:pic>
      <p:sp>
        <p:nvSpPr>
          <p:cNvPr id="11" name="10 CuadroTexto"/>
          <p:cNvSpPr txBox="1"/>
          <p:nvPr/>
        </p:nvSpPr>
        <p:spPr>
          <a:xfrm>
            <a:off x="2285984" y="5000636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La Sella -Abril 2011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827584" y="1628800"/>
            <a:ext cx="774494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rgbClr val="0039A6"/>
                </a:solidFill>
              </a:rPr>
              <a:t>¿Cómo nos organizamos?</a:t>
            </a:r>
          </a:p>
          <a:p>
            <a:endParaRPr lang="es-ES" sz="2400" dirty="0" smtClean="0">
              <a:solidFill>
                <a:srgbClr val="0039A6"/>
              </a:solidFill>
            </a:endParaRP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5º MEDIO AMBIENTE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→ Conferencias:  Promotur, Ibiza, Universidades, Foros, etc…</a:t>
            </a:r>
            <a:endParaRPr lang="es-ES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→ Certificaciones:  GEO, UNE, ISO, BIOGOLF (CNG)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→ Becados: formación de futuros 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Greenkeepers</a:t>
            </a:r>
            <a:endParaRPr lang="es-ES" sz="2000" dirty="0" smtClean="0">
              <a:solidFill>
                <a:schemeClr val="tx1">
                  <a:lumMod val="65000"/>
                  <a:lumOff val="35000"/>
                </a:schemeClr>
              </a:solidFill>
              <a:cs typeface="Calibri"/>
            </a:endParaRP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→ EGA GCC = Miembro del Comité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→Asociación Española de Greenkeepers = investigación, miembro junta 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directiva, publicaciones, etc…</a:t>
            </a:r>
          </a:p>
          <a:p>
            <a:endParaRPr lang="es-ES" sz="2000" b="1" dirty="0" smtClean="0">
              <a:solidFill>
                <a:srgbClr val="616365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15</a:t>
            </a:fld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827584" y="1628800"/>
            <a:ext cx="74168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rgbClr val="0039A6"/>
                </a:solidFill>
              </a:rPr>
              <a:t>¿Cómo nos organizamos?</a:t>
            </a:r>
          </a:p>
          <a:p>
            <a:endParaRPr lang="es-ES" b="1" dirty="0" smtClean="0">
              <a:solidFill>
                <a:srgbClr val="616365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16</a:t>
            </a:fld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8 Rectángulo"/>
          <p:cNvSpPr/>
          <p:nvPr/>
        </p:nvSpPr>
        <p:spPr>
          <a:xfrm>
            <a:off x="3428992" y="2000240"/>
            <a:ext cx="2714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 smtClean="0">
                <a:solidFill>
                  <a:schemeClr val="accent1"/>
                </a:solidFill>
              </a:rPr>
              <a:t>BECARIOS</a:t>
            </a:r>
            <a:endParaRPr lang="es-E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2500306"/>
            <a:ext cx="5029215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0" y="4581128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5400" dirty="0" smtClean="0">
                <a:solidFill>
                  <a:srgbClr val="0039A6"/>
                </a:solidFill>
                <a:latin typeface="+mj-lt"/>
              </a:rPr>
              <a:t>4.0</a:t>
            </a:r>
          </a:p>
          <a:p>
            <a:pPr algn="r"/>
            <a:r>
              <a:rPr lang="es-ES" sz="5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Organigrama</a:t>
            </a:r>
            <a:endParaRPr lang="es-ES" sz="54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17</a:t>
            </a:fld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1" y="500043"/>
            <a:ext cx="7851648" cy="1143008"/>
          </a:xfrm>
        </p:spPr>
        <p:txBody>
          <a:bodyPr>
            <a:normAutofit/>
          </a:bodyPr>
          <a:lstStyle/>
          <a:p>
            <a:pPr algn="l"/>
            <a:r>
              <a:rPr lang="es-ES" sz="6000" dirty="0" smtClean="0">
                <a:solidFill>
                  <a:srgbClr val="0070C0"/>
                </a:solidFill>
              </a:rPr>
              <a:t>       </a:t>
            </a:r>
            <a:r>
              <a:rPr lang="es-ES" sz="2400" dirty="0" smtClean="0">
                <a:solidFill>
                  <a:srgbClr val="0039A6"/>
                </a:solidFill>
                <a:latin typeface="+mn-lt"/>
              </a:rPr>
              <a:t>Organigrama</a:t>
            </a:r>
            <a:endParaRPr lang="es-ES" sz="2400" dirty="0">
              <a:solidFill>
                <a:srgbClr val="0039A6"/>
              </a:solidFill>
              <a:latin typeface="+mn-lt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14282" y="1785926"/>
            <a:ext cx="8929719" cy="4857783"/>
          </a:xfrm>
        </p:spPr>
        <p:txBody>
          <a:bodyPr>
            <a:noAutofit/>
          </a:bodyPr>
          <a:lstStyle/>
          <a:p>
            <a:pPr algn="ctr"/>
            <a:r>
              <a:rPr lang="es-ES" sz="1400" dirty="0" smtClean="0">
                <a:solidFill>
                  <a:srgbClr val="0039A6"/>
                </a:solidFill>
                <a:latin typeface="+mj-lt"/>
              </a:rPr>
              <a:t>                                                                                  David Gómez                                                             Jorge Plana</a:t>
            </a:r>
          </a:p>
          <a:p>
            <a:r>
              <a:rPr lang="es-ES" sz="1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                                                                                                  </a:t>
            </a:r>
            <a:r>
              <a:rPr lang="es-ES" sz="1400" dirty="0" smtClean="0">
                <a:solidFill>
                  <a:srgbClr val="00B0F0"/>
                </a:solidFill>
                <a:latin typeface="+mj-lt"/>
              </a:rPr>
              <a:t>Director                                                       </a:t>
            </a:r>
            <a:r>
              <a:rPr lang="es-ES" sz="1400" dirty="0" smtClean="0">
                <a:solidFill>
                  <a:srgbClr val="00B0F0"/>
                </a:solidFill>
              </a:rPr>
              <a:t>Asesor M. Ambiente</a:t>
            </a:r>
            <a:endParaRPr lang="es-ES" sz="1400" dirty="0" smtClean="0">
              <a:solidFill>
                <a:srgbClr val="00B0F0"/>
              </a:solidFill>
              <a:latin typeface="+mj-lt"/>
            </a:endParaRPr>
          </a:p>
          <a:p>
            <a:pPr algn="ctr"/>
            <a:endParaRPr lang="es-ES" sz="1400" dirty="0" smtClean="0">
              <a:solidFill>
                <a:srgbClr val="FF0000"/>
              </a:solidFill>
              <a:latin typeface="+mj-lt"/>
            </a:endParaRPr>
          </a:p>
          <a:p>
            <a:pPr algn="ctr"/>
            <a:r>
              <a:rPr lang="es-ES" sz="1400" dirty="0" smtClean="0">
                <a:solidFill>
                  <a:srgbClr val="0039A6"/>
                </a:solidFill>
                <a:latin typeface="+mj-lt"/>
              </a:rPr>
              <a:t>    Luis Casado                                                                       Isabel Sañudo</a:t>
            </a:r>
          </a:p>
          <a:p>
            <a:pPr algn="ctr"/>
            <a:r>
              <a:rPr lang="es-ES" sz="1400" dirty="0" smtClean="0">
                <a:solidFill>
                  <a:srgbClr val="00B0F0"/>
                </a:solidFill>
                <a:latin typeface="+mj-lt"/>
              </a:rPr>
              <a:t> </a:t>
            </a:r>
            <a:r>
              <a:rPr lang="es-ES" sz="1400" dirty="0" smtClean="0">
                <a:solidFill>
                  <a:srgbClr val="00B0F0"/>
                </a:solidFill>
                <a:latin typeface="+mj-lt"/>
              </a:rPr>
              <a:t>Adj</a:t>
            </a:r>
            <a:r>
              <a:rPr lang="es-ES" sz="1400" dirty="0" smtClean="0">
                <a:solidFill>
                  <a:srgbClr val="00B0F0"/>
                </a:solidFill>
                <a:latin typeface="+mj-lt"/>
              </a:rPr>
              <a:t>unto</a:t>
            </a:r>
            <a:r>
              <a:rPr lang="es-ES" sz="1400" dirty="0" smtClean="0">
                <a:solidFill>
                  <a:srgbClr val="0039A6"/>
                </a:solidFill>
                <a:latin typeface="+mj-lt"/>
              </a:rPr>
              <a:t>                                                                            </a:t>
            </a:r>
            <a:r>
              <a:rPr lang="es-ES" sz="1400" dirty="0" smtClean="0">
                <a:solidFill>
                  <a:srgbClr val="00B0F0"/>
                </a:solidFill>
                <a:latin typeface="+mj-lt"/>
              </a:rPr>
              <a:t>Secretaria</a:t>
            </a:r>
            <a:endParaRPr lang="es-ES" sz="1400" dirty="0" smtClean="0">
              <a:solidFill>
                <a:srgbClr val="00B0F0"/>
              </a:solidFill>
              <a:latin typeface="+mj-lt"/>
            </a:endParaRPr>
          </a:p>
          <a:p>
            <a:pPr algn="just"/>
            <a:r>
              <a:rPr lang="es-ES" sz="3200" dirty="0" smtClean="0">
                <a:solidFill>
                  <a:srgbClr val="FF0000"/>
                </a:solidFill>
                <a:latin typeface="+mj-lt"/>
              </a:rPr>
              <a:t>       </a:t>
            </a:r>
            <a:endParaRPr lang="es-ES" sz="3200" dirty="0" smtClean="0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 algn="just"/>
            <a:r>
              <a:rPr lang="es-ES" sz="1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                                                                                                                                                                                               </a:t>
            </a:r>
          </a:p>
          <a:p>
            <a:pPr algn="just"/>
            <a:r>
              <a:rPr lang="es-ES" sz="1400" dirty="0" smtClean="0">
                <a:solidFill>
                  <a:srgbClr val="0039A6"/>
                </a:solidFill>
                <a:latin typeface="+mj-lt"/>
              </a:rPr>
              <a:t>          </a:t>
            </a:r>
            <a:r>
              <a:rPr lang="es-ES" sz="1400" dirty="0" smtClean="0">
                <a:solidFill>
                  <a:srgbClr val="00823B"/>
                </a:solidFill>
                <a:latin typeface="+mj-lt"/>
              </a:rPr>
              <a:t>       </a:t>
            </a:r>
            <a:r>
              <a:rPr lang="es-ES" sz="1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CNG                          Talayuela                Candeleda</a:t>
            </a:r>
          </a:p>
          <a:p>
            <a:pPr algn="just"/>
            <a:r>
              <a:rPr lang="es-ES" sz="1200" dirty="0" smtClean="0">
                <a:solidFill>
                  <a:srgbClr val="00823B"/>
                </a:solidFill>
                <a:latin typeface="+mj-lt"/>
              </a:rPr>
              <a:t>                                         </a:t>
            </a:r>
            <a:endParaRPr lang="es-ES" sz="1400" dirty="0" smtClean="0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 algn="just"/>
            <a:r>
              <a:rPr lang="es-ES" sz="1200" dirty="0" smtClean="0">
                <a:solidFill>
                  <a:srgbClr val="0039A6"/>
                </a:solidFill>
                <a:latin typeface="+mj-lt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algn="just"/>
            <a:r>
              <a:rPr lang="es-ES" sz="1400" dirty="0" smtClean="0">
                <a:solidFill>
                  <a:srgbClr val="0039A6"/>
                </a:solidFill>
              </a:rPr>
              <a:t>                                              </a:t>
            </a:r>
            <a:r>
              <a:rPr lang="es-ES" sz="1400" dirty="0" smtClean="0">
                <a:solidFill>
                  <a:srgbClr val="7030A0"/>
                </a:solidFill>
              </a:rPr>
              <a:t>FULL TIME</a:t>
            </a:r>
            <a:r>
              <a:rPr lang="es-ES" sz="1400" dirty="0" smtClean="0">
                <a:solidFill>
                  <a:srgbClr val="0039A6"/>
                </a:solidFill>
              </a:rPr>
              <a:t>                                                                                          </a:t>
            </a:r>
            <a:r>
              <a:rPr lang="es-ES" sz="1400" dirty="0" smtClean="0">
                <a:solidFill>
                  <a:srgbClr val="7030A0"/>
                </a:solidFill>
              </a:rPr>
              <a:t>ASESORAMIENTOS </a:t>
            </a:r>
          </a:p>
          <a:p>
            <a:pPr algn="just"/>
            <a:r>
              <a:rPr lang="es-ES" sz="1200" dirty="0" smtClean="0">
                <a:solidFill>
                  <a:srgbClr val="0039A6"/>
                </a:solidFill>
                <a:latin typeface="+mj-lt"/>
              </a:rPr>
              <a:t>    </a:t>
            </a:r>
            <a:r>
              <a:rPr lang="es-ES" sz="1400" dirty="0" smtClean="0">
                <a:solidFill>
                  <a:srgbClr val="0039A6"/>
                </a:solidFill>
                <a:latin typeface="+mj-lt"/>
              </a:rPr>
              <a:t>          </a:t>
            </a:r>
          </a:p>
          <a:p>
            <a:pPr algn="just"/>
            <a:r>
              <a:rPr lang="es-ES" sz="1400" dirty="0" smtClean="0">
                <a:solidFill>
                  <a:srgbClr val="0039A6"/>
                </a:solidFill>
                <a:latin typeface="+mj-lt"/>
              </a:rPr>
              <a:t>    Juan Aguilera           Diego Peñapareja                      Luis Román                    Benito González                     Juan Muñoz</a:t>
            </a:r>
          </a:p>
          <a:p>
            <a:pPr algn="just"/>
            <a:r>
              <a:rPr lang="es-ES" sz="1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           RACE                            El Saler                              B.A. Torrejón</a:t>
            </a:r>
            <a:r>
              <a:rPr lang="es-ES" sz="1400" dirty="0" smtClean="0">
                <a:solidFill>
                  <a:schemeClr val="accent6">
                    <a:lumMod val="75000"/>
                  </a:schemeClr>
                </a:solidFill>
              </a:rPr>
              <a:t>                            Soria                                     Foressos</a:t>
            </a:r>
            <a:endParaRPr lang="es-ES" sz="1400" dirty="0" smtClean="0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 algn="just"/>
            <a:r>
              <a:rPr lang="es-ES" sz="1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                                             Málaga Golf                                                                         Calatayud                                   Javea</a:t>
            </a:r>
          </a:p>
          <a:p>
            <a:pPr algn="just"/>
            <a:r>
              <a:rPr lang="es-ES" sz="1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                                                                                                                                                  </a:t>
            </a:r>
            <a:r>
              <a:rPr lang="es-ES" sz="1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Ctos</a:t>
            </a:r>
            <a:r>
              <a:rPr lang="es-ES" sz="1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                                     </a:t>
            </a:r>
            <a:r>
              <a:rPr lang="es-ES" sz="1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Manises</a:t>
            </a:r>
          </a:p>
          <a:p>
            <a:pPr algn="just"/>
            <a:r>
              <a:rPr lang="es-ES" sz="1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                                                                                                                                              Ponencias                            Costa Azahar      </a:t>
            </a:r>
          </a:p>
          <a:p>
            <a:pPr algn="just"/>
            <a:r>
              <a:rPr lang="es-ES" sz="1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                                                                                                                                           Benchmarking  </a:t>
            </a:r>
          </a:p>
          <a:p>
            <a:pPr algn="just"/>
            <a:endParaRPr lang="es-ES" sz="14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14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es-ES" sz="1200" b="1" dirty="0" smtClean="0">
                <a:solidFill>
                  <a:srgbClr val="0082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</a:t>
            </a:r>
          </a:p>
        </p:txBody>
      </p:sp>
      <p:sp>
        <p:nvSpPr>
          <p:cNvPr id="6" name="5 Rectángulo"/>
          <p:cNvSpPr/>
          <p:nvPr/>
        </p:nvSpPr>
        <p:spPr>
          <a:xfrm>
            <a:off x="4071935" y="1785927"/>
            <a:ext cx="1285884" cy="571504"/>
          </a:xfrm>
          <a:prstGeom prst="rect">
            <a:avLst/>
          </a:prstGeom>
          <a:noFill/>
          <a:ln w="38100">
            <a:solidFill>
              <a:srgbClr val="6163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accent4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214547" y="2571744"/>
            <a:ext cx="1285884" cy="571504"/>
          </a:xfrm>
          <a:prstGeom prst="rect">
            <a:avLst/>
          </a:prstGeom>
          <a:noFill/>
          <a:ln w="38100">
            <a:solidFill>
              <a:srgbClr val="6163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7 Rectángulo"/>
          <p:cNvSpPr/>
          <p:nvPr/>
        </p:nvSpPr>
        <p:spPr>
          <a:xfrm>
            <a:off x="5929323" y="2571744"/>
            <a:ext cx="1285884" cy="571504"/>
          </a:xfrm>
          <a:prstGeom prst="rect">
            <a:avLst/>
          </a:prstGeom>
          <a:noFill/>
          <a:ln w="38100">
            <a:solidFill>
              <a:srgbClr val="6163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15" name="14 Conector recto de flecha"/>
          <p:cNvCxnSpPr/>
          <p:nvPr/>
        </p:nvCxnSpPr>
        <p:spPr>
          <a:xfrm rot="10800000">
            <a:off x="3571869" y="2857497"/>
            <a:ext cx="1214447" cy="1588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/>
          <p:nvPr/>
        </p:nvCxnSpPr>
        <p:spPr>
          <a:xfrm>
            <a:off x="4786313" y="2857497"/>
            <a:ext cx="1071571" cy="1588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/>
          <p:nvPr/>
        </p:nvCxnSpPr>
        <p:spPr>
          <a:xfrm rot="10800000" flipV="1">
            <a:off x="1213620" y="3286124"/>
            <a:ext cx="858050" cy="643736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recto de flecha"/>
          <p:cNvCxnSpPr/>
          <p:nvPr/>
        </p:nvCxnSpPr>
        <p:spPr>
          <a:xfrm rot="16200000" flipH="1">
            <a:off x="2393141" y="3607595"/>
            <a:ext cx="642944" cy="2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33 Conector recto de flecha"/>
          <p:cNvCxnSpPr/>
          <p:nvPr/>
        </p:nvCxnSpPr>
        <p:spPr>
          <a:xfrm rot="16200000" flipH="1">
            <a:off x="3464713" y="3321844"/>
            <a:ext cx="571502" cy="500065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"/>
          <p:cNvCxnSpPr/>
          <p:nvPr/>
        </p:nvCxnSpPr>
        <p:spPr>
          <a:xfrm>
            <a:off x="3000364" y="4786322"/>
            <a:ext cx="1500198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 de flecha"/>
          <p:cNvCxnSpPr/>
          <p:nvPr/>
        </p:nvCxnSpPr>
        <p:spPr>
          <a:xfrm rot="5400000">
            <a:off x="888181" y="4969679"/>
            <a:ext cx="367508" cy="794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 de flecha"/>
          <p:cNvCxnSpPr/>
          <p:nvPr/>
        </p:nvCxnSpPr>
        <p:spPr>
          <a:xfrm rot="5400000">
            <a:off x="2424098" y="5005398"/>
            <a:ext cx="296070" cy="794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51 Conector recto de flecha"/>
          <p:cNvCxnSpPr/>
          <p:nvPr/>
        </p:nvCxnSpPr>
        <p:spPr>
          <a:xfrm rot="5400000">
            <a:off x="8103816" y="4969282"/>
            <a:ext cx="367508" cy="1588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 de flecha"/>
          <p:cNvCxnSpPr/>
          <p:nvPr/>
        </p:nvCxnSpPr>
        <p:spPr>
          <a:xfrm rot="5400000">
            <a:off x="4317205" y="4969679"/>
            <a:ext cx="367508" cy="794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"/>
          <p:cNvCxnSpPr/>
          <p:nvPr/>
        </p:nvCxnSpPr>
        <p:spPr>
          <a:xfrm flipV="1">
            <a:off x="5857884" y="2071678"/>
            <a:ext cx="285752" cy="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 flipV="1">
            <a:off x="6215074" y="2071678"/>
            <a:ext cx="285752" cy="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61 Conector recto de flecha"/>
          <p:cNvCxnSpPr/>
          <p:nvPr/>
        </p:nvCxnSpPr>
        <p:spPr>
          <a:xfrm>
            <a:off x="6572264" y="2071678"/>
            <a:ext cx="427040" cy="1588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67 Rectángulo"/>
          <p:cNvSpPr/>
          <p:nvPr/>
        </p:nvSpPr>
        <p:spPr>
          <a:xfrm>
            <a:off x="7072330" y="1785926"/>
            <a:ext cx="1928826" cy="571504"/>
          </a:xfrm>
          <a:prstGeom prst="rect">
            <a:avLst/>
          </a:prstGeom>
          <a:noFill/>
          <a:ln w="38100">
            <a:solidFill>
              <a:srgbClr val="6163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23" name="22 Conector recto de flecha"/>
          <p:cNvCxnSpPr/>
          <p:nvPr/>
        </p:nvCxnSpPr>
        <p:spPr>
          <a:xfrm rot="5400000">
            <a:off x="5960676" y="4969282"/>
            <a:ext cx="367508" cy="1588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 flipV="1">
            <a:off x="5429256" y="2071678"/>
            <a:ext cx="285752" cy="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"/>
          <p:cNvCxnSpPr/>
          <p:nvPr/>
        </p:nvCxnSpPr>
        <p:spPr>
          <a:xfrm flipV="1">
            <a:off x="1071538" y="4786322"/>
            <a:ext cx="928694" cy="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"/>
          <p:cNvCxnSpPr/>
          <p:nvPr/>
        </p:nvCxnSpPr>
        <p:spPr>
          <a:xfrm rot="5400000" flipH="1" flipV="1">
            <a:off x="3894133" y="3464719"/>
            <a:ext cx="1785156" cy="79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"/>
          <p:cNvCxnSpPr/>
          <p:nvPr/>
        </p:nvCxnSpPr>
        <p:spPr>
          <a:xfrm>
            <a:off x="2571736" y="4357694"/>
            <a:ext cx="2214578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65 Conector recto"/>
          <p:cNvCxnSpPr/>
          <p:nvPr/>
        </p:nvCxnSpPr>
        <p:spPr>
          <a:xfrm>
            <a:off x="4786314" y="4357694"/>
            <a:ext cx="2214578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71 Conector recto de flecha"/>
          <p:cNvCxnSpPr/>
          <p:nvPr/>
        </p:nvCxnSpPr>
        <p:spPr>
          <a:xfrm rot="5400000">
            <a:off x="2464976" y="4464454"/>
            <a:ext cx="214314" cy="794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74 Conector recto de flecha"/>
          <p:cNvCxnSpPr/>
          <p:nvPr/>
        </p:nvCxnSpPr>
        <p:spPr>
          <a:xfrm rot="5400000">
            <a:off x="6894132" y="4464454"/>
            <a:ext cx="214314" cy="794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78 Conector recto"/>
          <p:cNvCxnSpPr/>
          <p:nvPr/>
        </p:nvCxnSpPr>
        <p:spPr>
          <a:xfrm>
            <a:off x="6143636" y="4786322"/>
            <a:ext cx="285752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81 Conector recto"/>
          <p:cNvCxnSpPr/>
          <p:nvPr/>
        </p:nvCxnSpPr>
        <p:spPr>
          <a:xfrm>
            <a:off x="7929586" y="4786322"/>
            <a:ext cx="35719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95034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0" y="4581128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5400" dirty="0" smtClean="0">
                <a:solidFill>
                  <a:srgbClr val="0039A6"/>
                </a:solidFill>
                <a:latin typeface="+mj-lt"/>
              </a:rPr>
              <a:t>6.0</a:t>
            </a:r>
          </a:p>
          <a:p>
            <a:pPr algn="r"/>
            <a:r>
              <a:rPr lang="es-ES" sz="5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Operativa</a:t>
            </a:r>
            <a:endParaRPr lang="es-ES" sz="5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19</a:t>
            </a:fld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827584" y="1628800"/>
            <a:ext cx="774494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rgbClr val="0039A6"/>
                </a:solidFill>
              </a:rPr>
              <a:t>Operativa</a:t>
            </a:r>
          </a:p>
          <a:p>
            <a:endParaRPr lang="es-ES" sz="2400" dirty="0" smtClean="0">
              <a:solidFill>
                <a:srgbClr val="0039A6"/>
              </a:solidFill>
            </a:endParaRP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1º Programación anual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2º Reunión mensual y seguimiento del programa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3º Elaboración de actas e informes mensuales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4º Control y visitas periódicas </a:t>
            </a:r>
            <a:r>
              <a:rPr lang="es-ES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 situ</a:t>
            </a:r>
          </a:p>
          <a:p>
            <a:endParaRPr lang="es-ES" sz="2000" b="1" dirty="0" smtClean="0">
              <a:solidFill>
                <a:srgbClr val="616365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20</a:t>
            </a:fld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0" y="4581128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5400" dirty="0" smtClean="0">
                <a:solidFill>
                  <a:srgbClr val="0039A6"/>
                </a:solidFill>
                <a:latin typeface="+mj-lt"/>
              </a:rPr>
              <a:t>5.0</a:t>
            </a:r>
          </a:p>
          <a:p>
            <a:pPr algn="r"/>
            <a:r>
              <a:rPr lang="es-ES" sz="5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Sinergias</a:t>
            </a:r>
            <a:endParaRPr lang="es-ES" sz="54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21</a:t>
            </a:fld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785786" y="1410355"/>
            <a:ext cx="7744944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rgbClr val="0039A6"/>
                </a:solidFill>
              </a:rPr>
              <a:t>Sinergias</a:t>
            </a:r>
          </a:p>
          <a:p>
            <a:endParaRPr lang="es-ES" sz="2000" dirty="0" smtClean="0">
              <a:solidFill>
                <a:srgbClr val="0039A6"/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RELACIÓN CON OTROS DEPARTAMENTOS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→ FINANCIERO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     ⌂ </a:t>
            </a:r>
            <a:r>
              <a:rPr lang="es-ES" sz="2000" u="sng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Hacia ellos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:</a:t>
            </a:r>
            <a:endParaRPr lang="es-ES" sz="2000" u="sng" dirty="0" smtClean="0">
              <a:solidFill>
                <a:schemeClr val="tx1">
                  <a:lumMod val="65000"/>
                  <a:lumOff val="35000"/>
                </a:schemeClr>
              </a:solidFill>
              <a:cs typeface="Calibri"/>
            </a:endParaRP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         - Rapidez en la especificación de los gastos 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         - Información detallada de los mismos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     ⌂ </a:t>
            </a:r>
            <a:r>
              <a:rPr lang="es-ES" sz="2000" u="sng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De ellos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:</a:t>
            </a:r>
            <a:endParaRPr lang="es-ES" sz="2000" u="sng" dirty="0" smtClean="0">
              <a:solidFill>
                <a:schemeClr val="tx1">
                  <a:lumMod val="65000"/>
                  <a:lumOff val="35000"/>
                </a:schemeClr>
              </a:solidFill>
              <a:cs typeface="Calibri"/>
            </a:endParaRP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         - Control y seguimientos mensual de gastos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         - Facturación de los diferentes asesoramiento  y proyectos.</a:t>
            </a:r>
            <a:endParaRPr lang="es-ES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→ MARKETING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      ⌂ </a:t>
            </a:r>
            <a:r>
              <a:rPr lang="es-ES" sz="2000" u="sng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Hacia ellos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:</a:t>
            </a:r>
            <a:endParaRPr lang="es-ES" sz="2000" u="sng" dirty="0" smtClean="0">
              <a:solidFill>
                <a:schemeClr val="tx1">
                  <a:lumMod val="65000"/>
                  <a:lumOff val="35000"/>
                </a:schemeClr>
              </a:solidFill>
              <a:cs typeface="Calibri"/>
            </a:endParaRP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         - Información de los eventos realizados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      ⌂ </a:t>
            </a:r>
            <a:r>
              <a:rPr lang="es-ES" sz="2000" u="sng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De ellos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:</a:t>
            </a:r>
            <a:endParaRPr lang="es-ES" sz="2000" u="sng" dirty="0" smtClean="0">
              <a:solidFill>
                <a:schemeClr val="tx1">
                  <a:lumMod val="65000"/>
                  <a:lumOff val="35000"/>
                </a:schemeClr>
              </a:solidFill>
              <a:cs typeface="Calibri"/>
            </a:endParaRP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         - Comunicación de los eventos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         - Trasladar nuevas ideas de desarrollo</a:t>
            </a:r>
          </a:p>
          <a:p>
            <a:endParaRPr lang="es-ES" sz="2000" b="1" dirty="0" smtClean="0">
              <a:solidFill>
                <a:srgbClr val="616365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22</a:t>
            </a:fld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785786" y="1410355"/>
            <a:ext cx="7744944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rgbClr val="0039A6"/>
                </a:solidFill>
              </a:rPr>
              <a:t>Sinergias</a:t>
            </a:r>
          </a:p>
          <a:p>
            <a:endParaRPr lang="es-ES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RELACIÓN CON OTROS DEPARTAMENTOS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→ DEPORTIVO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    ⌂ </a:t>
            </a:r>
            <a:r>
              <a:rPr lang="es-ES" sz="2000" u="sng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Hacia ellos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:</a:t>
            </a:r>
            <a:endParaRPr lang="es-ES" sz="2000" u="sng" dirty="0" smtClean="0">
              <a:solidFill>
                <a:schemeClr val="tx1">
                  <a:lumMod val="65000"/>
                  <a:lumOff val="35000"/>
                </a:schemeClr>
              </a:solidFill>
              <a:cs typeface="Calibri"/>
            </a:endParaRP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         - Elaboración de programas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         - Comunicación del desarrollo de los cambios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     ⌂ </a:t>
            </a:r>
            <a:r>
              <a:rPr lang="es-ES" sz="2000" u="sng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De ellos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:</a:t>
            </a:r>
            <a:endParaRPr lang="es-ES" sz="2000" u="sng" dirty="0" smtClean="0">
              <a:solidFill>
                <a:schemeClr val="tx1">
                  <a:lumMod val="65000"/>
                  <a:lumOff val="35000"/>
                </a:schemeClr>
              </a:solidFill>
              <a:cs typeface="Calibri"/>
            </a:endParaRP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         - Calendario anual de donde se va a ir, no improvisar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         - Desarrollo del nivel de preparación deseado para un evento</a:t>
            </a:r>
            <a:endParaRPr lang="es-ES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→ COMUNICACIÓN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      ⌂ </a:t>
            </a:r>
            <a:r>
              <a:rPr lang="es-ES" sz="2000" u="sng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Hacia ellos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:</a:t>
            </a:r>
            <a:endParaRPr lang="es-ES" sz="2000" u="sng" dirty="0" smtClean="0">
              <a:solidFill>
                <a:schemeClr val="tx1">
                  <a:lumMod val="65000"/>
                  <a:lumOff val="35000"/>
                </a:schemeClr>
              </a:solidFill>
              <a:cs typeface="Calibri"/>
            </a:endParaRP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         - Generar artículos para la revista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      ⌂ </a:t>
            </a:r>
            <a:r>
              <a:rPr lang="es-ES" sz="2000" u="sng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De ellos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:</a:t>
            </a:r>
            <a:endParaRPr lang="es-ES" sz="2000" u="sng" dirty="0" smtClean="0">
              <a:solidFill>
                <a:schemeClr val="tx1">
                  <a:lumMod val="65000"/>
                  <a:lumOff val="35000"/>
                </a:schemeClr>
              </a:solidFill>
              <a:cs typeface="Calibri"/>
            </a:endParaRP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         - Noticias y desarrollo de la web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         - Publicación de investigaciones, Sostenibilidad, etc…</a:t>
            </a:r>
          </a:p>
          <a:p>
            <a:endParaRPr lang="es-ES" sz="2000" b="1" dirty="0" smtClean="0">
              <a:solidFill>
                <a:srgbClr val="616365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23</a:t>
            </a:fld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785786" y="1410355"/>
            <a:ext cx="774494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rgbClr val="0039A6"/>
                </a:solidFill>
              </a:rPr>
              <a:t>Sinergias</a:t>
            </a:r>
          </a:p>
          <a:p>
            <a:endParaRPr lang="es-ES" sz="2000" dirty="0" smtClean="0">
              <a:solidFill>
                <a:srgbClr val="0039A6"/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RELACIÓN CON OTROS DEPARTAMENTOS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→ RELACIONES INSTITUCIONALES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    ⌂ </a:t>
            </a:r>
            <a:r>
              <a:rPr lang="es-ES" sz="2000" u="sng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Hacia ellos</a:t>
            </a:r>
            <a:endParaRPr lang="es-ES" sz="2000" dirty="0" smtClean="0">
              <a:solidFill>
                <a:schemeClr val="tx1">
                  <a:lumMod val="65000"/>
                  <a:lumOff val="35000"/>
                </a:schemeClr>
              </a:solidFill>
              <a:cs typeface="Calibri"/>
            </a:endParaRP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        - informar del desarrollo departamental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        - Informar de  todas  las  relaciones  institucionales, sobre  todo 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          en materia de sostenibilidad.</a:t>
            </a:r>
          </a:p>
          <a:p>
            <a:pPr algn="just"/>
            <a:endParaRPr lang="es-ES" sz="2000" dirty="0" smtClean="0">
              <a:solidFill>
                <a:schemeClr val="tx1">
                  <a:lumMod val="65000"/>
                  <a:lumOff val="35000"/>
                </a:schemeClr>
              </a:solidFill>
              <a:cs typeface="Calibri"/>
            </a:endParaRP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    ⌂ </a:t>
            </a:r>
            <a:r>
              <a:rPr lang="es-ES" sz="2000" u="sng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De ellos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:</a:t>
            </a:r>
            <a:endParaRPr lang="es-ES" sz="2000" u="sng" dirty="0" smtClean="0">
              <a:solidFill>
                <a:schemeClr val="tx1">
                  <a:lumMod val="65000"/>
                  <a:lumOff val="35000"/>
                </a:schemeClr>
              </a:solidFill>
              <a:cs typeface="Calibri"/>
            </a:endParaRP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        - Ayuda   en    el    desarrollo   de   eventos, ruedas   de   prensa, </a:t>
            </a:r>
          </a:p>
          <a:p>
            <a:pPr algn="just"/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                 reuniones institucionales, relaciones internacionales.</a:t>
            </a:r>
          </a:p>
          <a:p>
            <a:endParaRPr lang="es-ES" sz="2000" b="1" dirty="0" smtClean="0">
              <a:solidFill>
                <a:srgbClr val="616365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24</a:t>
            </a:fld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25</a:t>
            </a:fld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7 Rectángulo"/>
          <p:cNvSpPr/>
          <p:nvPr/>
        </p:nvSpPr>
        <p:spPr>
          <a:xfrm>
            <a:off x="1331640" y="5805264"/>
            <a:ext cx="67687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 smtClean="0">
                <a:solidFill>
                  <a:srgbClr val="0039A6"/>
                </a:solidFill>
              </a:rPr>
              <a:t>C/ Arroyo del Monte, 5  -  28035 Madrid  -  Tel. (34) 91 376 91 30  -  Fax (34) 91 556 32 90 </a:t>
            </a:r>
          </a:p>
          <a:p>
            <a:pPr algn="ctr"/>
            <a:r>
              <a:rPr lang="es-ES" sz="1400" dirty="0" smtClean="0">
                <a:solidFill>
                  <a:srgbClr val="0039A6"/>
                </a:solidFill>
              </a:rPr>
              <a:t>rfegolf@rfegolf.es   -  www.rfegolf.es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500430" y="3500438"/>
            <a:ext cx="20445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dirty="0" smtClean="0">
                <a:solidFill>
                  <a:srgbClr val="0039A6"/>
                </a:solidFill>
              </a:rPr>
              <a:t>Ruegos y preguntas</a:t>
            </a:r>
          </a:p>
        </p:txBody>
      </p:sp>
      <p:sp>
        <p:nvSpPr>
          <p:cNvPr id="6" name="5 Rectángulo"/>
          <p:cNvSpPr/>
          <p:nvPr/>
        </p:nvSpPr>
        <p:spPr>
          <a:xfrm>
            <a:off x="2428860" y="1857364"/>
            <a:ext cx="41787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400" dirty="0" smtClean="0">
                <a:solidFill>
                  <a:srgbClr val="0039A6"/>
                </a:solidFill>
              </a:rPr>
              <a:t>Muchas gracias por su atención</a:t>
            </a:r>
            <a:endParaRPr lang="es-ES" sz="2400" dirty="0">
              <a:solidFill>
                <a:srgbClr val="0039A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25C419EC-C5B2-4BAC-8CEC-F98E9F4F6A5B}"/>
</file>

<file path=customXml/itemProps2.xml><?xml version="1.0" encoding="utf-8"?>
<ds:datastoreItem xmlns:ds="http://schemas.openxmlformats.org/officeDocument/2006/customXml" ds:itemID="{8D3DB476-8D21-4D4C-923D-3A08A18465D4}"/>
</file>

<file path=customXml/itemProps3.xml><?xml version="1.0" encoding="utf-8"?>
<ds:datastoreItem xmlns:ds="http://schemas.openxmlformats.org/officeDocument/2006/customXml" ds:itemID="{9C0250BB-6B14-4617-A48B-8A6E5368B71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3585</TotalTime>
  <Words>992</Words>
  <Application>Microsoft Office PowerPoint</Application>
  <PresentationFormat>Presentación en pantalla (4:3)</PresentationFormat>
  <Paragraphs>206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     Organigrama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RFEG powerpoint</dc:title>
  <dc:creator>Xavi</dc:creator>
  <cp:lastModifiedBy>David Gomez</cp:lastModifiedBy>
  <cp:revision>389</cp:revision>
  <dcterms:created xsi:type="dcterms:W3CDTF">2011-09-13T12:32:45Z</dcterms:created>
  <dcterms:modified xsi:type="dcterms:W3CDTF">2011-12-19T15:53:00Z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