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55.xml" ContentType="application/vnd.openxmlformats-officedocument.presentationml.slide+xml"/>
  <Default Extension="emf" ContentType="image/x-emf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414" r:id="rId4"/>
    <p:sldId id="415" r:id="rId5"/>
    <p:sldId id="419" r:id="rId6"/>
    <p:sldId id="416" r:id="rId7"/>
    <p:sldId id="417" r:id="rId8"/>
    <p:sldId id="418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4" r:id="rId29"/>
    <p:sldId id="403" r:id="rId30"/>
    <p:sldId id="405" r:id="rId31"/>
    <p:sldId id="406" r:id="rId32"/>
    <p:sldId id="407" r:id="rId33"/>
    <p:sldId id="408" r:id="rId34"/>
    <p:sldId id="409" r:id="rId35"/>
    <p:sldId id="410" r:id="rId36"/>
    <p:sldId id="411" r:id="rId37"/>
    <p:sldId id="412" r:id="rId38"/>
    <p:sldId id="413" r:id="rId39"/>
    <p:sldId id="420" r:id="rId40"/>
    <p:sldId id="421" r:id="rId41"/>
    <p:sldId id="422" r:id="rId42"/>
    <p:sldId id="423" r:id="rId43"/>
    <p:sldId id="425" r:id="rId44"/>
    <p:sldId id="424" r:id="rId45"/>
    <p:sldId id="258" r:id="rId46"/>
    <p:sldId id="260" r:id="rId47"/>
    <p:sldId id="261" r:id="rId48"/>
    <p:sldId id="262" r:id="rId49"/>
    <p:sldId id="266" r:id="rId50"/>
    <p:sldId id="264" r:id="rId51"/>
    <p:sldId id="265" r:id="rId52"/>
    <p:sldId id="267" r:id="rId53"/>
    <p:sldId id="268" r:id="rId54"/>
    <p:sldId id="269" r:id="rId55"/>
    <p:sldId id="270" r:id="rId56"/>
    <p:sldId id="271" r:id="rId57"/>
    <p:sldId id="272" r:id="rId58"/>
    <p:sldId id="273" r:id="rId59"/>
    <p:sldId id="274" r:id="rId60"/>
    <p:sldId id="275" r:id="rId61"/>
    <p:sldId id="276" r:id="rId62"/>
    <p:sldId id="277" r:id="rId63"/>
    <p:sldId id="278" r:id="rId64"/>
    <p:sldId id="279" r:id="rId65"/>
    <p:sldId id="280" r:id="rId66"/>
    <p:sldId id="281" r:id="rId67"/>
    <p:sldId id="282" r:id="rId68"/>
    <p:sldId id="283" r:id="rId69"/>
    <p:sldId id="284" r:id="rId70"/>
    <p:sldId id="285" r:id="rId71"/>
    <p:sldId id="286" r:id="rId72"/>
    <p:sldId id="287" r:id="rId73"/>
    <p:sldId id="288" r:id="rId74"/>
    <p:sldId id="289" r:id="rId75"/>
    <p:sldId id="291" r:id="rId76"/>
    <p:sldId id="292" r:id="rId77"/>
    <p:sldId id="308" r:id="rId78"/>
    <p:sldId id="309" r:id="rId79"/>
    <p:sldId id="310" r:id="rId80"/>
    <p:sldId id="313" r:id="rId81"/>
    <p:sldId id="311" r:id="rId82"/>
    <p:sldId id="312" r:id="rId83"/>
    <p:sldId id="314" r:id="rId84"/>
    <p:sldId id="315" r:id="rId85"/>
    <p:sldId id="317" r:id="rId86"/>
    <p:sldId id="316" r:id="rId87"/>
    <p:sldId id="318" r:id="rId88"/>
    <p:sldId id="319" r:id="rId89"/>
    <p:sldId id="320" r:id="rId90"/>
    <p:sldId id="321" r:id="rId91"/>
    <p:sldId id="322" r:id="rId92"/>
    <p:sldId id="323" r:id="rId93"/>
    <p:sldId id="324" r:id="rId94"/>
    <p:sldId id="325" r:id="rId95"/>
    <p:sldId id="326" r:id="rId96"/>
    <p:sldId id="327" r:id="rId97"/>
    <p:sldId id="328" r:id="rId98"/>
    <p:sldId id="329" r:id="rId99"/>
    <p:sldId id="330" r:id="rId100"/>
    <p:sldId id="331" r:id="rId101"/>
    <p:sldId id="333" r:id="rId102"/>
    <p:sldId id="332" r:id="rId103"/>
    <p:sldId id="334" r:id="rId104"/>
    <p:sldId id="335" r:id="rId105"/>
    <p:sldId id="336" r:id="rId106"/>
    <p:sldId id="337" r:id="rId107"/>
    <p:sldId id="338" r:id="rId108"/>
    <p:sldId id="339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40" r:id="rId129"/>
    <p:sldId id="341" r:id="rId130"/>
    <p:sldId id="342" r:id="rId131"/>
    <p:sldId id="343" r:id="rId132"/>
    <p:sldId id="344" r:id="rId133"/>
    <p:sldId id="345" r:id="rId134"/>
    <p:sldId id="346" r:id="rId135"/>
    <p:sldId id="347" r:id="rId136"/>
    <p:sldId id="348" r:id="rId137"/>
    <p:sldId id="349" r:id="rId138"/>
    <p:sldId id="350" r:id="rId139"/>
    <p:sldId id="351" r:id="rId140"/>
    <p:sldId id="352" r:id="rId141"/>
    <p:sldId id="353" r:id="rId142"/>
    <p:sldId id="354" r:id="rId143"/>
    <p:sldId id="355" r:id="rId144"/>
    <p:sldId id="356" r:id="rId145"/>
    <p:sldId id="357" r:id="rId146"/>
    <p:sldId id="358" r:id="rId147"/>
    <p:sldId id="359" r:id="rId148"/>
    <p:sldId id="360" r:id="rId149"/>
    <p:sldId id="361" r:id="rId150"/>
    <p:sldId id="362" r:id="rId151"/>
    <p:sldId id="363" r:id="rId152"/>
    <p:sldId id="364" r:id="rId15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customXml" Target="../customXml/item2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customXml" Target="../customXml/item3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hyperlink" Target="http://www.golfspainfederacion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Centro%20Nacional%202008/Presupuestos%202008.xls" TargetMode="External"/><Relationship Id="rId2" Type="http://schemas.openxmlformats.org/officeDocument/2006/relationships/hyperlink" Target="Centro%20Nacional%202008/Trabajos%20culturales%202008.xls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CURSO DE FORMACIÓN COLOMBIA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843670"/>
          </a:xfrm>
        </p:spPr>
        <p:txBody>
          <a:bodyPr>
            <a:normAutofit lnSpcReduction="10000"/>
          </a:bodyPr>
          <a:lstStyle/>
          <a:p>
            <a:pPr algn="ctr"/>
            <a:endParaRPr lang="es-ES" dirty="0" smtClean="0"/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Bogotá, 30 y 31 de Mayo de 2011</a:t>
            </a:r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Club Los Lagartos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>
                <a:latin typeface="+mj-lt"/>
              </a:rPr>
              <a:t>por David Gómez Agüera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BACKGROUND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643050"/>
            <a:ext cx="8396318" cy="4929222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Licenciado en Ciencias Biológicas (Universidad de Córdoba)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Gestión y Dirección de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Las Brisas                                 Centro Nacional de la RFEG     Melilla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 Cala Golf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Talayuela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     Gamarra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Greenlife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Tomelloso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La Grajera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Valderrama                               La Roda             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endParaRPr lang="es-ES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Atlanta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Athletic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Club             El Bonillo                                      Tour 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Country Club      GEO                                                 LET </a:t>
            </a:r>
          </a:p>
          <a:p>
            <a:pPr algn="l"/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David Gómez Agüera</a:t>
            </a: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Director del Comité Green </a:t>
            </a:r>
            <a:r>
              <a:rPr lang="es-E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Real Federación Española de Golf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8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286388"/>
            <a:ext cx="1657350" cy="1325562"/>
          </a:xfrm>
          <a:prstGeom prst="rect">
            <a:avLst/>
          </a:prstGeom>
          <a:noFill/>
        </p:spPr>
      </p:pic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209675" cy="135732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C:\carpetasescritorio\Historico RFEG\2008\fotos informes 2008\Sunny Spell Trophy 2008\RIMG02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5292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2941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C:\carpetasescritorio\Historico RFEG\2007\fotos informes\CONTRAST OR NOT\6-17-04 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529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5984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6146" name="Picture 2" descr="C:\carpetasescritorio\Historico RFEG\2007\fotos informes\CONTRAST OR NOT\Half Moon Bay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5163"/>
            <a:ext cx="8208911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5765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C:\carpetasescritorio\Historico RFEG\2007\fotos informes\CONTRAST OR NOT\_DSC2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568952" cy="45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30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4098" name="Picture 2" descr="C:\carpetasescritorio\Historico RFEG\2007\fotos informes\CONTRAST OR NOT\2004 board trip 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5163"/>
            <a:ext cx="8136903" cy="466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027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5122" name="Picture 2" descr="C:\carpetasescritorio\Historico RFEG\2007\fotos informes\CONTRAST OR NOT\104 and contras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5163"/>
            <a:ext cx="7992887" cy="466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2515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8072494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¿Qué es la sostenibilidad    </a:t>
            </a:r>
            <a:br>
              <a:rPr lang="es-ES" sz="6000" dirty="0" smtClean="0">
                <a:solidFill>
                  <a:srgbClr val="0070C0"/>
                </a:solidFill>
              </a:rPr>
            </a:br>
            <a:r>
              <a:rPr lang="es-ES" sz="6000" dirty="0" smtClean="0">
                <a:solidFill>
                  <a:srgbClr val="0070C0"/>
                </a:solidFill>
              </a:rPr>
              <a:t>     en campos de golf?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2500306"/>
            <a:ext cx="8072494" cy="392909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   sostenibilidad    se    basa    en    tres     bases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fundamentales: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    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ECONÓMICA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MEDIOAMBIENTAL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  que   un   campo   tenga   éxito = SOSTENIBLE,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tienen que cumplirse las tres bases fundamentales    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puesto que se encuentran INTERRELACIONADAS.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696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Debe de existir una demanda de juego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permitir  construcción  de campos de golf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con planes de viabilidad ficticios o no reales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asumir que  la urbanización amortizará la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inversión del campo de golf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64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648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52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Canchas de Prácticas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Cancha e Práctic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857364"/>
            <a:ext cx="7429552" cy="4417571"/>
          </a:xfrm>
        </p:spPr>
      </p:pic>
    </p:spTree>
    <p:extLst>
      <p:ext uri="{BB962C8B-B14F-4D97-AF65-F5344CB8AC3E}">
        <p14:creationId xmlns:p14="http://schemas.microsoft.com/office/powerpoint/2010/main" val="15387795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530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906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los colegios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Colegi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928802"/>
            <a:ext cx="7429552" cy="4500594"/>
          </a:xfrm>
        </p:spPr>
      </p:pic>
    </p:spTree>
    <p:extLst>
      <p:ext uri="{BB962C8B-B14F-4D97-AF65-F5344CB8AC3E}">
        <p14:creationId xmlns:p14="http://schemas.microsoft.com/office/powerpoint/2010/main" val="4713842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429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826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732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143000"/>
          </a:xfrm>
        </p:spPr>
        <p:txBody>
          <a:bodyPr/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Bautism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935163"/>
            <a:ext cx="7358114" cy="4389437"/>
          </a:xfrm>
        </p:spPr>
      </p:pic>
    </p:spTree>
    <p:extLst>
      <p:ext uri="{BB962C8B-B14F-4D97-AF65-F5344CB8AC3E}">
        <p14:creationId xmlns:p14="http://schemas.microsoft.com/office/powerpoint/2010/main" val="1902381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125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176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176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Pitch&amp;Put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935163"/>
            <a:ext cx="7572428" cy="4389437"/>
          </a:xfrm>
        </p:spPr>
      </p:pic>
    </p:spTree>
    <p:extLst>
      <p:ext uri="{BB962C8B-B14F-4D97-AF65-F5344CB8AC3E}">
        <p14:creationId xmlns:p14="http://schemas.microsoft.com/office/powerpoint/2010/main" val="2705910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641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921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El Prat (Casa Club y campo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8229600" cy="3714776"/>
          </a:xfrm>
        </p:spPr>
      </p:pic>
    </p:spTree>
    <p:extLst>
      <p:ext uri="{BB962C8B-B14F-4D97-AF65-F5344CB8AC3E}">
        <p14:creationId xmlns:p14="http://schemas.microsoft.com/office/powerpoint/2010/main" val="3298195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623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744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Mantenimiento fác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935163"/>
            <a:ext cx="7500990" cy="4389437"/>
          </a:xfrm>
        </p:spPr>
      </p:pic>
    </p:spTree>
    <p:extLst>
      <p:ext uri="{BB962C8B-B14F-4D97-AF65-F5344CB8AC3E}">
        <p14:creationId xmlns:p14="http://schemas.microsoft.com/office/powerpoint/2010/main" val="38980077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902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796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Construcció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857365"/>
            <a:ext cx="7072362" cy="4467236"/>
          </a:xfrm>
        </p:spPr>
      </p:pic>
    </p:spTree>
    <p:extLst>
      <p:ext uri="{BB962C8B-B14F-4D97-AF65-F5344CB8AC3E}">
        <p14:creationId xmlns:p14="http://schemas.microsoft.com/office/powerpoint/2010/main" val="11951531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540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sz="5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Color Pastiz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35163"/>
            <a:ext cx="7429552" cy="4389437"/>
          </a:xfrm>
        </p:spPr>
      </p:pic>
    </p:spTree>
    <p:extLst>
      <p:ext uri="{BB962C8B-B14F-4D97-AF65-F5344CB8AC3E}">
        <p14:creationId xmlns:p14="http://schemas.microsoft.com/office/powerpoint/2010/main" val="11359070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Siguiendo las pautas anteriores y contando con los servicios de un </a:t>
            </a:r>
            <a:r>
              <a:rPr lang="es-E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greenkeeper</a:t>
            </a: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con una formación y experiencia contrastada se logrará un medio SOSTENIBLE, mediante la aplicación de las mejores técnicas y prácticas culturales manteniendo un compromiso medioambiental que asegure dicho objetivo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1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¿De que forma interviene la Federación?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  de   encargados   en   el   CNG (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Anfitauro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Torrejón  de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Ardoz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El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RACE,  Manises,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Convenio con la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AEdG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Liderar    el    Benchmarking    con    la  R&amp;A,   mejores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Miembro del GCC de la EGA 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902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3abril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144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SCN296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3078" name="Picture 6" descr="logo_rfe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9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755650" y="1412875"/>
            <a:ext cx="7772400" cy="801688"/>
          </a:xfrm>
        </p:spPr>
        <p:txBody>
          <a:bodyPr/>
          <a:lstStyle/>
          <a:p>
            <a:r>
              <a:rPr lang="es-ES" sz="3600">
                <a:solidFill>
                  <a:schemeClr val="tx1"/>
                </a:solidFill>
              </a:rPr>
              <a:t>Gerencia vs mantenimiento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DAVID GOMEZ AGUERA</a:t>
            </a: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DIRECTOR COMITÉ GREEN SECTION</a:t>
            </a: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REAL FEDERACIÓN ESPAÑOLA DE GOLF</a:t>
            </a:r>
          </a:p>
          <a:p>
            <a:pPr>
              <a:lnSpc>
                <a:spcPct val="80000"/>
              </a:lnSpc>
            </a:pPr>
            <a:endParaRPr lang="es-E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91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79388" y="2133600"/>
            <a:ext cx="896461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El fin de estas clases es de que entendais el trabajo del greenkeeper y su gestion.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Tenemos que tener claro que hace cada uno: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Greenkeeper; el que mantiene y gestiona el area verde para hacerlo jugable.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Gerente; el que gestiona y hace rentable el campo de golf.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EEUU vs ESPAÑA</a:t>
            </a:r>
            <a:endParaRPr lang="es-ES" sz="3200" i="1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974725" y="765175"/>
            <a:ext cx="8385175" cy="1431925"/>
            <a:chOff x="469" y="0"/>
            <a:chExt cx="5282" cy="902"/>
          </a:xfrm>
        </p:grpSpPr>
        <p:sp>
          <p:nvSpPr>
            <p:cNvPr id="38916" name="Line 4"/>
            <p:cNvSpPr>
              <a:spLocks noChangeShapeType="1"/>
            </p:cNvSpPr>
            <p:nvPr/>
          </p:nvSpPr>
          <p:spPr bwMode="auto">
            <a:xfrm>
              <a:off x="531" y="709"/>
              <a:ext cx="4853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8917" name="Text Box 5"/>
            <p:cNvSpPr txBox="1">
              <a:spLocks noChangeArrowheads="1"/>
            </p:cNvSpPr>
            <p:nvPr/>
          </p:nvSpPr>
          <p:spPr bwMode="auto">
            <a:xfrm>
              <a:off x="469" y="0"/>
              <a:ext cx="5282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s-ES" sz="3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Introducción</a:t>
              </a:r>
            </a:p>
          </p:txBody>
        </p:sp>
      </p:grpSp>
      <p:pic>
        <p:nvPicPr>
          <p:cNvPr id="38918" name="Picture 6" descr="pelota golf2 copia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3E8F9"/>
              </a:clrFrom>
              <a:clrTo>
                <a:srgbClr val="D3E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40957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Imagen 0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31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Gerencia vs mantenimiento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000"/>
              <a:t>Quiere tener el campo lo mas jugable y verde posible con el menor coste economico.</a:t>
            </a:r>
          </a:p>
          <a:p>
            <a:pPr>
              <a:lnSpc>
                <a:spcPct val="90000"/>
              </a:lnSpc>
            </a:pPr>
            <a:r>
              <a:rPr lang="es-ES" sz="2000"/>
              <a:t>Menos pinchados.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tratamientos.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trabajadores.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maquinaria; repuestos y combustible</a:t>
            </a:r>
          </a:p>
          <a:p>
            <a:pPr>
              <a:lnSpc>
                <a:spcPct val="90000"/>
              </a:lnSpc>
            </a:pPr>
            <a:r>
              <a:rPr lang="es-ES" sz="2000"/>
              <a:t>Mientras mas calidad tenga el agua de riego mas gasto por lo tanto no le da importancia a la calidad</a:t>
            </a:r>
          </a:p>
          <a:p>
            <a:pPr>
              <a:lnSpc>
                <a:spcPct val="90000"/>
              </a:lnSpc>
            </a:pPr>
            <a:endParaRPr lang="es-ES" sz="2000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000"/>
              <a:t>Quiere tener el campo lo mas jugable pero necesita mas medios.</a:t>
            </a:r>
          </a:p>
          <a:p>
            <a:pPr>
              <a:lnSpc>
                <a:spcPct val="90000"/>
              </a:lnSpc>
            </a:pPr>
            <a:r>
              <a:rPr lang="es-ES" sz="2000"/>
              <a:t>Mas pinchados.</a:t>
            </a:r>
          </a:p>
          <a:p>
            <a:pPr>
              <a:lnSpc>
                <a:spcPct val="90000"/>
              </a:lnSpc>
            </a:pPr>
            <a:r>
              <a:rPr lang="es-ES" sz="2000"/>
              <a:t>Mas tratamientos.</a:t>
            </a:r>
          </a:p>
          <a:p>
            <a:pPr>
              <a:lnSpc>
                <a:spcPct val="90000"/>
              </a:lnSpc>
            </a:pPr>
            <a:r>
              <a:rPr lang="es-ES" sz="2000"/>
              <a:t>Mas trabajadores.</a:t>
            </a:r>
          </a:p>
          <a:p>
            <a:pPr>
              <a:lnSpc>
                <a:spcPct val="90000"/>
              </a:lnSpc>
            </a:pPr>
            <a:r>
              <a:rPr lang="es-ES" sz="2000"/>
              <a:t>Mas maquinaria; repuestos y combustible.</a:t>
            </a:r>
          </a:p>
          <a:p>
            <a:pPr>
              <a:lnSpc>
                <a:spcPct val="90000"/>
              </a:lnSpc>
            </a:pPr>
            <a:r>
              <a:rPr lang="es-ES" sz="2000"/>
              <a:t>Agua de buena calidad.</a:t>
            </a:r>
          </a:p>
          <a:p>
            <a:pPr>
              <a:lnSpc>
                <a:spcPct val="90000"/>
              </a:lnSpc>
            </a:pPr>
            <a:endParaRPr lang="es-ES" sz="2000"/>
          </a:p>
        </p:txBody>
      </p:sp>
      <p:pic>
        <p:nvPicPr>
          <p:cNvPr id="63495" name="Picture 7" descr="_DSC20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869160"/>
            <a:ext cx="4643437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404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build="p"/>
      <p:bldP spid="6349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/>
              <a:t>IMPORTANCIA DEL NETWORKING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Entre el gerente y el greenkeeper tienen que estudiar los siguientes puntos;</a:t>
            </a:r>
          </a:p>
          <a:p>
            <a:r>
              <a:rPr lang="es-ES"/>
              <a:t>1. ¿Qué tipo de campo nos exigue el comité, la junta, el presidente, los socios, jugadores del pay-play?</a:t>
            </a:r>
          </a:p>
          <a:p>
            <a:r>
              <a:rPr lang="es-ES"/>
              <a:t>2. ¿Cuál es nuestro presupuesto?</a:t>
            </a:r>
          </a:p>
          <a:p>
            <a:r>
              <a:rPr lang="es-ES"/>
              <a:t>3. ¿Cuántos jugadores vamos a tener?</a:t>
            </a:r>
          </a:p>
          <a:p>
            <a:r>
              <a:rPr lang="es-ES"/>
              <a:t>4. ¿Cuántos campeonatos vamos a realizar?</a:t>
            </a:r>
          </a:p>
        </p:txBody>
      </p:sp>
    </p:spTree>
    <p:extLst>
      <p:ext uri="{BB962C8B-B14F-4D97-AF65-F5344CB8AC3E}">
        <p14:creationId xmlns:p14="http://schemas.microsoft.com/office/powerpoint/2010/main" val="4825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N29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572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Imagen 0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4572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0" y="0"/>
            <a:ext cx="9144000" cy="2057400"/>
          </a:xfrm>
          <a:prstGeom prst="flowChartProcess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572000" y="0"/>
            <a:ext cx="45720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476250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_tradnl" sz="24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PRINCIPALES FACTORES EN EL MANTENIMIENTO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2286000" y="3505200"/>
            <a:ext cx="4648200" cy="1066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_tradnl" sz="2000" b="1" i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MANTENIMIENTO</a:t>
            </a:r>
            <a:endParaRPr lang="en-US" sz="2000">
              <a:solidFill>
                <a:srgbClr val="006600"/>
              </a:solidFill>
              <a:latin typeface="Humanst521 BT" pitchFamily="34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-684213" y="5373688"/>
            <a:ext cx="38862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SIEGAS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292725" y="5229225"/>
            <a:ext cx="3657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RIEGO</a:t>
            </a:r>
          </a:p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RECURSOS HUMANOS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4437063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AIREACION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257800" y="4652963"/>
            <a:ext cx="3886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FERTILIZACION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-468313" y="4941888"/>
            <a:ext cx="38862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FITOSANITARIOS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Real Federación Española de Golf </a:t>
            </a:r>
            <a:endParaRPr lang="es-ES" sz="1400" b="1" i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24" name="Picture 16" descr="DSCN18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695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/>
              <a:t>IMPORTANCIA DEL NETWORKING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Una vez respondidas estas preguntas el greenkeeper 	debe desarrollar dos trabajos los cuales marcaran el futuro del campo;</a:t>
            </a:r>
          </a:p>
          <a:p>
            <a:r>
              <a:rPr lang="es-ES" dirty="0"/>
              <a:t>1. Labores: </a:t>
            </a:r>
            <a:r>
              <a:rPr lang="es-ES" dirty="0">
                <a:hlinkClick r:id="rId2" action="ppaction://hlinkfile"/>
              </a:rPr>
              <a:t>Centro Nacional 2008\Trabajos culturales 2008.xls</a:t>
            </a:r>
            <a:endParaRPr lang="es-ES" dirty="0"/>
          </a:p>
          <a:p>
            <a:r>
              <a:rPr lang="es-ES" dirty="0"/>
              <a:t>2. Presupuestos: </a:t>
            </a:r>
            <a:r>
              <a:rPr lang="es-ES" dirty="0">
                <a:hlinkClick r:id="rId3" action="ppaction://hlinkfile"/>
              </a:rPr>
              <a:t>Centro Nacional 2008\Presupuestos 2008.xls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Segunda Guerra Mundial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utilización del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bulldozer</a:t>
            </a:r>
            <a:endParaRPr lang="es-E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estudio de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partir de los años´40 -´50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R.R. Davis (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Purdue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USA)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40% - 50% de arena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 estado: la circulación del aire suele ser muy buena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 estado: árboles cerca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raíces causan gran problema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publicó en 1960 diferentes técnicas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Marvin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Ferguson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0391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nueva técnica de construcción se basaba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agua fluye de un suelo de textura fina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textura gruesa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Cuando la parte superior esté saturada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Material usado = Tierra  del lugar + M.O.  + Arena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Proporciones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1:1:1 o 2:1:1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Altura de siega en los años ´50 y ´60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6´4 mm.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1285852" y="3000372"/>
            <a:ext cx="731520" cy="43033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 el perfil: zona radicular sin tierra para soportar el tráfico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 porosidad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mayor cantidad de arena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 retención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nutrientes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forma 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Arenas  finas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 de  infiltración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Arenas de granulometría  intermedia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0´25 mm y 0´50 mm.</a:t>
            </a:r>
          </a:p>
        </p:txBody>
      </p:sp>
      <p:sp>
        <p:nvSpPr>
          <p:cNvPr id="8" name="7 Flecha derecha"/>
          <p:cNvSpPr/>
          <p:nvPr/>
        </p:nvSpPr>
        <p:spPr>
          <a:xfrm rot="19562397">
            <a:off x="4308020" y="284168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6215074" y="4000504"/>
            <a:ext cx="484632" cy="42862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rot="2573654">
            <a:off x="4297054" y="343382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</a:t>
            </a:r>
            <a:r>
              <a:rPr lang="es-ES" dirty="0" smtClean="0"/>
              <a:t>REENS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diseño de un campo de golf debe cumplir dos principios básicos: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sea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el diseño facilite su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 varios factores en el diseño de un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Tamaño y forma                          → Obstáculos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Ondulaciones y desniveles      → Consideraciones agronómicas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Tamaño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500-750 m², con desniveles  entre  el 1-3 %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Mayores daños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un radio de 3 m.  alrededor de la bandera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14348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643998" cy="5143560"/>
          </a:xfrm>
        </p:spPr>
        <p:txBody>
          <a:bodyPr>
            <a:normAutofit fontScale="925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Establecer líneas de juego preliminares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Analizar el objetivo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Integrar 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el medio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DISEÑO              Seleccionar posiciones  de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campeonato protegidas por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Pensar zonas de tránsito y sus pasillos               obstáculos 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Posiciones de bandera sencillas y complicadas</a:t>
            </a:r>
          </a:p>
        </p:txBody>
      </p:sp>
      <p:sp>
        <p:nvSpPr>
          <p:cNvPr id="4" name="3 Elipse"/>
          <p:cNvSpPr/>
          <p:nvPr/>
        </p:nvSpPr>
        <p:spPr>
          <a:xfrm>
            <a:off x="3643306" y="3643314"/>
            <a:ext cx="1285884" cy="57150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 rot="16200000">
            <a:off x="4078077" y="2896444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 rot="13874721">
            <a:off x="2771377" y="3251862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 rot="18862628">
            <a:off x="4996426" y="3340823"/>
            <a:ext cx="422802" cy="16607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rot="5400000">
            <a:off x="4099936" y="5115510"/>
            <a:ext cx="1571636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rot="8174850">
            <a:off x="3261649" y="4388412"/>
            <a:ext cx="564670" cy="1559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943001">
            <a:off x="5000708" y="4070140"/>
            <a:ext cx="575413" cy="16738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  constructivos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Punto de comienzo en la construcción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selección del material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 las características físicas y químicas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Envío de muestras para ser analizadas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</a:t>
            </a: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Gravas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Arenas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Tuberías de drenaje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Otros materiales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Push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-Up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materiales originales de la zona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Green USGA está justificado con más 15.000 salidas 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Seguir el proceso de construcción: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Marcaje                                                              Moldeo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I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nstalación/Modificación del riego         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Replanteo base del </a:t>
            </a:r>
            <a:r>
              <a:rPr lang="es-ES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Nivelación fina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sp>
        <p:nvSpPr>
          <p:cNvPr id="6" name="5 Estrella de 4 puntas"/>
          <p:cNvSpPr/>
          <p:nvPr/>
        </p:nvSpPr>
        <p:spPr>
          <a:xfrm>
            <a:off x="857224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857224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528638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528638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5286380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5286380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arena pura + sistema interno de drenaje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Coste 50 % más barato que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alifornia s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592" y="3714752"/>
            <a:ext cx="366485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lifornia perf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14752"/>
            <a:ext cx="3673953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Distancia entre zanjas de drenaje es muy importante, basada en: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Permeabilidad arena usada               Pendiente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Precipitación media                             Cantidad de agua a desalojar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    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4857752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4857752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050" name="Picture 2" descr="drena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071942"/>
            <a:ext cx="32289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Manejo más complejo debido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Mantener la fertilidad en un medio meramente arenoso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Especies como el </a:t>
            </a:r>
            <a:r>
              <a:rPr lang="es-E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más  propensas al </a:t>
            </a:r>
            <a:r>
              <a:rPr lang="es-ES" sz="2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Pythium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arena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La ausencia de M.O. aumenta la lixiviación de los fitosanitarios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642910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Elevado coste de construcción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Mayor resistencia 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 constructivo y establecimiento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1. Topografía y estaquillado                    7. 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2. Instalación sistema drenaje               8.  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3. Instalación sistema drenaje               9.  Preparación final del terreno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4. Grava, sellado y enraizamiento       10.  </a:t>
            </a:r>
            <a:r>
              <a:rPr lang="es-ES" sz="5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Selec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Especies cespitosas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5. Instalación sistema riego                   11.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6. Moldeo final                                          12.  Cuidados post- siembra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571744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Picture 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82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Picture 0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3042" y="2643182"/>
            <a:ext cx="6072230" cy="39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28662" y="2786058"/>
          <a:ext cx="7286676" cy="3327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800" kern="1200" dirty="0" smtClean="0"/>
                        <a:t>DESCRIPCIÓN DEL TAMAÑO DE PARTÍCULA DE LOS MATERIALES DE LAS CAPAS DE GRAVA E INTERMEDIA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Material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600" kern="1200" dirty="0" smtClean="0">
                          <a:latin typeface="+mj-lt"/>
                        </a:rPr>
                        <a:t>: </a:t>
                      </a:r>
                      <a:r>
                        <a:rPr kumimoji="0" lang="es-ES" sz="1600" b="1" kern="1200" dirty="0" smtClean="0">
                          <a:latin typeface="+mj-lt"/>
                        </a:rPr>
                        <a:t>capa intermedia es usada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partículas mayores de 12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65% de partículas entre 6 y 9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las partículas menores de 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kern="1200" dirty="0" smtClean="0">
                          <a:latin typeface="+mj-lt"/>
                        </a:rPr>
                        <a:t>Material para la capa intermedia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90% de las partículas entre 1 y 4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</a:t>
            </a:r>
            <a:r>
              <a:rPr lang="es-ES" sz="2000" b="1" dirty="0" smtClean="0"/>
              <a:t>erfil tipo de un </a:t>
            </a:r>
            <a:r>
              <a:rPr lang="es-ES" sz="2000" b="1" dirty="0" err="1" smtClean="0"/>
              <a:t>green</a:t>
            </a:r>
            <a:r>
              <a:rPr lang="es-ES" sz="2000" b="1" dirty="0" smtClean="0"/>
              <a:t> USGA con capa intermedia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APA INTERM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14620"/>
            <a:ext cx="7143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857496"/>
          <a:ext cx="7286676" cy="3479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RECOMENDACIONES</a:t>
                      </a:r>
                      <a:r>
                        <a:rPr lang="es-ES" baseline="0" dirty="0" smtClean="0"/>
                        <a:t> DE TAMAÑO DE GRAVA CUANDO LA CAPA INTERMEDIA NO ES USADA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Factores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Puenteo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menor o igual a cinco veces el D85 (capa de enraizamiento)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Permeabilidad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mayor o igual que cinco veces el D15 de la capa de enraizamiento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Uniformidad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D90 (grava) / D15 (grava) es menor o igual a 2,5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partículas mayores de 12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10% menores de 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5% menores de 1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85852" y="2571744"/>
          <a:ext cx="7143798" cy="41271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81266"/>
                <a:gridCol w="2381266"/>
                <a:gridCol w="2381266"/>
              </a:tblGrid>
              <a:tr h="607241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DISTRIBUCIÓN DEL TAMAÑO DE PARTÍCULAS DE ARENA PARA CAPAS DE ENRAIZAMIENTO USGA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32533"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Nombre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Diámetro partícula(mm.) 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400" b="1" u="none" kern="1200" baseline="0" dirty="0" smtClean="0">
                          <a:latin typeface="+mj-lt"/>
                        </a:rPr>
                        <a:t>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2-3,4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10% del total, y no más de un 3% de grava fina (mejor nada)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04827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1-2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0,5-1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 mínimo del 60% en este rango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</a:t>
                      </a:r>
                      <a:r>
                        <a:rPr lang="es-ES" sz="1400" b="1" baseline="0" dirty="0" smtClean="0">
                          <a:latin typeface="+mj-lt"/>
                        </a:rPr>
                        <a:t> media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0,25-0,5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0,15-0,25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20%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0,05-0,15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Limo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0,002-0,05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Arcilla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  <a:cs typeface="Calibri"/>
                        </a:rPr>
                        <a:t>&lt;</a:t>
                      </a:r>
                      <a:r>
                        <a:rPr lang="es-ES" sz="1400" b="0" dirty="0" smtClean="0">
                          <a:latin typeface="+mj-lt"/>
                        </a:rPr>
                        <a:t>0,002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3%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9421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Total</a:t>
                      </a:r>
                      <a:r>
                        <a:rPr lang="es-ES" sz="1400" b="1" baseline="0" dirty="0" smtClean="0">
                          <a:latin typeface="+mj-lt"/>
                        </a:rPr>
                        <a:t> finos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Arena muy fina + limo+</a:t>
                      </a:r>
                      <a:r>
                        <a:rPr lang="es-ES" sz="1400" b="0" baseline="0" dirty="0" smtClean="0">
                          <a:latin typeface="+mj-lt"/>
                        </a:rPr>
                        <a:t> arcilla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Menor o igual al 10%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Un    buen     mantenimiento    no    siempre    deja    exenta    de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enfermedades,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Insecticidas: 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necesarios para el desarrollo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una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262" y="0"/>
            <a:ext cx="9200262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y/0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514351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0"/>
          <a:ext cx="9144000" cy="702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262"/>
                <a:gridCol w="1457738"/>
                <a:gridCol w="1524000"/>
                <a:gridCol w="1524000"/>
                <a:gridCol w="1524000"/>
                <a:gridCol w="1524000"/>
              </a:tblGrid>
              <a:tr h="72826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Pest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 of Treatment</a:t>
                      </a:r>
                      <a:endParaRPr lang="en-US" dirty="0"/>
                    </a:p>
                  </a:txBody>
                  <a:tcPr anchor="ctr"/>
                </a:tc>
              </a:tr>
              <a:tr h="98331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Mostl</a:t>
                      </a:r>
                      <a:r>
                        <a:rPr lang="en-US" baseline="0" dirty="0" smtClean="0"/>
                        <a:t>y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Nov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Sevin, twice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</a:t>
                      </a:r>
                      <a:r>
                        <a:rPr lang="en-US" baseline="0" dirty="0" smtClean="0"/>
                        <a:t>  turf damage  is found</a:t>
                      </a:r>
                      <a:endParaRPr lang="en-US" dirty="0"/>
                    </a:p>
                  </a:txBody>
                  <a:tcPr anchor="ctr"/>
                </a:tc>
              </a:tr>
              <a:tr h="12623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Green</a:t>
                      </a:r>
                    </a:p>
                    <a:p>
                      <a:pPr algn="ctr"/>
                      <a:r>
                        <a:rPr lang="en-US" dirty="0" smtClean="0"/>
                        <a:t>June</a:t>
                      </a:r>
                      <a:r>
                        <a:rPr lang="en-US" baseline="0" dirty="0" smtClean="0"/>
                        <a:t>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July (</a:t>
                      </a:r>
                      <a:r>
                        <a:rPr lang="en-US" dirty="0" err="1" smtClean="0"/>
                        <a:t>Ky</a:t>
                      </a:r>
                      <a:r>
                        <a:rPr lang="en-US" dirty="0" smtClean="0"/>
                        <a:t>)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 etc.</a:t>
                      </a:r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Masked</a:t>
                      </a:r>
                      <a:r>
                        <a:rPr lang="en-US" baseline="0" dirty="0" smtClean="0"/>
                        <a:t>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 ft for </a:t>
                      </a:r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 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Oriental</a:t>
                      </a:r>
                    </a:p>
                    <a:p>
                      <a:pPr algn="ctr"/>
                      <a:r>
                        <a:rPr lang="en-US" dirty="0" smtClean="0"/>
                        <a:t>Beetle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sq. ft</a:t>
                      </a:r>
                    </a:p>
                    <a:p>
                      <a:pPr algn="ctr"/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Aug.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Bluegrass</a:t>
                      </a:r>
                    </a:p>
                    <a:p>
                      <a:pPr algn="ctr"/>
                      <a:r>
                        <a:rPr lang="en-US" dirty="0" smtClean="0"/>
                        <a:t>Billbug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</a:t>
                      </a:r>
                      <a:r>
                        <a:rPr lang="en-US" baseline="0" dirty="0" smtClean="0"/>
                        <a:t> early</a:t>
                      </a:r>
                    </a:p>
                    <a:p>
                      <a:pPr algn="ctr"/>
                      <a:r>
                        <a:rPr lang="en-US" baseline="0" dirty="0" smtClean="0"/>
                        <a:t>June, Aug.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 to early</a:t>
                      </a:r>
                    </a:p>
                    <a:p>
                      <a:pPr algn="ctr"/>
                      <a:r>
                        <a:rPr lang="en-US" dirty="0" smtClean="0"/>
                        <a:t>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Damage</a:t>
                      </a:r>
                      <a:r>
                        <a:rPr lang="en-US" baseline="0" dirty="0" smtClean="0"/>
                        <a:t> or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1/3 of turf</a:t>
                      </a:r>
                      <a:r>
                        <a:rPr lang="en-US" baseline="0" dirty="0" smtClean="0"/>
                        <a:t> stems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Arena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May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Chinch 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r>
                        <a:rPr lang="en-US" baseline="0" dirty="0" smtClean="0"/>
                        <a:t> and again in Aug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to 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bugs in 2 min of searching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or other nicotinoid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July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t Aph Orchard Lake 93 graph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6615130" cy="440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428868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71744"/>
            <a:ext cx="5286380" cy="396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571744"/>
            <a:ext cx="4532313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→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Características generales: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Alto coeficiente de adsorción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Trifluralin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Pendimethalin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Prodiamine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Bensulide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Se puede usar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DCPA.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Postemergente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hasta el estado de la 3ª hoja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Oxidiazon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la producción de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Siduron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producción de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Recomendaciones: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ancha: 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2, 4 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Tryclopyr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Clopyralid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MCPA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Bromoxynil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Dicamba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estrecha: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Metharsonate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Metribuzina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Fenoxaprop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Rimsulfuron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Quinclorac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 no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Herbicidas que matan todas las plantas que mojan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Diquat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Pelargonic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Acid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Glufosinate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Glyphosate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Principales materias activas empleadas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su efecto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85786" y="2714620"/>
          <a:ext cx="7858179" cy="3302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826"/>
                <a:gridCol w="3071834"/>
                <a:gridCol w="28575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Materia Activa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Influencia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Reducción crecimiento foliar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Supresión inflorescencias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</a:tr>
              <a:tr h="472766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Mefluidide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Sí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Flurprimidol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Paclobutrazol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Trinexapac</a:t>
                      </a:r>
                      <a:r>
                        <a:rPr lang="es-ES" b="1" dirty="0" smtClean="0">
                          <a:latin typeface="+mj-lt"/>
                        </a:rPr>
                        <a:t>- </a:t>
                      </a:r>
                      <a:r>
                        <a:rPr lang="es-ES" b="1" dirty="0" err="1" smtClean="0">
                          <a:latin typeface="+mj-lt"/>
                        </a:rPr>
                        <a:t>ethyl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Parcial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      Sodio (</a:t>
            </a:r>
            <a:r>
              <a:rPr lang="es-ES" sz="9600" dirty="0" err="1" smtClean="0">
                <a:solidFill>
                  <a:srgbClr val="00FF00"/>
                </a:solidFill>
              </a:rPr>
              <a:t>Na</a:t>
            </a:r>
            <a:r>
              <a:rPr lang="es-ES" sz="9600" dirty="0" smtClean="0">
                <a:solidFill>
                  <a:srgbClr val="00FF00"/>
                </a:solidFill>
              </a:rPr>
              <a:t>)           Silicio (Si)               Cobalto (Co)</a:t>
            </a:r>
            <a:endParaRPr lang="es-ES" sz="9600" b="1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son los absorbidos en mayor cantidad por la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planta (N, P, K,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primarios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secundarios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 los absorbidos en cantidades mínimas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por la planta (Fe, Cu, Zn, Mn, Mo, B y 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71538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7153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8000" u="sng" dirty="0" smtClean="0"/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428868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572008"/>
            <a:ext cx="4286250" cy="207170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-2"/>
          <a:ext cx="9143999" cy="68580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1872"/>
                <a:gridCol w="1556425"/>
                <a:gridCol w="1653703"/>
                <a:gridCol w="1523999"/>
                <a:gridCol w="1524000"/>
                <a:gridCol w="1524000"/>
              </a:tblGrid>
              <a:tr h="42862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78719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 y Fertilización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 Abonado Foliar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Pesar una cantidad de abono (2 Kg.)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Marcar una distancia conocida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Seleccionar una apertura y realizar un pase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Pesar de nuevo el contenido de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-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Peso inicial (Pi) = 1950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8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8 x 5 =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Peso final (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= 1400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Pi = 550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--------------- 550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550 gr /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>
              <a:spcBef>
                <a:spcPts val="0"/>
              </a:spcBef>
            </a:pP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137,5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Establecer velocidad de avance del tractor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(6-10 Km/h, 10-12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Nivelar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Verter abono en la abonadora y cubrir la salida para recogerlo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Fijar el tractor a 2000 rpm y accionar la abonadora 15 segundos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10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15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10 x 15 =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3500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--------------- 3500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3500 gr /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233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Diseño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Componentes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Modo de actuación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El 60% del éxito de un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greenkeeper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es el manejo adecuado del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               sistema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1142976" y="5143512"/>
            <a:ext cx="6983413" cy="738890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i="1" dirty="0">
                <a:solidFill>
                  <a:srgbClr val="003300"/>
                </a:solidFill>
              </a:rPr>
              <a:t>“Es imprescindible regar exactamente lo justo, garantizando que no haya carencias ni excesos”</a:t>
            </a: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>
            <a:off x="4286248" y="3500438"/>
            <a:ext cx="623273" cy="1431779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714348" y="3143248"/>
            <a:ext cx="2428892" cy="357190"/>
          </a:xfrm>
          <a:prstGeom prst="rect">
            <a:avLst/>
          </a:prstGeom>
          <a:solidFill>
            <a:srgbClr val="00B050">
              <a:alpha val="67000"/>
            </a:srgbClr>
          </a:solidFill>
        </p:spPr>
        <p:txBody>
          <a:bodyPr vert="horz" lIns="0" rIns="18288" anchor="ctr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 2"/>
              <a:buNone/>
              <a:tabLst/>
              <a:defRPr/>
            </a:pPr>
            <a:r>
              <a:rPr kumimoji="0" lang="es-E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EXCESO DE RIEGO</a:t>
            </a:r>
            <a:endParaRPr kumimoji="0" lang="es-ES" b="1" i="1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7"/>
          <p:cNvSpPr>
            <a:spLocks noRot="1" noChangeArrowheads="1"/>
          </p:cNvSpPr>
          <p:nvPr/>
        </p:nvSpPr>
        <p:spPr bwMode="auto">
          <a:xfrm>
            <a:off x="5857884" y="3214686"/>
            <a:ext cx="2668583" cy="285752"/>
          </a:xfrm>
          <a:prstGeom prst="rect">
            <a:avLst/>
          </a:prstGeom>
          <a:solidFill>
            <a:srgbClr val="00B050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</a:pPr>
            <a:r>
              <a:rPr lang="es-ES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CARENCIA DE RIEGO</a:t>
            </a:r>
          </a:p>
        </p:txBody>
      </p:sp>
      <p:sp>
        <p:nvSpPr>
          <p:cNvPr id="9" name="Rectangle 20"/>
          <p:cNvSpPr>
            <a:spLocks noRot="1" noChangeArrowheads="1"/>
          </p:cNvSpPr>
          <p:nvPr/>
        </p:nvSpPr>
        <p:spPr bwMode="auto">
          <a:xfrm>
            <a:off x="3143240" y="2643182"/>
            <a:ext cx="3314698" cy="361949"/>
          </a:xfrm>
          <a:prstGeom prst="rect">
            <a:avLst/>
          </a:prstGeom>
          <a:solidFill>
            <a:srgbClr val="00B050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FACTORES NEGATIVOS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2714612" y="2857496"/>
            <a:ext cx="360362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6500826" y="2857496"/>
            <a:ext cx="360363" cy="2873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1857356" y="3571876"/>
            <a:ext cx="0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7072330" y="3571876"/>
            <a:ext cx="0" cy="5032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28596" y="3857628"/>
            <a:ext cx="3357586" cy="2831544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gasto económico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Problemas de drenaje 	  	(</a:t>
            </a:r>
            <a:r>
              <a:rPr lang="es-ES" sz="1200" b="1" dirty="0" err="1">
                <a:solidFill>
                  <a:srgbClr val="000000"/>
                </a:solidFill>
              </a:rPr>
              <a:t>black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layer</a:t>
            </a:r>
            <a:r>
              <a:rPr lang="es-ES" sz="1200" b="1" dirty="0">
                <a:solidFill>
                  <a:srgbClr val="000000"/>
                </a:solidFill>
              </a:rPr>
              <a:t>, </a:t>
            </a:r>
            <a:r>
              <a:rPr lang="es-ES" sz="1200" b="1" dirty="0" err="1">
                <a:solidFill>
                  <a:srgbClr val="000000"/>
                </a:solidFill>
              </a:rPr>
              <a:t>thatch</a:t>
            </a:r>
            <a:r>
              <a:rPr lang="es-ES" sz="12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Mala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frecuencia de corte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Daño medioambiental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Suculencia de la planta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susceptibilidad a enfermedades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compactación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5286380" y="4214818"/>
            <a:ext cx="3313112" cy="1569660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Estrés hídrico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Muerte de la planta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color (pérdida de 	 valor estético)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animBg="1"/>
      <p:bldP spid="14" grpId="0" animBg="1"/>
      <p:bldP spid="15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571472" y="3357562"/>
            <a:ext cx="7888287" cy="2474913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“¿Quién va a perder antes su trabajo: el </a:t>
            </a:r>
            <a:r>
              <a:rPr lang="es-E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greenkeeper</a:t>
            </a: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riega mucho o el que riega poco?”</a:t>
            </a: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85984" y="2714620"/>
            <a:ext cx="6072230" cy="338554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SALES MINERALES + H2O </a:t>
            </a:r>
            <a:r>
              <a:rPr lang="es-ES" sz="1600" b="1" i="1" dirty="0">
                <a:solidFill>
                  <a:srgbClr val="003300"/>
                </a:solidFill>
                <a:cs typeface="Arial" charset="0"/>
              </a:rPr>
              <a:t>→</a:t>
            </a:r>
            <a:r>
              <a:rPr lang="es-ES" sz="1600" b="1" i="1" dirty="0">
                <a:solidFill>
                  <a:srgbClr val="003300"/>
                </a:solidFill>
              </a:rPr>
              <a:t> MATERIA ORGÁNICA + CO2</a:t>
            </a:r>
          </a:p>
        </p:txBody>
      </p:sp>
      <p:sp>
        <p:nvSpPr>
          <p:cNvPr id="7" name="Rectangle 13"/>
          <p:cNvSpPr txBox="1">
            <a:spLocks noRot="1" noChangeArrowheads="1"/>
          </p:cNvSpPr>
          <p:nvPr/>
        </p:nvSpPr>
        <p:spPr>
          <a:xfrm>
            <a:off x="3857620" y="3143248"/>
            <a:ext cx="2214579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/>
        </p:spPr>
        <p:txBody>
          <a:bodyPr vert="horz" lIns="0" rIns="18288">
            <a:no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s-E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¿Cómo entra el agua?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28794" y="364331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Diferencia de concentración salina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presión negativa (diferencia de potenciales hidráulicos)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absorción</a:t>
            </a:r>
          </a:p>
        </p:txBody>
      </p:sp>
      <p:sp>
        <p:nvSpPr>
          <p:cNvPr id="9" name="Rectangle 15"/>
          <p:cNvSpPr>
            <a:spLocks noRot="1" noChangeArrowheads="1"/>
          </p:cNvSpPr>
          <p:nvPr/>
        </p:nvSpPr>
        <p:spPr bwMode="auto">
          <a:xfrm>
            <a:off x="4000496" y="4857760"/>
            <a:ext cx="214314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Funciones del agua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928794" y="542926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Refrigeración (Evapotranspiración)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Fotosíntesis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Transporte nutrientes y medio químico para reacciones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  <p:bldP spid="9" grpId="0" build="p" animBg="1"/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11" name="Rectangle 6"/>
          <p:cNvSpPr>
            <a:spLocks noRot="1" noChangeArrowheads="1"/>
          </p:cNvSpPr>
          <p:nvPr/>
        </p:nvSpPr>
        <p:spPr bwMode="auto">
          <a:xfrm>
            <a:off x="3643306" y="2714620"/>
            <a:ext cx="1928826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Calidad del agua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3214686"/>
            <a:ext cx="4714908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TOMA DE MUESTRA DE </a:t>
            </a:r>
            <a:r>
              <a:rPr lang="es-ES" sz="1600" b="1" dirty="0" smtClean="0">
                <a:solidFill>
                  <a:srgbClr val="000000"/>
                </a:solidFill>
              </a:rPr>
              <a:t>AGUA</a:t>
            </a:r>
            <a:endParaRPr lang="es-ES" sz="16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INTERPRETACIÓN DEL ANÁLISIS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DAR UNA SOLUCIÓN SI ES NECESARIO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14282" y="5357826"/>
            <a:ext cx="1583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Parámetros</a:t>
            </a:r>
          </a:p>
        </p:txBody>
      </p:sp>
      <p:sp>
        <p:nvSpPr>
          <p:cNvPr id="14" name="AutoShape 12"/>
          <p:cNvSpPr>
            <a:spLocks/>
          </p:cNvSpPr>
          <p:nvPr/>
        </p:nvSpPr>
        <p:spPr bwMode="auto">
          <a:xfrm>
            <a:off x="1857356" y="4786322"/>
            <a:ext cx="357190" cy="1714512"/>
          </a:xfrm>
          <a:prstGeom prst="leftBrace">
            <a:avLst>
              <a:gd name="adj1" fmla="val 26036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 sz="2400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357422" y="4714884"/>
            <a:ext cx="4608513" cy="181588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Conductividad eléctrica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Ratio de absorción de sodio SAR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Carbonato sódico residual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Concentración de iones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9" name="Rectangle 8"/>
          <p:cNvSpPr>
            <a:spLocks noRot="1" noChangeArrowheads="1"/>
          </p:cNvSpPr>
          <p:nvPr/>
        </p:nvSpPr>
        <p:spPr bwMode="auto">
          <a:xfrm>
            <a:off x="2643174" y="2571745"/>
            <a:ext cx="41719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</a:rPr>
              <a:t>a. Conductividad Eléctrica</a:t>
            </a:r>
            <a:r>
              <a:rPr lang="es-ES" sz="2000" b="1" i="1" dirty="0"/>
              <a:t>  </a:t>
            </a:r>
            <a:r>
              <a:rPr lang="es-ES" sz="2000" b="1" i="1" dirty="0">
                <a:solidFill>
                  <a:srgbClr val="000099"/>
                </a:solidFill>
              </a:rPr>
              <a:t>(CE)</a:t>
            </a:r>
          </a:p>
        </p:txBody>
      </p:sp>
      <p:sp>
        <p:nvSpPr>
          <p:cNvPr id="10" name="Rectangle 12"/>
          <p:cNvSpPr>
            <a:spLocks noRot="1" noChangeArrowheads="1"/>
          </p:cNvSpPr>
          <p:nvPr/>
        </p:nvSpPr>
        <p:spPr bwMode="auto">
          <a:xfrm>
            <a:off x="714348" y="3071811"/>
            <a:ext cx="12144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57158" y="4143380"/>
            <a:ext cx="2232025" cy="92948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sódico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Magnesio</a:t>
            </a:r>
          </a:p>
        </p:txBody>
      </p:sp>
      <p:sp>
        <p:nvSpPr>
          <p:cNvPr id="17" name="Rectangle 27"/>
          <p:cNvSpPr>
            <a:spLocks noRot="1" noChangeArrowheads="1"/>
          </p:cNvSpPr>
          <p:nvPr/>
        </p:nvSpPr>
        <p:spPr bwMode="auto">
          <a:xfrm>
            <a:off x="571472" y="5214950"/>
            <a:ext cx="178595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Cationes</a:t>
            </a: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1214414" y="3500438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1285852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28596" y="6286520"/>
            <a:ext cx="2232025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Ca, Mg, </a:t>
            </a:r>
            <a:r>
              <a:rPr lang="es-ES" sz="1600" b="1" i="1" dirty="0" err="1">
                <a:effectLst>
                  <a:outerShdw blurRad="38100" dist="38100" dir="2700000" algn="tl">
                    <a:srgbClr val="006600"/>
                  </a:outerShdw>
                </a:effectLst>
              </a:rPr>
              <a:t>Na</a:t>
            </a: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, K, NH4</a:t>
            </a:r>
          </a:p>
        </p:txBody>
      </p:sp>
      <p:sp>
        <p:nvSpPr>
          <p:cNvPr id="21" name="Rectangle 22"/>
          <p:cNvSpPr>
            <a:spLocks noRot="1" noChangeArrowheads="1"/>
          </p:cNvSpPr>
          <p:nvPr/>
        </p:nvSpPr>
        <p:spPr bwMode="auto">
          <a:xfrm>
            <a:off x="3214678" y="3071810"/>
            <a:ext cx="2519363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 Insolubles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4429124" y="3786190"/>
            <a:ext cx="155574" cy="390785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428992" y="4286256"/>
            <a:ext cx="2219325" cy="6340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Yeso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</p:txBody>
      </p:sp>
      <p:sp>
        <p:nvSpPr>
          <p:cNvPr id="24" name="Rectangle 31"/>
          <p:cNvSpPr>
            <a:spLocks noRot="1" noChangeArrowheads="1"/>
          </p:cNvSpPr>
          <p:nvPr/>
        </p:nvSpPr>
        <p:spPr bwMode="auto">
          <a:xfrm>
            <a:off x="3571868" y="5143512"/>
            <a:ext cx="1885950" cy="417525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Aniones</a:t>
            </a:r>
          </a:p>
        </p:txBody>
      </p:sp>
      <p:sp>
        <p:nvSpPr>
          <p:cNvPr id="25" name="AutoShape 30"/>
          <p:cNvSpPr>
            <a:spLocks noChangeArrowheads="1"/>
          </p:cNvSpPr>
          <p:nvPr/>
        </p:nvSpPr>
        <p:spPr bwMode="auto">
          <a:xfrm>
            <a:off x="4429124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3571868" y="6286520"/>
            <a:ext cx="2089149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Cl, S, NO3, B</a:t>
            </a:r>
          </a:p>
        </p:txBody>
      </p:sp>
      <p:sp>
        <p:nvSpPr>
          <p:cNvPr id="27" name="Rectangle 23"/>
          <p:cNvSpPr>
            <a:spLocks noRot="1" noChangeArrowheads="1"/>
          </p:cNvSpPr>
          <p:nvPr/>
        </p:nvSpPr>
        <p:spPr bwMode="auto">
          <a:xfrm>
            <a:off x="6643702" y="3071810"/>
            <a:ext cx="2028826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Fertilizantes</a:t>
            </a:r>
          </a:p>
        </p:txBody>
      </p: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6429388" y="3714752"/>
            <a:ext cx="2232025" cy="2387552"/>
            <a:chOff x="1119" y="1911"/>
            <a:chExt cx="3539" cy="2581"/>
          </a:xfrm>
        </p:grpSpPr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119" y="2529"/>
              <a:ext cx="3539" cy="196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Cloruro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Urea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amónico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amónico</a:t>
              </a: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2699" y="1911"/>
              <a:ext cx="362" cy="498"/>
            </a:xfrm>
            <a:prstGeom prst="downArrow">
              <a:avLst>
                <a:gd name="adj1" fmla="val 50000"/>
                <a:gd name="adj2" fmla="val 34392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69696"/>
                </a:gs>
                <a:gs pos="100000">
                  <a:srgbClr val="000000"/>
                </a:gs>
              </a:gsLst>
              <a:lin ang="27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21" grpId="0" animBg="1"/>
      <p:bldP spid="24" grpId="0" animBg="1"/>
      <p:bldP spid="2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28" name="Rectangle 8"/>
          <p:cNvSpPr>
            <a:spLocks noRot="1" noChangeArrowheads="1"/>
          </p:cNvSpPr>
          <p:nvPr/>
        </p:nvSpPr>
        <p:spPr bwMode="auto">
          <a:xfrm>
            <a:off x="1285852" y="2857496"/>
            <a:ext cx="7643866" cy="2500330"/>
          </a:xfrm>
          <a:prstGeom prst="rect">
            <a:avLst/>
          </a:prstGeom>
          <a:solidFill>
            <a:srgbClr val="FFFF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82675" indent="-717550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/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movimiento del agua en el suelo está regido por la diferencia de potenciales hídricos. </a:t>
            </a: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suelos salinos, la concentración de sales es mayor en el suelo que en la planta. Consecuentemente, el agua sale de la planta hacia el suelo para equilibrar las concentraciones; y la planta se deshidrata. </a:t>
            </a:r>
          </a:p>
          <a:p>
            <a:pPr marL="1082675" indent="-717550" defTabSz="1082675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sz="2000" b="1" i="1" dirty="0">
              <a:solidFill>
                <a:srgbClr val="000099"/>
              </a:solidFill>
            </a:endParaRP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857488" y="5500688"/>
            <a:ext cx="3773487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= 0.25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– 480 = 0.25 – 0.75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480 – 1440 = 0.75 – 2.25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1440 = &gt; 2.25 = Muy alta</a:t>
            </a:r>
          </a:p>
        </p:txBody>
      </p:sp>
      <p:sp>
        <p:nvSpPr>
          <p:cNvPr id="32" name="AutoShape 17"/>
          <p:cNvSpPr>
            <a:spLocks noChangeArrowheads="1"/>
          </p:cNvSpPr>
          <p:nvPr/>
        </p:nvSpPr>
        <p:spPr bwMode="auto">
          <a:xfrm rot="16200000">
            <a:off x="1858149" y="5785661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12"/>
          <p:cNvSpPr>
            <a:spLocks noRot="1" noChangeArrowheads="1"/>
          </p:cNvSpPr>
          <p:nvPr/>
        </p:nvSpPr>
        <p:spPr bwMode="auto">
          <a:xfrm>
            <a:off x="1928794" y="3000372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b. SAR (Ratio de absorción del </a:t>
            </a:r>
            <a:r>
              <a:rPr lang="es-ES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</a:t>
            </a:r>
            <a:r>
              <a:rPr lang="es-ES" sz="2000" b="1" i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+</a:t>
            </a: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)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ectangle 11"/>
          <p:cNvSpPr>
            <a:spLocks noRot="1" noChangeArrowheads="1"/>
          </p:cNvSpPr>
          <p:nvPr/>
        </p:nvSpPr>
        <p:spPr bwMode="auto">
          <a:xfrm>
            <a:off x="1285852" y="3857628"/>
            <a:ext cx="7019923" cy="928694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fundamental para evaluar si un suelo posee una buena estructura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714612" y="5214950"/>
            <a:ext cx="3773488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10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10 – 18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18 – 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25 = Muy alta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 rot="16200000">
            <a:off x="1715273" y="5571347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11" name="Rectangle 3"/>
          <p:cNvSpPr>
            <a:spLocks noRot="1" noChangeArrowheads="1"/>
          </p:cNvSpPr>
          <p:nvPr/>
        </p:nvSpPr>
        <p:spPr bwMode="auto">
          <a:xfrm>
            <a:off x="2000232" y="2857496"/>
            <a:ext cx="5500726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c. RSC (Carbonato Sódico Residual</a:t>
            </a:r>
            <a:r>
              <a:rPr lang="es-E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s-ES" sz="2400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2"/>
          <p:cNvSpPr>
            <a:spLocks noRot="1" noChangeArrowheads="1"/>
          </p:cNvSpPr>
          <p:nvPr/>
        </p:nvSpPr>
        <p:spPr bwMode="auto">
          <a:xfrm>
            <a:off x="1000100" y="3714752"/>
            <a:ext cx="7377112" cy="1357322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que muestra la relación entre carbonatos y bicarbonatos en el agua. También indica si hay precipitación de los mismos.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71736" y="5500702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0 – 1.25 = Bueno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1.25  – 2.5 = Medio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2.5 = Alto</a:t>
            </a: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 rot="16200000">
            <a:off x="1500959" y="5714223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3"/>
          <p:cNvSpPr>
            <a:spLocks noRot="1" noChangeArrowheads="1"/>
          </p:cNvSpPr>
          <p:nvPr/>
        </p:nvSpPr>
        <p:spPr bwMode="auto">
          <a:xfrm>
            <a:off x="2143108" y="2928935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Concentración de iones tóxicos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1500166" y="3643314"/>
            <a:ext cx="6661146" cy="1071570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Aunque no hay estudios determinantes al respecto, son muy peligrosos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43174" y="5214950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Cloro (Cl)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Boro (B)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Mercurio (Hg)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3"/>
          <p:cNvSpPr>
            <a:spLocks noRot="1" noChangeArrowheads="1"/>
          </p:cNvSpPr>
          <p:nvPr/>
        </p:nvSpPr>
        <p:spPr bwMode="auto">
          <a:xfrm>
            <a:off x="2857488" y="2714621"/>
            <a:ext cx="4899019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pH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Rectangle 2"/>
          <p:cNvSpPr>
            <a:spLocks noRot="1" noChangeArrowheads="1"/>
          </p:cNvSpPr>
          <p:nvPr/>
        </p:nvSpPr>
        <p:spPr bwMode="auto">
          <a:xfrm>
            <a:off x="1571604" y="3429001"/>
            <a:ext cx="6805608" cy="1428759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+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[O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-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  <a:endParaRPr lang="es-ES" sz="2400" b="1" i="1" dirty="0">
              <a:solidFill>
                <a:srgbClr val="000099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+ </a:t>
            </a: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7 (estado neutro)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5286388"/>
            <a:ext cx="5127625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7 = Ácido (disponibilidad de Fe)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7 = Neutro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7 = Básico (presencia de sales y bicarbonatos)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6200000">
            <a:off x="1429521" y="5499909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4" descr="70%"/>
          <p:cNvSpPr>
            <a:spLocks noRot="1" noChangeArrowheads="1"/>
          </p:cNvSpPr>
          <p:nvPr/>
        </p:nvSpPr>
        <p:spPr bwMode="auto">
          <a:xfrm>
            <a:off x="2071670" y="2928934"/>
            <a:ext cx="6518270" cy="50006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Soluciones</a:t>
            </a: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000628" y="3500438"/>
            <a:ext cx="49371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57290" y="4000504"/>
            <a:ext cx="7543800" cy="263456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Mejora del sistema de drenaje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Flush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up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Uso de especies cespitosas tolerantes (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paspalum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,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zoysia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Mezcla de aguas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Incorporación de sólidos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Arenas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Sulfato cálcico  (2Na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CaSO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=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Cax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2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 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baseline="-25000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Acidificación del agua de riego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Quemadores de azufre (H2SO3 + CO3 = SO3 + 2CO2 + 2H20) </a:t>
            </a:r>
            <a:r>
              <a:rPr lang="es-ES" sz="1400" b="1" i="1" dirty="0" smtClean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Inyector de ácido (ácido + CO3 = CO2 + H2O)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5"/>
          <p:cNvSpPr>
            <a:spLocks noRot="1" noChangeArrowheads="1"/>
          </p:cNvSpPr>
          <p:nvPr/>
        </p:nvSpPr>
        <p:spPr bwMode="auto">
          <a:xfrm>
            <a:off x="2214546" y="2714620"/>
            <a:ext cx="6143668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142976" y="3500438"/>
            <a:ext cx="7786742" cy="2923877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1. Determinar la superficie regable (</a:t>
            </a:r>
            <a:r>
              <a:rPr lang="es-ES" sz="1600" b="1" dirty="0" err="1">
                <a:solidFill>
                  <a:srgbClr val="000000"/>
                </a:solidFill>
              </a:rPr>
              <a:t>Tees</a:t>
            </a:r>
            <a:r>
              <a:rPr lang="es-ES" sz="1600" b="1" dirty="0">
                <a:solidFill>
                  <a:srgbClr val="000000"/>
                </a:solidFill>
              </a:rPr>
              <a:t>; </a:t>
            </a:r>
            <a:r>
              <a:rPr lang="es-ES" sz="1600" b="1" dirty="0" err="1">
                <a:solidFill>
                  <a:srgbClr val="000000"/>
                </a:solidFill>
              </a:rPr>
              <a:t>fairways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greens</a:t>
            </a:r>
            <a:r>
              <a:rPr lang="es-ES" sz="1600" b="1" dirty="0">
                <a:solidFill>
                  <a:srgbClr val="000000"/>
                </a:solidFill>
              </a:rPr>
              <a:t>, rough, </a:t>
            </a:r>
            <a:r>
              <a:rPr lang="es-ES" sz="1600" b="1" dirty="0" err="1">
                <a:solidFill>
                  <a:srgbClr val="000000"/>
                </a:solidFill>
              </a:rPr>
              <a:t>outrough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2. Especificar que especies cespitosas están presentes (</a:t>
            </a:r>
            <a:r>
              <a:rPr lang="es-ES" sz="1600" b="1" dirty="0" err="1">
                <a:solidFill>
                  <a:srgbClr val="000000"/>
                </a:solidFill>
              </a:rPr>
              <a:t>cool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warm</a:t>
            </a:r>
            <a:r>
              <a:rPr lang="es-ES" sz="1600" b="1" dirty="0">
                <a:solidFill>
                  <a:srgbClr val="000000"/>
                </a:solidFill>
              </a:rPr>
              <a:t> </a:t>
            </a:r>
            <a:r>
              <a:rPr lang="es-ES" sz="1600" b="1" dirty="0" err="1">
                <a:solidFill>
                  <a:srgbClr val="000000"/>
                </a:solidFill>
              </a:rPr>
              <a:t>season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3. Aplicar el factor corrector (depende del suelo, césped, mantenimiento):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Green: 1,15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 err="1">
                <a:solidFill>
                  <a:srgbClr val="000000"/>
                </a:solidFill>
              </a:rPr>
              <a:t>Tee</a:t>
            </a:r>
            <a:r>
              <a:rPr lang="es-ES" sz="1600" b="1" dirty="0">
                <a:solidFill>
                  <a:srgbClr val="000000"/>
                </a:solidFill>
              </a:rPr>
              <a:t>: 1,05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Calle: 0.90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Rough: 0.70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4. Realización del cuadro (ver cuadro)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5. Lluvia neta = Lluvia bruta x 0.85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1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8" name="Picture 51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2"/>
            <a:ext cx="6715172" cy="44005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858180" cy="448470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923210" cy="4475013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71604" y="2928934"/>
          <a:ext cx="6643735" cy="3599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28747"/>
                <a:gridCol w="1328747"/>
                <a:gridCol w="1328747"/>
                <a:gridCol w="1328747"/>
                <a:gridCol w="1328747"/>
              </a:tblGrid>
              <a:tr h="869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ZONAS DE JUEGO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DOSIS BRUTA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SUPERFICIE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LITROS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GREEN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1,165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1,064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CALLE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912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ROUGH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709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TOTAL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3,300,000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6" name="Rectangle 5"/>
          <p:cNvSpPr>
            <a:spLocks noRot="1" noChangeArrowheads="1"/>
          </p:cNvSpPr>
          <p:nvPr/>
        </p:nvSpPr>
        <p:spPr bwMode="auto">
          <a:xfrm>
            <a:off x="2285984" y="2786058"/>
            <a:ext cx="6000792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28794" y="3786190"/>
            <a:ext cx="6643734" cy="2385268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Dosis de agua neta: ET0 – lluvia efectiva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Dosis bruta = dosis neta / 0.85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 cuadro pág. 7)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Cálculo de la dosis bruta aplicando el correcto final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Cálculo de la dosis bruta anual de las superficies totales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endParaRPr lang="es-E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928662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4286248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4286248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4286248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900" dirty="0" smtClean="0"/>
              <a:t> </a:t>
            </a: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9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4" name="13 Imagen" descr="TH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643182"/>
            <a:ext cx="5000660" cy="3357586"/>
          </a:xfrm>
          <a:prstGeom prst="rect">
            <a:avLst/>
          </a:prstGeom>
        </p:spPr>
      </p:pic>
      <p:sp>
        <p:nvSpPr>
          <p:cNvPr id="15" name="14 Flecha derecha"/>
          <p:cNvSpPr/>
          <p:nvPr/>
        </p:nvSpPr>
        <p:spPr>
          <a:xfrm>
            <a:off x="2071670" y="400050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Tendencia de diferentes variedades a la acumulación de M.O.</a:t>
            </a:r>
            <a:endParaRPr lang="es-E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00166" y="3000372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Tendencia a la acumulación de materia orgánica o “</a:t>
                      </a:r>
                      <a:r>
                        <a:rPr lang="es-ES" sz="1600" b="1" i="1" dirty="0" err="1">
                          <a:latin typeface="+mn-lt"/>
                          <a:ea typeface="Calibri"/>
                          <a:cs typeface="Calibri"/>
                        </a:rPr>
                        <a:t>Thatch</a:t>
                      </a:r>
                      <a:r>
                        <a:rPr lang="es-ES" sz="1600" b="1" dirty="0" smtClean="0">
                          <a:latin typeface="+mn-lt"/>
                          <a:ea typeface="Calibri"/>
                          <a:cs typeface="Calibri"/>
                        </a:rPr>
                        <a:t>”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9535" marR="895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Alta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Media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>
                          <a:latin typeface="+mn-lt"/>
                          <a:ea typeface="Calibri"/>
                          <a:cs typeface="Calibri"/>
                        </a:rPr>
                        <a:t>Baja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Zoysia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Poa pratensis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Lolium perenne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Cynodon datylon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Agrostis stolonifera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arundinacea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trachyphylla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Bouteloua dactyloides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porosidad del suelo se divide en: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aire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agua en el suelo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Cuando se reduce el volumen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el suelo: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Aumenta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deja una cavidad o agujero sobre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Estrella de 4 puntas"/>
          <p:cNvSpPr/>
          <p:nvPr/>
        </p:nvSpPr>
        <p:spPr>
          <a:xfrm>
            <a:off x="857224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Resultados: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/>
              <a:t>              </a:t>
            </a: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Esquema del proceso de aireación en hueco: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" name="6 Imagen" descr="pinch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con el Pinchado: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928662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92866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9 Imagen" descr="black l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495675" cy="2457450"/>
          </a:xfrm>
          <a:prstGeom prst="rect">
            <a:avLst/>
          </a:prstGeom>
        </p:spPr>
      </p:pic>
      <p:sp>
        <p:nvSpPr>
          <p:cNvPr id="11" name="10 Flecha derecha"/>
          <p:cNvSpPr/>
          <p:nvPr/>
        </p:nvSpPr>
        <p:spPr>
          <a:xfrm rot="10800000">
            <a:off x="5429256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1000100" y="5572140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1000100" y="4714884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1000100" y="5143512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Más"/>
          <p:cNvSpPr/>
          <p:nvPr/>
        </p:nvSpPr>
        <p:spPr>
          <a:xfrm>
            <a:off x="928662" y="4000504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Más"/>
          <p:cNvSpPr/>
          <p:nvPr/>
        </p:nvSpPr>
        <p:spPr>
          <a:xfrm>
            <a:off x="928662" y="271462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ás"/>
          <p:cNvSpPr/>
          <p:nvPr/>
        </p:nvSpPr>
        <p:spPr>
          <a:xfrm>
            <a:off x="928662" y="314324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Más"/>
          <p:cNvSpPr/>
          <p:nvPr/>
        </p:nvSpPr>
        <p:spPr>
          <a:xfrm>
            <a:off x="928662" y="3571876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Métodos de Aireación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an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" y="-1"/>
          <a:ext cx="9143995" cy="6857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4560"/>
                <a:gridCol w="754166"/>
                <a:gridCol w="714380"/>
                <a:gridCol w="779986"/>
                <a:gridCol w="674560"/>
                <a:gridCol w="974346"/>
                <a:gridCol w="899431"/>
                <a:gridCol w="815081"/>
                <a:gridCol w="1283550"/>
                <a:gridCol w="1573935"/>
              </a:tblGrid>
              <a:tr h="169416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5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maci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00504"/>
            <a:ext cx="4171950" cy="264320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643966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59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4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4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slicing gre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357562"/>
            <a:ext cx="3810000" cy="2857500"/>
          </a:xfrm>
          <a:prstGeom prst="rect">
            <a:avLst/>
          </a:prstGeom>
        </p:spPr>
      </p:pic>
      <p:pic>
        <p:nvPicPr>
          <p:cNvPr id="2050" name="Imagen 6" descr="slic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86124"/>
            <a:ext cx="25717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water inj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029308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78605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Escarificado o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Verticut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Extrayen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parte de la capa de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16 Estrella de 4 puntas"/>
          <p:cNvSpPr/>
          <p:nvPr/>
        </p:nvSpPr>
        <p:spPr>
          <a:xfrm>
            <a:off x="1000100" y="321468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strella de 4 puntas"/>
          <p:cNvSpPr/>
          <p:nvPr/>
        </p:nvSpPr>
        <p:spPr>
          <a:xfrm>
            <a:off x="1000100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FEG ago-09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71942"/>
            <a:ext cx="3160913" cy="247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RFEG ago-09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071942"/>
            <a:ext cx="37554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IMGP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429000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 rot="10800000">
            <a:off x="6429388" y="550070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11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8" name="17 Imagen" descr="IMG_04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500570"/>
            <a:ext cx="2928958" cy="2071701"/>
          </a:xfrm>
          <a:prstGeom prst="rect">
            <a:avLst/>
          </a:prstGeom>
        </p:spPr>
      </p:pic>
      <p:pic>
        <p:nvPicPr>
          <p:cNvPr id="5122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500571"/>
            <a:ext cx="29337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51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51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7" name="16 Imagen" descr="cana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429000"/>
            <a:ext cx="4071966" cy="3214710"/>
          </a:xfrm>
          <a:prstGeom prst="rect">
            <a:avLst/>
          </a:prstGeom>
        </p:spPr>
      </p:pic>
      <p:sp>
        <p:nvSpPr>
          <p:cNvPr id="18" name="17 Flecha derecha"/>
          <p:cNvSpPr/>
          <p:nvPr/>
        </p:nvSpPr>
        <p:spPr>
          <a:xfrm rot="10800000">
            <a:off x="5572132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4000496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7572396" y="2857496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0800000">
            <a:off x="7500958" y="2428868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Profundidad obtenida en el suelo tras diferentes dosis de recebos:</a:t>
            </a: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357290" y="2714618"/>
          <a:ext cx="6310314" cy="36947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55157"/>
                <a:gridCol w="3155157"/>
              </a:tblGrid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Dosis de Recebo </a:t>
                      </a: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3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/100 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2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Profundidad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Obtenida</a:t>
                      </a:r>
                      <a:r>
                        <a:rPr lang="es-ES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(mm)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0,035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79145" algn="ctr"/>
                          <a:tab pos="1558290" algn="r"/>
                        </a:tabLs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	0,4	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0,14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1,6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0,21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2,4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3,3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0,42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4,9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0,57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6,6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0,71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8,2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Adaptar el programa de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-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MECÁNICA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rutinario de actuación en taller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Lavado de la máquina tras su uso y repostada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Evitar corrosiones por falta de limpieza, ayudando al mecánico: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Revisión de la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altura de corte (diario en máquinas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FIN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7500" lnSpcReduction="20000"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endParaRPr lang="es-ES" sz="7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E0D7352-55C2-4A97-A930-386E4C236C12}"/>
</file>

<file path=customXml/itemProps2.xml><?xml version="1.0" encoding="utf-8"?>
<ds:datastoreItem xmlns:ds="http://schemas.openxmlformats.org/officeDocument/2006/customXml" ds:itemID="{77C6978E-4988-4A56-8659-A55BBEE1EDFB}"/>
</file>

<file path=customXml/itemProps3.xml><?xml version="1.0" encoding="utf-8"?>
<ds:datastoreItem xmlns:ds="http://schemas.openxmlformats.org/officeDocument/2006/customXml" ds:itemID="{24ABA0C0-6E80-4F19-A7E9-A6F5CE2380E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2907</TotalTime>
  <Words>7351</Words>
  <Application>Microsoft Office PowerPoint</Application>
  <PresentationFormat>Presentación en pantalla (4:3)</PresentationFormat>
  <Paragraphs>2012</Paragraphs>
  <Slides>152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3" baseType="lpstr">
      <vt:lpstr>Flujo</vt:lpstr>
      <vt:lpstr>CURSO DE FORMACIÓN COLOMBIA</vt:lpstr>
      <vt:lpstr>BACKGROUND</vt:lpstr>
      <vt:lpstr>¿Que es sostenibilidad?</vt:lpstr>
      <vt:lpstr>¿Que es sostenibilidad?</vt:lpstr>
      <vt:lpstr>¿Que es sostenibilidad?</vt:lpstr>
      <vt:lpstr>¿Que es sostenibilidad?</vt:lpstr>
      <vt:lpstr>¿Que es sostenibilidad?</vt:lpstr>
      <vt:lpstr>¿Que es sostenibilidad?</vt:lpstr>
      <vt:lpstr>     ¿Qué es la sostenibilidad          en campos de golf?</vt:lpstr>
      <vt:lpstr>SOCIAL</vt:lpstr>
      <vt:lpstr>SOCIAL</vt:lpstr>
      <vt:lpstr>SOCIAL</vt:lpstr>
      <vt:lpstr>Canchas de Prácticas</vt:lpstr>
      <vt:lpstr>SOCIAL</vt:lpstr>
      <vt:lpstr>SOCIAL</vt:lpstr>
      <vt:lpstr>Golf en los colegios</vt:lpstr>
      <vt:lpstr>SOCIAL</vt:lpstr>
      <vt:lpstr>SOCIAL</vt:lpstr>
      <vt:lpstr>SOCIAL</vt:lpstr>
      <vt:lpstr>Bautismos de golf</vt:lpstr>
      <vt:lpstr>SOCIAL</vt:lpstr>
      <vt:lpstr>SOCIAL</vt:lpstr>
      <vt:lpstr>SOCIAL</vt:lpstr>
      <vt:lpstr>Nuevos Pitch &amp; Putts</vt:lpstr>
      <vt:lpstr>ECONÓMICA</vt:lpstr>
      <vt:lpstr>ECONÓMICA</vt:lpstr>
      <vt:lpstr>Casas Club</vt:lpstr>
      <vt:lpstr>ECONÓMICA</vt:lpstr>
      <vt:lpstr>ECONÓMICA</vt:lpstr>
      <vt:lpstr>Mantenimiento sostenible</vt:lpstr>
      <vt:lpstr>ECONÓMICA</vt:lpstr>
      <vt:lpstr>ECONÓMICA</vt:lpstr>
      <vt:lpstr>Ensayos Técnicos</vt:lpstr>
      <vt:lpstr>ECONÓMICA</vt:lpstr>
      <vt:lpstr>ECONÓMICA</vt:lpstr>
      <vt:lpstr>Superficies jugables</vt:lpstr>
      <vt:lpstr>    MEDIOAMBIENTAL</vt:lpstr>
      <vt:lpstr>     MEDIOAMBIENTAL</vt:lpstr>
      <vt:lpstr>Gerencia vs mantenimiento</vt:lpstr>
      <vt:lpstr>Presentación de PowerPoint</vt:lpstr>
      <vt:lpstr>Gerencia vs mantenimiento</vt:lpstr>
      <vt:lpstr>IMPORTANCIA DEL NETWORKING</vt:lpstr>
      <vt:lpstr>Presentación de PowerPoint</vt:lpstr>
      <vt:lpstr>IMPORTANCIA DEL NETWORKING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MANTENIMIENTO</vt:lpstr>
      <vt:lpstr>MANTENIMIENTO</vt:lpstr>
      <vt:lpstr>MANTENIMIENTO</vt:lpstr>
      <vt:lpstr>MANTENIMIENTO</vt:lpstr>
      <vt:lpstr>MANTENIMIENTO</vt:lpstr>
      <vt:lpstr>Presentación de PowerPoint</vt:lpstr>
      <vt:lpstr>Presentación de PowerPoint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MECÁNICA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FORMACIÓN COLOMBIA</dc:title>
  <dc:creator>Benito</dc:creator>
  <cp:lastModifiedBy>David Gomez</cp:lastModifiedBy>
  <cp:revision>400</cp:revision>
  <dcterms:created xsi:type="dcterms:W3CDTF">2011-05-16T06:12:01Z</dcterms:created>
  <dcterms:modified xsi:type="dcterms:W3CDTF">2011-05-29T10:00:37Z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