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  <Override PartName="/ppt/slides/slide118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6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3" r:id="rId54"/>
    <p:sldId id="311" r:id="rId55"/>
    <p:sldId id="312" r:id="rId56"/>
    <p:sldId id="314" r:id="rId57"/>
    <p:sldId id="315" r:id="rId58"/>
    <p:sldId id="317" r:id="rId59"/>
    <p:sldId id="316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3" r:id="rId75"/>
    <p:sldId id="332" r:id="rId76"/>
    <p:sldId id="334" r:id="rId77"/>
    <p:sldId id="335" r:id="rId78"/>
    <p:sldId id="336" r:id="rId79"/>
    <p:sldId id="337" r:id="rId80"/>
    <p:sldId id="338" r:id="rId81"/>
    <p:sldId id="339" r:id="rId82"/>
    <p:sldId id="365" r:id="rId83"/>
    <p:sldId id="366" r:id="rId84"/>
    <p:sldId id="367" r:id="rId85"/>
    <p:sldId id="368" r:id="rId86"/>
    <p:sldId id="369" r:id="rId87"/>
    <p:sldId id="370" r:id="rId88"/>
    <p:sldId id="371" r:id="rId89"/>
    <p:sldId id="372" r:id="rId90"/>
    <p:sldId id="373" r:id="rId91"/>
    <p:sldId id="374" r:id="rId92"/>
    <p:sldId id="375" r:id="rId93"/>
    <p:sldId id="376" r:id="rId94"/>
    <p:sldId id="377" r:id="rId95"/>
    <p:sldId id="378" r:id="rId96"/>
    <p:sldId id="379" r:id="rId97"/>
    <p:sldId id="380" r:id="rId98"/>
    <p:sldId id="381" r:id="rId99"/>
    <p:sldId id="382" r:id="rId100"/>
    <p:sldId id="383" r:id="rId101"/>
    <p:sldId id="340" r:id="rId102"/>
    <p:sldId id="341" r:id="rId103"/>
    <p:sldId id="342" r:id="rId104"/>
    <p:sldId id="343" r:id="rId105"/>
    <p:sldId id="344" r:id="rId106"/>
    <p:sldId id="345" r:id="rId107"/>
    <p:sldId id="346" r:id="rId108"/>
    <p:sldId id="347" r:id="rId109"/>
    <p:sldId id="348" r:id="rId110"/>
    <p:sldId id="349" r:id="rId111"/>
    <p:sldId id="350" r:id="rId112"/>
    <p:sldId id="351" r:id="rId113"/>
    <p:sldId id="352" r:id="rId114"/>
    <p:sldId id="353" r:id="rId115"/>
    <p:sldId id="354" r:id="rId116"/>
    <p:sldId id="355" r:id="rId117"/>
    <p:sldId id="356" r:id="rId118"/>
    <p:sldId id="357" r:id="rId119"/>
    <p:sldId id="358" r:id="rId120"/>
    <p:sldId id="359" r:id="rId121"/>
    <p:sldId id="360" r:id="rId122"/>
    <p:sldId id="361" r:id="rId123"/>
    <p:sldId id="362" r:id="rId124"/>
    <p:sldId id="363" r:id="rId125"/>
    <p:sldId id="364" r:id="rId12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customXml" Target="../customXml/item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customXml" Target="../customXml/item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AFE30BF-FB71-4BC0-BAA0-FE9ADF03505A}" type="datetimeFigureOut">
              <a:rPr lang="es-ES" smtClean="0"/>
              <a:pPr/>
              <a:t>27/05/2011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9888424-CA77-49E2-BC58-3B11B52F7A51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CURSO DE FORMACIÓN COLOMBIA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2843670"/>
          </a:xfrm>
        </p:spPr>
        <p:txBody>
          <a:bodyPr>
            <a:normAutofit/>
          </a:bodyPr>
          <a:lstStyle/>
          <a:p>
            <a:pPr algn="ctr"/>
            <a:endParaRPr lang="es-ES" dirty="0" smtClean="0"/>
          </a:p>
          <a:p>
            <a:pPr algn="ctr"/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Bogotá,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30 y 31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 </a:t>
            </a: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Mayo de 2011</a:t>
            </a:r>
          </a:p>
          <a:p>
            <a:endParaRPr lang="es-ES" dirty="0" smtClean="0"/>
          </a:p>
          <a:p>
            <a:endParaRPr lang="es-ES" dirty="0"/>
          </a:p>
          <a:p>
            <a:r>
              <a:rPr lang="es-ES" sz="2400" dirty="0" smtClean="0">
                <a:latin typeface="+mj-lt"/>
              </a:rPr>
              <a:t>por David Gómez Agüera</a:t>
            </a:r>
            <a:endParaRPr lang="es-ES" sz="2400" dirty="0">
              <a:latin typeface="+mj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BACKGROUND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1643050"/>
            <a:ext cx="8396318" cy="4929222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Licenciado en Ciencias Biológicas (Universidad de Córdoba)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Gestión y Dirección de Campos de Golf (EADE)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Turfgrass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Management (Michigan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0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</a:t>
            </a:r>
            <a:r>
              <a:rPr lang="es-ES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Las Brisas                                 Centro Nacional de la RFEG     Melilla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La Cala Golf                        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Talayuela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                             Gamarra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Greenlife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                   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Tomelloso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La Grajera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Valderrama                               La Roda                                     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</a:t>
            </a:r>
            <a:endParaRPr lang="es-ES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Atlanta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Athletic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Club             El Bonillo                                      Tour </a:t>
            </a:r>
          </a:p>
          <a:p>
            <a:pPr algn="l">
              <a:spcBef>
                <a:spcPct val="50000"/>
              </a:spcBef>
            </a:pP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Sugar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Love</a:t>
            </a:r>
            <a:r>
              <a:rPr lang="es-E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Country Club      GEO                                                 LET </a:t>
            </a:r>
          </a:p>
          <a:p>
            <a:pPr algn="l"/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</a:t>
            </a:r>
            <a:r>
              <a:rPr lang="es-E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David Gómez Agüera</a:t>
            </a:r>
          </a:p>
          <a:p>
            <a:pPr algn="l"/>
            <a:r>
              <a:rPr lang="es-E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Director del Comité Green </a:t>
            </a:r>
            <a:r>
              <a:rPr lang="es-E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</a:t>
            </a:r>
            <a:endParaRPr lang="es-ES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Real Federación Española de Golf</a:t>
            </a: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Picture 8" descr="untit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5286388"/>
            <a:ext cx="1657350" cy="1325562"/>
          </a:xfrm>
          <a:prstGeom prst="rect">
            <a:avLst/>
          </a:prstGeom>
          <a:noFill/>
        </p:spPr>
      </p:pic>
      <p:pic>
        <p:nvPicPr>
          <p:cNvPr id="5" name="Picture 4" descr="Logo RFEG alta resolució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5286388"/>
            <a:ext cx="1209675" cy="1357321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Segunda Guerra Mundial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utilización del </a:t>
            </a:r>
            <a:r>
              <a:rPr lang="es-ES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bulldozer</a:t>
            </a:r>
            <a:endParaRPr lang="es-ES" sz="2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estudio de los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partir de los años´40 -´50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R.R. Davis (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Purdue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USA)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40% - 50% de arena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Buen estado: la circulación del aire suele ser muy buena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 estado: árboles cerca del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raíces causan gran problema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la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publicó en 1960 diferentes técnicas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Dr.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Marvin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Ferguson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03912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nueva técnica de construcción se basaba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 agua fluye de un suelo de textura fina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textura gruesa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Cuando la parte superior esté saturada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Material usado = Tierra  del lugar + M.O.  + Arena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Proporciones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/>
              </a:rPr>
              <a:t>1:1:1 o 2:1:1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Calibri"/>
              </a:rPr>
              <a:t>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Altura de siega en los años ´50 y ´60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6´4 mm.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</a:t>
            </a:r>
          </a:p>
        </p:txBody>
      </p:sp>
      <p:sp>
        <p:nvSpPr>
          <p:cNvPr id="4" name="3 Flecha curvada hacia la derecha"/>
          <p:cNvSpPr/>
          <p:nvPr/>
        </p:nvSpPr>
        <p:spPr>
          <a:xfrm>
            <a:off x="1285852" y="3000372"/>
            <a:ext cx="731520" cy="430334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74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Historia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Arena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 el perfil: zona radicular sin tierra para soportar el tráfico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mayor  porosidad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mayor cantidad de arena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menor  retención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de  nutrientes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Nueva forma  de mantenimiento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Arenas  finas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problemas  de  infiltración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Arenas de granulometría  intermedia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0´25 mm y 0´50 mm.</a:t>
            </a:r>
          </a:p>
        </p:txBody>
      </p:sp>
      <p:sp>
        <p:nvSpPr>
          <p:cNvPr id="8" name="7 Flecha derecha"/>
          <p:cNvSpPr/>
          <p:nvPr/>
        </p:nvSpPr>
        <p:spPr>
          <a:xfrm rot="19562397">
            <a:off x="4308020" y="2841688"/>
            <a:ext cx="527963" cy="23915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abajo"/>
          <p:cNvSpPr/>
          <p:nvPr/>
        </p:nvSpPr>
        <p:spPr>
          <a:xfrm>
            <a:off x="6215074" y="4000504"/>
            <a:ext cx="484632" cy="42862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derecha"/>
          <p:cNvSpPr/>
          <p:nvPr/>
        </p:nvSpPr>
        <p:spPr>
          <a:xfrm rot="2573654">
            <a:off x="4297054" y="3433828"/>
            <a:ext cx="527963" cy="23915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</a:t>
            </a:r>
            <a:r>
              <a:rPr lang="es-ES" dirty="0" smtClean="0"/>
              <a:t>REENS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Diseño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 diseño de un campo de golf debe cumplir dos principios básicos: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Que sea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jugable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Que el diseño facilite su mantenimiento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Existen varios factores en el diseño de un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Tamaño y forma                          → Obstáculos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Ondulaciones y desniveles      → Consideraciones agronómicas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Tamaño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500-750 m², con desniveles  entre  el 1-3 %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Mayores daños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 un radio de 3 m.  alrededor de la bandera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714348" y="257174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714348" y="307181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20" y="1500174"/>
            <a:ext cx="8643998" cy="5143560"/>
          </a:xfrm>
        </p:spPr>
        <p:txBody>
          <a:bodyPr>
            <a:normAutofit fontScale="925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Diseño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Establecer líneas de juego preliminares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Analizar el objetivo del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Integrar el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el medio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DISEÑO              Seleccionar posiciones  de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                              campeonato protegidas por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Pensar zonas de tránsito y sus pasillos               obstáculos 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Posiciones de bandera sencillas y complicadas</a:t>
            </a:r>
          </a:p>
        </p:txBody>
      </p:sp>
      <p:sp>
        <p:nvSpPr>
          <p:cNvPr id="4" name="3 Elipse"/>
          <p:cNvSpPr/>
          <p:nvPr/>
        </p:nvSpPr>
        <p:spPr>
          <a:xfrm>
            <a:off x="3643306" y="3643314"/>
            <a:ext cx="1285884" cy="571504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lecha derecha"/>
          <p:cNvSpPr/>
          <p:nvPr/>
        </p:nvSpPr>
        <p:spPr>
          <a:xfrm rot="16200000">
            <a:off x="4078077" y="2896444"/>
            <a:ext cx="978408" cy="19888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derecha"/>
          <p:cNvSpPr/>
          <p:nvPr/>
        </p:nvSpPr>
        <p:spPr>
          <a:xfrm rot="13874721">
            <a:off x="2771377" y="3251862"/>
            <a:ext cx="978408" cy="19888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Flecha derecha"/>
          <p:cNvSpPr/>
          <p:nvPr/>
        </p:nvSpPr>
        <p:spPr>
          <a:xfrm rot="18862628">
            <a:off x="4996426" y="3340823"/>
            <a:ext cx="422802" cy="16607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Flecha derecha"/>
          <p:cNvSpPr/>
          <p:nvPr/>
        </p:nvSpPr>
        <p:spPr>
          <a:xfrm rot="5400000">
            <a:off x="4099936" y="5115510"/>
            <a:ext cx="1571636" cy="19888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derecha"/>
          <p:cNvSpPr/>
          <p:nvPr/>
        </p:nvSpPr>
        <p:spPr>
          <a:xfrm rot="8174850">
            <a:off x="3261649" y="4388412"/>
            <a:ext cx="564670" cy="15596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 rot="1943001">
            <a:off x="5000708" y="4070140"/>
            <a:ext cx="575413" cy="167386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Materiales  constructivos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Punto de comienzo en la construcción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selección del material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Conocer las características físicas y químicas</a:t>
            </a:r>
          </a:p>
          <a:p>
            <a:pPr lvl="1"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Envío de muestras para ser analizadas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Materiales</a:t>
            </a:r>
            <a:endParaRPr lang="es-ES" sz="2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Gravas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Arenas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Enmiendas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Tuberías de drenaje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Otros materiales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Push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-Up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Construidos con materiales originales de la zona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Green USGA está justificado con más 15.000 salidas anuales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Seguir el proceso de construcción: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</a:t>
            </a: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Marcaje                                                              Moldeo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I</a:t>
            </a: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nstalación/Modificación del riego         Aireación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Replanteo base del </a:t>
            </a:r>
            <a:r>
              <a:rPr lang="es-ES" sz="1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Nivelación fina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Siembra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</a:p>
        </p:txBody>
      </p:sp>
      <p:sp>
        <p:nvSpPr>
          <p:cNvPr id="6" name="5 Estrella de 4 puntas"/>
          <p:cNvSpPr/>
          <p:nvPr/>
        </p:nvSpPr>
        <p:spPr>
          <a:xfrm>
            <a:off x="857224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strella de 4 puntas"/>
          <p:cNvSpPr/>
          <p:nvPr/>
        </p:nvSpPr>
        <p:spPr>
          <a:xfrm>
            <a:off x="857224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strella de 4 puntas"/>
          <p:cNvSpPr/>
          <p:nvPr/>
        </p:nvSpPr>
        <p:spPr>
          <a:xfrm>
            <a:off x="857224" y="485776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strella de 4 puntas"/>
          <p:cNvSpPr/>
          <p:nvPr/>
        </p:nvSpPr>
        <p:spPr>
          <a:xfrm>
            <a:off x="857224" y="528638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strella de 4 puntas"/>
          <p:cNvSpPr/>
          <p:nvPr/>
        </p:nvSpPr>
        <p:spPr>
          <a:xfrm>
            <a:off x="528638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5286380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5286380" y="485776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California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Construidos con arena pura + sistema interno de drenaje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 Coste 50 % más barato que los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alifornia sa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7592" y="3714752"/>
            <a:ext cx="3664856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alifornia perfi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714752"/>
            <a:ext cx="3673953" cy="285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California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Distancia entre zanjas de drenaje es muy importante, basada en: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Permeabilidad arena usada               Pendiente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Precipitación media                             Cantidad de agua a desalojar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                                             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642910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642910" y="300037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4857752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4857752" y="307181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2050" name="Picture 2" descr="drenaj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4071942"/>
            <a:ext cx="322897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 fontScale="9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California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Manejo 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más 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complejo debido 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Mantener la fertilidad en un medio meramente arenoso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Especies como el </a:t>
            </a:r>
            <a:r>
              <a:rPr lang="es-ES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Agrostis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más  propensas al </a:t>
            </a:r>
            <a:r>
              <a:rPr lang="es-ES" sz="2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Pythium</a:t>
            </a: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en arena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La ausencia de M.O. aumenta la lixiviación de los fitosanitarios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642910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642910" y="314324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Flecha curvada hacia la derecha"/>
          <p:cNvSpPr/>
          <p:nvPr/>
        </p:nvSpPr>
        <p:spPr>
          <a:xfrm>
            <a:off x="642910" y="478632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Elevado coste de construcción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Mayor resistencia a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→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Método constructivo y establecimiento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1. Topografía y estaquillado                    7.  Enmiendas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2. Instalación sistema drenaje               8.  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3. Instalación sistema drenaje               9.  Preparación final del terreno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4. Grava, sellado y enraizamiento       10.  </a:t>
            </a:r>
            <a:r>
              <a:rPr lang="es-ES" sz="5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Selec</a:t>
            </a: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Especies cespitosas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5. Instalación sistema riego                   11.  Siembra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6. Moldeo final                                          12.  Cuidados post- </a:t>
            </a:r>
            <a:r>
              <a:rPr lang="es-ES" sz="5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siembra  </a:t>
            </a:r>
            <a:endParaRPr lang="es-ES" sz="55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Picture 0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48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571744"/>
            <a:ext cx="6000792" cy="4000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Picture 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82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4000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4000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Picture 0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48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6" descr="Picture 0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43042" y="2643182"/>
            <a:ext cx="6072230" cy="3964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Re-construcción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Atlanta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Athletic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Picture 09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43042" y="2643182"/>
            <a:ext cx="6000792" cy="3929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928662" y="2786058"/>
          <a:ext cx="7286676" cy="3327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43338"/>
                <a:gridCol w="3643338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kumimoji="0" lang="es-ES" sz="1800" kern="1200" dirty="0" smtClean="0"/>
                        <a:t>DESCRIPCIÓN DEL TAMAÑO DE PARTÍCULA DE LOS MATERIALES DE LAS CAPAS DE GRAVA E INTERMEDIA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Material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Descripción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" sz="1600" b="1" u="none" kern="1200" dirty="0" smtClean="0">
                          <a:latin typeface="+mj-lt"/>
                        </a:rPr>
                        <a:t>Grava</a:t>
                      </a:r>
                      <a:r>
                        <a:rPr kumimoji="0" lang="es-ES" sz="1600" kern="1200" dirty="0" smtClean="0">
                          <a:latin typeface="+mj-lt"/>
                        </a:rPr>
                        <a:t>: </a:t>
                      </a:r>
                      <a:r>
                        <a:rPr kumimoji="0" lang="es-ES" sz="1600" b="1" kern="1200" dirty="0" smtClean="0">
                          <a:latin typeface="+mj-lt"/>
                        </a:rPr>
                        <a:t>capa intermedia es usada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No más del 10% de partículas mayores de 12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 sz="16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Al menos un 65% de partículas entre 6 y 9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 sz="160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No más del 10% de las partículas menores de 2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" sz="1600" b="1" kern="1200" dirty="0" smtClean="0">
                          <a:latin typeface="+mj-lt"/>
                        </a:rPr>
                        <a:t>Material para la capa intermedia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latin typeface="+mj-lt"/>
                        </a:rPr>
                        <a:t>Al menos un 90% de las partículas entre 1 y 4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p</a:t>
            </a:r>
            <a:r>
              <a:rPr lang="es-ES" sz="2000" b="1" dirty="0" smtClean="0"/>
              <a:t>erfil tipo de un </a:t>
            </a:r>
            <a:r>
              <a:rPr lang="es-ES" sz="2000" b="1" dirty="0" err="1" smtClean="0"/>
              <a:t>green</a:t>
            </a:r>
            <a:r>
              <a:rPr lang="es-ES" sz="2000" b="1" dirty="0" smtClean="0"/>
              <a:t> USGA con capa intermedia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APA INTERMED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714620"/>
            <a:ext cx="714380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000100" y="2857496"/>
          <a:ext cx="7286676" cy="3479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43338"/>
                <a:gridCol w="3643338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RECOMENDACIONES</a:t>
                      </a:r>
                      <a:r>
                        <a:rPr lang="es-ES" baseline="0" dirty="0" smtClean="0"/>
                        <a:t> DE TAMAÑO DE GRAVA CUANDO LA CAPA INTERMEDIA NO ES USADA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Factores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8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Recomendación</a:t>
                      </a:r>
                      <a:endParaRPr lang="es-E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s-ES" sz="1600" b="1" u="none" kern="1200" dirty="0" smtClean="0">
                          <a:latin typeface="+mj-lt"/>
                        </a:rPr>
                        <a:t>Puenteo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D15 (grava) menor o igual a cinco veces el D85 (capa de enraizamiento)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+mj-lt"/>
                        </a:rPr>
                        <a:t>Permeabilidad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D15 (grava) mayor o igual que cinco veces el D15 de la capa de enraizamiento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  <a:tr h="741680">
                <a:tc>
                  <a:txBody>
                    <a:bodyPr/>
                    <a:lstStyle/>
                    <a:p>
                      <a:r>
                        <a:rPr lang="es-ES" sz="1600" b="1" dirty="0" smtClean="0">
                          <a:latin typeface="+mj-lt"/>
                        </a:rPr>
                        <a:t>Uniformidad</a:t>
                      </a:r>
                      <a:endParaRPr lang="es-ES" sz="16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D90 (grava) / D15 (grava) es menor o igual a 2,5</a:t>
                      </a:r>
                    </a:p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partículas mayores de 12 mm.</a:t>
                      </a:r>
                    </a:p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 un 10% menores de 2 mm.</a:t>
                      </a:r>
                    </a:p>
                    <a:p>
                      <a:pPr algn="just"/>
                      <a:r>
                        <a:rPr kumimoji="0" lang="es-ES" sz="16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 un 5% menores de 1 mm.</a:t>
                      </a:r>
                      <a:endParaRPr lang="es-ES" sz="16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CONSTRUCCIÓN DE GREENS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358246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NORMATIVA PUSH-UP, CALIFORNIA Y USGA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285852" y="2571744"/>
          <a:ext cx="7143798" cy="412714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81266"/>
                <a:gridCol w="2381266"/>
                <a:gridCol w="2381266"/>
              </a:tblGrid>
              <a:tr h="607241">
                <a:tc gridSpan="3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DISTRIBUCIÓN DEL TAMAÑO DE PARTÍCULAS DE ARENA PARA CAPAS DE ENRAIZAMIENTO USGA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432533">
                <a:tc>
                  <a:txBody>
                    <a:bodyPr/>
                    <a:lstStyle/>
                    <a:p>
                      <a:pPr algn="ctr"/>
                      <a:r>
                        <a:rPr kumimoji="0" lang="es-ES" sz="14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Nombre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Diámetro partícula(mm.) 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400" b="1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Recomendación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289162"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b="1" u="none" kern="1200" dirty="0" smtClean="0">
                          <a:latin typeface="+mj-lt"/>
                        </a:rPr>
                        <a:t>Grava</a:t>
                      </a:r>
                      <a:r>
                        <a:rPr kumimoji="0" lang="es-ES" sz="1400" b="1" u="none" kern="1200" baseline="0" dirty="0" smtClean="0">
                          <a:latin typeface="+mj-lt"/>
                        </a:rPr>
                        <a:t> fina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2-3,4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10% del total, y no más de un 3% de grava fina (mejor nada)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404827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muy gruesa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1-2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just"/>
                      <a:endParaRPr lang="es-ES" sz="1600" dirty="0"/>
                    </a:p>
                  </a:txBody>
                  <a:tcPr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gruesa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0,5-1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Un mínimo del 60% en este rango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</a:t>
                      </a:r>
                      <a:r>
                        <a:rPr lang="es-ES" sz="1400" b="1" baseline="0" dirty="0" smtClean="0">
                          <a:latin typeface="+mj-lt"/>
                        </a:rPr>
                        <a:t> media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0,25-0,5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just"/>
                      <a:endParaRPr lang="es-ES" sz="1600" dirty="0"/>
                    </a:p>
                  </a:txBody>
                  <a:tcPr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fina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0,15-0,25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20%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Arena muy fina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0,05-0,15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5%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Limo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0,002-0,05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5%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289162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Arcilla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  <a:cs typeface="Calibri"/>
                        </a:rPr>
                        <a:t>&lt;</a:t>
                      </a:r>
                      <a:r>
                        <a:rPr lang="es-ES" sz="1400" b="0" dirty="0" smtClean="0">
                          <a:latin typeface="+mj-lt"/>
                        </a:rPr>
                        <a:t>0,002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No más del 3%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  <a:tr h="494215">
                <a:tc>
                  <a:txBody>
                    <a:bodyPr/>
                    <a:lstStyle/>
                    <a:p>
                      <a:r>
                        <a:rPr lang="es-ES" sz="1400" b="1" dirty="0" smtClean="0">
                          <a:latin typeface="+mj-lt"/>
                        </a:rPr>
                        <a:t>Total</a:t>
                      </a:r>
                      <a:r>
                        <a:rPr lang="es-ES" sz="1400" b="1" baseline="0" dirty="0" smtClean="0">
                          <a:latin typeface="+mj-lt"/>
                        </a:rPr>
                        <a:t> finos</a:t>
                      </a:r>
                      <a:endParaRPr lang="es-ES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dirty="0" smtClean="0">
                          <a:latin typeface="+mj-lt"/>
                        </a:rPr>
                        <a:t>Arena muy fina + limo+</a:t>
                      </a:r>
                      <a:r>
                        <a:rPr lang="es-ES" sz="1400" b="0" baseline="0" dirty="0" smtClean="0">
                          <a:latin typeface="+mj-lt"/>
                        </a:rPr>
                        <a:t> arcilla</a:t>
                      </a:r>
                      <a:endParaRPr lang="es-ES" sz="1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s-ES" sz="14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Menor o igual al 10%</a:t>
                      </a:r>
                      <a:endParaRPr lang="es-ES" sz="1400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Tratamientos Fitosanitarios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Conceptos básicos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Un    buen     mantenimiento    no    siempre    deja    exenta    de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enfermedades, plagas o malas hierbas a la planta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Para reducir el efecto de éstas, se recurre a productos químicos: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Insecticidas: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repelentes, exterminadores de insectos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Fungicidas: previenen o eliminan hongos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Herbicidas: control de las malas hierbas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Humectantes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Reguladores de Crecimiento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Estrella de 4 puntas"/>
          <p:cNvSpPr/>
          <p:nvPr/>
        </p:nvSpPr>
        <p:spPr>
          <a:xfrm>
            <a:off x="928662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Estrella de 4 puntas"/>
          <p:cNvSpPr/>
          <p:nvPr/>
        </p:nvSpPr>
        <p:spPr>
          <a:xfrm>
            <a:off x="928662" y="442913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strella de 4 puntas"/>
          <p:cNvSpPr/>
          <p:nvPr/>
        </p:nvSpPr>
        <p:spPr>
          <a:xfrm>
            <a:off x="928662" y="485776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strella de 4 puntas"/>
          <p:cNvSpPr/>
          <p:nvPr/>
        </p:nvSpPr>
        <p:spPr>
          <a:xfrm>
            <a:off x="928662" y="535782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strella de 4 puntas"/>
          <p:cNvSpPr/>
          <p:nvPr/>
        </p:nvSpPr>
        <p:spPr>
          <a:xfrm>
            <a:off x="928662" y="578645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formulaciones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Líquidos concentrados para diluir en agua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Concentrado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emulsionable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(EC)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Suspensión concentrada (SC)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Concentrado soluble (SL)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Suspensión de cápsulas (CS)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Emulsión acuosa ( EW)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6. Líquido para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ultrabajo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volumen (UL)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formulaciones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Sólidos concentrados para diluir en agua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Polvo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mojable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(WP)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Polvo soluble (SP)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Gránulos hidrosolubles (SG)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Gránulos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hidrodispersos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(WG)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formulaciones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Sólidos para ser aplicados directamente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Microgránulos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(MG)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Gránulos (GR)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Macrogránulos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(FG)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Píldoras, bastoncillos o pajillas (GG)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Gránulos encapsulados (CG)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6. Polvo para espolvoreo (DP)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14356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Tratamientos Fitosanitarios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DE LA JARRA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incompatibilidades en la mezcla de productos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Mezclar todas las materias activas en un recipiente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Observar: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Formación de agregados            Separación de productos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Aumento de temperatura          Deposición de materia activa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en mezcla                                         en el fondo del recipiente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Esperar 15 minutos y comprobar de nuevo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Si se encuentra alguna de estas reacciones = incompatibilidad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Aplicar sobre una pequeña zona para observar cualquier daño</a:t>
            </a:r>
          </a:p>
        </p:txBody>
      </p:sp>
      <p:sp>
        <p:nvSpPr>
          <p:cNvPr id="9" name="8 Flecha curvada hacia la derecha"/>
          <p:cNvSpPr/>
          <p:nvPr/>
        </p:nvSpPr>
        <p:spPr>
          <a:xfrm>
            <a:off x="714348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Flecha curvada hacia la derecha"/>
          <p:cNvSpPr/>
          <p:nvPr/>
        </p:nvSpPr>
        <p:spPr>
          <a:xfrm>
            <a:off x="714348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Flecha curvada hacia la derecha"/>
          <p:cNvSpPr/>
          <p:nvPr/>
        </p:nvSpPr>
        <p:spPr>
          <a:xfrm>
            <a:off x="4357686" y="350043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11 Flecha curvada hacia la derecha"/>
          <p:cNvSpPr/>
          <p:nvPr/>
        </p:nvSpPr>
        <p:spPr>
          <a:xfrm>
            <a:off x="4357686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 fontScale="7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Pulverizadores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aparato utilizado para aplicar tratamientos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usando de 500-800 litros/ha de caldo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Componentes de un pulverizador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Boquillas –Tipos-                              6. Sistemas de filtración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Bomba                                                  7. Tipos de pulverizadores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Depósito                                             8. Barras de pulverizar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Agitadores                                          9. Sistemas de regulación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Regulación de presión                  10. Altura de barras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 fontScale="7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Pulverizadores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aparato utilizado para aplicar tratamientos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usando de 500-800 litros/ha de caldo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Componentes de un pulverizador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Boquillas –Tipos-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6. Sistemas de filtración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Bomba                                                  7. Tipos de pulverizadores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Depósito                                             8. Barras de pulverizar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Agitadores                                          9. Sistemas de regulación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Regulación de presión                  10. Altura de barras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xrteejet1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857496"/>
            <a:ext cx="385765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http://www.teejet.com/admin/ImageGen.aspx?image=/media/48958/24216_fluff.jpg&amp;height=3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2428868"/>
            <a:ext cx="2836862" cy="343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 fontScale="7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Pulverizadores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aparato utilizado para aplicar tratamientos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usando de 500-800 litros/ha de caldo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Componentes de un pulverizador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Boquillas –Tipos-                              6. Sistemas de filtración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Bomba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               7. Tipos de pulverizadores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Depósito                                             8. Barras de pulverizar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Agitadores                                          9. Sistemas de regulación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Regulación de presión                  10. Altura de barras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7 Imagen" descr="IMG_06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2428868"/>
            <a:ext cx="5241509" cy="391495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 fontScale="7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Pulverizadores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aparato utilizado para aplicar tratamientos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usando de 500-800 litros/ha de caldo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Componentes de un pulverizador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Boquillas –Tipos-                              6. Sistemas de filtración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Bomba                                                  7. Tipos de pulverizadores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Depósito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          8. Barras de pulverizar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Agitadores                                          9. Sistemas de regulación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Regulación de presión                  10. Altura de barras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Imagen" descr="BOMB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8794" y="2500306"/>
            <a:ext cx="5357850" cy="352160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 fontScale="7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Pulverizadores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aparato utilizado para aplicar tratamientos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usando de 500-800 litros/ha de caldo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Componentes de un pulverizador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Boquillas –Tipos-                              6. Sistemas de filtración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Bomba                                                  7. Tipos de pulverizadores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Depósito                                             8. Barras de pulverizar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Agitadores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       9. Sistemas de regulación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Regulación de presión                  10. Altura de barras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6 Imagen" descr="IMG_06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3174" y="2143116"/>
            <a:ext cx="3775612" cy="419772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 fontScale="7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Pulverizadores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aparato utilizado para aplicar tratamientos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usando de 500-800 litros/ha de caldo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Componentes de un pulverizador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1. Boquillas –Tipos-                              6. Sistemas de filtración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2. Bomba                                                  7. Tipos de pulverizadores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3.  Depósito                                             8. Barras de pulverizar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4. Agitadores                                          9. Sistemas de regulación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5. </a:t>
            </a:r>
            <a:r>
              <a:rPr lang="es-E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Regulación de presión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10. Altura de barras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50"/>
            <a:ext cx="8286808" cy="5357850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Equipos para tratamientos</a:t>
            </a:r>
            <a:endParaRPr lang="es-E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Imagen" descr="IMG_06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32" y="2428868"/>
            <a:ext cx="5214942" cy="389511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Sustancia 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i.a.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destinado a combatir los agentes patógenos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Triángulo de la enfermedad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factores necesarios para el desarrollo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de una enfermedad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Patógeno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Hospedante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- Condiciones ambientales favorables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Modo de acción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                        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Resistencias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  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De contacto                                    - Cruzada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Penetrantes                                    - Múltiple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- Sistémicos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k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262" y="0"/>
            <a:ext cx="9200262" cy="6858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Sustancia 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i.a.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destinado a la eliminación de insectos y plagas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Información de importancia para cada plaga: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Ciclo de vida  y época del año para: adulto, larva y daño en césped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Cómo y cuándo realizar el control de poblaciones para cada plaga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Estimar un umbral (a partir del cual causa daño)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Tratamientos: medidas culturales y/0 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¿Qué tipo de insecticidas hay que usar?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571472" y="392906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571472" y="514351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571472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571472" y="435769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571472" y="478632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Grub But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071678"/>
            <a:ext cx="623413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0"/>
          <a:ext cx="9144000" cy="7029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  <a:gridCol w="1524000"/>
                <a:gridCol w="1524000"/>
              </a:tblGrid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Pest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Adults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Larvae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Threshold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Treatment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Timing of treatment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European crane</a:t>
                      </a:r>
                      <a:r>
                        <a:rPr lang="en-US" baseline="0" dirty="0" smtClean="0"/>
                        <a:t> fly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Aug,</a:t>
                      </a:r>
                      <a:r>
                        <a:rPr lang="en-US" baseline="0" dirty="0" smtClean="0"/>
                        <a:t> Sep</a:t>
                      </a:r>
                      <a:r>
                        <a:rPr lang="en-US" dirty="0" smtClean="0"/>
                        <a:t>,</a:t>
                      </a:r>
                      <a:r>
                        <a:rPr lang="en-US" baseline="0" dirty="0" smtClean="0"/>
                        <a:t> May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Oct,</a:t>
                      </a:r>
                      <a:r>
                        <a:rPr lang="en-US" baseline="0" dirty="0" smtClean="0"/>
                        <a:t> May and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Visible damage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Sevin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Arena 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October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 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Mole crickets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Sep-April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June-Aug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Visible damage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Sevin</a:t>
                      </a:r>
                      <a:r>
                        <a:rPr lang="en-US" baseline="0" dirty="0" smtClean="0"/>
                        <a:t> or </a:t>
                      </a:r>
                      <a:r>
                        <a:rPr lang="en-US" baseline="0" dirty="0" err="1" smtClean="0"/>
                        <a:t>dylox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 after 90% egg hatch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60/sq</a:t>
                      </a:r>
                      <a:r>
                        <a:rPr lang="en-US" baseline="0" dirty="0" smtClean="0"/>
                        <a:t>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baseline="0" dirty="0" smtClean="0"/>
                        <a:t>Sevin or </a:t>
                      </a:r>
                      <a:r>
                        <a:rPr lang="en-US" baseline="0" dirty="0" err="1" smtClean="0"/>
                        <a:t>Dylox</a:t>
                      </a:r>
                      <a:endParaRPr lang="en-US" baseline="0" dirty="0" smtClean="0"/>
                    </a:p>
                    <a:p>
                      <a:pPr marL="342900" indent="-342900" algn="ctr">
                        <a:buNone/>
                      </a:pPr>
                      <a:r>
                        <a:rPr lang="en-US" baseline="0" dirty="0" smtClean="0"/>
                        <a:t>2.Nicotinoid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June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BTA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and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July to early 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</a:t>
                      </a:r>
                      <a:r>
                        <a:rPr lang="en-US" baseline="0" dirty="0" smtClean="0"/>
                        <a:t> as 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July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Japanese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July and 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Sep-October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10/sq</a:t>
                      </a:r>
                      <a:r>
                        <a:rPr lang="en-US" baseline="0" dirty="0" smtClean="0"/>
                        <a:t>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 as </a:t>
                      </a:r>
                      <a:r>
                        <a:rPr lang="en-US" dirty="0" err="1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Sep/Oct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May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European chafer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Late June early July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Sep-Nov, April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Same as </a:t>
                      </a:r>
                      <a:r>
                        <a:rPr lang="en-US" dirty="0" err="1" smtClean="0"/>
                        <a:t>aphodius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Sep-April</a:t>
                      </a:r>
                    </a:p>
                    <a:p>
                      <a:pPr marL="342900" indent="-342900" algn="ctr">
                        <a:buAutoNum type="arabicPeriod"/>
                      </a:pPr>
                      <a:r>
                        <a:rPr lang="en-US" dirty="0" smtClean="0"/>
                        <a:t>July</a:t>
                      </a:r>
                      <a:endParaRPr lang="en-US" dirty="0"/>
                    </a:p>
                  </a:txBody>
                  <a:tcPr anchor="ctr"/>
                </a:tc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June-Aug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May-October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2/sq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Sevin</a:t>
                      </a:r>
                      <a:r>
                        <a:rPr lang="en-US" baseline="0" dirty="0" smtClean="0"/>
                        <a:t> or </a:t>
                      </a:r>
                      <a:r>
                        <a:rPr lang="en-US" baseline="0" dirty="0" err="1" smtClean="0"/>
                        <a:t>Dylox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When damage found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"/>
          <a:ext cx="9144000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0262"/>
                <a:gridCol w="1457738"/>
                <a:gridCol w="1524000"/>
                <a:gridCol w="1524000"/>
                <a:gridCol w="1524000"/>
                <a:gridCol w="1524000"/>
              </a:tblGrid>
              <a:tr h="728268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/>
                        <a:t>Pest</a:t>
                      </a:r>
                      <a:endParaRPr lang="en-US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Adult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Larvae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Threshold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Treatment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 of Treatment</a:t>
                      </a:r>
                      <a:endParaRPr lang="en-US" dirty="0"/>
                    </a:p>
                  </a:txBody>
                  <a:tcPr anchor="ctr"/>
                </a:tc>
              </a:tr>
              <a:tr h="983314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June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Mostl</a:t>
                      </a:r>
                      <a:r>
                        <a:rPr lang="en-US" baseline="0" dirty="0" smtClean="0"/>
                        <a:t>y June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May to Nov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 per sq. ft.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err="1" smtClean="0"/>
                        <a:t>Dylox</a:t>
                      </a:r>
                      <a:r>
                        <a:rPr lang="en-US" dirty="0" smtClean="0"/>
                        <a:t> or Sevin, twice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When</a:t>
                      </a:r>
                      <a:r>
                        <a:rPr lang="en-US" baseline="0" dirty="0" smtClean="0"/>
                        <a:t>  turf damage  is found</a:t>
                      </a:r>
                      <a:endParaRPr lang="en-US" dirty="0"/>
                    </a:p>
                  </a:txBody>
                  <a:tcPr anchor="ctr"/>
                </a:tc>
              </a:tr>
              <a:tr h="126232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Green</a:t>
                      </a:r>
                    </a:p>
                    <a:p>
                      <a:pPr algn="ctr"/>
                      <a:r>
                        <a:rPr lang="en-US" dirty="0" smtClean="0"/>
                        <a:t>June</a:t>
                      </a:r>
                      <a:r>
                        <a:rPr lang="en-US" baseline="0" dirty="0" smtClean="0"/>
                        <a:t> Beetle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Mid July (</a:t>
                      </a:r>
                      <a:r>
                        <a:rPr lang="en-US" dirty="0" err="1" smtClean="0"/>
                        <a:t>Ky</a:t>
                      </a:r>
                      <a:r>
                        <a:rPr lang="en-US" dirty="0" smtClean="0"/>
                        <a:t>)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2 per sq. ft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 etc.</a:t>
                      </a:r>
                    </a:p>
                    <a:p>
                      <a:pPr algn="ctr"/>
                      <a:r>
                        <a:rPr lang="en-US" dirty="0" err="1" smtClean="0"/>
                        <a:t>Dylox</a:t>
                      </a:r>
                      <a:r>
                        <a:rPr lang="en-US" dirty="0" smtClean="0"/>
                        <a:t> or Sevin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to Aug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</a:t>
                      </a:r>
                      <a:r>
                        <a:rPr lang="en-US" baseline="0" dirty="0" smtClean="0"/>
                        <a:t> - Oct</a:t>
                      </a:r>
                      <a:endParaRPr lang="en-US" dirty="0"/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Masked</a:t>
                      </a:r>
                      <a:r>
                        <a:rPr lang="en-US" baseline="0" dirty="0" smtClean="0"/>
                        <a:t> chafer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10 per sq ft for </a:t>
                      </a:r>
                      <a:r>
                        <a:rPr lang="en-US" dirty="0" err="1" smtClean="0"/>
                        <a:t>irr</a:t>
                      </a:r>
                      <a:r>
                        <a:rPr lang="en-US" dirty="0" smtClean="0"/>
                        <a:t>. Turf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</a:t>
                      </a:r>
                      <a:r>
                        <a:rPr lang="en-US" baseline="0" dirty="0" smtClean="0"/>
                        <a:t> etc.</a:t>
                      </a:r>
                    </a:p>
                    <a:p>
                      <a:pPr algn="ctr"/>
                      <a:r>
                        <a:rPr lang="en-US" baseline="0" dirty="0" smtClean="0"/>
                        <a:t>Sevin or </a:t>
                      </a:r>
                    </a:p>
                    <a:p>
                      <a:pPr algn="ctr"/>
                      <a:r>
                        <a:rPr lang="en-US" baseline="0" dirty="0" err="1" smtClean="0"/>
                        <a:t>Dylox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to Aug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</a:t>
                      </a:r>
                      <a:r>
                        <a:rPr lang="en-US" baseline="0" dirty="0" smtClean="0"/>
                        <a:t> - Oct</a:t>
                      </a:r>
                      <a:endParaRPr lang="en-US" dirty="0"/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Oriental</a:t>
                      </a:r>
                    </a:p>
                    <a:p>
                      <a:pPr algn="ctr"/>
                      <a:r>
                        <a:rPr lang="en-US" dirty="0" smtClean="0"/>
                        <a:t>Beetle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July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10 per sq. ft</a:t>
                      </a:r>
                    </a:p>
                    <a:p>
                      <a:pPr algn="ctr"/>
                      <a:r>
                        <a:rPr lang="en-US" dirty="0" err="1" smtClean="0"/>
                        <a:t>Irr</a:t>
                      </a:r>
                      <a:r>
                        <a:rPr lang="en-US" dirty="0" smtClean="0"/>
                        <a:t>. Turf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</a:t>
                      </a:r>
                      <a:r>
                        <a:rPr lang="en-US" baseline="0" dirty="0" smtClean="0"/>
                        <a:t> etc.</a:t>
                      </a:r>
                    </a:p>
                    <a:p>
                      <a:pPr algn="ctr"/>
                      <a:r>
                        <a:rPr lang="en-US" baseline="0" dirty="0" smtClean="0"/>
                        <a:t>Sevin or</a:t>
                      </a:r>
                    </a:p>
                    <a:p>
                      <a:pPr algn="ctr"/>
                      <a:r>
                        <a:rPr lang="en-US" baseline="0" dirty="0" err="1" smtClean="0"/>
                        <a:t>Dylox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 to Aug.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Sep – Oct</a:t>
                      </a:r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Bluegrass</a:t>
                      </a:r>
                    </a:p>
                    <a:p>
                      <a:pPr algn="ctr"/>
                      <a:r>
                        <a:rPr lang="en-US" dirty="0" smtClean="0"/>
                        <a:t>Billbug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May to</a:t>
                      </a:r>
                      <a:r>
                        <a:rPr lang="en-US" baseline="0" dirty="0" smtClean="0"/>
                        <a:t> early</a:t>
                      </a:r>
                    </a:p>
                    <a:p>
                      <a:pPr algn="ctr"/>
                      <a:r>
                        <a:rPr lang="en-US" baseline="0" dirty="0" smtClean="0"/>
                        <a:t>June, Aug.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July to early</a:t>
                      </a:r>
                    </a:p>
                    <a:p>
                      <a:pPr algn="ctr"/>
                      <a:r>
                        <a:rPr lang="en-US" dirty="0" smtClean="0"/>
                        <a:t>August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Damage</a:t>
                      </a:r>
                      <a:r>
                        <a:rPr lang="en-US" baseline="0" dirty="0" smtClean="0"/>
                        <a:t> or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1/3 of turf</a:t>
                      </a:r>
                      <a:r>
                        <a:rPr lang="en-US" baseline="0" dirty="0" smtClean="0"/>
                        <a:t> stems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Arena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Mid May</a:t>
                      </a:r>
                      <a:endParaRPr lang="en-US" dirty="0"/>
                    </a:p>
                  </a:txBody>
                  <a:tcPr anchor="ctr"/>
                </a:tc>
              </a:tr>
              <a:tr h="971022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Chinch bug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May</a:t>
                      </a:r>
                      <a:r>
                        <a:rPr lang="en-US" baseline="0" dirty="0" smtClean="0"/>
                        <a:t> and again in Aug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June to Aug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</a:t>
                      </a:r>
                      <a:r>
                        <a:rPr lang="en-US" baseline="0" dirty="0" smtClean="0"/>
                        <a:t> bugs in 2 min of searching</a:t>
                      </a:r>
                      <a:endParaRPr lang="en-US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Merit</a:t>
                      </a:r>
                      <a:r>
                        <a:rPr lang="en-US" baseline="0" dirty="0" smtClean="0"/>
                        <a:t> or other nicotinoid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May to July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t Aph Orchard Lake 93 graph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143116"/>
            <a:ext cx="6615130" cy="4403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Suelo y raíces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Adult E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2428868"/>
            <a:ext cx="4976847" cy="373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Suelo y raíces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Phyllophaga Damage 198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571744"/>
            <a:ext cx="5286380" cy="3964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plagas se pueden encontrar en: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Hojas y tallos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Suelo y raíces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3" descr="C:\Documents and Settings\Dave Smitley.LANDSCAP-WKX83Y\Desktop\4-1-09 Desktop\Photos and Scans\Turf\Ataenius-Aphodius\Ataenius with Keys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2571744"/>
            <a:ext cx="4532313" cy="37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Insecticidas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¿Por qué fallan los insecticidas?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Identificación incorrecta de la plaga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Elección incorrecta del producto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Formulación equivocada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Aplicación en la época incorrecta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Calibración deficiente del equipo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Desactivación en el tanque. Hidrólisis alcalina con pH&gt; 7,5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Incompatibilidad (Evitar mezclar EC con WP)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Desactivación en la superficie (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volatización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etc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…)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Producto destinado a combatir las malas hierbas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Mala hierba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planta que aparece en un sitio o momento indeseado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 aparición de las mismas se debe: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Banco de semillas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Mezcladas con las semillas deseadas para la siembra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Semillas transportadas por animales y aves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Prácticas inadecuadas de mantenimiento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Preemergentes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Modo de actuación: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Controlan plantas anuales y perennes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Deben ser aplicados antes de la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nascencia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No son activos de manera permanente, se degradan fácilmente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La mayoría se absorben por la raíz cesando la división celular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/>
              </a:rPr>
              <a:t>→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Inhiben la mitosis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Características generales: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Riego posterior tras aplicación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Poco solubles en agua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Alto coeficiente de adsorción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Larga vida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Susceptibles a la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volatización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Productos disponibles en EEUU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Benefin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Benefin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+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Oryzalin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Benefin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+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Trifluralin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Oryzalin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Pendimethalin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Prodiamine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Bensulide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Se puede usar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Agrostis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DCPA. También post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Dithiopyr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Postemergente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hasta el estado de la 3ª hoja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Oxidiazon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Inhibe la producción de clorofila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Siduron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. Inhibe producción de raíces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Postemergentes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Modo de actuación: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Selectivos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Totales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Sistémicos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Contacto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Recomendaciones: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Mejor mientras más joven sea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Debe entrar en la planta y ser metabolizado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Evitar segar inmediatamente antes y después del tratamiento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Productos disponibles en EEUU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Hoja ancha: 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2, 4 D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Tryclopyr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MCPP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Clopyralid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MCPA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Bromoxynil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Dicamba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Hoja estrecha: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Metharsonate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Metribuzina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Fenoxaprop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Rimsulfuron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Dithiopyr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Quinclorac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Herbicidas no selectivos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Herbicidas que matan todas las plantas que mojan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Diquat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Pelargonic</a:t>
            </a:r>
            <a:r>
              <a:rPr lang="es-ES" sz="8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Acid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Glufosinate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Glyphosate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Humectantes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Aseguran la humedad necesaria en el suelo para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Mejoran la penetración de agua en suelos secos o con hidrofobia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Alivian las manchas de secas o “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”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Herramienta relativamente nueva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Reguladores de crecimiento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Componente orgánico, sintético o natural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Influye en el crecimiento y desarrollo de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Afecta al normal desarrollo de la planta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Además, se han descubierto otros beneficios: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Aumento en la síntesis de carbohidratos y clorofila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de los requerimientos hídricos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Reducción infestaciones de 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Poa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annua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Mayor tolerancia al estrés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Reguladores de crecimiento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Principales materias activas empleadas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y su efecto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ü"/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785786" y="2714620"/>
          <a:ext cx="7858179" cy="3302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28826"/>
                <a:gridCol w="3071834"/>
                <a:gridCol w="28575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Materia Activa</a:t>
                      </a:r>
                      <a:endParaRPr lang="es-E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Influencia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s-ES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latin typeface="+mj-lt"/>
                        </a:rPr>
                        <a:t>Reducción crecimiento foliar</a:t>
                      </a:r>
                      <a:endParaRPr lang="es-ES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 smtClean="0">
                          <a:latin typeface="+mj-lt"/>
                        </a:rPr>
                        <a:t>Supresión inflorescencias</a:t>
                      </a:r>
                      <a:endParaRPr lang="es-ES" b="1" dirty="0">
                        <a:latin typeface="+mj-lt"/>
                      </a:endParaRPr>
                    </a:p>
                  </a:txBody>
                  <a:tcPr/>
                </a:tc>
              </a:tr>
              <a:tr h="472766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Mefluidide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Sí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Flurprimidol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No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Paclobutrazol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No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b="1" dirty="0" err="1" smtClean="0">
                          <a:latin typeface="+mj-lt"/>
                        </a:rPr>
                        <a:t>Trinexapac</a:t>
                      </a:r>
                      <a:r>
                        <a:rPr lang="es-ES" b="1" dirty="0" smtClean="0">
                          <a:latin typeface="+mj-lt"/>
                        </a:rPr>
                        <a:t>- </a:t>
                      </a:r>
                      <a:r>
                        <a:rPr lang="es-ES" b="1" dirty="0" err="1" smtClean="0">
                          <a:latin typeface="+mj-lt"/>
                        </a:rPr>
                        <a:t>ethyl</a:t>
                      </a:r>
                      <a:endParaRPr lang="es-ES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smtClean="0">
                          <a:latin typeface="+mj-lt"/>
                        </a:rPr>
                        <a:t>Sí</a:t>
                      </a:r>
                    </a:p>
                    <a:p>
                      <a:pPr algn="ctr"/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+mj-lt"/>
                        </a:rPr>
                        <a:t>Parcial</a:t>
                      </a:r>
                      <a:endParaRPr lang="es-ES" dirty="0">
                        <a:latin typeface="+mj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1537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Elementos nutritivos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Elementos químicos esenciales en las plantas: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Carbono (C)      Hidrógeno (H)   Oxígeno (O)   Nitrógeno (N)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Fósforo (P)        Potasio (K)          Azufre (S)       Calcio (Ca)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Magnesio (Mg) Hierro (Fe)          Zinc (Zn)    Manganeso (Mn)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Cobre (Cu)        Molibdeno (Mo) Boro (B)          Cloro (Cl)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dirty="0" smtClean="0">
              <a:solidFill>
                <a:srgbClr val="00FF00"/>
              </a:solidFill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 existen otros necesarios para algunas plantas: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9600" dirty="0" smtClean="0">
                <a:solidFill>
                  <a:srgbClr val="00FF00"/>
                </a:solidFill>
              </a:rPr>
              <a:t>      Sodio (</a:t>
            </a:r>
            <a:r>
              <a:rPr lang="es-ES" sz="9600" dirty="0" err="1" smtClean="0">
                <a:solidFill>
                  <a:srgbClr val="00FF00"/>
                </a:solidFill>
              </a:rPr>
              <a:t>Na</a:t>
            </a:r>
            <a:r>
              <a:rPr lang="es-ES" sz="9600" dirty="0" smtClean="0">
                <a:solidFill>
                  <a:srgbClr val="00FF00"/>
                </a:solidFill>
              </a:rPr>
              <a:t>)           Silicio (Si)               Cobalto (Co)</a:t>
            </a:r>
            <a:endParaRPr lang="es-ES" sz="9600" b="1" dirty="0" smtClean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9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Los elementos se pueden clasificar: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a)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son los absorbidos en mayor cantidad por la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planta (N, P, K, S, Ca y Mg)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primarios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N, P y K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Macroelementos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secundarios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S, Ca y Mg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Microelementos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son los absorbidos en cantidades mínimas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por la planta (Fe, Cu, Zn, Mn, Mo, B y Cl)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la planta son todos igualmente esenciales, la falta de uno de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ellos impide completar el desarrollo de la planta</a:t>
            </a:r>
            <a:endParaRPr lang="es-ES" sz="11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1071538" y="321468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1071538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Atendiendo al contenido en N-P-K, existen los siguientes abonos: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a)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Abonos simples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integrados por un solo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macronutriente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principal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b)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Abonos compuestos</a:t>
            </a:r>
            <a:r>
              <a:rPr lang="es-ES" sz="8000" u="sng" dirty="0" smtClean="0"/>
              <a:t>: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incluyen     dos     o     más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macronutrientes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obtenidos mediante mezcla de abonos simples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c)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Abonos complejos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    incluyen     dos     o     más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macronutrientes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principales pero obtenidos mediante reacción química de estos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Los  análisis  de  suelo  y  hojas nos indicarán el estado nutricional de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las  plantas para planificar abonados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5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Curvas de Crecimiento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3 Imagen" descr="cool_season_grass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5" y="2428868"/>
            <a:ext cx="4286250" cy="1928826"/>
          </a:xfrm>
          <a:prstGeom prst="rect">
            <a:avLst/>
          </a:prstGeom>
        </p:spPr>
      </p:pic>
      <p:pic>
        <p:nvPicPr>
          <p:cNvPr id="5" name="4 Imagen" descr="warm_season_grass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4572008"/>
            <a:ext cx="4286250" cy="207170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5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Fertilización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Recomendaciones de Nitrógeno según especies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0" y="-2"/>
          <a:ext cx="9143999" cy="68580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61872"/>
                <a:gridCol w="1556425"/>
                <a:gridCol w="1653703"/>
                <a:gridCol w="1523999"/>
                <a:gridCol w="1524000"/>
                <a:gridCol w="1524000"/>
              </a:tblGrid>
              <a:tr h="428625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ESPECIE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GREENS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TEES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CALLES</a:t>
                      </a:r>
                      <a:endParaRPr lang="es-E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ROUGH</a:t>
                      </a:r>
                      <a:endParaRPr lang="es-ES" dirty="0"/>
                    </a:p>
                  </a:txBody>
                  <a:tcPr anchor="ctr"/>
                </a:tc>
              </a:tr>
              <a:tr h="1178719">
                <a:tc rowSpan="3"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WARM SEASON</a:t>
                      </a:r>
                      <a:endParaRPr lang="es-E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Bermuda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25-60</a:t>
                      </a:r>
                      <a:r>
                        <a:rPr lang="es-ES" sz="1200" baseline="0" dirty="0" smtClean="0">
                          <a:latin typeface="+mj-lt"/>
                        </a:rPr>
                        <a:t> kg/Ha por mes de crecimiento (</a:t>
                      </a:r>
                      <a:r>
                        <a:rPr lang="es-ES" sz="1200" baseline="0" dirty="0" err="1" smtClean="0">
                          <a:latin typeface="+mj-lt"/>
                        </a:rPr>
                        <a:t>mc</a:t>
                      </a:r>
                      <a:r>
                        <a:rPr lang="es-ES" sz="1200" baseline="0" dirty="0" smtClean="0">
                          <a:latin typeface="+mj-lt"/>
                        </a:rPr>
                        <a:t>)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25-60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días de crecimiento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20-40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100-200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Zoysia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10-20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0-50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Paspalum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Vaginatum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50-100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rowSpan="5">
                  <a:txBody>
                    <a:bodyPr/>
                    <a:lstStyle/>
                    <a:p>
                      <a:pPr algn="ctr"/>
                      <a:r>
                        <a:rPr lang="es-ES" sz="1400" b="1" dirty="0" smtClean="0"/>
                        <a:t>COOL SEASON</a:t>
                      </a:r>
                      <a:endParaRPr lang="es-E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Agrostis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stolonifera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13-35 Kg/Ha</a:t>
                      </a:r>
                      <a:r>
                        <a:rPr lang="es-ES" sz="1200" baseline="0" dirty="0" smtClean="0">
                          <a:latin typeface="+mj-lt"/>
                        </a:rPr>
                        <a:t> </a:t>
                      </a:r>
                      <a:r>
                        <a:rPr lang="es-ES" sz="1200" baseline="0" dirty="0" err="1" smtClean="0">
                          <a:latin typeface="+mj-lt"/>
                        </a:rPr>
                        <a:t>mc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13-25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Lolium</a:t>
                      </a:r>
                      <a:r>
                        <a:rPr lang="es-ES" sz="1200" b="1" i="1" baseline="0" dirty="0" smtClean="0"/>
                        <a:t> perenne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25-40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13-35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75-125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Poa </a:t>
                      </a:r>
                      <a:r>
                        <a:rPr lang="es-ES" sz="1200" b="1" i="1" dirty="0" err="1" smtClean="0"/>
                        <a:t>pratensis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50-100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 smtClean="0"/>
                        <a:t>Festuca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rubra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5-15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0-75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año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75009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smtClean="0"/>
                        <a:t>Poa </a:t>
                      </a:r>
                      <a:r>
                        <a:rPr lang="es-ES" sz="1200" b="1" i="1" dirty="0" err="1" smtClean="0"/>
                        <a:t>annua</a:t>
                      </a:r>
                      <a:r>
                        <a:rPr lang="es-ES" sz="1200" b="1" i="1" dirty="0" smtClean="0"/>
                        <a:t> </a:t>
                      </a:r>
                      <a:r>
                        <a:rPr lang="es-ES" sz="1200" b="1" i="1" dirty="0" err="1" smtClean="0"/>
                        <a:t>var</a:t>
                      </a:r>
                      <a:r>
                        <a:rPr lang="es-ES" sz="1200" b="1" i="1" dirty="0" smtClean="0"/>
                        <a:t>. </a:t>
                      </a:r>
                      <a:r>
                        <a:rPr lang="es-ES" sz="1200" b="1" i="1" dirty="0" err="1" smtClean="0"/>
                        <a:t>reptans</a:t>
                      </a:r>
                      <a:endParaRPr lang="es-ES" sz="1200" b="1" i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+mj-lt"/>
                        </a:rPr>
                        <a:t>13-35 Kg/Ha </a:t>
                      </a:r>
                      <a:r>
                        <a:rPr lang="es-ES" sz="1200" dirty="0" err="1" smtClean="0">
                          <a:latin typeface="+mj-lt"/>
                        </a:rPr>
                        <a:t>mc</a:t>
                      </a:r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" sz="1200" kern="1200" dirty="0" smtClean="0">
                          <a:latin typeface="+mj-lt"/>
                        </a:rPr>
                        <a:t>13-35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por 15-30 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dc</a:t>
                      </a:r>
                      <a:endParaRPr kumimoji="0" lang="es-ES" sz="12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kern="1200" dirty="0" smtClean="0">
                          <a:latin typeface="+mj-lt"/>
                        </a:rPr>
                        <a:t>15-30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 Kg/Ha (</a:t>
                      </a:r>
                      <a:r>
                        <a:rPr kumimoji="0" lang="es-ES" sz="1200" kern="1200" baseline="0" dirty="0" err="1" smtClean="0">
                          <a:latin typeface="+mj-lt"/>
                        </a:rPr>
                        <a:t>mc</a:t>
                      </a:r>
                      <a:r>
                        <a:rPr kumimoji="0" lang="es-ES" sz="1200" kern="1200" baseline="0" dirty="0" smtClean="0">
                          <a:latin typeface="+mj-lt"/>
                        </a:rPr>
                        <a:t>)</a:t>
                      </a:r>
                      <a:endParaRPr kumimoji="0" lang="es-ES" sz="1200" kern="1200" dirty="0" smtClean="0">
                        <a:latin typeface="+mj-lt"/>
                      </a:endParaRPr>
                    </a:p>
                    <a:p>
                      <a:pPr algn="ctr"/>
                      <a:endParaRPr lang="es-ES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4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9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 y Fertilización</a:t>
            </a:r>
            <a:endParaRPr lang="es-ES" sz="4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Disponibilidad de los principales nutrientes en función del pH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5 Imagen" descr="o_Biodisponibilidad UN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2643182"/>
            <a:ext cx="5400675" cy="378618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 granular Vs Abonado Foliar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 aplicación de abono puede ser granular o foliar, dependerá de: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Época del año y curva de crecimiento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Según prácticas culturales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Tiempo de respuesta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Control del crecimiento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Zona del campo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 abonado foliar o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true foliar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Spoon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feeding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con fertilizantes sólidos para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fertirrigación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manuales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asos necesarios para la calibración: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1.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Pesar una cantidad de abono (2 Kg.)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2. Determinar ancho de trabajo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3. Marcar una distancia conocida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4. Calcular el área de aplicación o alcance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5. Seleccionar una apertura y realizar un pase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6. Pesar de nuevo el contenido de la abonadora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7. Cálculos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8. Obtener la cantidad aplicada en gr/m²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9. Repetir la operación hasta lograr la dosis de fertilizante deseada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manuales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/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continuación se muestra un ejemplo práctico:</a:t>
            </a:r>
          </a:p>
          <a:p>
            <a:pPr algn="just"/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-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Peso inicial (Pi) = 1950 gr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Ancho de trabajo (A) = 8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Distancia entre marcas (D) = 5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Área de aplicación (AP) = A x D = 8 x 5 = 40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Peso final (</a:t>
            </a:r>
            <a:r>
              <a:rPr lang="es-ES" sz="6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Pf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) = 1400 gr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Cantidad aplicada (CA) = </a:t>
            </a:r>
            <a:r>
              <a:rPr lang="es-ES" sz="6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Pf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– Pi = 550 gr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cantidad aplicada, área de aplicación y mediante regla de tres: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--------------- 550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--------------- X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 = 550 gr / 40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= 13,75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= </a:t>
            </a:r>
            <a:r>
              <a:rPr lang="es-ES" sz="6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Dosis aplicada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ts val="0"/>
              </a:spcBef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obtener el resultado en kg/Ha, sólo multiplicar por 10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spcBef>
                <a:spcPts val="0"/>
              </a:spcBef>
            </a:pP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13,75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x 10 = 137,5 Kg/Ha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pendulares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asos necesarios para la calibración: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1. Establecer velocidad de avance del tractor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(6-10 Km/h, 10-12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2. Nivelar la abonadora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3. Determinar ancho de trabajo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4. Calcular el área de aplicación o alcance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5. Verter abono en la abonadora y cubrir la salida para recogerlo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6. Fijar el tractor a 2000 rpm y accionar la abonadora 15 segundos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7. Cálculos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8. Obtener la cantidad aplicada en gr/m²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9. Repetir la operación hasta lograr la dosis de fertilizante deseada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Abonadoras pendulares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/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continuación se muestra un ejemplo práctico:</a:t>
            </a:r>
          </a:p>
          <a:p>
            <a:pPr algn="just"/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Ancho de trabajo (A) = 10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Distancia entre marcas (D) = 15 m</a:t>
            </a: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Área de aplicación (AP) = A x D = 10 x 15 = 150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- Cantidad aplicada (CA) = 3500 gr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cantidad aplicada, área de aplicación y mediante regla de tres: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150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--------------- 3500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--------------- X gr</a:t>
            </a: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X = 3500 gr / 150 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= 23,3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 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= </a:t>
            </a:r>
            <a:r>
              <a:rPr lang="es-ES" sz="6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Dosis aplicada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Para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obtener el resultado en kg/Ha, sólo multiplicar por 10.</a:t>
            </a:r>
          </a:p>
          <a:p>
            <a:pPr algn="just"/>
            <a:endParaRPr lang="es-ES" sz="6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23,3 gr/m</a:t>
            </a:r>
            <a:r>
              <a:rPr lang="es-ES" sz="6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</a:t>
            </a:r>
            <a:r>
              <a:rPr lang="es-ES" sz="6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x 10 = 233 Kg/Ha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 de equipos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Consejos para la aplicación de fertilizantes en ambas abonadoras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El solape o distancia entre pasadas debe ser uniforme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Marcar la distancia entre pasadas asegura el resultado final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 recomendable tener un sistema de registros de abonado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Consecuencias de una calibración y aplicación deficiente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Económicas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Medioambientales           </a:t>
            </a:r>
            <a:endParaRPr lang="es-ES" sz="2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Estéticas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→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Fisológicas</a:t>
            </a: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Diseño del riego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Componentes del riego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Modo de actuación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s-ES" sz="2000" b="1" i="1" dirty="0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El 60% del éxito de un </a:t>
            </a:r>
            <a:r>
              <a:rPr lang="es-ES" sz="2000" b="1" i="1" dirty="0" err="1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greenkeeper</a:t>
            </a:r>
            <a:r>
              <a:rPr lang="es-ES" sz="2000" b="1" i="1" dirty="0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 es el manejo adecuado del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i="1" dirty="0" smtClean="0">
                <a:effectLst>
                  <a:outerShdw blurRad="38100" dist="38100" dir="2700000" algn="tl">
                    <a:srgbClr val="006600"/>
                  </a:outerShdw>
                </a:effectLst>
              </a:rPr>
              <a:t>                sistema de 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0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ext Box 21"/>
          <p:cNvSpPr txBox="1">
            <a:spLocks noChangeArrowheads="1"/>
          </p:cNvSpPr>
          <p:nvPr/>
        </p:nvSpPr>
        <p:spPr bwMode="auto">
          <a:xfrm>
            <a:off x="1142976" y="5143512"/>
            <a:ext cx="6983413" cy="738890"/>
          </a:xfrm>
          <a:prstGeom prst="rect">
            <a:avLst/>
          </a:prstGeom>
          <a:gradFill rotWithShape="0">
            <a:gsLst>
              <a:gs pos="0">
                <a:srgbClr val="99FF33"/>
              </a:gs>
              <a:gs pos="100000">
                <a:srgbClr val="CCFF33"/>
              </a:gs>
            </a:gsLst>
            <a:lin ang="2700000" scaled="1"/>
          </a:gradFill>
          <a:ln w="38100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000" b="1" i="1" dirty="0">
                <a:solidFill>
                  <a:srgbClr val="003300"/>
                </a:solidFill>
              </a:rPr>
              <a:t>“Es imprescindible regar exactamente lo justo, garantizando que no haya carencias ni excesos”</a:t>
            </a:r>
          </a:p>
        </p:txBody>
      </p:sp>
      <p:sp>
        <p:nvSpPr>
          <p:cNvPr id="5" name="AutoShape 24"/>
          <p:cNvSpPr>
            <a:spLocks noChangeArrowheads="1"/>
          </p:cNvSpPr>
          <p:nvPr/>
        </p:nvSpPr>
        <p:spPr bwMode="auto">
          <a:xfrm>
            <a:off x="4286248" y="3500438"/>
            <a:ext cx="623273" cy="1431779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2700000" scaled="1"/>
          </a:gradFill>
          <a:ln w="285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sp>
        <p:nvSpPr>
          <p:cNvPr id="7" name="Rectangle 3"/>
          <p:cNvSpPr txBox="1">
            <a:spLocks noRot="1" noChangeArrowheads="1"/>
          </p:cNvSpPr>
          <p:nvPr/>
        </p:nvSpPr>
        <p:spPr>
          <a:xfrm>
            <a:off x="714348" y="3143248"/>
            <a:ext cx="2428892" cy="357190"/>
          </a:xfrm>
          <a:prstGeom prst="rect">
            <a:avLst/>
          </a:prstGeom>
          <a:solidFill>
            <a:srgbClr val="00B050">
              <a:alpha val="67000"/>
            </a:srgbClr>
          </a:solidFill>
        </p:spPr>
        <p:txBody>
          <a:bodyPr vert="horz" lIns="0" rIns="18288" anchor="ctr">
            <a:normAutofit lnSpcReduction="10000"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95000"/>
              <a:buFont typeface="Wingdings 2"/>
              <a:buNone/>
              <a:tabLst/>
              <a:defRPr/>
            </a:pPr>
            <a:r>
              <a:rPr kumimoji="0" lang="es-ES" b="1" i="1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EXCESO DE RIEGO</a:t>
            </a:r>
            <a:endParaRPr kumimoji="0" lang="es-ES" b="1" i="1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17"/>
          <p:cNvSpPr>
            <a:spLocks noRot="1" noChangeArrowheads="1"/>
          </p:cNvSpPr>
          <p:nvPr/>
        </p:nvSpPr>
        <p:spPr bwMode="auto">
          <a:xfrm>
            <a:off x="5857884" y="3214686"/>
            <a:ext cx="2668583" cy="285752"/>
          </a:xfrm>
          <a:prstGeom prst="rect">
            <a:avLst/>
          </a:prstGeom>
          <a:solidFill>
            <a:srgbClr val="00B050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</a:pPr>
            <a:r>
              <a:rPr lang="es-ES" b="1" i="1" dirty="0">
                <a:solidFill>
                  <a:srgbClr val="00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CARENCIA DE RIEGO</a:t>
            </a:r>
          </a:p>
        </p:txBody>
      </p:sp>
      <p:sp>
        <p:nvSpPr>
          <p:cNvPr id="9" name="Rectangle 20"/>
          <p:cNvSpPr>
            <a:spLocks noRot="1" noChangeArrowheads="1"/>
          </p:cNvSpPr>
          <p:nvPr/>
        </p:nvSpPr>
        <p:spPr bwMode="auto">
          <a:xfrm>
            <a:off x="3143240" y="2643182"/>
            <a:ext cx="3314698" cy="361949"/>
          </a:xfrm>
          <a:prstGeom prst="rect">
            <a:avLst/>
          </a:prstGeom>
          <a:solidFill>
            <a:srgbClr val="00B050">
              <a:alpha val="7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b="1" i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FACTORES NEGATIVOS</a:t>
            </a:r>
          </a:p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tabLst>
                <a:tab pos="1882775" algn="l"/>
              </a:tabLst>
            </a:pPr>
            <a:endParaRPr lang="es-ES" sz="2200" b="1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tabLst>
                <a:tab pos="1882775" algn="l"/>
              </a:tabLst>
            </a:pPr>
            <a:endParaRPr lang="es-ES" sz="2200" b="1" dirty="0">
              <a:solidFill>
                <a:srgbClr val="00B05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tabLst>
                <a:tab pos="1882775" algn="l"/>
              </a:tabLst>
            </a:pPr>
            <a:endParaRPr lang="es-ES" sz="2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tabLst>
                <a:tab pos="1882775" algn="l"/>
              </a:tabLst>
            </a:pPr>
            <a:endParaRPr lang="es-ES" sz="3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flipH="1">
            <a:off x="2714612" y="2857496"/>
            <a:ext cx="360362" cy="215900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1" name="Line 23"/>
          <p:cNvSpPr>
            <a:spLocks noChangeShapeType="1"/>
          </p:cNvSpPr>
          <p:nvPr/>
        </p:nvSpPr>
        <p:spPr bwMode="auto">
          <a:xfrm>
            <a:off x="6500826" y="2857496"/>
            <a:ext cx="360363" cy="287337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" name="Line 24"/>
          <p:cNvSpPr>
            <a:spLocks noChangeShapeType="1"/>
          </p:cNvSpPr>
          <p:nvPr/>
        </p:nvSpPr>
        <p:spPr bwMode="auto">
          <a:xfrm>
            <a:off x="1857356" y="3571876"/>
            <a:ext cx="0" cy="215900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3" name="Line 25"/>
          <p:cNvSpPr>
            <a:spLocks noChangeShapeType="1"/>
          </p:cNvSpPr>
          <p:nvPr/>
        </p:nvSpPr>
        <p:spPr bwMode="auto">
          <a:xfrm>
            <a:off x="7072330" y="3571876"/>
            <a:ext cx="0" cy="503237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28596" y="3857628"/>
            <a:ext cx="3357586" cy="2831544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gasto económico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Problemas de drenaje 	  	(</a:t>
            </a:r>
            <a:r>
              <a:rPr lang="es-ES" sz="1200" b="1" dirty="0" err="1">
                <a:solidFill>
                  <a:srgbClr val="000000"/>
                </a:solidFill>
              </a:rPr>
              <a:t>black</a:t>
            </a:r>
            <a:r>
              <a:rPr lang="es-ES" sz="1200" b="1" dirty="0">
                <a:solidFill>
                  <a:srgbClr val="000000"/>
                </a:solidFill>
              </a:rPr>
              <a:t> </a:t>
            </a:r>
            <a:r>
              <a:rPr lang="es-ES" sz="1200" b="1" dirty="0" err="1">
                <a:solidFill>
                  <a:srgbClr val="000000"/>
                </a:solidFill>
              </a:rPr>
              <a:t>layer</a:t>
            </a:r>
            <a:r>
              <a:rPr lang="es-ES" sz="1200" b="1" dirty="0">
                <a:solidFill>
                  <a:srgbClr val="000000"/>
                </a:solidFill>
              </a:rPr>
              <a:t>, </a:t>
            </a:r>
            <a:r>
              <a:rPr lang="es-ES" sz="1200" b="1" dirty="0" err="1">
                <a:solidFill>
                  <a:srgbClr val="000000"/>
                </a:solidFill>
              </a:rPr>
              <a:t>thatch</a:t>
            </a:r>
            <a:r>
              <a:rPr lang="es-ES" sz="1200" b="1" dirty="0">
                <a:solidFill>
                  <a:srgbClr val="000000"/>
                </a:solidFill>
              </a:rPr>
              <a:t>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Mala </a:t>
            </a:r>
            <a:r>
              <a:rPr lang="es-ES" sz="1200" b="1" dirty="0" err="1">
                <a:solidFill>
                  <a:srgbClr val="000000"/>
                </a:solidFill>
              </a:rPr>
              <a:t>jugabilidad</a:t>
            </a:r>
            <a:endParaRPr lang="es-ES" sz="1200" b="1" dirty="0">
              <a:solidFill>
                <a:srgbClr val="000000"/>
              </a:solidFill>
            </a:endParaRP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frecuencia de corte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Daño medioambiental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Suculencia de la planta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susceptibilidad a enfermedades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Mayor compactación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5286380" y="4214818"/>
            <a:ext cx="3313112" cy="1569660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Estrés hídrico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Muerte de la planta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Pérdida de color (pérdida de 	 valor estético)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200" b="1" dirty="0">
                <a:solidFill>
                  <a:srgbClr val="000000"/>
                </a:solidFill>
              </a:rPr>
              <a:t>Pérdida de </a:t>
            </a:r>
            <a:r>
              <a:rPr lang="es-ES" sz="1200" b="1" dirty="0" err="1">
                <a:solidFill>
                  <a:srgbClr val="000000"/>
                </a:solidFill>
              </a:rPr>
              <a:t>jugabilidad</a:t>
            </a:r>
            <a:endParaRPr lang="es-ES" sz="1200" b="1" i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build="p" animBg="1"/>
      <p:bldP spid="9" grpId="0" animBg="1"/>
      <p:bldP spid="14" grpId="0" animBg="1"/>
      <p:bldP spid="15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Introducción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</a:t>
            </a:r>
          </a:p>
        </p:txBody>
      </p:sp>
      <p:sp>
        <p:nvSpPr>
          <p:cNvPr id="6" name="Rectangle 8"/>
          <p:cNvSpPr>
            <a:spLocks noRot="1" noChangeArrowheads="1"/>
          </p:cNvSpPr>
          <p:nvPr/>
        </p:nvSpPr>
        <p:spPr bwMode="auto">
          <a:xfrm>
            <a:off x="571472" y="3357562"/>
            <a:ext cx="7888287" cy="2474913"/>
          </a:xfrm>
          <a:prstGeom prst="rect">
            <a:avLst/>
          </a:prstGeom>
          <a:solidFill>
            <a:srgbClr val="3366FF">
              <a:alpha val="7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sz="2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UNA PREGUNTA…</a:t>
            </a:r>
          </a:p>
          <a:p>
            <a:pPr marL="342900" indent="-342900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endParaRPr lang="es-ES" sz="2200" b="1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algn="ctr" defTabSz="792163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  <a:tabLst>
                <a:tab pos="1882775" algn="l"/>
              </a:tabLst>
            </a:pPr>
            <a:r>
              <a:rPr lang="es-E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“¿Quién va a perder antes su trabajo: el </a:t>
            </a:r>
            <a:r>
              <a:rPr lang="es-ES" sz="2800" b="1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greenkeeper</a:t>
            </a:r>
            <a:r>
              <a:rPr lang="es-ES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que riega mucho o el que riega poco?”</a:t>
            </a: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tabLst>
                <a:tab pos="1882775" algn="l"/>
              </a:tabLst>
            </a:pPr>
            <a:endParaRPr lang="es-ES" sz="2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defTabSz="7921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§"/>
              <a:tabLst>
                <a:tab pos="1882775" algn="l"/>
              </a:tabLst>
            </a:pPr>
            <a:endParaRPr lang="es-ES" sz="32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2285984" y="2714620"/>
            <a:ext cx="6072230" cy="338554"/>
          </a:xfrm>
          <a:prstGeom prst="rect">
            <a:avLst/>
          </a:prstGeom>
          <a:gradFill rotWithShape="0">
            <a:gsLst>
              <a:gs pos="0">
                <a:srgbClr val="99FF33"/>
              </a:gs>
              <a:gs pos="100000">
                <a:srgbClr val="CCFF33"/>
              </a:gs>
            </a:gsLst>
            <a:lin ang="2700000" scaled="1"/>
          </a:gradFill>
          <a:ln w="38100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SALES MINERALES + H2O </a:t>
            </a:r>
            <a:r>
              <a:rPr lang="es-ES" sz="1600" b="1" i="1" dirty="0">
                <a:solidFill>
                  <a:srgbClr val="003300"/>
                </a:solidFill>
                <a:cs typeface="Arial" charset="0"/>
              </a:rPr>
              <a:t>→</a:t>
            </a:r>
            <a:r>
              <a:rPr lang="es-ES" sz="1600" b="1" i="1" dirty="0">
                <a:solidFill>
                  <a:srgbClr val="003300"/>
                </a:solidFill>
              </a:rPr>
              <a:t> MATERIA ORGÁNICA + CO2</a:t>
            </a:r>
          </a:p>
        </p:txBody>
      </p:sp>
      <p:sp>
        <p:nvSpPr>
          <p:cNvPr id="7" name="Rectangle 13"/>
          <p:cNvSpPr txBox="1">
            <a:spLocks noRot="1" noChangeArrowheads="1"/>
          </p:cNvSpPr>
          <p:nvPr/>
        </p:nvSpPr>
        <p:spPr>
          <a:xfrm>
            <a:off x="3857620" y="3143248"/>
            <a:ext cx="2214579" cy="285752"/>
          </a:xfrm>
          <a:prstGeom prst="rect">
            <a:avLst/>
          </a:prstGeom>
          <a:solidFill>
            <a:srgbClr val="99CCFF">
              <a:alpha val="67000"/>
            </a:srgbClr>
          </a:solidFill>
          <a:ln/>
        </p:spPr>
        <p:txBody>
          <a:bodyPr vert="horz" lIns="0" rIns="18288">
            <a:no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2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es-ES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¿Cómo entra el agua?</a:t>
            </a:r>
            <a:endParaRPr kumimoji="0" lang="es-ES" sz="16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1928794" y="3643314"/>
            <a:ext cx="6553200" cy="1138773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Diferencia de concentración salina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Por presión negativa (diferencia de potenciales hidráulicos)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Por absorción</a:t>
            </a:r>
          </a:p>
        </p:txBody>
      </p:sp>
      <p:sp>
        <p:nvSpPr>
          <p:cNvPr id="9" name="Rectangle 15"/>
          <p:cNvSpPr>
            <a:spLocks noRot="1" noChangeArrowheads="1"/>
          </p:cNvSpPr>
          <p:nvPr/>
        </p:nvSpPr>
        <p:spPr bwMode="auto">
          <a:xfrm>
            <a:off x="4000496" y="4857760"/>
            <a:ext cx="2143140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Funciones del agua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1928794" y="5429264"/>
            <a:ext cx="6553200" cy="1138773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Refrigeración (Evapotranspiración)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Fotosíntesis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Transporte nutrientes y medio químico para reacciones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animBg="1"/>
      <p:bldP spid="9" grpId="0" build="p" animBg="1"/>
      <p:bldP spid="10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 </a:t>
            </a:r>
          </a:p>
        </p:txBody>
      </p:sp>
      <p:sp>
        <p:nvSpPr>
          <p:cNvPr id="11" name="Rectangle 6"/>
          <p:cNvSpPr>
            <a:spLocks noRot="1" noChangeArrowheads="1"/>
          </p:cNvSpPr>
          <p:nvPr/>
        </p:nvSpPr>
        <p:spPr bwMode="auto">
          <a:xfrm>
            <a:off x="3643306" y="2714620"/>
            <a:ext cx="1928826" cy="285752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Calidad del agua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357422" y="3214686"/>
            <a:ext cx="4714908" cy="1138773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TOMA DE MUESTRA DE </a:t>
            </a:r>
            <a:r>
              <a:rPr lang="es-ES" sz="1600" b="1" dirty="0" smtClean="0">
                <a:solidFill>
                  <a:srgbClr val="000000"/>
                </a:solidFill>
              </a:rPr>
              <a:t>AGUA</a:t>
            </a:r>
            <a:endParaRPr lang="es-ES" sz="1600" b="1" dirty="0">
              <a:solidFill>
                <a:srgbClr val="000000"/>
              </a:solidFill>
            </a:endParaRP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INTERPRETACIÓN DEL ANÁLISIS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DAR UNA SOLUCIÓN SI ES NECESARIO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214282" y="5357826"/>
            <a:ext cx="15838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Parámetros</a:t>
            </a:r>
          </a:p>
        </p:txBody>
      </p:sp>
      <p:sp>
        <p:nvSpPr>
          <p:cNvPr id="14" name="AutoShape 12"/>
          <p:cNvSpPr>
            <a:spLocks/>
          </p:cNvSpPr>
          <p:nvPr/>
        </p:nvSpPr>
        <p:spPr bwMode="auto">
          <a:xfrm>
            <a:off x="1857356" y="4786322"/>
            <a:ext cx="357190" cy="1714512"/>
          </a:xfrm>
          <a:prstGeom prst="leftBrace">
            <a:avLst>
              <a:gd name="adj1" fmla="val 260369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 sz="2400" dirty="0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2357422" y="4714884"/>
            <a:ext cx="4608513" cy="1815882"/>
          </a:xfrm>
          <a:prstGeom prst="rect">
            <a:avLst/>
          </a:prstGeom>
          <a:gradFill rotWithShape="0">
            <a:gsLst>
              <a:gs pos="0">
                <a:srgbClr val="99FF33"/>
              </a:gs>
              <a:gs pos="100000">
                <a:srgbClr val="CCFF33"/>
              </a:gs>
            </a:gsLst>
            <a:lin ang="2700000" scaled="1"/>
          </a:gradFill>
          <a:ln w="38100">
            <a:solidFill>
              <a:srgbClr val="0066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Conductividad eléctrica 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Ratio de absorción de sodio SAR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Carbonato sódico residual 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Concentración de iones</a:t>
            </a:r>
          </a:p>
          <a:p>
            <a:pPr algn="ctr">
              <a:spcBef>
                <a:spcPct val="50000"/>
              </a:spcBef>
            </a:pPr>
            <a:r>
              <a:rPr lang="es-ES" sz="1600" b="1" i="1" dirty="0">
                <a:solidFill>
                  <a:srgbClr val="003300"/>
                </a:solidFill>
              </a:rPr>
              <a:t>pH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  <p:bldP spid="12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 </a:t>
            </a:r>
          </a:p>
        </p:txBody>
      </p:sp>
      <p:sp>
        <p:nvSpPr>
          <p:cNvPr id="9" name="Rectangle 8"/>
          <p:cNvSpPr>
            <a:spLocks noRot="1" noChangeArrowheads="1"/>
          </p:cNvSpPr>
          <p:nvPr/>
        </p:nvSpPr>
        <p:spPr bwMode="auto">
          <a:xfrm>
            <a:off x="2643174" y="2571745"/>
            <a:ext cx="4171946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</a:rPr>
              <a:t>a. Conductividad Eléctrica</a:t>
            </a:r>
            <a:r>
              <a:rPr lang="es-ES" sz="2000" b="1" i="1" dirty="0"/>
              <a:t>  </a:t>
            </a:r>
            <a:r>
              <a:rPr lang="es-ES" sz="2000" b="1" i="1" dirty="0">
                <a:solidFill>
                  <a:srgbClr val="000099"/>
                </a:solidFill>
              </a:rPr>
              <a:t>(CE)</a:t>
            </a:r>
          </a:p>
        </p:txBody>
      </p:sp>
      <p:sp>
        <p:nvSpPr>
          <p:cNvPr id="10" name="Rectangle 12"/>
          <p:cNvSpPr>
            <a:spLocks noRot="1" noChangeArrowheads="1"/>
          </p:cNvSpPr>
          <p:nvPr/>
        </p:nvSpPr>
        <p:spPr bwMode="auto">
          <a:xfrm>
            <a:off x="714348" y="3071811"/>
            <a:ext cx="1214446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Sales</a:t>
            </a: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357158" y="4143380"/>
            <a:ext cx="2232025" cy="92948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Cloruro sódico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Cloruro cálcico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Magnesio</a:t>
            </a:r>
          </a:p>
        </p:txBody>
      </p:sp>
      <p:sp>
        <p:nvSpPr>
          <p:cNvPr id="17" name="Rectangle 27"/>
          <p:cNvSpPr>
            <a:spLocks noRot="1" noChangeArrowheads="1"/>
          </p:cNvSpPr>
          <p:nvPr/>
        </p:nvSpPr>
        <p:spPr bwMode="auto">
          <a:xfrm>
            <a:off x="571472" y="5214950"/>
            <a:ext cx="1785950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Cationes</a:t>
            </a:r>
          </a:p>
        </p:txBody>
      </p:sp>
      <p:sp>
        <p:nvSpPr>
          <p:cNvPr id="18" name="AutoShape 26"/>
          <p:cNvSpPr>
            <a:spLocks noChangeArrowheads="1"/>
          </p:cNvSpPr>
          <p:nvPr/>
        </p:nvSpPr>
        <p:spPr bwMode="auto">
          <a:xfrm>
            <a:off x="1214414" y="3500438"/>
            <a:ext cx="228311" cy="496520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9" name="AutoShape 26"/>
          <p:cNvSpPr>
            <a:spLocks noChangeArrowheads="1"/>
          </p:cNvSpPr>
          <p:nvPr/>
        </p:nvSpPr>
        <p:spPr bwMode="auto">
          <a:xfrm>
            <a:off x="1285852" y="5715016"/>
            <a:ext cx="228311" cy="496520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428596" y="6286520"/>
            <a:ext cx="2232025" cy="338554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Ca, Mg, </a:t>
            </a:r>
            <a:r>
              <a:rPr lang="es-ES" sz="1600" b="1" i="1" dirty="0" err="1">
                <a:effectLst>
                  <a:outerShdw blurRad="38100" dist="38100" dir="2700000" algn="tl">
                    <a:srgbClr val="006600"/>
                  </a:outerShdw>
                </a:effectLst>
              </a:rPr>
              <a:t>Na</a:t>
            </a: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, K, NH4</a:t>
            </a:r>
          </a:p>
        </p:txBody>
      </p:sp>
      <p:sp>
        <p:nvSpPr>
          <p:cNvPr id="21" name="Rectangle 22"/>
          <p:cNvSpPr>
            <a:spLocks noRot="1" noChangeArrowheads="1"/>
          </p:cNvSpPr>
          <p:nvPr/>
        </p:nvSpPr>
        <p:spPr bwMode="auto">
          <a:xfrm>
            <a:off x="3214678" y="3071810"/>
            <a:ext cx="2519363" cy="500066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Sales Insolubles</a:t>
            </a:r>
          </a:p>
        </p:txBody>
      </p:sp>
      <p:sp>
        <p:nvSpPr>
          <p:cNvPr id="22" name="AutoShape 18"/>
          <p:cNvSpPr>
            <a:spLocks noChangeArrowheads="1"/>
          </p:cNvSpPr>
          <p:nvPr/>
        </p:nvSpPr>
        <p:spPr bwMode="auto">
          <a:xfrm>
            <a:off x="4429124" y="3786190"/>
            <a:ext cx="155574" cy="390785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3428992" y="4286256"/>
            <a:ext cx="2219325" cy="63402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Yeso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Cloruro cálcico</a:t>
            </a:r>
          </a:p>
        </p:txBody>
      </p:sp>
      <p:sp>
        <p:nvSpPr>
          <p:cNvPr id="24" name="Rectangle 31"/>
          <p:cNvSpPr>
            <a:spLocks noRot="1" noChangeArrowheads="1"/>
          </p:cNvSpPr>
          <p:nvPr/>
        </p:nvSpPr>
        <p:spPr bwMode="auto">
          <a:xfrm>
            <a:off x="3571868" y="5143512"/>
            <a:ext cx="1885950" cy="417525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Aniones</a:t>
            </a:r>
          </a:p>
        </p:txBody>
      </p:sp>
      <p:sp>
        <p:nvSpPr>
          <p:cNvPr id="25" name="AutoShape 30"/>
          <p:cNvSpPr>
            <a:spLocks noChangeArrowheads="1"/>
          </p:cNvSpPr>
          <p:nvPr/>
        </p:nvSpPr>
        <p:spPr bwMode="auto">
          <a:xfrm>
            <a:off x="4429124" y="5715016"/>
            <a:ext cx="228311" cy="496520"/>
          </a:xfrm>
          <a:prstGeom prst="downArrow">
            <a:avLst>
              <a:gd name="adj1" fmla="val 50000"/>
              <a:gd name="adj2" fmla="val 34392"/>
            </a:avLst>
          </a:prstGeom>
          <a:gradFill rotWithShape="1">
            <a:gsLst>
              <a:gs pos="0">
                <a:srgbClr val="000000"/>
              </a:gs>
              <a:gs pos="50000">
                <a:srgbClr val="969696"/>
              </a:gs>
              <a:gs pos="100000">
                <a:srgbClr val="0000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6" name="Text Box 29"/>
          <p:cNvSpPr txBox="1">
            <a:spLocks noChangeArrowheads="1"/>
          </p:cNvSpPr>
          <p:nvPr/>
        </p:nvSpPr>
        <p:spPr bwMode="auto">
          <a:xfrm>
            <a:off x="3571868" y="6286520"/>
            <a:ext cx="2089149" cy="338554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1600" b="1" i="1" dirty="0">
                <a:effectLst>
                  <a:outerShdw blurRad="38100" dist="38100" dir="2700000" algn="tl">
                    <a:srgbClr val="006600"/>
                  </a:outerShdw>
                </a:effectLst>
              </a:rPr>
              <a:t>Cl, S, NO3, B</a:t>
            </a:r>
          </a:p>
        </p:txBody>
      </p:sp>
      <p:sp>
        <p:nvSpPr>
          <p:cNvPr id="27" name="Rectangle 23"/>
          <p:cNvSpPr>
            <a:spLocks noRot="1" noChangeArrowheads="1"/>
          </p:cNvSpPr>
          <p:nvPr/>
        </p:nvSpPr>
        <p:spPr bwMode="auto">
          <a:xfrm>
            <a:off x="6643702" y="3071810"/>
            <a:ext cx="2028826" cy="500066"/>
          </a:xfrm>
          <a:prstGeom prst="rect">
            <a:avLst/>
          </a:prstGeom>
          <a:solidFill>
            <a:srgbClr val="99CCFF">
              <a:alpha val="67000"/>
            </a:srgbClr>
          </a:solidFill>
          <a:ln w="28575" cap="rnd">
            <a:solidFill>
              <a:srgbClr val="FFFF00"/>
            </a:solidFill>
            <a:prstDash val="sysDot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Fertilizantes</a:t>
            </a:r>
          </a:p>
        </p:txBody>
      </p:sp>
      <p:grpSp>
        <p:nvGrpSpPr>
          <p:cNvPr id="28" name="Group 19"/>
          <p:cNvGrpSpPr>
            <a:grpSpLocks/>
          </p:cNvGrpSpPr>
          <p:nvPr/>
        </p:nvGrpSpPr>
        <p:grpSpPr bwMode="auto">
          <a:xfrm>
            <a:off x="6429388" y="3714752"/>
            <a:ext cx="2232025" cy="2387552"/>
            <a:chOff x="1119" y="1911"/>
            <a:chExt cx="3539" cy="2581"/>
          </a:xfrm>
        </p:grpSpPr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1119" y="2529"/>
              <a:ext cx="3539" cy="1963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Nitrato potásico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Cloruro potásico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Sulfato potásico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Urea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Nitrato amónico</a:t>
              </a:r>
            </a:p>
            <a:p>
              <a:pPr algn="ctr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None/>
              </a:pPr>
              <a:r>
                <a:rPr lang="es-ES" sz="1600" b="1" i="1" dirty="0">
                  <a:effectLst>
                    <a:outerShdw blurRad="38100" dist="38100" dir="2700000" algn="tl">
                      <a:srgbClr val="006600"/>
                    </a:outerShdw>
                  </a:effectLst>
                </a:rPr>
                <a:t>Sulfato amónico</a:t>
              </a:r>
            </a:p>
          </p:txBody>
        </p:sp>
        <p:sp>
          <p:nvSpPr>
            <p:cNvPr id="30" name="AutoShape 21"/>
            <p:cNvSpPr>
              <a:spLocks noChangeArrowheads="1"/>
            </p:cNvSpPr>
            <p:nvPr/>
          </p:nvSpPr>
          <p:spPr bwMode="auto">
            <a:xfrm>
              <a:off x="2699" y="1911"/>
              <a:ext cx="362" cy="498"/>
            </a:xfrm>
            <a:prstGeom prst="downArrow">
              <a:avLst>
                <a:gd name="adj1" fmla="val 50000"/>
                <a:gd name="adj2" fmla="val 34392"/>
              </a:avLst>
            </a:prstGeom>
            <a:gradFill rotWithShape="1">
              <a:gsLst>
                <a:gs pos="0">
                  <a:srgbClr val="000000"/>
                </a:gs>
                <a:gs pos="50000">
                  <a:srgbClr val="969696"/>
                </a:gs>
                <a:gs pos="100000">
                  <a:srgbClr val="000000"/>
                </a:gs>
              </a:gsLst>
              <a:lin ang="2700000" scaled="1"/>
            </a:gra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s-E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7" grpId="0" animBg="1"/>
      <p:bldP spid="21" grpId="0" animBg="1"/>
      <p:bldP spid="24" grpId="0" animBg="1"/>
      <p:bldP spid="27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28" name="Rectangle 8"/>
          <p:cNvSpPr>
            <a:spLocks noRot="1" noChangeArrowheads="1"/>
          </p:cNvSpPr>
          <p:nvPr/>
        </p:nvSpPr>
        <p:spPr bwMode="auto">
          <a:xfrm>
            <a:off x="1285852" y="2857496"/>
            <a:ext cx="7643866" cy="2500330"/>
          </a:xfrm>
          <a:prstGeom prst="rect">
            <a:avLst/>
          </a:prstGeom>
          <a:solidFill>
            <a:srgbClr val="FFFF99">
              <a:alpha val="59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082675" indent="-717550" defTabSz="1082675">
              <a:buClr>
                <a:srgbClr val="FFFF00"/>
              </a:buClr>
              <a:buFont typeface="Wingdings" pitchFamily="2" charset="2"/>
              <a:buNone/>
              <a:tabLst>
                <a:tab pos="1249363" algn="l"/>
              </a:tabLst>
            </a:pPr>
            <a:endParaRPr lang="es-ES" b="1" i="1" dirty="0"/>
          </a:p>
          <a:p>
            <a:pPr marL="1082675" indent="-717550" algn="just" defTabSz="1082675">
              <a:buClr>
                <a:srgbClr val="FFFF00"/>
              </a:buClr>
              <a:buFont typeface="Wingdings" pitchFamily="2" charset="2"/>
              <a:buChar char="ü"/>
              <a:tabLst>
                <a:tab pos="1249363" algn="l"/>
              </a:tabLst>
            </a:pPr>
            <a:r>
              <a:rPr lang="es-ES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movimiento del agua en el suelo está regido por la diferencia de potenciales hídricos. </a:t>
            </a:r>
          </a:p>
          <a:p>
            <a:pPr marL="1082675" indent="-717550" algn="just" defTabSz="1082675">
              <a:buClr>
                <a:srgbClr val="FFFF00"/>
              </a:buClr>
              <a:buFont typeface="Wingdings" pitchFamily="2" charset="2"/>
              <a:buNone/>
              <a:tabLst>
                <a:tab pos="1249363" algn="l"/>
              </a:tabLst>
            </a:pPr>
            <a:endParaRPr lang="es-ES" b="1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82675" indent="-717550" algn="just" defTabSz="1082675">
              <a:buClr>
                <a:srgbClr val="FFFF00"/>
              </a:buClr>
              <a:buFont typeface="Wingdings" pitchFamily="2" charset="2"/>
              <a:buChar char="ü"/>
              <a:tabLst>
                <a:tab pos="1249363" algn="l"/>
              </a:tabLst>
            </a:pPr>
            <a:r>
              <a:rPr lang="es-ES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suelos salinos, la concentración de sales es mayor en el suelo que en la planta. Consecuentemente, el agua sale de la planta hacia el suelo para equilibrar las concentraciones; y la planta se deshidrata. </a:t>
            </a:r>
          </a:p>
          <a:p>
            <a:pPr marL="1082675" indent="-717550" defTabSz="1082675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  <a:tabLst>
                <a:tab pos="1249363" algn="l"/>
              </a:tabLst>
            </a:pPr>
            <a:endParaRPr lang="es-ES" sz="2000" b="1" i="1" dirty="0">
              <a:solidFill>
                <a:srgbClr val="000099"/>
              </a:solidFill>
            </a:endParaRPr>
          </a:p>
        </p:txBody>
      </p:sp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2857488" y="5500688"/>
            <a:ext cx="3773487" cy="13573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160 = 0.25 = Baja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160 – 480 = 0.25 – 0.75 = Media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480 – 1440 = 0.75 – 2.25 = Alta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1440 = &gt; 2.25 = Muy alta</a:t>
            </a:r>
          </a:p>
        </p:txBody>
      </p:sp>
      <p:sp>
        <p:nvSpPr>
          <p:cNvPr id="32" name="AutoShape 17"/>
          <p:cNvSpPr>
            <a:spLocks noChangeArrowheads="1"/>
          </p:cNvSpPr>
          <p:nvPr/>
        </p:nvSpPr>
        <p:spPr bwMode="auto">
          <a:xfrm rot="16200000">
            <a:off x="1858149" y="5785661"/>
            <a:ext cx="360363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7" name="Rectangle 12"/>
          <p:cNvSpPr>
            <a:spLocks noRot="1" noChangeArrowheads="1"/>
          </p:cNvSpPr>
          <p:nvPr/>
        </p:nvSpPr>
        <p:spPr bwMode="auto">
          <a:xfrm>
            <a:off x="1928794" y="3000372"/>
            <a:ext cx="5541961" cy="428628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b. SAR (Ratio de absorción del </a:t>
            </a:r>
            <a:r>
              <a:rPr lang="es-ES" sz="2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Na</a:t>
            </a:r>
            <a:r>
              <a:rPr lang="es-ES" sz="2000" b="1" i="1" baseline="30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+</a:t>
            </a: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)</a:t>
            </a:r>
            <a:endParaRPr lang="es-ES" sz="2000" b="1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" name="Rectangle 11"/>
          <p:cNvSpPr>
            <a:spLocks noRot="1" noChangeArrowheads="1"/>
          </p:cNvSpPr>
          <p:nvPr/>
        </p:nvSpPr>
        <p:spPr bwMode="auto">
          <a:xfrm>
            <a:off x="1285852" y="3857628"/>
            <a:ext cx="7019923" cy="928694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un parámetro fundamental para evaluar si un suelo posee una buena estructura</a:t>
            </a: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endParaRPr lang="es-ES" sz="2800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2714612" y="5214950"/>
            <a:ext cx="3773488" cy="13573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&lt; 10 = Baja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10 – 18 = Media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18 – 25 = Alta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25 = Muy alta</a:t>
            </a:r>
          </a:p>
        </p:txBody>
      </p:sp>
      <p:sp>
        <p:nvSpPr>
          <p:cNvPr id="10" name="AutoShape 17"/>
          <p:cNvSpPr>
            <a:spLocks noChangeArrowheads="1"/>
          </p:cNvSpPr>
          <p:nvPr/>
        </p:nvSpPr>
        <p:spPr bwMode="auto">
          <a:xfrm rot="16200000">
            <a:off x="1715273" y="5571347"/>
            <a:ext cx="360363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11" name="Rectangle 3"/>
          <p:cNvSpPr>
            <a:spLocks noRot="1" noChangeArrowheads="1"/>
          </p:cNvSpPr>
          <p:nvPr/>
        </p:nvSpPr>
        <p:spPr bwMode="auto">
          <a:xfrm>
            <a:off x="2000232" y="2857496"/>
            <a:ext cx="5500726" cy="428628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c. RSC (Carbonato Sódico Residual</a:t>
            </a:r>
            <a:r>
              <a:rPr lang="es-ES" sz="2400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es-ES" sz="2400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" name="Rectangle 2"/>
          <p:cNvSpPr>
            <a:spLocks noRot="1" noChangeArrowheads="1"/>
          </p:cNvSpPr>
          <p:nvPr/>
        </p:nvSpPr>
        <p:spPr bwMode="auto">
          <a:xfrm>
            <a:off x="1000100" y="3714752"/>
            <a:ext cx="7377112" cy="1357322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 un parámetro que muestra la relación entre carbonatos y bicarbonatos en el agua. También indica si hay precipitación de los mismos.</a:t>
            </a: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endParaRPr lang="es-ES" sz="2800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571736" y="5500702"/>
            <a:ext cx="3773488" cy="10271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0 – 1.25 = Bueno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1.25  – 2.5 = Medio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2.5 = Alto</a:t>
            </a:r>
          </a:p>
        </p:txBody>
      </p:sp>
      <p:sp>
        <p:nvSpPr>
          <p:cNvPr id="14" name="AutoShape 8"/>
          <p:cNvSpPr>
            <a:spLocks noChangeArrowheads="1"/>
          </p:cNvSpPr>
          <p:nvPr/>
        </p:nvSpPr>
        <p:spPr bwMode="auto">
          <a:xfrm rot="16200000">
            <a:off x="1500959" y="5714223"/>
            <a:ext cx="360363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8" name="Rectangle 3"/>
          <p:cNvSpPr>
            <a:spLocks noRot="1" noChangeArrowheads="1"/>
          </p:cNvSpPr>
          <p:nvPr/>
        </p:nvSpPr>
        <p:spPr bwMode="auto">
          <a:xfrm>
            <a:off x="2143108" y="2928935"/>
            <a:ext cx="5541961" cy="428628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d. Concentración de iones tóxicos</a:t>
            </a:r>
            <a:endParaRPr lang="es-ES" sz="2000" b="1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" name="Rectangle 2"/>
          <p:cNvSpPr>
            <a:spLocks noRot="1" noChangeArrowheads="1"/>
          </p:cNvSpPr>
          <p:nvPr/>
        </p:nvSpPr>
        <p:spPr bwMode="auto">
          <a:xfrm>
            <a:off x="1500166" y="3643314"/>
            <a:ext cx="6661146" cy="1071570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t"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Aunque no hay estudios determinantes al respecto, son muy peligrosos</a:t>
            </a: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endParaRPr lang="es-ES" sz="2800" b="1" i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643174" y="5214950"/>
            <a:ext cx="3773488" cy="10271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Cloro (Cl)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Boro (B)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Mercurio (Hg)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7" name="Rectangle 3"/>
          <p:cNvSpPr>
            <a:spLocks noRot="1" noChangeArrowheads="1"/>
          </p:cNvSpPr>
          <p:nvPr/>
        </p:nvSpPr>
        <p:spPr bwMode="auto">
          <a:xfrm>
            <a:off x="2857488" y="2714621"/>
            <a:ext cx="4899019" cy="357190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d. pH</a:t>
            </a:r>
            <a:endParaRPr lang="es-ES" sz="2000" b="1" i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" name="Rectangle 2"/>
          <p:cNvSpPr>
            <a:spLocks noRot="1" noChangeArrowheads="1"/>
          </p:cNvSpPr>
          <p:nvPr/>
        </p:nvSpPr>
        <p:spPr bwMode="auto">
          <a:xfrm>
            <a:off x="1571604" y="3429001"/>
            <a:ext cx="6805608" cy="1428759"/>
          </a:xfrm>
          <a:prstGeom prst="rect">
            <a:avLst/>
          </a:prstGeom>
          <a:solidFill>
            <a:srgbClr val="FFFF99">
              <a:alpha val="99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</a:rPr>
              <a:t>pH = - log 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[</a:t>
            </a:r>
            <a:r>
              <a:rPr lang="es-ES" sz="2400" b="1" i="1" dirty="0">
                <a:solidFill>
                  <a:srgbClr val="000099"/>
                </a:solidFill>
              </a:rPr>
              <a:t>H</a:t>
            </a:r>
            <a:r>
              <a:rPr lang="es-ES" sz="2400" b="1" i="1" baseline="30000" dirty="0">
                <a:solidFill>
                  <a:srgbClr val="000099"/>
                </a:solidFill>
              </a:rPr>
              <a:t>+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]</a:t>
            </a:r>
          </a:p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 err="1">
                <a:solidFill>
                  <a:srgbClr val="000099"/>
                </a:solidFill>
              </a:rPr>
              <a:t>pOH</a:t>
            </a:r>
            <a:r>
              <a:rPr lang="es-ES" sz="2400" b="1" i="1" dirty="0">
                <a:solidFill>
                  <a:srgbClr val="000099"/>
                </a:solidFill>
              </a:rPr>
              <a:t> = - log 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[O</a:t>
            </a:r>
            <a:r>
              <a:rPr lang="es-ES" sz="2400" b="1" i="1" dirty="0">
                <a:solidFill>
                  <a:srgbClr val="000099"/>
                </a:solidFill>
              </a:rPr>
              <a:t>H</a:t>
            </a:r>
            <a:r>
              <a:rPr lang="es-ES" sz="2400" b="1" i="1" baseline="30000" dirty="0">
                <a:solidFill>
                  <a:srgbClr val="000099"/>
                </a:solidFill>
              </a:rPr>
              <a:t>-</a:t>
            </a:r>
            <a:r>
              <a:rPr lang="en-US" sz="2400" b="1" i="1" dirty="0">
                <a:solidFill>
                  <a:srgbClr val="000099"/>
                </a:solidFill>
                <a:cs typeface="Arial" charset="0"/>
              </a:rPr>
              <a:t>]</a:t>
            </a:r>
            <a:endParaRPr lang="es-ES" sz="2400" b="1" i="1" dirty="0">
              <a:solidFill>
                <a:srgbClr val="000099"/>
              </a:solidFill>
            </a:endParaRPr>
          </a:p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solidFill>
                  <a:srgbClr val="000099"/>
                </a:solidFill>
              </a:rPr>
              <a:t>pH + </a:t>
            </a:r>
            <a:r>
              <a:rPr lang="es-ES" sz="2400" b="1" i="1" dirty="0" err="1">
                <a:solidFill>
                  <a:srgbClr val="000099"/>
                </a:solidFill>
              </a:rPr>
              <a:t>pOH</a:t>
            </a:r>
            <a:r>
              <a:rPr lang="es-ES" sz="2400" b="1" i="1" dirty="0">
                <a:solidFill>
                  <a:srgbClr val="000099"/>
                </a:solidFill>
              </a:rPr>
              <a:t> = 7 (estado neutro)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357422" y="5286388"/>
            <a:ext cx="5127625" cy="1027112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&lt; 7 = Ácido (disponibilidad de Fe)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7 = Neutro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&gt; 7 = Básico (presencia de sales y bicarbonatos)</a:t>
            </a: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16200000">
            <a:off x="1429521" y="5499909"/>
            <a:ext cx="360362" cy="647700"/>
          </a:xfrm>
          <a:prstGeom prst="downArrow">
            <a:avLst>
              <a:gd name="adj1" fmla="val 50000"/>
              <a:gd name="adj2" fmla="val 44934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8" name="Rectangle 4" descr="70%"/>
          <p:cNvSpPr>
            <a:spLocks noRot="1" noChangeArrowheads="1"/>
          </p:cNvSpPr>
          <p:nvPr/>
        </p:nvSpPr>
        <p:spPr bwMode="auto">
          <a:xfrm>
            <a:off x="2071670" y="2928934"/>
            <a:ext cx="6518270" cy="50006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FFFF00"/>
              </a:buClr>
              <a:buFont typeface="Wingdings" pitchFamily="2" charset="2"/>
              <a:buNone/>
            </a:pPr>
            <a:r>
              <a:rPr lang="es-ES" sz="24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Soluciones</a:t>
            </a:r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5000628" y="3500438"/>
            <a:ext cx="493712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C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357290" y="4000504"/>
            <a:ext cx="7543800" cy="2634567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Mejora del sistema de drenaje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Flush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up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Uso de especies cespitosas tolerantes (</a:t>
            </a: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paspalum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, </a:t>
            </a: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zoysia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)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Mezcla de aguas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Incorporación de sólidos</a:t>
            </a: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Arenas</a:t>
            </a: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Sulfato cálcico  (2Na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x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+ CaSO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4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= </a:t>
            </a:r>
            <a:r>
              <a:rPr lang="es-ES" sz="1400" b="1" i="1" dirty="0" err="1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Cax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 + Na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2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SO</a:t>
            </a:r>
            <a:r>
              <a:rPr lang="es-ES" sz="1400" b="1" i="1" baseline="-25000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4 </a:t>
            </a: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)</a:t>
            </a:r>
            <a:endParaRPr lang="es-ES" sz="1400" b="1" i="1" baseline="-25000" dirty="0">
              <a:effectLst>
                <a:outerShdw blurRad="38100" dist="38100" dir="2700000" algn="tl">
                  <a:srgbClr val="006600"/>
                </a:outerShdw>
              </a:effectLst>
              <a:latin typeface="+mj-lt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AutoNum type="arabicPeriod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Acidificación del agua de riego</a:t>
            </a: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Quemadores de azufre (H2SO3 + CO3 = SO3 + 2CO2 + 2H20) </a:t>
            </a:r>
            <a:r>
              <a:rPr lang="es-ES" sz="1400" b="1" i="1" dirty="0" smtClean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)</a:t>
            </a:r>
            <a:endParaRPr lang="es-ES" sz="1400" b="1" i="1" dirty="0">
              <a:effectLst>
                <a:outerShdw blurRad="38100" dist="38100" dir="2700000" algn="tl">
                  <a:srgbClr val="006600"/>
                </a:outerShdw>
              </a:effectLst>
              <a:latin typeface="+mj-lt"/>
            </a:endParaRPr>
          </a:p>
          <a:p>
            <a:pPr marL="800100" lvl="1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</a:pPr>
            <a:r>
              <a:rPr lang="es-ES" sz="1400" b="1" i="1" dirty="0">
                <a:effectLst>
                  <a:outerShdw blurRad="38100" dist="38100" dir="2700000" algn="tl">
                    <a:srgbClr val="006600"/>
                  </a:outerShdw>
                </a:effectLst>
                <a:latin typeface="+mj-lt"/>
              </a:rPr>
              <a:t>Inyector de ácido (ácido + CO3 = CO2 + H2O)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7" name="Rectangle 5"/>
          <p:cNvSpPr>
            <a:spLocks noRot="1" noChangeArrowheads="1"/>
          </p:cNvSpPr>
          <p:nvPr/>
        </p:nvSpPr>
        <p:spPr bwMode="auto">
          <a:xfrm>
            <a:off x="2214546" y="2714620"/>
            <a:ext cx="6143668" cy="504825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just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Cantidad de agua: ¿Qué volumen de agua aplico?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142976" y="3500438"/>
            <a:ext cx="7786742" cy="2923877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1. Determinar la superficie regable (</a:t>
            </a:r>
            <a:r>
              <a:rPr lang="es-ES" sz="1600" b="1" dirty="0" err="1">
                <a:solidFill>
                  <a:srgbClr val="000000"/>
                </a:solidFill>
              </a:rPr>
              <a:t>Tees</a:t>
            </a:r>
            <a:r>
              <a:rPr lang="es-ES" sz="1600" b="1" dirty="0">
                <a:solidFill>
                  <a:srgbClr val="000000"/>
                </a:solidFill>
              </a:rPr>
              <a:t>; </a:t>
            </a:r>
            <a:r>
              <a:rPr lang="es-ES" sz="1600" b="1" dirty="0" err="1">
                <a:solidFill>
                  <a:srgbClr val="000000"/>
                </a:solidFill>
              </a:rPr>
              <a:t>fairways</a:t>
            </a:r>
            <a:r>
              <a:rPr lang="es-ES" sz="1600" b="1" dirty="0">
                <a:solidFill>
                  <a:srgbClr val="000000"/>
                </a:solidFill>
              </a:rPr>
              <a:t>, </a:t>
            </a:r>
            <a:r>
              <a:rPr lang="es-ES" sz="1600" b="1" dirty="0" err="1">
                <a:solidFill>
                  <a:srgbClr val="000000"/>
                </a:solidFill>
              </a:rPr>
              <a:t>greens</a:t>
            </a:r>
            <a:r>
              <a:rPr lang="es-ES" sz="1600" b="1" dirty="0">
                <a:solidFill>
                  <a:srgbClr val="000000"/>
                </a:solidFill>
              </a:rPr>
              <a:t>, rough, </a:t>
            </a:r>
            <a:r>
              <a:rPr lang="es-ES" sz="1600" b="1" dirty="0" err="1">
                <a:solidFill>
                  <a:srgbClr val="000000"/>
                </a:solidFill>
              </a:rPr>
              <a:t>outrough</a:t>
            </a:r>
            <a:r>
              <a:rPr lang="es-ES" sz="1600" b="1" dirty="0">
                <a:solidFill>
                  <a:srgbClr val="000000"/>
                </a:solidFill>
              </a:rPr>
              <a:t>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2. Especificar que especies cespitosas están presentes (</a:t>
            </a:r>
            <a:r>
              <a:rPr lang="es-ES" sz="1600" b="1" dirty="0" err="1">
                <a:solidFill>
                  <a:srgbClr val="000000"/>
                </a:solidFill>
              </a:rPr>
              <a:t>cool</a:t>
            </a:r>
            <a:r>
              <a:rPr lang="es-ES" sz="1600" b="1" dirty="0">
                <a:solidFill>
                  <a:srgbClr val="000000"/>
                </a:solidFill>
              </a:rPr>
              <a:t>, </a:t>
            </a:r>
            <a:r>
              <a:rPr lang="es-ES" sz="1600" b="1" dirty="0" err="1">
                <a:solidFill>
                  <a:srgbClr val="000000"/>
                </a:solidFill>
              </a:rPr>
              <a:t>warm</a:t>
            </a:r>
            <a:r>
              <a:rPr lang="es-ES" sz="1600" b="1" dirty="0">
                <a:solidFill>
                  <a:srgbClr val="000000"/>
                </a:solidFill>
              </a:rPr>
              <a:t> </a:t>
            </a:r>
            <a:r>
              <a:rPr lang="es-ES" sz="1600" b="1" dirty="0" err="1">
                <a:solidFill>
                  <a:srgbClr val="000000"/>
                </a:solidFill>
              </a:rPr>
              <a:t>season</a:t>
            </a:r>
            <a:r>
              <a:rPr lang="es-ES" sz="1600" b="1" dirty="0">
                <a:solidFill>
                  <a:srgbClr val="000000"/>
                </a:solidFill>
              </a:rPr>
              <a:t>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3. Aplicar el factor corrector (depende del suelo, césped, mantenimiento):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Green: 1,15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 err="1">
                <a:solidFill>
                  <a:srgbClr val="000000"/>
                </a:solidFill>
              </a:rPr>
              <a:t>Tee</a:t>
            </a:r>
            <a:r>
              <a:rPr lang="es-ES" sz="1600" b="1" dirty="0">
                <a:solidFill>
                  <a:srgbClr val="000000"/>
                </a:solidFill>
              </a:rPr>
              <a:t>: 1,05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Calle: 0.90</a:t>
            </a:r>
          </a:p>
          <a:p>
            <a:pPr lvl="3">
              <a:buClr>
                <a:schemeClr val="bg2"/>
              </a:buClr>
              <a:buFont typeface="Wingdings" pitchFamily="2" charset="2"/>
              <a:buChar char="§"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Rough: 0.70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4. Realización del cuadro (ver cuadro)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</a:rPr>
              <a:t>5. Lluvia neta = Lluvia bruta x 0.85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11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pic>
        <p:nvPicPr>
          <p:cNvPr id="8" name="Picture 514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285992"/>
            <a:ext cx="6715172" cy="4400541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28662" y="2214554"/>
            <a:ext cx="7858180" cy="4484702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28662" y="2214554"/>
            <a:ext cx="7923210" cy="4475013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571604" y="2928934"/>
          <a:ext cx="6643735" cy="35991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28747"/>
                <a:gridCol w="1328747"/>
                <a:gridCol w="1328747"/>
                <a:gridCol w="1328747"/>
                <a:gridCol w="1328747"/>
              </a:tblGrid>
              <a:tr h="8696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ZONAS DE JUEGO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DOSIS BRUTA</a:t>
                      </a:r>
                      <a:endParaRPr kumimoji="0" lang="es-E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ANUAL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SUPERFICIE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LITROS ANUAL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m</a:t>
                      </a:r>
                      <a:r>
                        <a:rPr kumimoji="0" lang="en-US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ANUAL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44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GREEN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1,165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11,650,000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11,650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44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TEE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1,064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21,280,000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21,280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615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CALLE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912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200,000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182,400,000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182,400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615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ROUGH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709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106,350,000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106,350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  <a:tr h="615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TOTAL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s-E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3,300,000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321,680,000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321,680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1500150"/>
            <a:ext cx="8572560" cy="5643626"/>
          </a:xfrm>
        </p:spPr>
        <p:txBody>
          <a:bodyPr>
            <a:normAutofit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</a:t>
            </a:r>
          </a:p>
          <a:p>
            <a:pPr marL="990600" lvl="1" indent="-533400" algn="l">
              <a:buClr>
                <a:schemeClr val="tx1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        </a:t>
            </a:r>
          </a:p>
        </p:txBody>
      </p:sp>
      <p:sp>
        <p:nvSpPr>
          <p:cNvPr id="6" name="Rectangle 5"/>
          <p:cNvSpPr>
            <a:spLocks noRot="1" noChangeArrowheads="1"/>
          </p:cNvSpPr>
          <p:nvPr/>
        </p:nvSpPr>
        <p:spPr bwMode="auto">
          <a:xfrm>
            <a:off x="2285984" y="2786058"/>
            <a:ext cx="6000792" cy="504825"/>
          </a:xfrm>
          <a:prstGeom prst="rect">
            <a:avLst/>
          </a:prstGeom>
          <a:solidFill>
            <a:srgbClr val="99CCFF">
              <a:alpha val="67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s-ES" sz="20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Cantidad de agua: ¿Qué volumen de agua aplico?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928794" y="3786190"/>
            <a:ext cx="6643734" cy="2385268"/>
          </a:xfrm>
          <a:prstGeom prst="rect">
            <a:avLst/>
          </a:prstGeom>
          <a:gradFill rotWithShape="1">
            <a:gsLst>
              <a:gs pos="0">
                <a:srgbClr val="99CCFF">
                  <a:alpha val="72000"/>
                </a:srgbClr>
              </a:gs>
              <a:gs pos="50000">
                <a:srgbClr val="99CCFF">
                  <a:gamma/>
                  <a:tint val="0"/>
                  <a:invGamma/>
                </a:srgbClr>
              </a:gs>
              <a:gs pos="100000">
                <a:srgbClr val="99CCFF">
                  <a:alpha val="72000"/>
                </a:srgbClr>
              </a:gs>
            </a:gsLst>
            <a:lin ang="18900000" scaled="1"/>
          </a:gradFill>
          <a:ln w="28575">
            <a:solidFill>
              <a:srgbClr val="008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Dosis de agua neta: ET0 – lluvia efectiva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Dosis bruta = dosis neta / 0.85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(ver cuadro pág. 7)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 Cálculo de la dosis bruta aplicando el correcto final</a:t>
            </a:r>
          </a:p>
          <a:p>
            <a:pPr indent="355600"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r>
              <a:rPr lang="es-ES" sz="1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 Cálculo de la dosis bruta anual de las superficies totales</a:t>
            </a:r>
          </a:p>
          <a:p>
            <a:pPr indent="355600">
              <a:spcBef>
                <a:spcPct val="5000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None/>
              <a:tabLst>
                <a:tab pos="273050" algn="l"/>
              </a:tabLst>
            </a:pPr>
            <a:endParaRPr lang="es-ES" sz="16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7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Con la aireación lo que se pretende es: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Controlar la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Mejora de la infiltración a través del perfil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Reducción de la compactación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M.O. no descompuesta entre la cubierta vegetal y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Fieltro, colchón o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Formada por:                         →  Favorecida por prácticas como: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Restos de hojas                        Exceso de fertilización nitrogenada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Tallos                                           Exceso de riego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Raíces muertas                        Baja frecuencia de corte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928662" y="2357430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314324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100010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1000100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1000100" y="521495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1000100" y="564357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4286248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4286248" y="521495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4286248" y="564357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7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4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900" dirty="0" smtClean="0"/>
              <a:t> </a:t>
            </a:r>
            <a:r>
              <a:rPr lang="es-E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Detalle del espesor de la capa de M.O., fieltro, colchón o </a:t>
            </a:r>
            <a:r>
              <a:rPr lang="es-ES" sz="29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thatch</a:t>
            </a:r>
            <a:endParaRPr lang="es-ES" sz="29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4" name="13 Imagen" descr="THAT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2643182"/>
            <a:ext cx="5000660" cy="3357586"/>
          </a:xfrm>
          <a:prstGeom prst="rect">
            <a:avLst/>
          </a:prstGeom>
        </p:spPr>
      </p:pic>
      <p:sp>
        <p:nvSpPr>
          <p:cNvPr id="15" name="14 Flecha derecha"/>
          <p:cNvSpPr/>
          <p:nvPr/>
        </p:nvSpPr>
        <p:spPr>
          <a:xfrm>
            <a:off x="2071670" y="4000504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00150"/>
            <a:ext cx="8286808" cy="5643626"/>
          </a:xfrm>
        </p:spPr>
        <p:txBody>
          <a:bodyPr>
            <a:normAutofit fontScale="6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5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45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Tendencia de diferentes variedades a la acumulación de M.O.</a:t>
            </a:r>
            <a:endParaRPr lang="es-E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500166" y="3000372"/>
          <a:ext cx="6096000" cy="2225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32000"/>
                <a:gridCol w="2032000"/>
                <a:gridCol w="2032000"/>
              </a:tblGrid>
              <a:tr h="37084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latin typeface="+mn-lt"/>
                          <a:ea typeface="Calibri"/>
                          <a:cs typeface="Calibri"/>
                        </a:rPr>
                        <a:t>Tendencia a la acumulación de materia orgánica o “</a:t>
                      </a:r>
                      <a:r>
                        <a:rPr lang="es-ES" sz="1600" b="1" i="1" dirty="0" err="1">
                          <a:latin typeface="+mn-lt"/>
                          <a:ea typeface="Calibri"/>
                          <a:cs typeface="Calibri"/>
                        </a:rPr>
                        <a:t>Thatch</a:t>
                      </a:r>
                      <a:r>
                        <a:rPr lang="es-ES" sz="1600" b="1" dirty="0" smtClean="0">
                          <a:latin typeface="+mn-lt"/>
                          <a:ea typeface="Calibri"/>
                          <a:cs typeface="Calibri"/>
                        </a:rPr>
                        <a:t>”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89535" marR="8953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latin typeface="+mn-lt"/>
                          <a:ea typeface="Calibri"/>
                          <a:cs typeface="Calibri"/>
                        </a:rPr>
                        <a:t>Alta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latin typeface="+mn-lt"/>
                          <a:ea typeface="Calibri"/>
                          <a:cs typeface="Calibri"/>
                        </a:rPr>
                        <a:t>Media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>
                          <a:latin typeface="+mn-lt"/>
                          <a:ea typeface="Calibri"/>
                          <a:cs typeface="Calibri"/>
                        </a:rPr>
                        <a:t>Baja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Zoysia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Poa pratensis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Lolium perenne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Cynodon datylon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Agrostis stolonifera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Festuca arundinacea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Festuca</a:t>
                      </a:r>
                      <a:r>
                        <a:rPr lang="es-ES" sz="1600" i="1" dirty="0"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rubra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Festuca trachyphylla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>
                          <a:latin typeface="+mn-lt"/>
                          <a:ea typeface="Calibri"/>
                          <a:cs typeface="Calibri"/>
                        </a:rPr>
                        <a:t>Bouteloua dactyloides</a:t>
                      </a:r>
                      <a:endParaRPr lang="es-ES" sz="16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6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Festuca</a:t>
                      </a:r>
                      <a:r>
                        <a:rPr lang="es-ES" sz="1600" i="1" dirty="0"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es-ES" sz="1600" i="1" dirty="0" err="1">
                          <a:latin typeface="+mn-lt"/>
                          <a:ea typeface="Calibri"/>
                          <a:cs typeface="Calibri"/>
                        </a:rPr>
                        <a:t>rubra</a:t>
                      </a: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6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Concentraciones de M.O.&gt; 4-5 % en zona radicular en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USGA: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Originan una capa impermeable al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Originan una capa impermeable al intercambio de gases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Debido a esto, 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sufre una serie de consecuencias: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Favorecer la aparición de enfermedades y plagas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Hidrofobia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Reducción intercambio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gasesoso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Compactación del suelo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Disminución del crecimiento radicular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Scalping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/ Huellas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Pérdida de firmeza = disminución velocidad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100010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1000100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1000100" y="435769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1000100" y="357187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1000100" y="514351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1000100" y="557214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1000100" y="600076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porosidad del suelo se divide en: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Macroporos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volumen de aire en 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Microporos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volumen de agua en el suelo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Cuando se reduce el volumen de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macroporos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en el suelo: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Aumenta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Con las prácticas de aireación / pinchado: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- Solución ideal para restaurar la estructura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- Restablecer contenido de oxígeno necesario para la planta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●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Extracción de pequeños cilindros de suelo con césped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●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 deja una cavidad o agujero sobre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– calle-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tee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- rough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2 Estrella de 4 puntas"/>
          <p:cNvSpPr/>
          <p:nvPr/>
        </p:nvSpPr>
        <p:spPr>
          <a:xfrm>
            <a:off x="857224" y="3571876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4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7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7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7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Resultados:</a:t>
            </a: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/>
              <a:t>              </a:t>
            </a: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Aliviar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Favorecer la penetración de agua, aire, recebos, fertilizantes,…</a:t>
            </a: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Esquema del proceso de aireación en hueco:</a:t>
            </a: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7" name="6 Imagen" descr="pincha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4071942"/>
            <a:ext cx="4010025" cy="242889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501122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8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Además, con el Pinchado: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Se expulsan gases tóxicos acumulados en la zona radicular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Minimizar la aparición de capa negra o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black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Mejorar el drenaje superficial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Mejora penetración de agua en suelos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hidrofóbicos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spots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928662" y="321468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928662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0" name="9 Imagen" descr="black lay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4143380"/>
            <a:ext cx="3495675" cy="2457450"/>
          </a:xfrm>
          <a:prstGeom prst="rect">
            <a:avLst/>
          </a:prstGeom>
        </p:spPr>
      </p:pic>
      <p:sp>
        <p:nvSpPr>
          <p:cNvPr id="11" name="10 Flecha derecha"/>
          <p:cNvSpPr/>
          <p:nvPr/>
        </p:nvSpPr>
        <p:spPr>
          <a:xfrm rot="10800000">
            <a:off x="5429256" y="521495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501122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Más pros y contras del Pinchado: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Eliminación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estratificación del suelo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Restitución del suelo cuando va acompañado de recebos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Favorecer el control del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hatch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Promover el desarrollo de nuevas raíces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Interrumpir temporalmente la superficie de juego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Aumentar la superficie de suelo expuesta a desecación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Proporcionar un hábitat favorable para los insectos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2" name="11 Menos"/>
          <p:cNvSpPr/>
          <p:nvPr/>
        </p:nvSpPr>
        <p:spPr>
          <a:xfrm>
            <a:off x="1000100" y="5572140"/>
            <a:ext cx="357190" cy="35719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Menos"/>
          <p:cNvSpPr/>
          <p:nvPr/>
        </p:nvSpPr>
        <p:spPr>
          <a:xfrm>
            <a:off x="1000100" y="4714884"/>
            <a:ext cx="357190" cy="35719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Menos"/>
          <p:cNvSpPr/>
          <p:nvPr/>
        </p:nvSpPr>
        <p:spPr>
          <a:xfrm>
            <a:off x="1000100" y="5143512"/>
            <a:ext cx="357190" cy="357190"/>
          </a:xfrm>
          <a:prstGeom prst="mathMin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Más"/>
          <p:cNvSpPr/>
          <p:nvPr/>
        </p:nvSpPr>
        <p:spPr>
          <a:xfrm>
            <a:off x="928662" y="4000504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Más"/>
          <p:cNvSpPr/>
          <p:nvPr/>
        </p:nvSpPr>
        <p:spPr>
          <a:xfrm>
            <a:off x="928662" y="2714620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Más"/>
          <p:cNvSpPr/>
          <p:nvPr/>
        </p:nvSpPr>
        <p:spPr>
          <a:xfrm>
            <a:off x="928662" y="3143248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Más"/>
          <p:cNvSpPr/>
          <p:nvPr/>
        </p:nvSpPr>
        <p:spPr>
          <a:xfrm>
            <a:off x="928662" y="3571876"/>
            <a:ext cx="357190" cy="285752"/>
          </a:xfrm>
          <a:prstGeom prst="mathPlus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Métodos de Aireación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Pinchos huecos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→ Pinchos macizos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o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Water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injection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jet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anu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857496"/>
            <a:ext cx="342902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IMG_05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857496"/>
            <a:ext cx="343852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85000" lnSpcReduction="1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3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3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huecos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" y="-1"/>
          <a:ext cx="9143995" cy="68579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74560"/>
                <a:gridCol w="754166"/>
                <a:gridCol w="714380"/>
                <a:gridCol w="779986"/>
                <a:gridCol w="674560"/>
                <a:gridCol w="974346"/>
                <a:gridCol w="899431"/>
                <a:gridCol w="815081"/>
                <a:gridCol w="1283550"/>
                <a:gridCol w="1573935"/>
              </a:tblGrid>
              <a:tr h="169416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Diámetro del pincho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Espaciamiento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Nº de agujeros por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Área de impacto de un solo pincho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Área total impactada %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Nº de pinchados necesarios para tratar el 20% de la superficie</a:t>
                      </a:r>
                      <a:endParaRPr lang="es-E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Pies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Pulg.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mm</a:t>
                      </a:r>
                      <a:r>
                        <a:rPr lang="es-ES" sz="900" baseline="30000"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9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ES" sz="9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4,91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2,45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6,35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0,049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31,613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1,23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11,04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5,52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3,6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9,525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0,010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70,968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7,2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19,63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9,82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2,0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1/2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12,701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0,196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126,451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4,91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4,1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1x1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25x25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1600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30,68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25x50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800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15,34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1,3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7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5/8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15,876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2x2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50x50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0,307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198,064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>
                          <a:latin typeface="Calibri"/>
                          <a:ea typeface="Calibri"/>
                          <a:cs typeface="Calibri"/>
                        </a:rPr>
                        <a:t>7,67</a:t>
                      </a:r>
                      <a:endParaRPr lang="es-E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900" dirty="0">
                          <a:latin typeface="Calibri"/>
                          <a:ea typeface="Calibri"/>
                          <a:cs typeface="Calibri"/>
                        </a:rPr>
                        <a:t>2,6</a:t>
                      </a:r>
                      <a:endParaRPr lang="es-E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4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7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7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7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5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Pinchos macizos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No extrae cilindros, no se elimina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Reducen la limpieza de la superficie = mano de obra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Recuperación más rápida de la superficie de juego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Posibilidad de mayor periodicidad en la labor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5 Imagen" descr="maciz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4000504"/>
            <a:ext cx="4171950" cy="264320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643966" cy="5643626"/>
          </a:xfrm>
        </p:spPr>
        <p:txBody>
          <a:bodyPr>
            <a:normAutofit fontScale="47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9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59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4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Slicing</a:t>
            </a:r>
            <a:r>
              <a:rPr lang="es-ES" sz="4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o </a:t>
            </a:r>
            <a:r>
              <a:rPr lang="es-ES" sz="4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endParaRPr lang="es-ES" sz="4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 </a:t>
            </a:r>
            <a:r>
              <a:rPr lang="es-ES" sz="4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Slicer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= Delgadas cuchillas en forma de V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→</a:t>
            </a:r>
            <a:r>
              <a:rPr lang="es-ES" sz="4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Spiking</a:t>
            </a:r>
            <a:r>
              <a:rPr lang="es-E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= cuchillas sólidas sobre eje horizontal y menor </a:t>
            </a:r>
            <a:r>
              <a:rPr lang="es-ES" sz="4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profunidad</a:t>
            </a:r>
            <a:endParaRPr lang="es-ES" sz="4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slicing gree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357562"/>
            <a:ext cx="3810000" cy="2857500"/>
          </a:xfrm>
          <a:prstGeom prst="rect">
            <a:avLst/>
          </a:prstGeom>
        </p:spPr>
      </p:pic>
      <p:pic>
        <p:nvPicPr>
          <p:cNvPr id="2050" name="Imagen 6" descr="slic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286124"/>
            <a:ext cx="257176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6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5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45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Water</a:t>
            </a:r>
            <a:r>
              <a:rPr lang="es-E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Injection</a:t>
            </a:r>
            <a:endParaRPr lang="es-ES" sz="3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4 Imagen" descr="water injec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3029308"/>
            <a:ext cx="4371996" cy="307146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6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5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 / Pinchado</a:t>
            </a:r>
            <a:endParaRPr lang="es-ES" sz="45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Dry</a:t>
            </a:r>
            <a:r>
              <a:rPr lang="es-E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jet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Courier New" pitchFamily="49" charset="0"/>
              <a:buChar char="o"/>
            </a:pPr>
            <a:endParaRPr lang="es-E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6" name="5 Imagen" descr="dry j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2786058"/>
            <a:ext cx="4714908" cy="3071834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Escarificado o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Verticut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Afecta a la parte superficial del suelo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Cuchillas verticales sobre un eje horizontal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Extrayen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parte de la capa de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Alteración de la superficie mínima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7" name="16 Estrella de 4 puntas"/>
          <p:cNvSpPr/>
          <p:nvPr/>
        </p:nvSpPr>
        <p:spPr>
          <a:xfrm>
            <a:off x="1000100" y="3214686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Estrella de 4 puntas"/>
          <p:cNvSpPr/>
          <p:nvPr/>
        </p:nvSpPr>
        <p:spPr>
          <a:xfrm>
            <a:off x="1000100" y="3571876"/>
            <a:ext cx="285752" cy="285752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4" name="Picture 2" descr="RFEG ago-090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071942"/>
            <a:ext cx="3160913" cy="2476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RFEG ago-0900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4071942"/>
            <a:ext cx="375547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Aireación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Grooming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6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Verticut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superficial para estimular el crecimiento lateral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También se corta el césped de forma vertical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IMGP00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429000"/>
            <a:ext cx="4214842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Flecha derecha"/>
          <p:cNvSpPr/>
          <p:nvPr/>
        </p:nvSpPr>
        <p:spPr>
          <a:xfrm rot="10800000">
            <a:off x="6429388" y="5500702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112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8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Adición de una capa de arena silícea a la superficie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para: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/>
              <a:t>             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Rellenar los canales originados en el pinchado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Aportar una fina capa que da homogeneidad a la superficie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Beneficios con el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Aumentar descomposición de la capa de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Alisar y suavizar, aumentando la firmeza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Reducir el </a:t>
            </a:r>
            <a:r>
              <a:rPr lang="es-ES" sz="8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grain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Mejorar capacidad recuperación del césped</a:t>
            </a:r>
            <a:endParaRPr lang="es-ES" sz="8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Fomentar la densidad y textura del césped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Mejorar la resiembra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Modificar la estructura del suelo existente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Estrella de 4 puntas"/>
          <p:cNvSpPr/>
          <p:nvPr/>
        </p:nvSpPr>
        <p:spPr>
          <a:xfrm>
            <a:off x="1000100" y="400050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strella de 4 puntas"/>
          <p:cNvSpPr/>
          <p:nvPr/>
        </p:nvSpPr>
        <p:spPr>
          <a:xfrm>
            <a:off x="1000100" y="478632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Estrella de 4 puntas"/>
          <p:cNvSpPr/>
          <p:nvPr/>
        </p:nvSpPr>
        <p:spPr>
          <a:xfrm>
            <a:off x="1000100" y="4357694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Estrella de 4 puntas"/>
          <p:cNvSpPr/>
          <p:nvPr/>
        </p:nvSpPr>
        <p:spPr>
          <a:xfrm>
            <a:off x="1000100" y="3571876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Estrella de 4 puntas"/>
          <p:cNvSpPr/>
          <p:nvPr/>
        </p:nvSpPr>
        <p:spPr>
          <a:xfrm>
            <a:off x="1000100" y="5143512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strella de 4 puntas"/>
          <p:cNvSpPr/>
          <p:nvPr/>
        </p:nvSpPr>
        <p:spPr>
          <a:xfrm>
            <a:off x="1000100" y="5572140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strella de 4 puntas"/>
          <p:cNvSpPr/>
          <p:nvPr/>
        </p:nvSpPr>
        <p:spPr>
          <a:xfrm>
            <a:off x="1000100" y="6000768"/>
            <a:ext cx="214314" cy="214314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8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8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efectivo programa de recebo requiere: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/>
              <a:t>             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Seleccionar de forma apropiada el material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Aplicar con frecuencia y dosis adecuada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Adaptar el programa a la climatología y calendario del Club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Material para el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- “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Coarse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over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fine,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never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fine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over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coarse</a:t>
            </a:r>
            <a:r>
              <a:rPr lang="es-ES" sz="6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”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7" name="16 Flecha curvada hacia la derecha"/>
          <p:cNvSpPr/>
          <p:nvPr/>
        </p:nvSpPr>
        <p:spPr>
          <a:xfrm>
            <a:off x="928662" y="314324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8" name="17 Imagen" descr="IMG_04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4500570"/>
            <a:ext cx="2928958" cy="2071701"/>
          </a:xfrm>
          <a:prstGeom prst="rect">
            <a:avLst/>
          </a:prstGeom>
        </p:spPr>
      </p:pic>
      <p:pic>
        <p:nvPicPr>
          <p:cNvPr id="5122" name="Imagen 10" descr="driil &amp; fi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4500571"/>
            <a:ext cx="293370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5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5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51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5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51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Perfil de un suelo tras aireación y </a:t>
            </a:r>
            <a:r>
              <a:rPr lang="es-ES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topdressing</a:t>
            </a: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  <a:endParaRPr lang="es-E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/>
              <a:t>              </a:t>
            </a: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Canales creados por la graden = menos profundos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Canales creados por la </a:t>
            </a:r>
            <a:r>
              <a:rPr lang="es-E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pinchadora</a:t>
            </a: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más profundos</a:t>
            </a:r>
            <a:endParaRPr lang="es-E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928662" y="278605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928662" y="242886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7" name="16 Imagen" descr="canal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3429000"/>
            <a:ext cx="4071966" cy="3214710"/>
          </a:xfrm>
          <a:prstGeom prst="rect">
            <a:avLst/>
          </a:prstGeom>
        </p:spPr>
      </p:pic>
      <p:sp>
        <p:nvSpPr>
          <p:cNvPr id="18" name="17 Flecha derecha"/>
          <p:cNvSpPr/>
          <p:nvPr/>
        </p:nvSpPr>
        <p:spPr>
          <a:xfrm rot="10800000">
            <a:off x="5572132" y="4143380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Flecha derecha"/>
          <p:cNvSpPr/>
          <p:nvPr/>
        </p:nvSpPr>
        <p:spPr>
          <a:xfrm>
            <a:off x="4000496" y="4572008"/>
            <a:ext cx="785818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derecha"/>
          <p:cNvSpPr/>
          <p:nvPr/>
        </p:nvSpPr>
        <p:spPr>
          <a:xfrm>
            <a:off x="7572396" y="2857496"/>
            <a:ext cx="785818" cy="214314"/>
          </a:xfrm>
          <a:prstGeom prst="right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 rot="10800000">
            <a:off x="7500958" y="2428868"/>
            <a:ext cx="78581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70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40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Recebo</a:t>
            </a:r>
            <a:endParaRPr lang="es-ES" sz="4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2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Profundidad obtenida en el suelo tras diferentes dosis de recebos:</a:t>
            </a:r>
            <a:endParaRPr lang="es-ES" sz="2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3600" b="1" dirty="0" smtClean="0"/>
              <a:t>          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357290" y="2714618"/>
          <a:ext cx="6310314" cy="369475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155157"/>
                <a:gridCol w="3155157"/>
              </a:tblGrid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Dosis de Recebo </a:t>
                      </a:r>
                      <a:r>
                        <a:rPr lang="es-E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(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m</a:t>
                      </a:r>
                      <a:r>
                        <a:rPr lang="es-ES" sz="1600" b="1" baseline="30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3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/100 m</a:t>
                      </a:r>
                      <a:r>
                        <a:rPr lang="es-ES" sz="1600" b="1" baseline="30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2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)</a:t>
                      </a:r>
                      <a:endParaRPr lang="es-E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Profundidad 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Obtenida</a:t>
                      </a:r>
                      <a:r>
                        <a:rPr lang="es-ES" sz="1600" b="1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 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/>
                          <a:cs typeface="Calibri"/>
                        </a:rPr>
                        <a:t>(mm)</a:t>
                      </a:r>
                      <a:endParaRPr lang="es-E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0,035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779145" algn="ctr"/>
                          <a:tab pos="1558290" algn="r"/>
                        </a:tabLs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	0,4	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0,07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0,8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latin typeface="+mj-lt"/>
                          <a:ea typeface="Calibri"/>
                          <a:cs typeface="Calibri"/>
                        </a:rPr>
                        <a:t>0,14</a:t>
                      </a:r>
                      <a:endParaRPr lang="es-ES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1,6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0,21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2,4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0,28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3,3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0,42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4,9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0,57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>
                          <a:latin typeface="+mj-lt"/>
                          <a:ea typeface="Calibri"/>
                          <a:cs typeface="Calibri"/>
                        </a:rPr>
                        <a:t>6,6</a:t>
                      </a:r>
                      <a:endParaRPr lang="es-ES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latin typeface="+mj-lt"/>
                          <a:ea typeface="Calibri"/>
                          <a:cs typeface="Calibri"/>
                        </a:rPr>
                        <a:t>0,71</a:t>
                      </a:r>
                      <a:endParaRPr lang="es-ES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600" dirty="0">
                          <a:latin typeface="+mj-lt"/>
                          <a:ea typeface="Calibri"/>
                          <a:cs typeface="Calibri"/>
                        </a:rPr>
                        <a:t>8,2</a:t>
                      </a:r>
                      <a:endParaRPr lang="es-ES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325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8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r>
              <a:rPr lang="es-ES" sz="8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es-ES" sz="8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Recebo</a:t>
            </a:r>
            <a:endParaRPr lang="es-ES" sz="86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v"/>
            </a:pPr>
            <a:r>
              <a:rPr lang="es-ES" sz="6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Adaptar el programa de </a:t>
            </a:r>
            <a:r>
              <a:rPr lang="es-ES" sz="6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topdressing</a:t>
            </a:r>
            <a:endParaRPr lang="es-ES" sz="6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Selección de material: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- Campos recién establecidos = mismo material original 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Uso de diferentes materiales en recebo: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- Puede provocar la estratificación en el perfil = </a:t>
            </a:r>
            <a:r>
              <a:rPr lang="es-ES" sz="62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layering</a:t>
            </a:r>
            <a:endParaRPr lang="es-ES" sz="6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/>
              <a:t>     - </a:t>
            </a: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Impide correcta infiltración del agua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6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Interrumpiendo el crecimiento de las raíces </a:t>
            </a:r>
            <a:endParaRPr lang="es-ES" sz="6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MANTENIMIENTO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Las labores culturales van enfocadas 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Control de la M.O.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Reducción de la compactación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Mejora de la infiltración a través del perfil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→ Un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verde requiere numerosos aportes de fertilizantes: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Originan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eleveado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crecimiento vegetativo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Favorece la acumulación de M.O. = </a:t>
            </a:r>
            <a:r>
              <a:rPr lang="es-ES" sz="8000" b="1" i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thatch</a:t>
            </a:r>
            <a:endParaRPr lang="es-ES" sz="8000" b="1" i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La función del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greenkeeper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es: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Encontrar el equilibrio 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Conseguir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firmes y un </a:t>
            </a:r>
            <a:r>
              <a:rPr lang="es-ES" sz="80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crecimeinto</a:t>
            </a:r>
            <a:r>
              <a:rPr lang="es-ES" sz="8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vegetativo controlado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MECÁNICA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25000" lnSpcReduction="20000"/>
          </a:bodyPr>
          <a:lstStyle/>
          <a:p>
            <a:pPr algn="l">
              <a:spcBef>
                <a:spcPct val="50000"/>
              </a:spcBef>
              <a:buClr>
                <a:srgbClr val="9900CC"/>
              </a:buClr>
              <a:buFont typeface="Wingdings" pitchFamily="2" charset="2"/>
              <a:buChar char="q"/>
            </a:pPr>
            <a:r>
              <a:rPr lang="es-ES" sz="1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1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Protocolo rutinario de actuación en taller</a:t>
            </a:r>
            <a:endParaRPr lang="es-ES" sz="11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Un mantenimiento diario y básico es de vital importancia: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a) Control niveles de aceite y agua, neumáticos, combustible,…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b) Lavado de la máquina tras su uso y repostada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c) Evitar corrosiones por falta de limpieza, ayudando al mecánico: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Revisión de la maquinaria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Verificación de la calidad de corte, fugas de aceite y estado general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- Verificación de la altura de corte (diario en máquinas de </a:t>
            </a:r>
            <a:r>
              <a:rPr lang="es-ES" sz="8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Otros registros: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a)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Tabla </a:t>
            </a: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 seguimiento de revisiones del parque de maquinaria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b) Carpetas de registro para cada máquina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1500174"/>
            <a:ext cx="7851648" cy="971544"/>
          </a:xfrm>
        </p:spPr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FFFF00"/>
                </a:solidFill>
              </a:rPr>
              <a:t>FIN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500150"/>
            <a:ext cx="8429684" cy="5643626"/>
          </a:xfrm>
        </p:spPr>
        <p:txBody>
          <a:bodyPr>
            <a:normAutofit fontScale="47500" lnSpcReduction="20000"/>
          </a:bodyPr>
          <a:lstStyle/>
          <a:p>
            <a:pPr algn="ctr">
              <a:spcBef>
                <a:spcPct val="50000"/>
              </a:spcBef>
              <a:buClr>
                <a:srgbClr val="9900CC"/>
              </a:buClr>
            </a:pPr>
            <a:endParaRPr lang="es-ES" sz="73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buClr>
                <a:srgbClr val="9900CC"/>
              </a:buClr>
            </a:pPr>
            <a:endParaRPr lang="es-ES" sz="73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buClr>
                <a:srgbClr val="9900CC"/>
              </a:buClr>
            </a:pPr>
            <a:r>
              <a:rPr lang="es-ES" sz="73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 por su atención</a:t>
            </a:r>
            <a:endParaRPr lang="es-ES" sz="73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50000"/>
              </a:spcBef>
              <a:buClr>
                <a:srgbClr val="9900CC"/>
              </a:buClr>
            </a:pPr>
            <a:r>
              <a:rPr lang="es-ES" sz="7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Ruegos y preguntas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endParaRPr lang="es-ES" sz="50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endParaRPr lang="es-ES" sz="8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endParaRPr lang="es-ES" sz="80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</a:p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ct val="0"/>
              </a:spcBef>
            </a:pPr>
            <a:endParaRPr lang="es-ES" sz="5600" b="1" dirty="0" smtClean="0">
              <a:solidFill>
                <a:schemeClr val="accent3">
                  <a:tint val="90000"/>
                  <a:satMod val="12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285852" y="4643446"/>
            <a:ext cx="6480175" cy="48577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rgbClr val="FFFF00"/>
              </a:gs>
            </a:gsLst>
            <a:lin ang="2700000" scaled="1"/>
          </a:gradFill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dirty="0">
                <a:solidFill>
                  <a:srgbClr val="003300"/>
                </a:solidFill>
              </a:rPr>
              <a:t>Contacto: </a:t>
            </a:r>
            <a:r>
              <a:rPr lang="es-ES" sz="2400" i="1" dirty="0">
                <a:solidFill>
                  <a:srgbClr val="0000FF"/>
                </a:solidFill>
              </a:rPr>
              <a:t>dgomez@rfegolf.es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B0FFCE5-2974-461E-B53B-6528C4E38605}"/>
</file>

<file path=customXml/itemProps2.xml><?xml version="1.0" encoding="utf-8"?>
<ds:datastoreItem xmlns:ds="http://schemas.openxmlformats.org/officeDocument/2006/customXml" ds:itemID="{3B6B3749-1C02-451A-8D07-3649C13D3B6A}"/>
</file>

<file path=customXml/itemProps3.xml><?xml version="1.0" encoding="utf-8"?>
<ds:datastoreItem xmlns:ds="http://schemas.openxmlformats.org/officeDocument/2006/customXml" ds:itemID="{20313F44-A1BB-4DA2-BA33-E22AC4AF9ED2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2851</TotalTime>
  <Words>6617</Words>
  <Application>Microsoft Office PowerPoint</Application>
  <PresentationFormat>Presentación en pantalla (4:3)</PresentationFormat>
  <Paragraphs>1891</Paragraphs>
  <Slides>125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125</vt:i4>
      </vt:variant>
    </vt:vector>
  </HeadingPairs>
  <TitlesOfParts>
    <vt:vector size="126" baseType="lpstr">
      <vt:lpstr>Flujo</vt:lpstr>
      <vt:lpstr>CURSO DE FORMACIÓN COLOMBIA</vt:lpstr>
      <vt:lpstr>BACKGROUND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CONSTRUCCIÓN DE GREENS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Diapositiva 54</vt:lpstr>
      <vt:lpstr>Diapositiva 55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MANTENIMIENTO</vt:lpstr>
      <vt:lpstr>MECÁNICA</vt:lpstr>
      <vt:lpstr>FIN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FORMACIÓN COLOMBIA</dc:title>
  <dc:creator>Benito</dc:creator>
  <cp:lastModifiedBy>Benito</cp:lastModifiedBy>
  <cp:revision>393</cp:revision>
  <dcterms:created xsi:type="dcterms:W3CDTF">2011-05-16T06:12:01Z</dcterms:created>
  <dcterms:modified xsi:type="dcterms:W3CDTF">2011-05-27T06:23:01Z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