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7" r:id="rId7"/>
    <p:sldId id="281" r:id="rId8"/>
    <p:sldId id="270" r:id="rId9"/>
    <p:sldId id="268" r:id="rId10"/>
    <p:sldId id="269" r:id="rId11"/>
    <p:sldId id="273" r:id="rId12"/>
    <p:sldId id="271" r:id="rId13"/>
    <p:sldId id="272" r:id="rId14"/>
    <p:sldId id="274" r:id="rId15"/>
    <p:sldId id="275" r:id="rId16"/>
    <p:sldId id="276" r:id="rId17"/>
    <p:sldId id="261" r:id="rId18"/>
    <p:sldId id="277" r:id="rId19"/>
    <p:sldId id="278" r:id="rId20"/>
    <p:sldId id="279" r:id="rId21"/>
    <p:sldId id="280" r:id="rId22"/>
    <p:sldId id="282" r:id="rId23"/>
    <p:sldId id="262" r:id="rId24"/>
    <p:sldId id="283" r:id="rId25"/>
    <p:sldId id="284" r:id="rId26"/>
    <p:sldId id="285" r:id="rId27"/>
    <p:sldId id="286" r:id="rId28"/>
    <p:sldId id="287" r:id="rId29"/>
    <p:sldId id="288" r:id="rId30"/>
    <p:sldId id="298" r:id="rId31"/>
    <p:sldId id="290" r:id="rId32"/>
    <p:sldId id="291" r:id="rId33"/>
    <p:sldId id="292" r:id="rId34"/>
    <p:sldId id="293" r:id="rId35"/>
    <p:sldId id="294" r:id="rId36"/>
    <p:sldId id="295" r:id="rId37"/>
    <p:sldId id="326" r:id="rId38"/>
    <p:sldId id="327" r:id="rId39"/>
    <p:sldId id="296" r:id="rId40"/>
    <p:sldId id="297" r:id="rId41"/>
    <p:sldId id="299" r:id="rId42"/>
    <p:sldId id="309" r:id="rId43"/>
    <p:sldId id="300" r:id="rId44"/>
    <p:sldId id="301" r:id="rId45"/>
    <p:sldId id="302" r:id="rId46"/>
    <p:sldId id="310" r:id="rId47"/>
    <p:sldId id="303" r:id="rId48"/>
    <p:sldId id="304" r:id="rId49"/>
    <p:sldId id="305" r:id="rId50"/>
    <p:sldId id="311" r:id="rId51"/>
    <p:sldId id="306" r:id="rId52"/>
    <p:sldId id="307" r:id="rId53"/>
    <p:sldId id="308" r:id="rId54"/>
    <p:sldId id="312" r:id="rId55"/>
    <p:sldId id="328" r:id="rId56"/>
    <p:sldId id="263" r:id="rId57"/>
    <p:sldId id="264" r:id="rId58"/>
    <p:sldId id="313" r:id="rId59"/>
    <p:sldId id="314" r:id="rId60"/>
    <p:sldId id="319" r:id="rId61"/>
    <p:sldId id="315" r:id="rId62"/>
    <p:sldId id="317" r:id="rId63"/>
    <p:sldId id="318" r:id="rId64"/>
    <p:sldId id="320" r:id="rId65"/>
    <p:sldId id="321" r:id="rId66"/>
    <p:sldId id="322" r:id="rId67"/>
    <p:sldId id="323" r:id="rId68"/>
    <p:sldId id="324" r:id="rId69"/>
    <p:sldId id="325" r:id="rId70"/>
    <p:sldId id="265" r:id="rId7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61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74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customXml" Target="../customXml/item2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78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customXml" Target="../customXml/item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17C088-1C0E-4385-A9BE-52F7F2C4E07A}" type="datetimeFigureOut">
              <a:rPr lang="es-ES" smtClean="0"/>
              <a:pPr/>
              <a:t>05/10/2011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969A25-A125-407F-A25E-73BFD3803769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1472" y="1214422"/>
            <a:ext cx="7851648" cy="2343168"/>
          </a:xfrm>
        </p:spPr>
        <p:txBody>
          <a:bodyPr>
            <a:noAutofit/>
          </a:bodyPr>
          <a:lstStyle/>
          <a:p>
            <a:pPr algn="ctr"/>
            <a:r>
              <a:rPr lang="es-ES" sz="4400" dirty="0" smtClean="0">
                <a:solidFill>
                  <a:srgbClr val="0070C0"/>
                </a:solidFill>
              </a:rPr>
              <a:t>GESTIÓN AMBIENTAL EN CAMPOS DE GOLF</a:t>
            </a:r>
            <a:br>
              <a:rPr lang="es-ES" sz="4400" dirty="0" smtClean="0">
                <a:solidFill>
                  <a:srgbClr val="0070C0"/>
                </a:solidFill>
              </a:rPr>
            </a:br>
            <a:r>
              <a:rPr lang="es-ES" sz="4400" dirty="0" smtClean="0">
                <a:solidFill>
                  <a:srgbClr val="0070C0"/>
                </a:solidFill>
              </a:rPr>
              <a:t>ASPECTOS AMBIENTALES EN GRANDES COMPETICIONES</a:t>
            </a:r>
            <a:endParaRPr lang="es-ES" sz="44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3929066"/>
            <a:ext cx="7854696" cy="210979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s-ES" sz="2800" b="1" i="1" dirty="0" smtClean="0">
                <a:solidFill>
                  <a:srgbClr val="FF0000"/>
                </a:solidFill>
              </a:rPr>
              <a:t>VIII Jornadas Internacionales de Golf y Medio Ambiente</a:t>
            </a:r>
          </a:p>
          <a:p>
            <a:endParaRPr lang="es-ES" sz="2400" b="1" i="1" dirty="0" smtClean="0">
              <a:solidFill>
                <a:srgbClr val="FF0000"/>
              </a:solidFill>
            </a:endParaRPr>
          </a:p>
          <a:p>
            <a:pPr algn="ctr"/>
            <a:r>
              <a:rPr lang="es-ES" sz="2800" b="1" i="1" dirty="0" smtClean="0">
                <a:solidFill>
                  <a:srgbClr val="FF0000"/>
                </a:solidFill>
              </a:rPr>
              <a:t>Marbella 6 y 7 de Octubre de 2011</a:t>
            </a:r>
          </a:p>
          <a:p>
            <a:endParaRPr lang="es-ES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1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por Benito González</a:t>
            </a:r>
            <a:endParaRPr lang="es-ES" sz="1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7851648" cy="1328734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chemeClr val="accent1"/>
                </a:solidFill>
              </a:rPr>
              <a:t>      BACKGROUND</a:t>
            </a:r>
            <a:endParaRPr lang="es-ES" sz="6000" dirty="0">
              <a:solidFill>
                <a:schemeClr val="accent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1714488"/>
            <a:ext cx="8182004" cy="4929222"/>
          </a:xfrm>
        </p:spPr>
        <p:txBody>
          <a:bodyPr>
            <a:normAutofit fontScale="25000" lnSpcReduction="20000"/>
          </a:bodyPr>
          <a:lstStyle/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Diplomado en Ingeniería Técnica Agrícola (Universidad de Sevilla)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8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</a:t>
            </a:r>
            <a:r>
              <a:rPr lang="es-ES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Mantenimiento en Campos de Golf (EADE)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8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Turfgrass</a:t>
            </a:r>
            <a:r>
              <a:rPr lang="es-ES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</a:t>
            </a:r>
            <a:r>
              <a:rPr lang="es-ES" sz="8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s-ES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 (Michigan </a:t>
            </a:r>
            <a:r>
              <a:rPr lang="es-ES" sz="8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  <a:r>
              <a:rPr lang="es-ES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l">
              <a:spcBef>
                <a:spcPct val="50000"/>
              </a:spcBef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pPr algn="l">
              <a:spcBef>
                <a:spcPct val="50000"/>
              </a:spcBef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Centro Nacional de la RFEG                    Club Golf  Soria                                                     </a:t>
            </a:r>
          </a:p>
          <a:p>
            <a:pPr algn="l">
              <a:spcBef>
                <a:spcPct val="50000"/>
              </a:spcBef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Monte – Castillo Golf  Resort                  Augusta Golf Calatayud</a:t>
            </a:r>
          </a:p>
          <a:p>
            <a:pPr algn="l">
              <a:spcBef>
                <a:spcPct val="50000"/>
              </a:spcBef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Bel-Air Country Club                                </a:t>
            </a:r>
            <a:r>
              <a:rPr lang="es-ES" sz="8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Club</a:t>
            </a: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B. A. Torrejón</a:t>
            </a:r>
          </a:p>
          <a:p>
            <a:pPr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</a:p>
          <a:p>
            <a:pPr algn="l"/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</a:t>
            </a:r>
            <a:r>
              <a:rPr lang="es-E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Benito González</a:t>
            </a:r>
          </a:p>
          <a:p>
            <a:pPr algn="l"/>
            <a:r>
              <a:rPr lang="es-E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es-E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Greenkeeper</a:t>
            </a:r>
            <a:r>
              <a:rPr lang="es-E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Green </a:t>
            </a:r>
            <a:r>
              <a:rPr lang="es-E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endParaRPr lang="es-ES" sz="8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Real Federación Española de Golf</a:t>
            </a:r>
            <a:endParaRPr lang="es-ES" sz="8800" dirty="0" smtClean="0"/>
          </a:p>
          <a:p>
            <a:pPr algn="l"/>
            <a:endParaRPr lang="es-ES" sz="55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endParaRPr lang="es-ES" dirty="0"/>
          </a:p>
        </p:txBody>
      </p:sp>
      <p:pic>
        <p:nvPicPr>
          <p:cNvPr id="5" name="Picture 4" descr="Logo RFEG alta resolució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5143512"/>
            <a:ext cx="1209675" cy="1357321"/>
          </a:xfrm>
          <a:prstGeom prst="rect">
            <a:avLst/>
          </a:prstGeom>
          <a:noFill/>
        </p:spPr>
      </p:pic>
      <p:pic>
        <p:nvPicPr>
          <p:cNvPr id="6" name="5 Imagen" descr="sostenibilid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857232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8072494" cy="178595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 ¿Qué es la sostenibilidad    </a:t>
            </a:r>
            <a:br>
              <a:rPr lang="es-ES" sz="6000" dirty="0" smtClean="0">
                <a:solidFill>
                  <a:srgbClr val="0070C0"/>
                </a:solidFill>
              </a:rPr>
            </a:br>
            <a:r>
              <a:rPr lang="es-ES" sz="6000" dirty="0" smtClean="0">
                <a:solidFill>
                  <a:srgbClr val="0070C0"/>
                </a:solidFill>
              </a:rPr>
              <a:t>     en campos de golf?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2500306"/>
            <a:ext cx="8072494" cy="392909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La     sostenibilidad    se    basa    en    tres     bases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fundamentales: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SOCIAL     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ECONÓMICA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MEDIOAMBIENTAL</a:t>
            </a:r>
          </a:p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Para   que   un   campo   tenga   éxito = SOSTENIBLE,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tienen que cumplirse las tres bases fundamentales     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puesto que se encuentran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INTERRELACIONADAS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85786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Debe de existir una demanda de juego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 permitir  construcción  de campos de golf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con planes de viabilidad ficticios o no reales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 asumir que  la urbanización amortizará la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inversión del campo de golf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4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  <a:effectLst/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Canchas de Prácticas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Marcador de contenido" descr="Cancha e Práctic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857364"/>
            <a:ext cx="7429552" cy="4417571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  <a:effectLst/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Golf en los colegios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Colegi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928802"/>
            <a:ext cx="7429552" cy="4500594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143000"/>
          </a:xfrm>
        </p:spPr>
        <p:txBody>
          <a:bodyPr/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Bautismos de golf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Bautism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935163"/>
            <a:ext cx="7358114" cy="43894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Nuevos Pitch &amp; Putts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Pitch&amp;Put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935163"/>
            <a:ext cx="7572428" cy="43894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Casas Club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El Prat (Casa Club y campo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143116"/>
            <a:ext cx="8229600" cy="3714776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 sostenible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Marcador de contenido" descr="IMG_08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935163"/>
            <a:ext cx="6929486" cy="4389437"/>
          </a:xfrm>
        </p:spPr>
      </p:pic>
      <p:sp>
        <p:nvSpPr>
          <p:cNvPr id="7" name="6 CuadroTexto"/>
          <p:cNvSpPr txBox="1"/>
          <p:nvPr/>
        </p:nvSpPr>
        <p:spPr>
          <a:xfrm>
            <a:off x="1214414" y="5357826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Augusta Golf Calatayud, Junio 2011</a:t>
            </a:r>
            <a:endParaRPr 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</a:t>
            </a:r>
            <a:r>
              <a:rPr lang="es-E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ensayos técnicos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mediante el seguimiento de ensayos técnicos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Técnicos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Marcador de contenido" descr="Construcció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857365"/>
            <a:ext cx="7072362" cy="4467236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ensayos técnicos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ensayos técnicos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 </a:t>
            </a:r>
            <a:r>
              <a:rPr lang="es-E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Superficies </a:t>
            </a:r>
            <a:r>
              <a:rPr lang="es-ES" sz="5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Marcador de contenido" descr="Color Pastiz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935163"/>
            <a:ext cx="7429552" cy="43894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 factores   del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 factores   del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Riego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Un buen diseño de riego reducirá el consumo de agua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Mayor eficiencia hídrica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Control de: pérdidas, auditorías de riego, calidades de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las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aguas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Aporte hídrico según las necesidades de la planta (ET)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/>
              </a:rPr>
              <a:t>   → En definitiva, una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/>
              </a:rPr>
              <a:t>buena gestión del agua</a:t>
            </a:r>
            <a:endParaRPr lang="es-ES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714488"/>
            <a:ext cx="7215238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factores   del 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factores   del 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Aireación</a:t>
            </a:r>
            <a:endParaRPr lang="es-ES" sz="2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La realización de labores de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aireación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afecta a la salud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de la planta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Evita la aparición de problemas de anoxia en el suelo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Reduce la aplicación de fitosanitarios: una planta sana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necesita menor número de tratamientos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6 Marcador de contenido" descr="Sin título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714488"/>
            <a:ext cx="3155178" cy="321471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6 Marcador de contenido" descr="Sin título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714488"/>
            <a:ext cx="3155178" cy="3214710"/>
          </a:xfrm>
        </p:spPr>
      </p:pic>
      <p:pic>
        <p:nvPicPr>
          <p:cNvPr id="8" name="7 Imagen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1643050"/>
            <a:ext cx="3155177" cy="321470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6 Marcador de contenido" descr="Sin título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714488"/>
            <a:ext cx="3155178" cy="3214710"/>
          </a:xfrm>
        </p:spPr>
      </p:pic>
      <p:pic>
        <p:nvPicPr>
          <p:cNvPr id="8" name="7 Imagen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1643050"/>
            <a:ext cx="3155177" cy="3214709"/>
          </a:xfrm>
          <a:prstGeom prst="rect">
            <a:avLst/>
          </a:prstGeom>
        </p:spPr>
      </p:pic>
      <p:pic>
        <p:nvPicPr>
          <p:cNvPr id="5" name="4 Imagen" descr="IMG_148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3286124"/>
            <a:ext cx="4000528" cy="32147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factores   del 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factores   del 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Siega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El  correcto   mantenimiento  y   funcionamiento  de  la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maquinaria  reducirá  durante la  siega, lesiones  en  la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planta, puerta de entrada de enfermedades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Una adecuada rutina de siega de las diferentes áreas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del campo proporcionará reducción de costes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Siega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6 Marcador de contenido" descr="shilleagh 0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643050"/>
            <a:ext cx="6498191" cy="471290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factores   del 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factores   del 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Tratamientos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Uso de materias activas adecuadas tras diagnóstico de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las posibles enfermedades o problemas existentes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Uso de las medidas protectores  y equipamiento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adecuado para una correcta aplicación 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8 Marcador de contenido" descr="spray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857363"/>
            <a:ext cx="6715172" cy="44672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factores   del 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factores   del 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Fertilización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El adecuado uso de fertilizantes reduce el consumo  de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combustible  al   establecer   mayor   control   sobre  el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crecimiento de la planta y por tanto de la siega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Aportar las dosis necesarias de nutrientes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básandonos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en analíticas de suelos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Buffering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en lagos, abonos lenta liberación,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etc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…</a:t>
            </a:r>
          </a:p>
          <a:p>
            <a:pPr algn="just">
              <a:buFont typeface="Wingdings" pitchFamily="2" charset="2"/>
              <a:buChar char="§"/>
            </a:pP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ü"/>
            </a:pP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Marcador de contenido" descr="IMG_072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935163"/>
            <a:ext cx="6429420" cy="4389437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factores   del 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Entran  en  juego  factores   del   mantenimiento  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afectan medioambientalmente, tales como: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Aireación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Siega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Tratamientos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Recursos humanos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928802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Recursos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humanos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La  formación  y  educación  del personal del campo de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golf  en  relación  a  temas  medioambientales: gestión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de  residuos, medidas   de  protección, concienciación,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etc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…</a:t>
            </a:r>
          </a:p>
          <a:p>
            <a:pPr algn="just">
              <a:buFont typeface="Wingdings" pitchFamily="2" charset="2"/>
              <a:buChar char="q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Humanos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6 Marcador de contenido" descr="red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1" y="2000240"/>
            <a:ext cx="4429156" cy="285752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Humanos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6 Marcador de contenido" descr="red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1" y="2000240"/>
            <a:ext cx="4429156" cy="2857520"/>
          </a:xfrm>
        </p:spPr>
      </p:pic>
      <p:pic>
        <p:nvPicPr>
          <p:cNvPr id="4" name="3 Imagen" descr="Zona de Gestión de residuos-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3571876"/>
            <a:ext cx="4429156" cy="285752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785926"/>
            <a:ext cx="8358246" cy="4643470"/>
          </a:xfrm>
        </p:spPr>
        <p:txBody>
          <a:bodyPr>
            <a:noAutofit/>
          </a:bodyPr>
          <a:lstStyle/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Siguiendo las pautas anteriores y contando con los servicios de un </a:t>
            </a:r>
            <a:r>
              <a:rPr lang="es-E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greenkeeper</a:t>
            </a: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con una formación y experiencia contrastada se logrará un medio SOSTENIBLE, mediante la aplicación de las mejores técnicas y prácticas culturales manteniendo un compromiso medioambiental que asegure dicho objetivo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¿De que forma interviene la Federación?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Formación   de   encargados   en   el   CNG (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Anfitauro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Torrejón  de  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Ardoz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El  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Saler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RACE,  Manises,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etc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…)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Convenio con la AEdG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Formación de becados y envío a Estados Unidos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Proyectos Medioambientales (FIDA)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Liderar    el    Benchmarking    con    la  R&amp;A,   mejores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prácticas culturales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Miembro del GCC de la EGA 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43042" y="500042"/>
            <a:ext cx="7643834" cy="1143032"/>
          </a:xfrm>
        </p:spPr>
        <p:txBody>
          <a:bodyPr>
            <a:normAutofit/>
          </a:bodyPr>
          <a:lstStyle/>
          <a:p>
            <a:pPr algn="ctr"/>
            <a:r>
              <a:rPr lang="es-ES" sz="5400" dirty="0" smtClean="0">
                <a:solidFill>
                  <a:srgbClr val="0070C0"/>
                </a:solidFill>
              </a:rPr>
              <a:t>Preparación de Torneos</a:t>
            </a:r>
            <a:endParaRPr lang="es-ES" sz="54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857364"/>
            <a:ext cx="8286808" cy="4572032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La  preparación  de  un campo de golf para un torneo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es una labor de planificación que dura meses </a:t>
            </a:r>
          </a:p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Se  realizan  3-4 visitas  en  los  6-8  meses  previos  al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torneo, dependiendo de la relevancia del mismo</a:t>
            </a:r>
          </a:p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Tras  cada  visita  se  redacta  un informe de situación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mismo, incluyendo fotos y muestras en el caso de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ser necesario</a:t>
            </a:r>
          </a:p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Durante la semana del torneo se realiza labor directa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asesoramiento </a:t>
            </a:r>
            <a:r>
              <a:rPr lang="es-E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 situ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en el campo de golf </a:t>
            </a: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43042" y="500042"/>
            <a:ext cx="7643834" cy="1143032"/>
          </a:xfrm>
        </p:spPr>
        <p:txBody>
          <a:bodyPr>
            <a:normAutofit/>
          </a:bodyPr>
          <a:lstStyle/>
          <a:p>
            <a:pPr algn="ctr"/>
            <a:r>
              <a:rPr lang="es-ES" sz="5400" dirty="0" smtClean="0">
                <a:solidFill>
                  <a:srgbClr val="0070C0"/>
                </a:solidFill>
              </a:rPr>
              <a:t>Preparación de Torneos</a:t>
            </a:r>
            <a:endParaRPr lang="es-ES" sz="54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857364"/>
            <a:ext cx="8286808" cy="4572032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Se debe tomar perspectiva y acogerse a los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plannings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 mantenimiento  que  los  campos  de  golf posean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y a las posibilidades de los mismos</a:t>
            </a:r>
          </a:p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Dicha  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metolodogía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pretende   dejar   el   campo  en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mejores condiciones que al inicio de la preparación</a:t>
            </a:r>
          </a:p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Inventir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en infraestructuras que a la larga mejoran la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calidad  en   el  mantenimiento  repercutiendo  en  el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jugador directamente</a:t>
            </a:r>
          </a:p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“Mejorar los campos de golf a través de los torneos”</a:t>
            </a: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928670"/>
            <a:ext cx="1062037" cy="6115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 de un campo en la preparación de un torneo</a:t>
            </a:r>
            <a:endParaRPr lang="es-E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 algn="ctr">
              <a:buFont typeface="Wingdings" pitchFamily="2" charset="2"/>
              <a:buChar char="§"/>
            </a:pP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European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Nations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Cup “La Sella Golf”-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Dénia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España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),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Años 2008/2009/2010 y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2011</a:t>
            </a:r>
          </a:p>
          <a:p>
            <a:pPr algn="ctr">
              <a:buNone/>
            </a:pPr>
            <a:endParaRPr lang="es-E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4 Imagen" descr="Logo_European_Nations_C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4357694"/>
            <a:ext cx="1785950" cy="1143008"/>
          </a:xfrm>
          <a:prstGeom prst="rect">
            <a:avLst/>
          </a:prstGeom>
        </p:spPr>
      </p:pic>
      <p:pic>
        <p:nvPicPr>
          <p:cNvPr id="6" name="5 Imagen" descr="23-ed1f490e6a03-mediu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357694"/>
            <a:ext cx="1773936" cy="115214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 de un campo en la preparación de un torneo</a:t>
            </a:r>
            <a:endParaRPr lang="es-E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Marcador de contenido" descr="IMG_00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2714620"/>
            <a:ext cx="5072098" cy="3429024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 de un campo en la preparación de un torneo</a:t>
            </a:r>
            <a:endParaRPr lang="es-E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Marcador de contenido" descr="IMG_00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2714620"/>
            <a:ext cx="5072098" cy="3429024"/>
          </a:xfrm>
        </p:spPr>
      </p:pic>
      <p:pic>
        <p:nvPicPr>
          <p:cNvPr id="4" name="3 Imagen" descr="IMG_03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2714620"/>
            <a:ext cx="5072098" cy="340565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 de un campo en la preparación de un torneo</a:t>
            </a:r>
            <a:endParaRPr lang="es-E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Marcador de contenido" descr="IMG_00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2714620"/>
            <a:ext cx="5072098" cy="3429024"/>
          </a:xfrm>
        </p:spPr>
      </p:pic>
      <p:pic>
        <p:nvPicPr>
          <p:cNvPr id="4" name="3 Imagen" descr="IMG_03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2714620"/>
            <a:ext cx="5072098" cy="3405653"/>
          </a:xfrm>
          <a:prstGeom prst="rect">
            <a:avLst/>
          </a:prstGeom>
        </p:spPr>
      </p:pic>
      <p:pic>
        <p:nvPicPr>
          <p:cNvPr id="6" name="5 Imagen" descr="IMG_05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2714620"/>
            <a:ext cx="5072098" cy="342902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 de un campo en la preparación de un torneo</a:t>
            </a:r>
            <a:endParaRPr lang="es-E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Marcador de contenido" descr="IMG_00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571744"/>
            <a:ext cx="4857784" cy="3538542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 de un campo en la preparación de un torneo</a:t>
            </a:r>
            <a:endParaRPr lang="es-E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Marcador de contenido" descr="IMG_00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571744"/>
            <a:ext cx="4857784" cy="3538542"/>
          </a:xfrm>
        </p:spPr>
      </p:pic>
      <p:pic>
        <p:nvPicPr>
          <p:cNvPr id="5" name="4 Imagen" descr="IMG_05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2571744"/>
            <a:ext cx="4857784" cy="35004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 de un campo en la preparación de un torneo</a:t>
            </a:r>
            <a:endParaRPr lang="es-E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Marcador de contenido" descr="IMG_00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571744"/>
            <a:ext cx="4857784" cy="3538542"/>
          </a:xfrm>
        </p:spPr>
      </p:pic>
      <p:pic>
        <p:nvPicPr>
          <p:cNvPr id="5" name="4 Imagen" descr="IMG_05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2571744"/>
            <a:ext cx="4857784" cy="3500462"/>
          </a:xfrm>
          <a:prstGeom prst="rect">
            <a:avLst/>
          </a:prstGeom>
        </p:spPr>
      </p:pic>
      <p:pic>
        <p:nvPicPr>
          <p:cNvPr id="6" name="5 Imagen" descr="IMG_03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306" y="2571744"/>
            <a:ext cx="4857784" cy="35004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 de un campo en la preparación de un torneo</a:t>
            </a:r>
            <a:endParaRPr lang="es-E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8 Marcador de contenido" descr="IMG_00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2643182"/>
            <a:ext cx="4857784" cy="35084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 de un campo en la preparación de un torneo</a:t>
            </a:r>
            <a:endParaRPr lang="es-E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8 Marcador de contenido" descr="IMG_00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2643182"/>
            <a:ext cx="4857784" cy="3508400"/>
          </a:xfrm>
          <a:prstGeom prst="rect">
            <a:avLst/>
          </a:prstGeom>
        </p:spPr>
      </p:pic>
      <p:pic>
        <p:nvPicPr>
          <p:cNvPr id="4" name="3 Imagen" descr="IMG_03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2643182"/>
            <a:ext cx="4929222" cy="35004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Evolución de un campo en la preparación de un torneo</a:t>
            </a:r>
            <a:endParaRPr lang="es-E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8 Marcador de contenido" descr="IMG_00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2643182"/>
            <a:ext cx="4857784" cy="3508400"/>
          </a:xfrm>
          <a:prstGeom prst="rect">
            <a:avLst/>
          </a:prstGeom>
        </p:spPr>
      </p:pic>
      <p:pic>
        <p:nvPicPr>
          <p:cNvPr id="4" name="3 Imagen" descr="IMG_03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2643182"/>
            <a:ext cx="4929222" cy="3500462"/>
          </a:xfrm>
          <a:prstGeom prst="rect">
            <a:avLst/>
          </a:prstGeom>
        </p:spPr>
      </p:pic>
      <p:pic>
        <p:nvPicPr>
          <p:cNvPr id="5" name="4 Imagen" descr="IMG_05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2643182"/>
            <a:ext cx="4929222" cy="35004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2343168"/>
          </a:xfrm>
        </p:spPr>
        <p:txBody>
          <a:bodyPr>
            <a:normAutofit/>
          </a:bodyPr>
          <a:lstStyle/>
          <a:p>
            <a:pPr algn="ctr"/>
            <a:r>
              <a:rPr lang="es-E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 por su atención</a:t>
            </a:r>
            <a: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3857628"/>
            <a:ext cx="7854696" cy="2786082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Ruegos y preguntas</a:t>
            </a:r>
          </a:p>
          <a:p>
            <a:pPr algn="ctr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20080531202149-sostenibilid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2214554"/>
            <a:ext cx="2014540" cy="1199139"/>
          </a:xfrm>
          <a:prstGeom prst="rect">
            <a:avLst/>
          </a:prstGeo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357290" y="5429264"/>
            <a:ext cx="6480175" cy="46166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FFF00"/>
              </a:gs>
            </a:gsLst>
            <a:lin ang="2700000" scaled="1"/>
          </a:gra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 smtClean="0">
                <a:solidFill>
                  <a:srgbClr val="003300"/>
                </a:solidFill>
              </a:rPr>
              <a:t>Contacto: </a:t>
            </a:r>
            <a:r>
              <a:rPr lang="es-ES" sz="2400" i="1" dirty="0" smtClean="0">
                <a:solidFill>
                  <a:srgbClr val="0000FF"/>
                </a:solidFill>
              </a:rPr>
              <a:t>bgonzalez@rfegolf.es</a:t>
            </a:r>
            <a:endParaRPr lang="es-ES" sz="2400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B2F12CA-7A3D-43A7-8A02-3C86C5247EF5}"/>
</file>

<file path=customXml/itemProps2.xml><?xml version="1.0" encoding="utf-8"?>
<ds:datastoreItem xmlns:ds="http://schemas.openxmlformats.org/officeDocument/2006/customXml" ds:itemID="{0A046E5A-4045-45AA-A086-182238E9CDAD}"/>
</file>

<file path=customXml/itemProps3.xml><?xml version="1.0" encoding="utf-8"?>
<ds:datastoreItem xmlns:ds="http://schemas.openxmlformats.org/officeDocument/2006/customXml" ds:itemID="{DC8BF74C-9F5E-4B75-A937-8040CDE7C176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801</TotalTime>
  <Words>2201</Words>
  <Application>Microsoft Office PowerPoint</Application>
  <PresentationFormat>Presentación en pantalla (4:3)</PresentationFormat>
  <Paragraphs>477</Paragraphs>
  <Slides>70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70</vt:i4>
      </vt:variant>
    </vt:vector>
  </HeadingPairs>
  <TitlesOfParts>
    <vt:vector size="71" baseType="lpstr">
      <vt:lpstr>Flujo</vt:lpstr>
      <vt:lpstr>GESTIÓN AMBIENTAL EN CAMPOS DE GOLF ASPECTOS AMBIENTALES EN GRANDES COMPETICIONES</vt:lpstr>
      <vt:lpstr>      BACKGROUND</vt:lpstr>
      <vt:lpstr>     ¿Qué es la sostenibilidad          en campos de golf?</vt:lpstr>
      <vt:lpstr>SOCIAL</vt:lpstr>
      <vt:lpstr>SOCIAL</vt:lpstr>
      <vt:lpstr>SOCIAL</vt:lpstr>
      <vt:lpstr>Canchas de Prácticas</vt:lpstr>
      <vt:lpstr>SOCIAL</vt:lpstr>
      <vt:lpstr>SOCIAL</vt:lpstr>
      <vt:lpstr>Golf en los colegios</vt:lpstr>
      <vt:lpstr>SOCIAL</vt:lpstr>
      <vt:lpstr>SOCIAL</vt:lpstr>
      <vt:lpstr>Bautismos de golf</vt:lpstr>
      <vt:lpstr>SOCIAL</vt:lpstr>
      <vt:lpstr>SOCIAL</vt:lpstr>
      <vt:lpstr>Nuevos Pitch &amp; Putts</vt:lpstr>
      <vt:lpstr>ECONÓMICA</vt:lpstr>
      <vt:lpstr>ECONÓMICA</vt:lpstr>
      <vt:lpstr>Casas Club</vt:lpstr>
      <vt:lpstr>ECONÓMICA</vt:lpstr>
      <vt:lpstr>ECONÓMICA</vt:lpstr>
      <vt:lpstr>Mantenimiento sostenible</vt:lpstr>
      <vt:lpstr>ECONÓMICA</vt:lpstr>
      <vt:lpstr>ECONÓMICA</vt:lpstr>
      <vt:lpstr>Ensayos Técnicos</vt:lpstr>
      <vt:lpstr>ECONÓMICA</vt:lpstr>
      <vt:lpstr>ECONÓMICA</vt:lpstr>
      <vt:lpstr>Superficies jugables</vt:lpstr>
      <vt:lpstr>    MEDIOAMBIENTAL</vt:lpstr>
      <vt:lpstr>    MEDIOAMBIENTAL</vt:lpstr>
      <vt:lpstr>    MEDIOAMBIENTAL</vt:lpstr>
      <vt:lpstr>Riego</vt:lpstr>
      <vt:lpstr>    MEDIOAMBIENTAL</vt:lpstr>
      <vt:lpstr>    MEDIOAMBIENTAL</vt:lpstr>
      <vt:lpstr>    MEDIOAMBIENTAL</vt:lpstr>
      <vt:lpstr>Aireación</vt:lpstr>
      <vt:lpstr>Aireación</vt:lpstr>
      <vt:lpstr>Aireación</vt:lpstr>
      <vt:lpstr>    MEDIOAMBIENTAL</vt:lpstr>
      <vt:lpstr>    MEDIOAMBIENTAL</vt:lpstr>
      <vt:lpstr>    MEDIOAMBIENTAL</vt:lpstr>
      <vt:lpstr>Siega</vt:lpstr>
      <vt:lpstr>    MEDIOAMBIENTAL</vt:lpstr>
      <vt:lpstr>    MEDIOAMBIENTAL</vt:lpstr>
      <vt:lpstr>    MEDIOAMBIENTAL</vt:lpstr>
      <vt:lpstr>Tratamientos</vt:lpstr>
      <vt:lpstr>    MEDIOAMBIENTAL</vt:lpstr>
      <vt:lpstr>    MEDIOAMBIENTAL</vt:lpstr>
      <vt:lpstr>    MEDIOAMBIENTAL</vt:lpstr>
      <vt:lpstr>Fertilización</vt:lpstr>
      <vt:lpstr>    MEDIOAMBIENTAL</vt:lpstr>
      <vt:lpstr>    MEDIOAMBIENTAL</vt:lpstr>
      <vt:lpstr>    MEDIOAMBIENTAL</vt:lpstr>
      <vt:lpstr>Recursos Humanos</vt:lpstr>
      <vt:lpstr>Recursos Humanos</vt:lpstr>
      <vt:lpstr>    MEDIOAMBIENTAL</vt:lpstr>
      <vt:lpstr>     MEDIOAMBIENTAL</vt:lpstr>
      <vt:lpstr>Preparación de Torneos</vt:lpstr>
      <vt:lpstr>Preparación de Torneos</vt:lpstr>
      <vt:lpstr>Evolución de un campo en la preparación de un torneo</vt:lpstr>
      <vt:lpstr>Evolución de un campo en la preparación de un torneo</vt:lpstr>
      <vt:lpstr>Evolución de un campo en la preparación de un torneo</vt:lpstr>
      <vt:lpstr>Evolución de un campo en la preparación de un torneo</vt:lpstr>
      <vt:lpstr>Evolución de un campo en la preparación de un torneo</vt:lpstr>
      <vt:lpstr>Evolución de un campo en la preparación de un torneo</vt:lpstr>
      <vt:lpstr>Evolución de un campo en la preparación de un torneo</vt:lpstr>
      <vt:lpstr>Evolución de un campo en la preparación de un torneo</vt:lpstr>
      <vt:lpstr>Evolución de un campo en la preparación de un torneo</vt:lpstr>
      <vt:lpstr>Evolución de un campo en la preparación de un torneo</vt:lpstr>
      <vt:lpstr>Muchas gracias por su atención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SOSTENIBILIDAD EN CAMPOS DE GOLF</dc:title>
  <dc:creator>Benito</dc:creator>
  <cp:lastModifiedBy>Benito</cp:lastModifiedBy>
  <cp:revision>179</cp:revision>
  <dcterms:created xsi:type="dcterms:W3CDTF">2011-03-30T18:11:47Z</dcterms:created>
  <dcterms:modified xsi:type="dcterms:W3CDTF">2011-10-05T21:09:01Z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