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2" r:id="rId34"/>
    <p:sldId id="290" r:id="rId35"/>
    <p:sldId id="291" r:id="rId36"/>
    <p:sldId id="293" r:id="rId37"/>
    <p:sldId id="294" r:id="rId38"/>
    <p:sldId id="295" r:id="rId3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92D05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0C88A7D-358E-49CA-B97D-2716BF5FFE5C}" type="datetimeFigureOut">
              <a:rPr lang="es-ES" smtClean="0"/>
              <a:pPr/>
              <a:t>31/05/2011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BA28495-69A6-427F-B64A-9F23954B5B0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785794"/>
            <a:ext cx="8229600" cy="3414738"/>
          </a:xfrm>
        </p:spPr>
        <p:txBody>
          <a:bodyPr>
            <a:normAutofit fontScale="90000"/>
          </a:bodyPr>
          <a:lstStyle/>
          <a:p>
            <a:r>
              <a:rPr lang="es-ES" sz="4900" b="1" u="sng" dirty="0">
                <a:solidFill>
                  <a:srgbClr val="002060"/>
                </a:solidFill>
              </a:rPr>
              <a:t>PLAN DE FORMACIÓN PROFESIONALES </a:t>
            </a:r>
            <a:r>
              <a:rPr lang="es-ES" sz="4900" b="1" u="sng" dirty="0" smtClean="0">
                <a:solidFill>
                  <a:srgbClr val="002060"/>
                </a:solidFill>
              </a:rPr>
              <a:t/>
            </a:r>
            <a:br>
              <a:rPr lang="es-ES" sz="4900" b="1" u="sng" dirty="0" smtClean="0">
                <a:solidFill>
                  <a:srgbClr val="002060"/>
                </a:solidFill>
              </a:rPr>
            </a:br>
            <a:r>
              <a:rPr lang="es-ES" sz="4900" u="sng" dirty="0" smtClean="0">
                <a:solidFill>
                  <a:srgbClr val="002060"/>
                </a:solidFill>
              </a:rPr>
              <a:t/>
            </a:r>
            <a:br>
              <a:rPr lang="es-ES" sz="4900" u="sng" dirty="0" smtClean="0">
                <a:solidFill>
                  <a:srgbClr val="002060"/>
                </a:solidFill>
              </a:rPr>
            </a:br>
            <a:r>
              <a:rPr lang="es-ES" sz="4900" b="1" u="sng" dirty="0" smtClean="0">
                <a:solidFill>
                  <a:srgbClr val="002060"/>
                </a:solidFill>
              </a:rPr>
              <a:t>GREEN </a:t>
            </a:r>
            <a:r>
              <a:rPr lang="es-ES" sz="4900" b="1" u="sng" dirty="0">
                <a:solidFill>
                  <a:srgbClr val="002060"/>
                </a:solidFill>
              </a:rPr>
              <a:t>SECTION</a:t>
            </a: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es-ES" sz="3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NIVEL I</a:t>
            </a:r>
          </a:p>
          <a:p>
            <a:endParaRPr lang="es-E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Diego Peña-Pareja</a:t>
            </a:r>
          </a:p>
          <a:p>
            <a:pPr algn="r"/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Benito González</a:t>
            </a:r>
            <a:endParaRPr 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2030" y="571480"/>
            <a:ext cx="8229600" cy="1143008"/>
          </a:xfrm>
        </p:spPr>
        <p:txBody>
          <a:bodyPr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BACKGROUND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1643050"/>
            <a:ext cx="8072494" cy="4714908"/>
          </a:xfrm>
        </p:spPr>
        <p:txBody>
          <a:bodyPr>
            <a:normAutofit fontScale="70000" lnSpcReduction="20000"/>
          </a:bodyPr>
          <a:lstStyle/>
          <a:p>
            <a:pPr algn="just">
              <a:spcBef>
                <a:spcPct val="50000"/>
              </a:spcBef>
              <a:buClr>
                <a:srgbClr val="9900CC"/>
              </a:buClr>
            </a:pPr>
            <a:r>
              <a:rPr lang="es-E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Diplomado en Ingeniería Técnica Agrícola (Universidad de Sevilla)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Mantenimiento en Campos de Golf (EADE)</a:t>
            </a:r>
          </a:p>
          <a:p>
            <a:pPr algn="l">
              <a:spcBef>
                <a:spcPct val="50000"/>
              </a:spcBef>
              <a:buClr>
                <a:srgbClr val="9900CC"/>
              </a:buClr>
            </a:pP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Turfgrass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</a:t>
            </a:r>
            <a:r>
              <a:rPr lang="es-E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Course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 (Michigan </a:t>
            </a:r>
            <a:r>
              <a:rPr lang="es-E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es-E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l">
              <a:spcBef>
                <a:spcPct val="50000"/>
              </a:spcBef>
            </a:pP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Centro Nacional de la RFEG                    Club Golf  Soria                                                     </a:t>
            </a:r>
          </a:p>
          <a:p>
            <a:pPr algn="l">
              <a:spcBef>
                <a:spcPct val="50000"/>
              </a:spcBef>
            </a:pP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Monte – Castillo Golf  Resort                  Augusta Golf Calatayud</a:t>
            </a:r>
          </a:p>
          <a:p>
            <a:pPr algn="l">
              <a:spcBef>
                <a:spcPct val="50000"/>
              </a:spcBef>
            </a:pP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Bel-Air Country Club                                </a:t>
            </a:r>
            <a:r>
              <a:rPr lang="es-E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Club</a:t>
            </a:r>
            <a:r>
              <a:rPr lang="es-E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Golf B. A. Torrejón</a:t>
            </a:r>
          </a:p>
          <a:p>
            <a:pPr>
              <a:spcBef>
                <a:spcPct val="50000"/>
              </a:spcBef>
            </a:pP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endParaRPr lang="es-ES" sz="1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1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1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1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1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</a:p>
          <a:p>
            <a:pPr algn="l"/>
            <a:endParaRPr lang="es-ES" sz="1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1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Benito González</a:t>
            </a:r>
          </a:p>
          <a:p>
            <a:pPr algn="l"/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r>
              <a:rPr lang="es-E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Green </a:t>
            </a:r>
            <a:r>
              <a:rPr lang="es-ES" sz="3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endParaRPr lang="es-E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Real Federación Española de Golf</a:t>
            </a:r>
            <a:endParaRPr lang="es-ES" dirty="0"/>
          </a:p>
        </p:txBody>
      </p:sp>
      <p:pic>
        <p:nvPicPr>
          <p:cNvPr id="4" name="Picture 4" descr="Logo RFEG alta resolució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4857760"/>
            <a:ext cx="1209675" cy="1357321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>a</a:t>
            </a:r>
            <a:r>
              <a:rPr lang="es-ES" sz="4400" cap="none" dirty="0" smtClean="0">
                <a:solidFill>
                  <a:srgbClr val="002060"/>
                </a:solidFill>
              </a:rPr>
              <a:t>)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sz="4400" dirty="0" smtClean="0">
                <a:solidFill>
                  <a:srgbClr val="002060"/>
                </a:solidFill>
              </a:rPr>
              <a:t>¿Qué </a:t>
            </a:r>
            <a:r>
              <a:rPr lang="es-ES" sz="4400" dirty="0" smtClean="0">
                <a:solidFill>
                  <a:srgbClr val="002060"/>
                </a:solidFill>
              </a:rPr>
              <a:t>es un </a:t>
            </a:r>
            <a:r>
              <a:rPr lang="es-ES" sz="4400" dirty="0" err="1" smtClean="0">
                <a:solidFill>
                  <a:srgbClr val="002060"/>
                </a:solidFill>
              </a:rPr>
              <a:t>greenkeeper</a:t>
            </a:r>
            <a:r>
              <a:rPr lang="es-ES" sz="4400" dirty="0" smtClean="0">
                <a:solidFill>
                  <a:srgbClr val="002060"/>
                </a:solidFill>
              </a:rPr>
              <a:t>?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286808" cy="5000660"/>
          </a:xfrm>
        </p:spPr>
        <p:txBody>
          <a:bodyPr>
            <a:normAutofit fontScale="92500" lnSpcReduction="10000"/>
          </a:bodyPr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Funciones y responsabilidades</a:t>
            </a: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Mantener el campo de golf en las mejores condiciones de juego</a:t>
            </a: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Planificación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los trabajos</a:t>
            </a:r>
          </a:p>
          <a:p>
            <a:pPr algn="l"/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largo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plazo : reformas importantes</a:t>
            </a:r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A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plazo: plan anual de mantenimiento</a:t>
            </a:r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corto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plazo: labores mensuales</a:t>
            </a:r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El riego del campo</a:t>
            </a: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La siega</a:t>
            </a: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Los tratamientos fitosanitarios</a:t>
            </a: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La fertilización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642910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Estrella de 4 puntas"/>
          <p:cNvSpPr/>
          <p:nvPr/>
        </p:nvSpPr>
        <p:spPr>
          <a:xfrm>
            <a:off x="1000100" y="3929066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1000100" y="4286256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1000100" y="4643446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derecha"/>
          <p:cNvSpPr/>
          <p:nvPr/>
        </p:nvSpPr>
        <p:spPr>
          <a:xfrm>
            <a:off x="2071670" y="5643578"/>
            <a:ext cx="428628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>
            <a:off x="2071670" y="5286388"/>
            <a:ext cx="428628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>
            <a:off x="2071670" y="6000768"/>
            <a:ext cx="428628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Flecha derecha"/>
          <p:cNvSpPr/>
          <p:nvPr/>
        </p:nvSpPr>
        <p:spPr>
          <a:xfrm>
            <a:off x="2071670" y="6357958"/>
            <a:ext cx="428628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¿Qué es un </a:t>
            </a:r>
            <a:r>
              <a:rPr lang="es-ES" sz="4400" dirty="0" err="1" smtClean="0">
                <a:solidFill>
                  <a:srgbClr val="002060"/>
                </a:solidFill>
              </a:rPr>
              <a:t>greenkeeper</a:t>
            </a:r>
            <a:r>
              <a:rPr lang="es-ES" sz="4400" dirty="0" smtClean="0">
                <a:solidFill>
                  <a:srgbClr val="002060"/>
                </a:solidFill>
              </a:rPr>
              <a:t>?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358246" cy="5000660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Funciones y responsabilidades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Gestión del personal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Coordinar el trabajo de forma eficiente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Equipo humano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Planificación diaria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Formación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Figura del encargado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642910" y="250030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Estrella de 4 puntas"/>
          <p:cNvSpPr/>
          <p:nvPr/>
        </p:nvSpPr>
        <p:spPr>
          <a:xfrm>
            <a:off x="1000100" y="335756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1000100" y="371475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1000100" y="407194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1000100" y="442913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1000100" y="478632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¿Qué es un </a:t>
            </a:r>
            <a:r>
              <a:rPr lang="es-ES" sz="4400" dirty="0" err="1" smtClean="0">
                <a:solidFill>
                  <a:srgbClr val="002060"/>
                </a:solidFill>
              </a:rPr>
              <a:t>greenkeeper</a:t>
            </a:r>
            <a:r>
              <a:rPr lang="es-ES" sz="4400" dirty="0" smtClean="0">
                <a:solidFill>
                  <a:srgbClr val="002060"/>
                </a:solidFill>
              </a:rPr>
              <a:t>?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358246" cy="5000660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Funciones y responsabilidades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Gestión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la maquinaria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Conocer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 parque de maquinaria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Funcionamiento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Mantenimiento 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Puesta a punto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642910" y="250030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Estrella de 4 puntas"/>
          <p:cNvSpPr/>
          <p:nvPr/>
        </p:nvSpPr>
        <p:spPr>
          <a:xfrm>
            <a:off x="1000100" y="335756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1000100" y="371475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1000100" y="407194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1000100" y="442913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¿Qué es un </a:t>
            </a:r>
            <a:r>
              <a:rPr lang="es-ES" sz="4400" dirty="0" err="1" smtClean="0">
                <a:solidFill>
                  <a:srgbClr val="002060"/>
                </a:solidFill>
              </a:rPr>
              <a:t>greenkeeper</a:t>
            </a:r>
            <a:r>
              <a:rPr lang="es-ES" sz="4400" dirty="0" smtClean="0">
                <a:solidFill>
                  <a:srgbClr val="002060"/>
                </a:solidFill>
              </a:rPr>
              <a:t>?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7858180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Funciones y responsabilidades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Gestión administrativa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Proveedores Semillas, Fitosanitarios, maquinaria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Informes mensuales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642910" y="250030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Estrella de 4 puntas"/>
          <p:cNvSpPr/>
          <p:nvPr/>
        </p:nvSpPr>
        <p:spPr>
          <a:xfrm>
            <a:off x="1000100" y="335756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1000100" y="371475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¿Qué es un </a:t>
            </a:r>
            <a:r>
              <a:rPr lang="es-ES" sz="4400" dirty="0" err="1" smtClean="0">
                <a:solidFill>
                  <a:srgbClr val="002060"/>
                </a:solidFill>
              </a:rPr>
              <a:t>greenkeeper</a:t>
            </a:r>
            <a:r>
              <a:rPr lang="es-ES" sz="4400" dirty="0" smtClean="0">
                <a:solidFill>
                  <a:srgbClr val="002060"/>
                </a:solidFill>
              </a:rPr>
              <a:t>?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7858180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Funciones y responsabilidades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Relaciones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 la Gerencia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Comunicación con la gerencia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Socios – Clientes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Campeonatos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642910" y="250030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Estrella de 4 puntas"/>
          <p:cNvSpPr/>
          <p:nvPr/>
        </p:nvSpPr>
        <p:spPr>
          <a:xfrm>
            <a:off x="1000100" y="335756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Estrella de 4 puntas"/>
          <p:cNvSpPr/>
          <p:nvPr/>
        </p:nvSpPr>
        <p:spPr>
          <a:xfrm>
            <a:off x="1000100" y="371475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Estrella de 4 puntas"/>
          <p:cNvSpPr/>
          <p:nvPr/>
        </p:nvSpPr>
        <p:spPr>
          <a:xfrm>
            <a:off x="1000100" y="407194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b</a:t>
            </a:r>
            <a:r>
              <a:rPr lang="es-ES" sz="4400" dirty="0" smtClean="0">
                <a:solidFill>
                  <a:srgbClr val="002060"/>
                </a:solidFill>
              </a:rPr>
              <a:t>) </a:t>
            </a:r>
            <a:r>
              <a:rPr lang="es-ES" sz="4400" dirty="0" smtClean="0">
                <a:solidFill>
                  <a:srgbClr val="002060"/>
                </a:solidFill>
              </a:rPr>
              <a:t>DEFINICIÓN Y </a:t>
            </a:r>
            <a:r>
              <a:rPr lang="es-ES" sz="4400" dirty="0" err="1" smtClean="0">
                <a:solidFill>
                  <a:srgbClr val="002060"/>
                </a:solidFill>
              </a:rPr>
              <a:t>CARACTerísticas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Terreno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alrededor del hoyo preparado para el putt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 sitúa la posición exacta del hoyo para la bandera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Altura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y uniformidad del césped son factores que influyen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Debe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presentarse en las mejores condiciones posibles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Queda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delimitado por el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antegreen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Sin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duda alguna, la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parte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más importante del campo</a:t>
            </a:r>
            <a:endParaRPr lang="es-ES" sz="2000" b="1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857224" y="364331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857224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Estrella de 4 puntas"/>
          <p:cNvSpPr/>
          <p:nvPr/>
        </p:nvSpPr>
        <p:spPr>
          <a:xfrm>
            <a:off x="1285852" y="514351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err="1" smtClean="0">
                <a:solidFill>
                  <a:srgbClr val="002060"/>
                </a:solidFill>
              </a:rPr>
              <a:t>green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constructivos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Inicialmente se m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oldeaba el suelo para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conseguir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formas deseadas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Generan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problemas de compactación por el exceso de tráfico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y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las partículas de arena más pequeñas se compactan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Diversos métodos para solucionar el exceso de compactación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USGA</a:t>
            </a:r>
            <a:endParaRPr lang="es-ES" sz="2000" b="1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Construidos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 base arenosa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- Reemplazar  la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capa existente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Tubos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drenaje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 intervalos de 5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metros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- 90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% Arena + 5 % turba + 5 % enmienda orgánica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714348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Estrella de 4 puntas"/>
          <p:cNvSpPr/>
          <p:nvPr/>
        </p:nvSpPr>
        <p:spPr>
          <a:xfrm>
            <a:off x="1142976" y="442913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err="1" smtClean="0">
                <a:solidFill>
                  <a:srgbClr val="002060"/>
                </a:solidFill>
              </a:rPr>
              <a:t>green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constructivos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Presentaba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problemas de capacidad de retención de agua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Drenaje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rápido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Variante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 el método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constructivo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 capa intermedia (riesgo de colmatación capa de drenaje)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Sin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capa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intermedia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El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uso de una u otra dependerá del material que se disponga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857224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857224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Estrella de 4 puntas"/>
          <p:cNvSpPr/>
          <p:nvPr/>
        </p:nvSpPr>
        <p:spPr>
          <a:xfrm>
            <a:off x="1214414" y="5143512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err="1" smtClean="0">
                <a:solidFill>
                  <a:srgbClr val="002060"/>
                </a:solidFill>
              </a:rPr>
              <a:t>green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constructivos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constructiva de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capa intermedia</a:t>
            </a: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</p:txBody>
      </p:sp>
      <p:pic>
        <p:nvPicPr>
          <p:cNvPr id="4" name="Picture 2" descr="CAPA INTERME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000372"/>
            <a:ext cx="71438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err="1" smtClean="0">
                <a:solidFill>
                  <a:srgbClr val="002060"/>
                </a:solidFill>
              </a:rPr>
              <a:t>green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constructivos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Sección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constructiva de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sin capa intermedia</a:t>
            </a: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5" name="4 Imagen" descr="sin cap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3000372"/>
            <a:ext cx="7000924" cy="350046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err="1" smtClean="0">
                <a:solidFill>
                  <a:srgbClr val="002060"/>
                </a:solidFill>
              </a:rPr>
              <a:t>green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especies cespitosas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principal especie = 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Agrostis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palustris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Agrostis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stolonifera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T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extura fina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Cobertura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uniforme de césped a baja altura de corte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Poa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annua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es la gran invasora de los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Bermudas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híbridas para zonas cálidas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Seashore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Paspalums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zonas con gran salinidad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857224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857224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857224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857224" y="471488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857224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err="1" smtClean="0">
                <a:solidFill>
                  <a:srgbClr val="002060"/>
                </a:solidFill>
              </a:rPr>
              <a:t>green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especies cespitosas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56" y="2428868"/>
            <a:ext cx="5643602" cy="385765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b</a:t>
            </a:r>
            <a:r>
              <a:rPr lang="es-ES" sz="4400" dirty="0" smtClean="0">
                <a:solidFill>
                  <a:srgbClr val="002060"/>
                </a:solidFill>
              </a:rPr>
              <a:t>) DEFINICIÓN Y </a:t>
            </a:r>
            <a:r>
              <a:rPr lang="es-ES" sz="4400" dirty="0" err="1" smtClean="0">
                <a:solidFill>
                  <a:srgbClr val="002060"/>
                </a:solidFill>
              </a:rPr>
              <a:t>CARACTerísticas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Tees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Primera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zona que el jugador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observa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Plataforma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elevada y nivelada = buen stand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Las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marcas de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definen la posición del jugador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Separación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entre marcas de 4-6 m.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La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movilidad de las marcas influyen en el juego y mantenimiento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Dicha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movilidad no puede exceder más de 100 metros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Las marcas poseen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diferentes formas y colores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571472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571472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571472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571472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571472" y="471488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571472" y="507207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TEES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constructivos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Relativamente similar a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, capa de enraizamiento y drenaje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Posibilidad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uso de tierra vegetal sustituyendo a la arena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Drenaje y recirculación de las aguas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Evitar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zonas de juego y de tráfico de jugadores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Zona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del campo dónde la nivelación es fundamental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</p:txBody>
      </p:sp>
      <p:pic>
        <p:nvPicPr>
          <p:cNvPr id="4" name="3 Imagen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074" y="4500570"/>
            <a:ext cx="2670456" cy="2000264"/>
          </a:xfrm>
          <a:prstGeom prst="rect">
            <a:avLst/>
          </a:prstGeom>
        </p:spPr>
      </p:pic>
      <p:sp>
        <p:nvSpPr>
          <p:cNvPr id="5" name="4 Flecha curvada hacia la derecha"/>
          <p:cNvSpPr/>
          <p:nvPr/>
        </p:nvSpPr>
        <p:spPr>
          <a:xfrm>
            <a:off x="714348" y="364331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714348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TEES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especies cespitosas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Varía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 función de la localización y volumen de jugadores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Poa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pratensis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Poa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annua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Lolium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perenne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Bermuda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Seashore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Paspalums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785786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785786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785786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785786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785786" y="471488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TEES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especies cespitosas</a:t>
            </a:r>
          </a:p>
        </p:txBody>
      </p:sp>
      <p:pic>
        <p:nvPicPr>
          <p:cNvPr id="5" name="4 Imagen" descr="te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2500306"/>
            <a:ext cx="6572296" cy="400052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b</a:t>
            </a:r>
            <a:r>
              <a:rPr lang="es-ES" sz="4400" dirty="0" smtClean="0">
                <a:solidFill>
                  <a:srgbClr val="002060"/>
                </a:solidFill>
              </a:rPr>
              <a:t>) DEFINICIÓN Y </a:t>
            </a:r>
            <a:r>
              <a:rPr lang="es-ES" sz="4400" dirty="0" err="1" smtClean="0">
                <a:solidFill>
                  <a:srgbClr val="002060"/>
                </a:solidFill>
              </a:rPr>
              <a:t>CARACTerísticas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Calles o </a:t>
            </a:r>
            <a:r>
              <a:rPr lang="es-ES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Fairways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Zona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del campo ubicada entre el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 salida y el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 un hoyo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altura de corte le permite gran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jugabilidad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 bola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Encontramos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obstáculos de arena, césped y agua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Por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su forma, recibe tal denominación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Se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encuentra delimitada a ambos lados por otro tipo de especies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785786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785786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785786" y="392906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785786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CALLES O FAIRWAYS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1643050"/>
            <a:ext cx="8643998" cy="5214950"/>
          </a:xfrm>
        </p:spPr>
        <p:txBody>
          <a:bodyPr>
            <a:normAutofit lnSpcReduction="10000"/>
          </a:bodyPr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constructivos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Si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el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material original no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cumple,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se deberá aportar material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Retirada de tierra vegetal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Trabajos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riego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Drenajes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Moldeos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Aporte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tierra vegetal o arena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Pase de rulo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Siembra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Analíticas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previas del tipo de suelo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642910" y="407194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642910" y="335756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371475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300037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642910" y="550070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642910" y="514351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9 Flecha curvada hacia la derecha"/>
          <p:cNvSpPr/>
          <p:nvPr/>
        </p:nvSpPr>
        <p:spPr>
          <a:xfrm>
            <a:off x="642910" y="478632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la derecha"/>
          <p:cNvSpPr/>
          <p:nvPr/>
        </p:nvSpPr>
        <p:spPr>
          <a:xfrm>
            <a:off x="642910" y="4429132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CALLES O FAIRWAYS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especies cespitosas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Muy similares a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tees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Poa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annua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suele invadir estar áreas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Especies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autóctonas siempre funcionan mejor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Combinaciones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Poa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pratensis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+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Lolium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perenne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Bermuda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419</a:t>
            </a: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Zoysia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Seashore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Paspalums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642910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642910" y="357187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642910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642910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642910" y="471488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derecha"/>
          <p:cNvSpPr/>
          <p:nvPr/>
        </p:nvSpPr>
        <p:spPr>
          <a:xfrm>
            <a:off x="642910" y="507207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CALLES O FAIRWAYS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especies cespitosas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</a:p>
        </p:txBody>
      </p:sp>
      <p:pic>
        <p:nvPicPr>
          <p:cNvPr id="4" name="3 Imagen" descr="golffea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357430"/>
            <a:ext cx="6572296" cy="4192307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cap="none" dirty="0" smtClean="0">
                <a:solidFill>
                  <a:srgbClr val="002060"/>
                </a:solidFill>
              </a:rPr>
              <a:t/>
            </a:r>
            <a:br>
              <a:rPr lang="es-ES" cap="none" dirty="0" smtClean="0">
                <a:solidFill>
                  <a:srgbClr val="002060"/>
                </a:solidFill>
              </a:rPr>
            </a:br>
            <a:r>
              <a:rPr lang="es-ES" cap="none" dirty="0" smtClean="0">
                <a:solidFill>
                  <a:srgbClr val="002060"/>
                </a:solidFill>
              </a:rPr>
              <a:t>b</a:t>
            </a:r>
            <a:r>
              <a:rPr lang="es-ES" dirty="0" smtClean="0">
                <a:solidFill>
                  <a:srgbClr val="002060"/>
                </a:solidFill>
              </a:rPr>
              <a:t>) DEFINICIÓN Y </a:t>
            </a:r>
            <a:r>
              <a:rPr lang="es-ES" dirty="0" err="1" smtClean="0">
                <a:solidFill>
                  <a:srgbClr val="002060"/>
                </a:solidFill>
              </a:rPr>
              <a:t>CARACTerísticas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Rough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Zona del campo con mayor penalidad a los golpes desviados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Caracterizada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por ser la zona del campo con mayor altura de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césped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Pueden coexistir césped, malas hierbas, piedras,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…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Situada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normalmente en las zonas laterales de calles o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fairways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Mayor extensión de terreno en un campo de golf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928794" y="4500570"/>
          <a:ext cx="5238744" cy="21747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96191"/>
                <a:gridCol w="1896305"/>
                <a:gridCol w="1746248"/>
              </a:tblGrid>
              <a:tr h="157191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ZONA</a:t>
                      </a:r>
                      <a:endParaRPr lang="es-E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SUPERFICIE</a:t>
                      </a:r>
                      <a:endParaRPr lang="es-E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PORCENTAJE</a:t>
                      </a:r>
                      <a:endParaRPr lang="es-ES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</a:tr>
              <a:tr h="285636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Greenes</a:t>
                      </a:r>
                      <a:endParaRPr lang="es-ES" sz="1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kumimoji="0" lang="es-ES" sz="1000" b="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0,8 ha - 1,3 ha</a:t>
                      </a:r>
                      <a:endParaRPr lang="es-ES" sz="10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2 %</a:t>
                      </a:r>
                    </a:p>
                  </a:txBody>
                  <a:tcPr marL="68580" marR="68580" marT="0" marB="0" anchor="b"/>
                </a:tc>
              </a:tr>
              <a:tr h="285636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Tees</a:t>
                      </a:r>
                      <a:endParaRPr lang="es-ES" sz="1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kumimoji="0" lang="es-ES" sz="1000" b="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1,3 ha - 1,7 ha</a:t>
                      </a:r>
                      <a:endParaRPr lang="es-ES" sz="10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3 %</a:t>
                      </a:r>
                    </a:p>
                  </a:txBody>
                  <a:tcPr marL="68580" marR="68580" marT="0" marB="0" anchor="b"/>
                </a:tc>
              </a:tr>
              <a:tr h="285636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Calles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kumimoji="0" lang="es-ES" sz="1000" b="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13,2 ha - 17,6 ha</a:t>
                      </a:r>
                      <a:endParaRPr lang="es-ES" sz="10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23 %</a:t>
                      </a:r>
                    </a:p>
                  </a:txBody>
                  <a:tcPr marL="68580" marR="68580" marT="0" marB="0" anchor="b"/>
                </a:tc>
              </a:tr>
              <a:tr h="285636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Bunkers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kumimoji="0" lang="es-ES" sz="1000" b="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0,4 ha</a:t>
                      </a:r>
                      <a:endParaRPr lang="es-ES" sz="10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0,7 %</a:t>
                      </a:r>
                    </a:p>
                  </a:txBody>
                  <a:tcPr marL="68580" marR="68580" marT="0" marB="0" anchor="b"/>
                </a:tc>
              </a:tr>
              <a:tr h="285636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Lagos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kumimoji="0" lang="es-ES" sz="1000" b="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0 - 4,4 ha</a:t>
                      </a:r>
                      <a:r>
                        <a:rPr lang="es-ES" sz="1000" b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</a:t>
                      </a:r>
                      <a:endParaRPr lang="es-ES" sz="10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0 - 6,7 %</a:t>
                      </a:r>
                    </a:p>
                  </a:txBody>
                  <a:tcPr marL="68580" marR="68580" marT="0" marB="0" anchor="b"/>
                </a:tc>
              </a:tr>
              <a:tr h="285636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Árboles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kumimoji="0" lang="es-ES" sz="1000" b="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4,4 ha - 8,8 ha</a:t>
                      </a:r>
                      <a:endParaRPr lang="es-ES" sz="10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10 %</a:t>
                      </a:r>
                    </a:p>
                  </a:txBody>
                  <a:tcPr marL="68580" marR="68580" marT="0" marB="0" anchor="b"/>
                </a:tc>
              </a:tr>
              <a:tr h="285636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Rough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kumimoji="0" lang="es-ES" sz="1000" b="0" kern="120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35,2 ha - 44,1 ha</a:t>
                      </a:r>
                      <a:r>
                        <a:rPr lang="es-ES" sz="1000" b="0" dirty="0" smtClean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</a:t>
                      </a:r>
                      <a:endParaRPr lang="es-ES" sz="1000" b="0" dirty="0"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s-ES" sz="1000" b="0" dirty="0"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60 %</a:t>
                      </a: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ROUGH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1643050"/>
            <a:ext cx="8643998" cy="4857784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constructivos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Metodología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de calles reduciendo espesor de la capa de tierra vegetal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Como situación ideal se recomiendan 15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cms.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de espesor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ROUGH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5214950"/>
          </a:xfrm>
        </p:spPr>
        <p:txBody>
          <a:bodyPr>
            <a:normAutofit fontScale="92500" lnSpcReduction="20000"/>
          </a:bodyPr>
          <a:lstStyle/>
          <a:p>
            <a:pPr algn="l">
              <a:buFont typeface="Wingdings" pitchFamily="2" charset="2"/>
              <a:buChar char="q"/>
            </a:pPr>
            <a:r>
              <a:rPr lang="es-ES" sz="3000" dirty="0" smtClean="0">
                <a:solidFill>
                  <a:srgbClr val="0070C0"/>
                </a:solidFill>
              </a:rPr>
              <a:t> </a:t>
            </a:r>
            <a:r>
              <a:rPr lang="es-ES" sz="30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especies cespitosas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El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rough suele segarse a unos 50 mm.</a:t>
            </a: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Sufre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menos </a:t>
            </a:r>
            <a:r>
              <a:rPr lang="es-ES" sz="2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strés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que </a:t>
            </a:r>
            <a:r>
              <a:rPr lang="es-ES" sz="2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greens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, </a:t>
            </a:r>
            <a:r>
              <a:rPr lang="es-ES" sz="2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tees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y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calles</a:t>
            </a:r>
          </a:p>
          <a:p>
            <a:pPr algn="l"/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Para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temperaturas altas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/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</a:pP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Poa </a:t>
            </a:r>
            <a:r>
              <a:rPr lang="es-ES" sz="22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pratensis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22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Lolium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perenne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s-ES" sz="22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Festuca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arundinacea</a:t>
            </a:r>
            <a:endParaRPr lang="es-ES" sz="22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spcBef>
                <a:spcPts val="0"/>
              </a:spcBef>
            </a:pPr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>
              <a:spcBef>
                <a:spcPts val="0"/>
              </a:spcBef>
            </a:pP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Para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condiciones de falta de luz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</a:t>
            </a:r>
          </a:p>
          <a:p>
            <a:pPr algn="l"/>
            <a:endParaRPr lang="es-ES" sz="2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Poa </a:t>
            </a:r>
            <a:r>
              <a:rPr lang="es-ES" sz="22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pratensis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s-ES" sz="22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Festuca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</a:t>
            </a:r>
          </a:p>
          <a:p>
            <a:pPr algn="l"/>
            <a:endParaRPr lang="es-ES" sz="22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Para zonas cálidas:</a:t>
            </a:r>
          </a:p>
          <a:p>
            <a:pPr algn="l"/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</a:t>
            </a:r>
          </a:p>
          <a:p>
            <a:pPr algn="l"/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Bermuda </a:t>
            </a:r>
            <a:r>
              <a:rPr lang="es-ES" sz="2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419 </a:t>
            </a:r>
            <a:r>
              <a:rPr lang="es-ES" sz="2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zonas cálidas</a:t>
            </a:r>
          </a:p>
          <a:p>
            <a:pPr algn="l"/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785786" y="314324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785786" y="4214818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785786" y="542926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Estrella de 4 puntas"/>
          <p:cNvSpPr/>
          <p:nvPr/>
        </p:nvSpPr>
        <p:spPr>
          <a:xfrm>
            <a:off x="1285852" y="3857628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strella de 4 puntas"/>
          <p:cNvSpPr/>
          <p:nvPr/>
        </p:nvSpPr>
        <p:spPr>
          <a:xfrm>
            <a:off x="1285852" y="4929198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strella de 4 puntas"/>
          <p:cNvSpPr/>
          <p:nvPr/>
        </p:nvSpPr>
        <p:spPr>
          <a:xfrm>
            <a:off x="1285852" y="6143644"/>
            <a:ext cx="142876" cy="142876"/>
          </a:xfrm>
          <a:prstGeom prst="star4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ROUGH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Selección de especies cespitosas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</p:txBody>
      </p:sp>
      <p:pic>
        <p:nvPicPr>
          <p:cNvPr id="4" name="3 Imagen" descr="CochemGolfRoug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2500306"/>
            <a:ext cx="6929486" cy="385765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cap="none" dirty="0" smtClean="0">
                <a:solidFill>
                  <a:srgbClr val="002060"/>
                </a:solidFill>
              </a:rPr>
              <a:t/>
            </a:r>
            <a:br>
              <a:rPr lang="es-ES" cap="none" dirty="0" smtClean="0">
                <a:solidFill>
                  <a:srgbClr val="002060"/>
                </a:solidFill>
              </a:rPr>
            </a:br>
            <a:r>
              <a:rPr lang="es-ES" cap="none" dirty="0" smtClean="0">
                <a:solidFill>
                  <a:srgbClr val="002060"/>
                </a:solidFill>
              </a:rPr>
              <a:t>b</a:t>
            </a:r>
            <a:r>
              <a:rPr lang="es-ES" dirty="0" smtClean="0">
                <a:solidFill>
                  <a:srgbClr val="002060"/>
                </a:solidFill>
              </a:rPr>
              <a:t>) DEFINICIÓN Y </a:t>
            </a:r>
            <a:r>
              <a:rPr lang="es-ES" dirty="0" err="1" smtClean="0">
                <a:solidFill>
                  <a:srgbClr val="002060"/>
                </a:solidFill>
              </a:rPr>
              <a:t>CARACTerísticas</a:t>
            </a:r>
            <a:r>
              <a:rPr lang="es-ES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Semirough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Z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intermedia entre la calle y el rough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Altura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intermedia entre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ambos elementos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(15 y 30 mm)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Suele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estar formado por especies que coinciden con las de calles</a:t>
            </a:r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4 Imagen" descr="IMG_05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3786190"/>
            <a:ext cx="3825770" cy="285752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b</a:t>
            </a:r>
            <a:r>
              <a:rPr lang="es-ES" sz="4400" dirty="0" smtClean="0">
                <a:solidFill>
                  <a:srgbClr val="002060"/>
                </a:solidFill>
              </a:rPr>
              <a:t>) DEFINICIÓN Y </a:t>
            </a:r>
            <a:r>
              <a:rPr lang="es-ES" sz="4400" dirty="0" err="1" smtClean="0">
                <a:solidFill>
                  <a:srgbClr val="002060"/>
                </a:solidFill>
              </a:rPr>
              <a:t>CARACTerísticas</a:t>
            </a:r>
            <a:r>
              <a:rPr lang="es-ES" sz="4400" dirty="0" smtClean="0">
                <a:solidFill>
                  <a:srgbClr val="002060"/>
                </a:solidFill>
              </a:rPr>
              <a:t> 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Bunker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O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bstáculo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se sitúa dentro del recorrido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los 18 hoyos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Totalmente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relleno de arena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Estos obstáculos son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parte esencial en el campo de golf: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0"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1. Dificultan el juego</a:t>
            </a:r>
          </a:p>
          <a:p>
            <a:pPr lvl="0"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2. Presentan gran variedad de formas y tamaños.</a:t>
            </a:r>
          </a:p>
          <a:p>
            <a:pPr lvl="0"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3. Proporcionan contraste, dan colorido y vistosidad.</a:t>
            </a:r>
          </a:p>
          <a:p>
            <a:pPr lvl="0"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4. Orientan al jugador para la estrategia de juego</a:t>
            </a:r>
          </a:p>
          <a:p>
            <a:pPr lvl="0"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5. Herramientas en el diseño</a:t>
            </a:r>
          </a:p>
          <a:p>
            <a:pPr algn="l"/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BUNKER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1643050"/>
            <a:ext cx="8643998" cy="5214950"/>
          </a:xfrm>
        </p:spPr>
        <p:txBody>
          <a:bodyPr>
            <a:normAutofit fontScale="62500" lnSpcReduction="20000"/>
          </a:bodyPr>
          <a:lstStyle/>
          <a:p>
            <a:pPr algn="l">
              <a:buFont typeface="Wingdings" pitchFamily="2" charset="2"/>
              <a:buChar char="q"/>
            </a:pPr>
            <a:r>
              <a:rPr lang="es-ES" sz="4500" dirty="0" smtClean="0">
                <a:solidFill>
                  <a:srgbClr val="0070C0"/>
                </a:solidFill>
              </a:rPr>
              <a:t> </a:t>
            </a:r>
            <a:r>
              <a:rPr lang="es-ES" sz="45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Métodos constructivos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No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existe ningún método fiable de construcción a largo-medio plazo    </a:t>
            </a: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Método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tradicional: excavación + compactación sub-base</a:t>
            </a: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Drenaje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: espina de pescado o </a:t>
            </a:r>
            <a:r>
              <a:rPr lang="es-ES" sz="3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herring-bones</a:t>
            </a:r>
            <a:endParaRPr lang="es-ES" sz="3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endParaRPr lang="es-ES" sz="3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Varias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zanjas de drenaje</a:t>
            </a: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 el centro un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tubo finalizando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en una arqueta </a:t>
            </a: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Relleno de la zanja y el tubo con grava</a:t>
            </a: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Aporte de arena hasta 10-15 </a:t>
            </a:r>
            <a:r>
              <a:rPr lang="es-ES" sz="3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cms.</a:t>
            </a:r>
            <a:endParaRPr lang="es-ES" sz="3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Elección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variable de la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arena          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Tamaño</a:t>
            </a: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                          Estructura</a:t>
            </a: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                                                                 Color</a:t>
            </a:r>
          </a:p>
          <a:p>
            <a:pPr algn="l"/>
            <a:r>
              <a:rPr lang="es-ES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Pruebas previas</a:t>
            </a:r>
            <a:endParaRPr lang="es-ES" sz="32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9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   </a:t>
            </a:r>
          </a:p>
        </p:txBody>
      </p:sp>
      <p:sp>
        <p:nvSpPr>
          <p:cNvPr id="4" name="3 Flecha curvada hacia la derecha"/>
          <p:cNvSpPr/>
          <p:nvPr/>
        </p:nvSpPr>
        <p:spPr>
          <a:xfrm>
            <a:off x="571472" y="328612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571472" y="364331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571472" y="400050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>
            <a:off x="571472" y="435769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derecha"/>
          <p:cNvSpPr/>
          <p:nvPr/>
        </p:nvSpPr>
        <p:spPr>
          <a:xfrm>
            <a:off x="571472" y="471488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derecha"/>
          <p:cNvSpPr/>
          <p:nvPr/>
        </p:nvSpPr>
        <p:spPr>
          <a:xfrm>
            <a:off x="4500562" y="4786322"/>
            <a:ext cx="428628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Flecha derecha"/>
          <p:cNvSpPr/>
          <p:nvPr/>
        </p:nvSpPr>
        <p:spPr>
          <a:xfrm rot="1660567">
            <a:off x="4471216" y="5347046"/>
            <a:ext cx="428628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Flecha derecha"/>
          <p:cNvSpPr/>
          <p:nvPr/>
        </p:nvSpPr>
        <p:spPr>
          <a:xfrm rot="1024998">
            <a:off x="4501599" y="5062017"/>
            <a:ext cx="428628" cy="7143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dirty="0" smtClean="0">
                <a:solidFill>
                  <a:srgbClr val="002060"/>
                </a:solidFill>
              </a:rPr>
              <a:t>BUNKER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Mantenimiento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antenimiento adecuado y renovación periódica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Labores: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0"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1.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Rastrillado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2.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Recorte de los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filos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3.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de malas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hierbas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4.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Eliminación de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piedras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5.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Eliminación de la arena depositada fuera del bunker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6.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Reposición de arena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7.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Prevención de la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contaminación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c</a:t>
            </a:r>
            <a:r>
              <a:rPr lang="es-ES" sz="4400" dirty="0" smtClean="0">
                <a:solidFill>
                  <a:srgbClr val="002060"/>
                </a:solidFill>
              </a:rPr>
              <a:t>) </a:t>
            </a:r>
            <a:r>
              <a:rPr lang="es-ES" sz="4400" dirty="0" smtClean="0">
                <a:solidFill>
                  <a:srgbClr val="002060"/>
                </a:solidFill>
              </a:rPr>
              <a:t>COMPORTAMIENTO DEL JUGADOR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Reglas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debe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dejar el campo igual o en mejores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condiciones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profesores tienen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responsabilidad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de: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Enseñar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transmitir el respeto a las normas de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etiqueta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Respetar y mantener los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cuidados hacia el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campo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Arreglar piques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de segundos en reparar a semanas en recuperar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1.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Arreglapiques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movimiento lateral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2. Mover hacia el centro del pique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3. Nivelar con el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putter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el pie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Flecha curvada hacia la derecha"/>
          <p:cNvSpPr/>
          <p:nvPr/>
        </p:nvSpPr>
        <p:spPr>
          <a:xfrm>
            <a:off x="642910" y="3214686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5" name="4 Flecha curvada hacia la derecha"/>
          <p:cNvSpPr/>
          <p:nvPr/>
        </p:nvSpPr>
        <p:spPr>
          <a:xfrm>
            <a:off x="642910" y="3643314"/>
            <a:ext cx="357190" cy="285752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c</a:t>
            </a:r>
            <a:r>
              <a:rPr lang="es-ES" sz="4400" dirty="0" smtClean="0">
                <a:solidFill>
                  <a:srgbClr val="002060"/>
                </a:solidFill>
              </a:rPr>
              <a:t>) </a:t>
            </a:r>
            <a:r>
              <a:rPr lang="es-ES" sz="4400" dirty="0" smtClean="0">
                <a:solidFill>
                  <a:srgbClr val="002060"/>
                </a:solidFill>
              </a:rPr>
              <a:t>COMPORTAMIENTO DEL JUGADOR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Reglas</a:t>
            </a:r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Paso 1                        Paso 2                         Paso 3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piqu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2714620"/>
            <a:ext cx="6819900" cy="216217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c</a:t>
            </a:r>
            <a:r>
              <a:rPr lang="es-ES" sz="4400" dirty="0" smtClean="0">
                <a:solidFill>
                  <a:srgbClr val="002060"/>
                </a:solidFill>
              </a:rPr>
              <a:t>) </a:t>
            </a:r>
            <a:r>
              <a:rPr lang="es-ES" sz="4400" dirty="0" smtClean="0">
                <a:solidFill>
                  <a:srgbClr val="002060"/>
                </a:solidFill>
              </a:rPr>
              <a:t>COMPORTAMIENTO DEL JUGADOR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Reglas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Reparar chuletas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de segundos en reparar a semanas en recuperar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1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s-ES_tradnl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Uso de arena o de mezcla de arena con semilla</a:t>
            </a:r>
            <a:endParaRPr lang="es-ES" sz="2000" b="1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chulet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3786190"/>
            <a:ext cx="5643602" cy="242889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c</a:t>
            </a:r>
            <a:r>
              <a:rPr lang="es-ES" sz="4400" dirty="0" smtClean="0">
                <a:solidFill>
                  <a:srgbClr val="002060"/>
                </a:solidFill>
              </a:rPr>
              <a:t>) </a:t>
            </a:r>
            <a:r>
              <a:rPr lang="es-ES" sz="4400" dirty="0" smtClean="0">
                <a:solidFill>
                  <a:srgbClr val="002060"/>
                </a:solidFill>
              </a:rPr>
              <a:t>COMPORTAMIENTO DEL JUGADOR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Reglas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Reparar chuletas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de segundos en reparar a semanas en recuperar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2. </a:t>
            </a:r>
            <a:r>
              <a:rPr lang="es-ES_tradnl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Chuleta recuperable</a:t>
            </a:r>
            <a:endParaRPr lang="es-ES" sz="2000" b="1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div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3786190"/>
            <a:ext cx="5857916" cy="2428892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c</a:t>
            </a:r>
            <a:r>
              <a:rPr lang="es-ES" sz="4400" dirty="0" smtClean="0">
                <a:solidFill>
                  <a:srgbClr val="002060"/>
                </a:solidFill>
              </a:rPr>
              <a:t>) </a:t>
            </a:r>
            <a:r>
              <a:rPr lang="es-ES" sz="4400" dirty="0" smtClean="0">
                <a:solidFill>
                  <a:srgbClr val="002060"/>
                </a:solidFill>
              </a:rPr>
              <a:t>COMPORTAMIENTO DEL JUGADOR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Reglas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Reparar chuletas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de segundos en reparar a semanas en recuperar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3. </a:t>
            </a:r>
            <a:r>
              <a:rPr lang="es-ES_tradnl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Chuleta no recuperable</a:t>
            </a:r>
            <a:endParaRPr lang="es-ES" sz="2000" b="1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Imagen" descr="divot n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3786190"/>
            <a:ext cx="5929354" cy="2413109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c</a:t>
            </a:r>
            <a:r>
              <a:rPr lang="es-ES" sz="4400" dirty="0" smtClean="0">
                <a:solidFill>
                  <a:srgbClr val="002060"/>
                </a:solidFill>
              </a:rPr>
              <a:t>) </a:t>
            </a:r>
            <a:r>
              <a:rPr lang="es-ES" sz="4400" dirty="0" smtClean="0">
                <a:solidFill>
                  <a:srgbClr val="002060"/>
                </a:solidFill>
              </a:rPr>
              <a:t>COMPORTAMIENTO DEL JUGADOR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Reglas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Rastrillar bunkers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pautas a seguir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1. Encontrar el mejor punto de entrada y salida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2. Entrar al bunker con rastrillo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3. Jugar el golpe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4. Suavizar la arena al salir del bunker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5. Salir del bunker y completar el rastrillado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6.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Admirar el trabajo realizado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229600" cy="1285884"/>
          </a:xfrm>
        </p:spPr>
        <p:txBody>
          <a:bodyPr anchor="ctr">
            <a:normAutofit fontScale="90000"/>
          </a:bodyPr>
          <a:lstStyle/>
          <a:p>
            <a:pPr lvl="0"/>
            <a:r>
              <a:rPr lang="es-ES" sz="4400" cap="none" dirty="0" smtClean="0">
                <a:solidFill>
                  <a:srgbClr val="002060"/>
                </a:solidFill>
              </a:rPr>
              <a:t/>
            </a:r>
            <a:br>
              <a:rPr lang="es-ES" sz="4400" cap="none" dirty="0" smtClean="0">
                <a:solidFill>
                  <a:srgbClr val="002060"/>
                </a:solidFill>
              </a:rPr>
            </a:br>
            <a:r>
              <a:rPr lang="es-ES" sz="4400" cap="none" dirty="0" smtClean="0">
                <a:solidFill>
                  <a:srgbClr val="002060"/>
                </a:solidFill>
              </a:rPr>
              <a:t>c</a:t>
            </a:r>
            <a:r>
              <a:rPr lang="es-ES" sz="4400" dirty="0" smtClean="0">
                <a:solidFill>
                  <a:srgbClr val="002060"/>
                </a:solidFill>
              </a:rPr>
              <a:t>) </a:t>
            </a:r>
            <a:r>
              <a:rPr lang="es-ES" sz="4400" dirty="0" smtClean="0">
                <a:solidFill>
                  <a:srgbClr val="002060"/>
                </a:solidFill>
              </a:rPr>
              <a:t>COMPORTAMIENTO DEL JUGADOR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1643050"/>
            <a:ext cx="8501122" cy="4857784"/>
          </a:xfrm>
        </p:spPr>
        <p:txBody>
          <a:bodyPr/>
          <a:lstStyle/>
          <a:p>
            <a:pPr algn="l">
              <a:buFont typeface="Wingdings" pitchFamily="2" charset="2"/>
              <a:buChar char="q"/>
            </a:pPr>
            <a:r>
              <a:rPr lang="es-ES" dirty="0" smtClean="0">
                <a:solidFill>
                  <a:srgbClr val="0070C0"/>
                </a:solidFill>
              </a:rPr>
              <a:t> </a:t>
            </a:r>
            <a:r>
              <a:rPr lang="es-E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Reglas</a:t>
            </a:r>
          </a:p>
          <a:p>
            <a:pPr algn="l">
              <a:buFont typeface="Wingdings" pitchFamily="2" charset="2"/>
              <a:buChar char="q"/>
            </a:pP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→ </a:t>
            </a:r>
            <a:r>
              <a:rPr lang="es-E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Circulación en el campo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pautas a seguir</a:t>
            </a:r>
          </a:p>
          <a:p>
            <a:pPr algn="l"/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1. Patrones de tránsito: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bunkers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2.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intentará dirigir y controlar el tráfico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3. Jugadores a pie y en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buggie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más restrictivo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4. Umbral de 10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buggies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evitar el tráfico en calles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→ </a:t>
            </a:r>
            <a:r>
              <a:rPr lang="es-ES" sz="20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Poa </a:t>
            </a:r>
            <a:r>
              <a:rPr lang="es-ES" sz="2000" b="1" i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annua</a:t>
            </a:r>
            <a:endParaRPr lang="es-ES" sz="20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5. En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antegreens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totalmento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prohibidos los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buggies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6.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Buggies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rough, regla de los 90º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7. Existen especies que toleran el tráfico mejor que otras</a:t>
            </a:r>
          </a:p>
          <a:p>
            <a:pPr algn="l"/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8. Decisiones del </a:t>
            </a:r>
            <a:r>
              <a:rPr lang="es-E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greenkeeper</a:t>
            </a:r>
            <a:r>
              <a:rPr lang="es-ES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 momentos puntuales</a:t>
            </a:r>
            <a:endParaRPr lang="es-ES" sz="20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42976" y="1285860"/>
            <a:ext cx="7372344" cy="2700358"/>
          </a:xfrm>
        </p:spPr>
        <p:txBody>
          <a:bodyPr>
            <a:normAutofit fontScale="90000"/>
          </a:bodyPr>
          <a:lstStyle/>
          <a:p>
            <a:r>
              <a:rPr lang="es-ES" sz="4900" b="1" u="sng" dirty="0" smtClean="0">
                <a:solidFill>
                  <a:srgbClr val="002060"/>
                </a:solidFill>
              </a:rPr>
              <a:t>PLAN </a:t>
            </a:r>
            <a:r>
              <a:rPr lang="es-ES" sz="4900" b="1" u="sng" dirty="0">
                <a:solidFill>
                  <a:srgbClr val="002060"/>
                </a:solidFill>
              </a:rPr>
              <a:t>DE FORMACIÓN PROFESIONALES </a:t>
            </a:r>
            <a:r>
              <a:rPr lang="es-ES" sz="4900" b="1" u="sng" dirty="0" smtClean="0">
                <a:solidFill>
                  <a:srgbClr val="002060"/>
                </a:solidFill>
              </a:rPr>
              <a:t/>
            </a:r>
            <a:br>
              <a:rPr lang="es-ES" sz="4900" b="1" u="sng" dirty="0" smtClean="0">
                <a:solidFill>
                  <a:srgbClr val="002060"/>
                </a:solidFill>
              </a:rPr>
            </a:br>
            <a:r>
              <a:rPr lang="es-ES" sz="4900" u="sng" dirty="0" smtClean="0">
                <a:solidFill>
                  <a:srgbClr val="002060"/>
                </a:solidFill>
              </a:rPr>
              <a:t/>
            </a:r>
            <a:br>
              <a:rPr lang="es-ES" sz="4900" u="sng" dirty="0" smtClean="0">
                <a:solidFill>
                  <a:srgbClr val="002060"/>
                </a:solidFill>
              </a:rPr>
            </a:br>
            <a:r>
              <a:rPr lang="es-ES" b="1" dirty="0"/>
              <a:t/>
            </a:r>
            <a:br>
              <a:rPr lang="es-ES" b="1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142976" y="2928934"/>
            <a:ext cx="7286676" cy="3395674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  <a:buClr>
                <a:srgbClr val="9900CC"/>
              </a:buClr>
            </a:pP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Muchas gracias por su </a:t>
            </a:r>
            <a:r>
              <a:rPr lang="es-ES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</a:t>
            </a:r>
          </a:p>
          <a:p>
            <a:pPr>
              <a:spcBef>
                <a:spcPct val="50000"/>
              </a:spcBef>
              <a:buClr>
                <a:srgbClr val="9900CC"/>
              </a:buClr>
            </a:pPr>
            <a:endParaRPr lang="es-E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>
              <a:spcBef>
                <a:spcPct val="50000"/>
              </a:spcBef>
              <a:buClr>
                <a:srgbClr val="9900CC"/>
              </a:buClr>
            </a:pP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Ruegos </a:t>
            </a:r>
            <a:r>
              <a:rPr lang="es-E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y preguntas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57290" y="5429264"/>
            <a:ext cx="6480175" cy="461665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rgbClr val="FFFF00"/>
              </a:gs>
            </a:gsLst>
            <a:lin ang="2700000" scaled="1"/>
          </a:gradFill>
          <a:ln w="285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 dirty="0" smtClean="0">
                <a:solidFill>
                  <a:srgbClr val="003300"/>
                </a:solidFill>
              </a:rPr>
              <a:t>Contacto</a:t>
            </a:r>
            <a:r>
              <a:rPr lang="es-ES" sz="2400" dirty="0">
                <a:solidFill>
                  <a:srgbClr val="003300"/>
                </a:solidFill>
              </a:rPr>
              <a:t>: </a:t>
            </a:r>
            <a:r>
              <a:rPr lang="es-ES" sz="2400" i="1" dirty="0" smtClean="0">
                <a:solidFill>
                  <a:srgbClr val="0000FF"/>
                </a:solidFill>
              </a:rPr>
              <a:t>bgonzalez</a:t>
            </a:r>
            <a:r>
              <a:rPr lang="es-ES" sz="2400" i="1" dirty="0" smtClean="0">
                <a:solidFill>
                  <a:srgbClr val="0000FF"/>
                </a:solidFill>
              </a:rPr>
              <a:t>@rfegolf.es</a:t>
            </a:r>
            <a:endParaRPr lang="es-ES" sz="2400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50112FD-FB89-4B2E-A6A8-5F53793E3133}"/>
</file>

<file path=customXml/itemProps2.xml><?xml version="1.0" encoding="utf-8"?>
<ds:datastoreItem xmlns:ds="http://schemas.openxmlformats.org/officeDocument/2006/customXml" ds:itemID="{83AE0BA3-FD4D-46D1-A53B-0D7231F7B6B5}"/>
</file>

<file path=customXml/itemProps3.xml><?xml version="1.0" encoding="utf-8"?>
<ds:datastoreItem xmlns:ds="http://schemas.openxmlformats.org/officeDocument/2006/customXml" ds:itemID="{F5857652-37F4-4A7F-982F-94880A7DA794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735</TotalTime>
  <Words>1705</Words>
  <Application>Microsoft Office PowerPoint</Application>
  <PresentationFormat>Presentación en pantalla (4:3)</PresentationFormat>
  <Paragraphs>392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Vértice</vt:lpstr>
      <vt:lpstr>PLAN DE FORMACIÓN PROFESIONALES   GREEN SECTION </vt:lpstr>
      <vt:lpstr>BACKGROUND </vt:lpstr>
      <vt:lpstr>a) ¿Qué es un greenkeeper?  </vt:lpstr>
      <vt:lpstr>¿Qué es un greenkeeper?  </vt:lpstr>
      <vt:lpstr>¿Qué es un greenkeeper?  </vt:lpstr>
      <vt:lpstr>¿Qué es un greenkeeper?  </vt:lpstr>
      <vt:lpstr>¿Qué es un greenkeeper?  </vt:lpstr>
      <vt:lpstr> b) DEFINICIÓN Y CARACTerísticas  </vt:lpstr>
      <vt:lpstr>green  </vt:lpstr>
      <vt:lpstr>green  </vt:lpstr>
      <vt:lpstr>green  </vt:lpstr>
      <vt:lpstr>green  </vt:lpstr>
      <vt:lpstr>green  </vt:lpstr>
      <vt:lpstr>green  </vt:lpstr>
      <vt:lpstr> b) DEFINICIÓN Y CARACTerísticas  </vt:lpstr>
      <vt:lpstr>TEES  </vt:lpstr>
      <vt:lpstr>TEES  </vt:lpstr>
      <vt:lpstr>TEES  </vt:lpstr>
      <vt:lpstr> b) DEFINICIÓN Y CARACTerísticas  </vt:lpstr>
      <vt:lpstr>CALLES O FAIRWAYS  </vt:lpstr>
      <vt:lpstr>CALLES O FAIRWAYS </vt:lpstr>
      <vt:lpstr>CALLES O FAIRWAYS </vt:lpstr>
      <vt:lpstr> b) DEFINICIÓN Y CARACTerísticas  </vt:lpstr>
      <vt:lpstr>ROUGH  </vt:lpstr>
      <vt:lpstr>ROUGH </vt:lpstr>
      <vt:lpstr>ROUGH </vt:lpstr>
      <vt:lpstr> b) DEFINICIÓN Y CARACTerísticas  </vt:lpstr>
      <vt:lpstr> b) DEFINICIÓN Y CARACTerísticas  </vt:lpstr>
      <vt:lpstr>BUNKER </vt:lpstr>
      <vt:lpstr>BUNKER </vt:lpstr>
      <vt:lpstr> c) COMPORTAMIENTO DEL JUGADOR </vt:lpstr>
      <vt:lpstr> c) COMPORTAMIENTO DEL JUGADOR </vt:lpstr>
      <vt:lpstr> c) COMPORTAMIENTO DEL JUGADOR </vt:lpstr>
      <vt:lpstr> c) COMPORTAMIENTO DEL JUGADOR </vt:lpstr>
      <vt:lpstr> c) COMPORTAMIENTO DEL JUGADOR </vt:lpstr>
      <vt:lpstr> c) COMPORTAMIENTO DEL JUGADOR </vt:lpstr>
      <vt:lpstr> c) COMPORTAMIENTO DEL JUGADOR </vt:lpstr>
      <vt:lpstr>PLAN DE FORMACIÓN PROFESIONALES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DE FORMACIÓN PROFESIONALES GREEN SECTION </dc:title>
  <dc:creator>Benito</dc:creator>
  <cp:lastModifiedBy>Benito</cp:lastModifiedBy>
  <cp:revision>146</cp:revision>
  <dcterms:created xsi:type="dcterms:W3CDTF">2011-05-27T06:28:45Z</dcterms:created>
  <dcterms:modified xsi:type="dcterms:W3CDTF">2011-05-31T09:38:12Z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