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tableStyles.xml" ContentType="application/vnd.openxmlformats-officedocument.presentationml.tableStyles+xml"/>
  <Override PartName="/ppt/slides/slide147.xml" ContentType="application/vnd.openxmlformats-officedocument.presentationml.slide+xml"/>
  <Override PartName="/ppt/slides/slide99.xml" ContentType="application/vnd.openxmlformats-officedocument.presentationml.slide+xml"/>
  <Override PartName="/ppt/slides/slide136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25.xml" ContentType="application/vnd.openxmlformats-officedocument.presentationml.slide+xml"/>
  <Default Extension="png" ContentType="image/png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50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55.xml" ContentType="application/vnd.openxmlformats-officedocument.presentationml.slide+xml"/>
  <Default Extension="emf" ContentType="image/x-emf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19.xml" ContentType="application/vnd.openxmlformats-officedocument.presentationml.slide+xml"/>
  <Override PartName="/ppt/slides/slide148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108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slides/slide115.xml" ContentType="application/vnd.openxmlformats-officedocument.presentationml.slide+xml"/>
  <Override PartName="/ppt/slides/slide144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s/slide151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s/slide140.xml" ContentType="application/vnd.openxmlformats-officedocument.presentationml.slide+xml"/>
  <Override PartName="/ppt/slideLayouts/slideLayout4.xml" ContentType="application/vnd.openxmlformats-officedocument.presentationml.slideLayout+xml"/>
  <Default Extension="rels" ContentType="application/vnd.openxmlformats-package.relationship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38.xml" ContentType="application/vnd.openxmlformats-officedocument.presentationml.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slides/slide145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s/slide134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30.xml" ContentType="application/vnd.openxmlformats-officedocument.presentationml.slide+xml"/>
  <Override PartName="/ppt/slideLayouts/slideLayout5.xml" ContentType="application/vnd.openxmlformats-officedocument.presentationml.slideLayout+xml"/>
  <Default Extension="jpeg" ContentType="image/jpeg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0.xml" ContentType="application/vnd.openxmlformats-officedocument.presentationml.slide+xml"/>
  <Override PartName="/ppt/slides/slide139.xml" ContentType="application/vnd.openxmlformats-officedocument.presentationml.slide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46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s/slide32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docProps/custom.xml" ContentType="application/vnd.openxmlformats-officedocument.custom-properties+xml"/>
  <Override PartName="/ppt/slides/slide129.xml" ContentType="application/vnd.openxmlformats-officedocument.presentationml.slide+xml"/>
  <Override PartName="/ppt/slides/slide118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43.xml" ContentType="application/vnd.openxmlformats-officedocument.presentationml.slide+xml"/>
  <Override PartName="/ppt/viewProps.xml" ContentType="application/vnd.openxmlformats-officedocument.presentationml.viewProps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s/slide132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51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414" r:id="rId4"/>
    <p:sldId id="415" r:id="rId5"/>
    <p:sldId id="419" r:id="rId6"/>
    <p:sldId id="416" r:id="rId7"/>
    <p:sldId id="417" r:id="rId8"/>
    <p:sldId id="418" r:id="rId9"/>
    <p:sldId id="384" r:id="rId10"/>
    <p:sldId id="385" r:id="rId11"/>
    <p:sldId id="386" r:id="rId12"/>
    <p:sldId id="387" r:id="rId13"/>
    <p:sldId id="388" r:id="rId14"/>
    <p:sldId id="389" r:id="rId15"/>
    <p:sldId id="390" r:id="rId16"/>
    <p:sldId id="391" r:id="rId17"/>
    <p:sldId id="392" r:id="rId18"/>
    <p:sldId id="393" r:id="rId19"/>
    <p:sldId id="394" r:id="rId20"/>
    <p:sldId id="395" r:id="rId21"/>
    <p:sldId id="396" r:id="rId22"/>
    <p:sldId id="397" r:id="rId23"/>
    <p:sldId id="398" r:id="rId24"/>
    <p:sldId id="399" r:id="rId25"/>
    <p:sldId id="400" r:id="rId26"/>
    <p:sldId id="401" r:id="rId27"/>
    <p:sldId id="402" r:id="rId28"/>
    <p:sldId id="404" r:id="rId29"/>
    <p:sldId id="403" r:id="rId30"/>
    <p:sldId id="405" r:id="rId31"/>
    <p:sldId id="406" r:id="rId32"/>
    <p:sldId id="407" r:id="rId33"/>
    <p:sldId id="408" r:id="rId34"/>
    <p:sldId id="409" r:id="rId35"/>
    <p:sldId id="410" r:id="rId36"/>
    <p:sldId id="411" r:id="rId37"/>
    <p:sldId id="412" r:id="rId38"/>
    <p:sldId id="413" r:id="rId39"/>
    <p:sldId id="420" r:id="rId40"/>
    <p:sldId id="421" r:id="rId41"/>
    <p:sldId id="422" r:id="rId42"/>
    <p:sldId id="423" r:id="rId43"/>
    <p:sldId id="425" r:id="rId44"/>
    <p:sldId id="424" r:id="rId45"/>
    <p:sldId id="258" r:id="rId46"/>
    <p:sldId id="260" r:id="rId47"/>
    <p:sldId id="261" r:id="rId48"/>
    <p:sldId id="262" r:id="rId49"/>
    <p:sldId id="266" r:id="rId50"/>
    <p:sldId id="264" r:id="rId51"/>
    <p:sldId id="265" r:id="rId52"/>
    <p:sldId id="267" r:id="rId53"/>
    <p:sldId id="268" r:id="rId54"/>
    <p:sldId id="269" r:id="rId55"/>
    <p:sldId id="270" r:id="rId56"/>
    <p:sldId id="271" r:id="rId57"/>
    <p:sldId id="272" r:id="rId58"/>
    <p:sldId id="273" r:id="rId59"/>
    <p:sldId id="274" r:id="rId60"/>
    <p:sldId id="275" r:id="rId61"/>
    <p:sldId id="276" r:id="rId62"/>
    <p:sldId id="277" r:id="rId63"/>
    <p:sldId id="278" r:id="rId64"/>
    <p:sldId id="279" r:id="rId65"/>
    <p:sldId id="280" r:id="rId66"/>
    <p:sldId id="281" r:id="rId67"/>
    <p:sldId id="282" r:id="rId68"/>
    <p:sldId id="283" r:id="rId69"/>
    <p:sldId id="284" r:id="rId70"/>
    <p:sldId id="285" r:id="rId71"/>
    <p:sldId id="286" r:id="rId72"/>
    <p:sldId id="287" r:id="rId73"/>
    <p:sldId id="288" r:id="rId74"/>
    <p:sldId id="289" r:id="rId75"/>
    <p:sldId id="291" r:id="rId76"/>
    <p:sldId id="292" r:id="rId77"/>
    <p:sldId id="308" r:id="rId78"/>
    <p:sldId id="309" r:id="rId79"/>
    <p:sldId id="310" r:id="rId80"/>
    <p:sldId id="313" r:id="rId81"/>
    <p:sldId id="311" r:id="rId82"/>
    <p:sldId id="312" r:id="rId83"/>
    <p:sldId id="314" r:id="rId84"/>
    <p:sldId id="315" r:id="rId85"/>
    <p:sldId id="317" r:id="rId86"/>
    <p:sldId id="316" r:id="rId87"/>
    <p:sldId id="318" r:id="rId88"/>
    <p:sldId id="319" r:id="rId89"/>
    <p:sldId id="320" r:id="rId90"/>
    <p:sldId id="321" r:id="rId91"/>
    <p:sldId id="322" r:id="rId92"/>
    <p:sldId id="323" r:id="rId93"/>
    <p:sldId id="324" r:id="rId94"/>
    <p:sldId id="325" r:id="rId95"/>
    <p:sldId id="326" r:id="rId96"/>
    <p:sldId id="327" r:id="rId97"/>
    <p:sldId id="328" r:id="rId98"/>
    <p:sldId id="329" r:id="rId99"/>
    <p:sldId id="330" r:id="rId100"/>
    <p:sldId id="331" r:id="rId101"/>
    <p:sldId id="333" r:id="rId102"/>
    <p:sldId id="332" r:id="rId103"/>
    <p:sldId id="334" r:id="rId104"/>
    <p:sldId id="335" r:id="rId105"/>
    <p:sldId id="336" r:id="rId106"/>
    <p:sldId id="337" r:id="rId107"/>
    <p:sldId id="338" r:id="rId108"/>
    <p:sldId id="339" r:id="rId109"/>
    <p:sldId id="365" r:id="rId110"/>
    <p:sldId id="366" r:id="rId111"/>
    <p:sldId id="367" r:id="rId112"/>
    <p:sldId id="368" r:id="rId113"/>
    <p:sldId id="369" r:id="rId114"/>
    <p:sldId id="370" r:id="rId115"/>
    <p:sldId id="371" r:id="rId116"/>
    <p:sldId id="372" r:id="rId117"/>
    <p:sldId id="373" r:id="rId118"/>
    <p:sldId id="374" r:id="rId119"/>
    <p:sldId id="375" r:id="rId120"/>
    <p:sldId id="376" r:id="rId121"/>
    <p:sldId id="377" r:id="rId122"/>
    <p:sldId id="378" r:id="rId123"/>
    <p:sldId id="379" r:id="rId124"/>
    <p:sldId id="380" r:id="rId125"/>
    <p:sldId id="381" r:id="rId126"/>
    <p:sldId id="382" r:id="rId127"/>
    <p:sldId id="383" r:id="rId128"/>
    <p:sldId id="340" r:id="rId129"/>
    <p:sldId id="341" r:id="rId130"/>
    <p:sldId id="342" r:id="rId131"/>
    <p:sldId id="343" r:id="rId132"/>
    <p:sldId id="344" r:id="rId133"/>
    <p:sldId id="345" r:id="rId134"/>
    <p:sldId id="346" r:id="rId135"/>
    <p:sldId id="347" r:id="rId136"/>
    <p:sldId id="348" r:id="rId137"/>
    <p:sldId id="349" r:id="rId138"/>
    <p:sldId id="350" r:id="rId139"/>
    <p:sldId id="351" r:id="rId140"/>
    <p:sldId id="352" r:id="rId141"/>
    <p:sldId id="353" r:id="rId142"/>
    <p:sldId id="354" r:id="rId143"/>
    <p:sldId id="355" r:id="rId144"/>
    <p:sldId id="356" r:id="rId145"/>
    <p:sldId id="357" r:id="rId146"/>
    <p:sldId id="358" r:id="rId147"/>
    <p:sldId id="359" r:id="rId148"/>
    <p:sldId id="360" r:id="rId149"/>
    <p:sldId id="361" r:id="rId150"/>
    <p:sldId id="362" r:id="rId151"/>
    <p:sldId id="363" r:id="rId152"/>
    <p:sldId id="364" r:id="rId15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01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customXml" Target="../customXml/item2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customXml" Target="../customXml/item3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viewProps" Target="view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customXml" Target="../customXml/item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presProps" Target="presProp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30BF-FB71-4BC0-BAA0-FE9ADF03505A}" type="datetimeFigureOut">
              <a:rPr lang="es-ES" smtClean="0"/>
              <a:pPr/>
              <a:t>29/05/2011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8424-CA77-49E2-BC58-3B11B52F7A5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30BF-FB71-4BC0-BAA0-FE9ADF03505A}" type="datetimeFigureOut">
              <a:rPr lang="es-ES" smtClean="0"/>
              <a:pPr/>
              <a:t>29/05/2011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8424-CA77-49E2-BC58-3B11B52F7A5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30BF-FB71-4BC0-BAA0-FE9ADF03505A}" type="datetimeFigureOut">
              <a:rPr lang="es-ES" smtClean="0"/>
              <a:pPr/>
              <a:t>29/05/2011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8424-CA77-49E2-BC58-3B11B52F7A5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30BF-FB71-4BC0-BAA0-FE9ADF03505A}" type="datetimeFigureOut">
              <a:rPr lang="es-ES" smtClean="0"/>
              <a:pPr/>
              <a:t>29/05/2011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8424-CA77-49E2-BC58-3B11B52F7A5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30BF-FB71-4BC0-BAA0-FE9ADF03505A}" type="datetimeFigureOut">
              <a:rPr lang="es-ES" smtClean="0"/>
              <a:pPr/>
              <a:t>29/05/2011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8424-CA77-49E2-BC58-3B11B52F7A5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30BF-FB71-4BC0-BAA0-FE9ADF03505A}" type="datetimeFigureOut">
              <a:rPr lang="es-ES" smtClean="0"/>
              <a:pPr/>
              <a:t>29/05/2011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8424-CA77-49E2-BC58-3B11B52F7A5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30BF-FB71-4BC0-BAA0-FE9ADF03505A}" type="datetimeFigureOut">
              <a:rPr lang="es-ES" smtClean="0"/>
              <a:pPr/>
              <a:t>29/05/2011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8424-CA77-49E2-BC58-3B11B52F7A5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30BF-FB71-4BC0-BAA0-FE9ADF03505A}" type="datetimeFigureOut">
              <a:rPr lang="es-ES" smtClean="0"/>
              <a:pPr/>
              <a:t>29/05/2011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8424-CA77-49E2-BC58-3B11B52F7A5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30BF-FB71-4BC0-BAA0-FE9ADF03505A}" type="datetimeFigureOut">
              <a:rPr lang="es-ES" smtClean="0"/>
              <a:pPr/>
              <a:t>29/05/2011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9888424-CA77-49E2-BC58-3B11B52F7A51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30BF-FB71-4BC0-BAA0-FE9ADF03505A}" type="datetimeFigureOut">
              <a:rPr lang="es-ES" smtClean="0"/>
              <a:pPr/>
              <a:t>29/05/2011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8424-CA77-49E2-BC58-3B11B52F7A5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30BF-FB71-4BC0-BAA0-FE9ADF03505A}" type="datetimeFigureOut">
              <a:rPr lang="es-ES" smtClean="0"/>
              <a:pPr/>
              <a:t>29/05/2011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8424-CA77-49E2-BC58-3B11B52F7A5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AFE30BF-FB71-4BC0-BAA0-FE9ADF03505A}" type="datetimeFigureOut">
              <a:rPr lang="es-ES" smtClean="0"/>
              <a:pPr/>
              <a:t>29/05/2011</a:t>
            </a:fld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9888424-CA77-49E2-BC58-3B11B52F7A51}" type="slidenum">
              <a:rPr lang="es-ES" smtClean="0"/>
              <a:pPr/>
              <a:t>‹Nº›</a:t>
            </a:fld>
            <a:endParaRPr lang="es-ES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hyperlink" Target="http://www.golfspainfederacion.com/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Centro%20Nacional%202008/Presupuestos%202008.xls" TargetMode="External"/><Relationship Id="rId2" Type="http://schemas.openxmlformats.org/officeDocument/2006/relationships/hyperlink" Target="Centro%20Nacional%202008/Trabajos%20culturales%202008.xls" TargetMode="Externa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CURSO DE FORMACIÓN COLOMBIA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2843670"/>
          </a:xfrm>
        </p:spPr>
        <p:txBody>
          <a:bodyPr>
            <a:normAutofit lnSpcReduction="10000"/>
          </a:bodyPr>
          <a:lstStyle/>
          <a:p>
            <a:pPr algn="ctr"/>
            <a:endParaRPr lang="es-ES" dirty="0" smtClean="0"/>
          </a:p>
          <a:p>
            <a:pPr algn="ctr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Bogotá, 30 y 31 de Mayo de 2011</a:t>
            </a:r>
          </a:p>
          <a:p>
            <a:pPr algn="ctr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Club Los Lagartos</a:t>
            </a:r>
          </a:p>
          <a:p>
            <a:endParaRPr lang="es-ES" dirty="0" smtClean="0"/>
          </a:p>
          <a:p>
            <a:endParaRPr lang="es-ES" dirty="0"/>
          </a:p>
          <a:p>
            <a:r>
              <a:rPr lang="es-ES" sz="2400" dirty="0" smtClean="0">
                <a:latin typeface="+mj-lt"/>
              </a:rPr>
              <a:t>por David Gómez Agüera</a:t>
            </a:r>
            <a:endParaRPr lang="es-ES" sz="2400" dirty="0">
              <a:latin typeface="+mj-lt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/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BACKGROUND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3400" y="1643050"/>
            <a:ext cx="8396318" cy="4929222"/>
          </a:xfrm>
        </p:spPr>
        <p:txBody>
          <a:bodyPr>
            <a:normAutofit fontScale="32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Licenciado en Ciencias Biológicas (Universidad de Córdoba)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s-ES" sz="60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Master</a:t>
            </a:r>
            <a:r>
              <a:rPr lang="es-ES" sz="6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en Gestión y Dirección de Campos de Golf (EADE)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s-ES" sz="60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Turfgrass</a:t>
            </a:r>
            <a:r>
              <a:rPr lang="es-ES" sz="6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Golf </a:t>
            </a:r>
            <a:r>
              <a:rPr lang="es-ES" sz="60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Course</a:t>
            </a:r>
            <a:r>
              <a:rPr lang="es-ES" sz="6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Management (Michigan </a:t>
            </a:r>
            <a:r>
              <a:rPr lang="es-ES" sz="60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State</a:t>
            </a:r>
            <a:r>
              <a:rPr lang="es-ES" sz="6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60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University</a:t>
            </a:r>
            <a:r>
              <a:rPr lang="es-ES" sz="6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algn="l">
              <a:spcBef>
                <a:spcPct val="50000"/>
              </a:spcBef>
            </a:pPr>
            <a:r>
              <a:rPr lang="es-E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Las Brisas                                 Centro Nacional de la RFEG     Melilla</a:t>
            </a:r>
          </a:p>
          <a:p>
            <a:pPr algn="l">
              <a:spcBef>
                <a:spcPct val="50000"/>
              </a:spcBef>
            </a:pPr>
            <a:r>
              <a:rPr lang="es-E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La Cala Golf                             </a:t>
            </a:r>
            <a:r>
              <a:rPr lang="es-ES" sz="6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Talayuela</a:t>
            </a:r>
            <a:r>
              <a:rPr lang="es-E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Golf                              Gamarra</a:t>
            </a:r>
          </a:p>
          <a:p>
            <a:pPr algn="l">
              <a:spcBef>
                <a:spcPct val="50000"/>
              </a:spcBef>
            </a:pPr>
            <a:r>
              <a:rPr lang="es-E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s-ES" sz="6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Greenlife</a:t>
            </a:r>
            <a:r>
              <a:rPr lang="es-E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Golf                         </a:t>
            </a:r>
            <a:r>
              <a:rPr lang="es-ES" sz="6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Tomelloso</a:t>
            </a:r>
            <a:r>
              <a:rPr lang="es-E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La Grajera</a:t>
            </a:r>
          </a:p>
          <a:p>
            <a:pPr algn="l">
              <a:spcBef>
                <a:spcPct val="50000"/>
              </a:spcBef>
            </a:pPr>
            <a:r>
              <a:rPr lang="es-E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Valderrama                               La Roda                                          </a:t>
            </a:r>
            <a:r>
              <a:rPr lang="es-ES" sz="6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European</a:t>
            </a:r>
            <a:endParaRPr lang="es-ES" sz="6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</a:pPr>
            <a:r>
              <a:rPr lang="es-E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Atlanta </a:t>
            </a:r>
            <a:r>
              <a:rPr lang="es-ES" sz="6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Athletic</a:t>
            </a:r>
            <a:r>
              <a:rPr lang="es-E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Club             El Bonillo                                      Tour </a:t>
            </a:r>
          </a:p>
          <a:p>
            <a:pPr algn="l">
              <a:spcBef>
                <a:spcPct val="50000"/>
              </a:spcBef>
            </a:pPr>
            <a:r>
              <a:rPr lang="es-E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s-ES" sz="6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Sugar</a:t>
            </a:r>
            <a:r>
              <a:rPr lang="es-E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6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Love</a:t>
            </a:r>
            <a:r>
              <a:rPr lang="es-E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Country Club      GEO                                                 LET </a:t>
            </a:r>
          </a:p>
          <a:p>
            <a:pPr algn="l"/>
            <a:endParaRPr lang="es-ES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S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S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es-E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</a:t>
            </a:r>
            <a:r>
              <a:rPr lang="es-E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D. David Gómez Agüera</a:t>
            </a:r>
          </a:p>
          <a:p>
            <a:pPr algn="l"/>
            <a:r>
              <a:rPr lang="es-E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Director del Comité Green </a:t>
            </a:r>
            <a:r>
              <a:rPr lang="es-ES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Section</a:t>
            </a:r>
            <a:endParaRPr lang="es-ES" sz="5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s-E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Real Federación Española de Golf</a:t>
            </a: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4" name="Picture 8" descr="untitl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9190" y="5286388"/>
            <a:ext cx="1657350" cy="1325562"/>
          </a:xfrm>
          <a:prstGeom prst="rect">
            <a:avLst/>
          </a:prstGeom>
          <a:noFill/>
        </p:spPr>
      </p:pic>
      <p:pic>
        <p:nvPicPr>
          <p:cNvPr id="5" name="Picture 4" descr="Logo RFEG alta resolució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68" y="5286388"/>
            <a:ext cx="1209675" cy="1357321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¿Que es sostenibilidad?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1026" name="Picture 2" descr="C:\carpetasescritorio\Historico RFEG\2008\fotos informes 2008\Sunny Spell Trophy 2008\RIMG024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16832"/>
            <a:ext cx="8352928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629410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¿Que es sostenibilidad?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2050" name="Picture 2" descr="C:\carpetasescritorio\Historico RFEG\2007\fotos informes\CONTRAST OR NOT\6-17-04 0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16832"/>
            <a:ext cx="8352928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559844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¿Que es sostenibilidad?</a:t>
            </a:r>
            <a:endParaRPr lang="es-ES" dirty="0"/>
          </a:p>
        </p:txBody>
      </p:sp>
      <p:pic>
        <p:nvPicPr>
          <p:cNvPr id="6146" name="Picture 2" descr="C:\carpetasescritorio\Historico RFEG\2007\fotos informes\CONTRAST OR NOT\Half Moon Bay 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35163"/>
            <a:ext cx="8208911" cy="4389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757657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¿Que es sostenibilidad?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3074" name="Picture 2" descr="C:\carpetasescritorio\Historico RFEG\2007\fotos informes\CONTRAST OR NOT\_DSC21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44824"/>
            <a:ext cx="8568952" cy="4506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843084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¿Que es sostenibilidad?</a:t>
            </a:r>
            <a:endParaRPr lang="es-ES" dirty="0"/>
          </a:p>
        </p:txBody>
      </p:sp>
      <p:pic>
        <p:nvPicPr>
          <p:cNvPr id="4098" name="Picture 2" descr="C:\carpetasescritorio\Historico RFEG\2007\fotos informes\CONTRAST OR NOT\2004 board trip 01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35163"/>
            <a:ext cx="8136903" cy="4662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402726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¿Que es sostenibilidad?</a:t>
            </a:r>
            <a:endParaRPr lang="es-ES" dirty="0"/>
          </a:p>
        </p:txBody>
      </p:sp>
      <p:pic>
        <p:nvPicPr>
          <p:cNvPr id="5122" name="Picture 2" descr="C:\carpetasescritorio\Historico RFEG\2007\fotos informes\CONTRAST OR NOT\104 and contrast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35163"/>
            <a:ext cx="7992887" cy="4662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425154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642918"/>
            <a:ext cx="8072494" cy="1785950"/>
          </a:xfrm>
        </p:spPr>
        <p:txBody>
          <a:bodyPr>
            <a:normAutofit fontScale="90000"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     ¿Qué es la sostenibilidad    </a:t>
            </a:r>
            <a:br>
              <a:rPr lang="es-ES" sz="6000" dirty="0" smtClean="0">
                <a:solidFill>
                  <a:srgbClr val="0070C0"/>
                </a:solidFill>
              </a:rPr>
            </a:br>
            <a:r>
              <a:rPr lang="es-ES" sz="6000" dirty="0" smtClean="0">
                <a:solidFill>
                  <a:srgbClr val="0070C0"/>
                </a:solidFill>
              </a:rPr>
              <a:t>     en campos de golf?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714348" y="2500306"/>
            <a:ext cx="8072494" cy="392909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La     sostenibilidad    se    basa    en    tres     bases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fundamentales: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SOCIAL     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ECONÓMICA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MEDIOAMBIENTAL</a:t>
            </a:r>
          </a:p>
          <a:p>
            <a:pPr algn="just"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Para   que   un   campo   tenga   éxito = SOSTENIBLE,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tienen que cumplirse las tres bases fundamentales     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puesto que se encuentran INTERRELACIONADAS.</a:t>
            </a: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928670"/>
            <a:ext cx="1062037" cy="61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06963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SOCIAL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785786" y="1928802"/>
            <a:ext cx="8072494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Debe de existir una demanda de juego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q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No permitir  construcción  de campos de golf </a:t>
            </a:r>
          </a:p>
          <a:p>
            <a:pPr algn="just"/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con planes de viabilidad ficticios o no reales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q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No asumir que  la urbanización amortizará la </a:t>
            </a:r>
          </a:p>
          <a:p>
            <a:pPr algn="just"/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inversión del campo de golf</a:t>
            </a: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5" name="4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71670" y="928670"/>
            <a:ext cx="1062037" cy="61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4643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SOCIAL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857224" y="1928802"/>
            <a:ext cx="8072494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Por ello, desde la Federación se actúa: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Construyendo Canchas de Prácticas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Incluyendo el  golf  como deporte a practicar </a:t>
            </a:r>
          </a:p>
          <a:p>
            <a:pPr algn="just"/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en los colegios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Bautismos de golf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Fomentando la construcción de Pitch &amp; Putts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3108" y="928670"/>
            <a:ext cx="1062037" cy="61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06489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SOCIAL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857224" y="1928802"/>
            <a:ext cx="8072494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Por ello, desde la Federación se actúa: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3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Construyendo Canchas de Prácticas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Incluyendo el  golf  como deporte a practicar </a:t>
            </a:r>
          </a:p>
          <a:p>
            <a:pPr algn="just"/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en los colegios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Bautismos de golf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Fomentando la construcción de Pitch &amp; Putts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3108" y="928670"/>
            <a:ext cx="1062037" cy="61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35296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428604"/>
            <a:ext cx="8229600" cy="1143000"/>
          </a:xfrm>
          <a:effectLst/>
        </p:spPr>
        <p:txBody>
          <a:bodyPr>
            <a:normAutofit/>
          </a:bodyPr>
          <a:lstStyle/>
          <a:p>
            <a:pPr algn="ctr"/>
            <a:r>
              <a:rPr lang="es-ES" sz="5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Canchas de Prácticas</a:t>
            </a:r>
            <a:endParaRPr lang="es-ES" sz="5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7 Marcador de contenido" descr="Cancha e Práctica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57224" y="1857364"/>
            <a:ext cx="7429552" cy="4417571"/>
          </a:xfrm>
        </p:spPr>
      </p:pic>
    </p:spTree>
    <p:extLst>
      <p:ext uri="{BB962C8B-B14F-4D97-AF65-F5344CB8AC3E}">
        <p14:creationId xmlns:p14="http://schemas.microsoft.com/office/powerpoint/2010/main" val="153877952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SOCIAL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857224" y="1928802"/>
            <a:ext cx="8072494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Por ello, desde la Federación se actúa: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Construyendo Canchas de Prácticas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Incluyendo el  golf  como deporte a practicar </a:t>
            </a:r>
          </a:p>
          <a:p>
            <a:pPr algn="just"/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en los colegios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Bautismos de golf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Fomentando la construcción de Pitch &amp; Putts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3108" y="928670"/>
            <a:ext cx="1062037" cy="61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35305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SOCIAL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857224" y="1928802"/>
            <a:ext cx="8072494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Por ello, desde la Federación se actúa: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Construyendo Canchas de Prácticas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3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Incluyendo el  golf  como deporte a practicar </a:t>
            </a:r>
          </a:p>
          <a:p>
            <a:pPr algn="just"/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</a:t>
            </a:r>
            <a:r>
              <a:rPr lang="es-ES" sz="3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en los colegios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Bautismos de golf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Fomentando la construcción de Pitch &amp; Putts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3108" y="928670"/>
            <a:ext cx="1062037" cy="61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59062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428604"/>
            <a:ext cx="8229600" cy="1143000"/>
          </a:xfrm>
          <a:effectLst/>
        </p:spPr>
        <p:txBody>
          <a:bodyPr>
            <a:normAutofit/>
          </a:bodyPr>
          <a:lstStyle/>
          <a:p>
            <a:pPr algn="ctr"/>
            <a:r>
              <a:rPr lang="es-ES" sz="5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Golf en los colegios</a:t>
            </a:r>
            <a:endParaRPr lang="es-ES" sz="5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3 Marcador de contenido" descr="Colegio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0100" y="1928802"/>
            <a:ext cx="7429552" cy="4500594"/>
          </a:xfrm>
        </p:spPr>
      </p:pic>
    </p:spTree>
    <p:extLst>
      <p:ext uri="{BB962C8B-B14F-4D97-AF65-F5344CB8AC3E}">
        <p14:creationId xmlns:p14="http://schemas.microsoft.com/office/powerpoint/2010/main" val="47138429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SOCIAL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857224" y="1928802"/>
            <a:ext cx="8072494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Por ello, desde la Federación se actúa: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Construyendo Canchas de Prácticas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Incluyendo el  golf  como deporte a practicar </a:t>
            </a:r>
          </a:p>
          <a:p>
            <a:pPr algn="just"/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en los colegios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Bautismos de golf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Fomentando la construcción de Pitch &amp; Putts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3108" y="928670"/>
            <a:ext cx="1062037" cy="61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04297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SOCIAL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857224" y="1928802"/>
            <a:ext cx="8072494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Por ello, desde la Federación se actúa: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Construyendo Canchas de Prácticas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Incluyendo el  golf  como deporte a practicar </a:t>
            </a:r>
          </a:p>
          <a:p>
            <a:pPr algn="just"/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en los colegios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Bautismos de golf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Fomentando la construcción de Pitch &amp; Putts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3108" y="928670"/>
            <a:ext cx="1062037" cy="61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98266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SOCIAL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857224" y="1928802"/>
            <a:ext cx="8072494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Por ello, desde la Federación se actúa: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Construyendo Canchas de Prácticas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Incluyendo el  golf  como deporte a practicar </a:t>
            </a:r>
          </a:p>
          <a:p>
            <a:pPr algn="just"/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en los colegios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3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Bautismos de golf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Fomentando la construcción de Pitch &amp; Putts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3108" y="928670"/>
            <a:ext cx="1062037" cy="61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7329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500042"/>
            <a:ext cx="8229600" cy="1143000"/>
          </a:xfrm>
        </p:spPr>
        <p:txBody>
          <a:bodyPr/>
          <a:lstStyle/>
          <a:p>
            <a:pPr algn="ctr"/>
            <a:r>
              <a:rPr lang="es-ES" sz="5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Bautismos de golf</a:t>
            </a:r>
            <a:endParaRPr lang="es-ES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3 Marcador de contenido" descr="Bautismo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1538" y="1935163"/>
            <a:ext cx="7358114" cy="4389437"/>
          </a:xfrm>
        </p:spPr>
      </p:pic>
    </p:spTree>
    <p:extLst>
      <p:ext uri="{BB962C8B-B14F-4D97-AF65-F5344CB8AC3E}">
        <p14:creationId xmlns:p14="http://schemas.microsoft.com/office/powerpoint/2010/main" val="190238197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SOCIAL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857224" y="1928802"/>
            <a:ext cx="8072494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Por ello, desde la Federación se actúa: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Construyendo Canchas de Prácticas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Incluyendo el  golf  como deporte a practicar </a:t>
            </a:r>
          </a:p>
          <a:p>
            <a:pPr algn="just"/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en los colegios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Bautismos de golf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Fomentando la construcción de Pitch &amp; Putts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3108" y="928670"/>
            <a:ext cx="1062037" cy="61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21257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SOCIAL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857224" y="1928802"/>
            <a:ext cx="8072494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Por ello, desde la Federación se actúa: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Construyendo Canchas de Prácticas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Incluyendo el  golf  como deporte a practicar </a:t>
            </a:r>
          </a:p>
          <a:p>
            <a:pPr algn="just"/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en los colegios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Bautismos de golf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3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Fomentando la construcción de Pitch &amp; Putts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3108" y="928670"/>
            <a:ext cx="1062037" cy="61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61762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SOCIAL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857224" y="1928802"/>
            <a:ext cx="8072494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Por ello, desde la Federación se actúa: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Construyendo Canchas de Prácticas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Incluyendo el  golf  como deporte a practicar </a:t>
            </a:r>
          </a:p>
          <a:p>
            <a:pPr algn="just"/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en los colegios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Bautismos de golf</a:t>
            </a:r>
          </a:p>
          <a:p>
            <a:pPr algn="just">
              <a:buFont typeface="Wingdings" pitchFamily="2" charset="2"/>
              <a:buChar char="Ø"/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3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Fomentando la construcción de Pitch &amp; Putts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3108" y="928670"/>
            <a:ext cx="1062037" cy="61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61762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5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Nuevos Pitch &amp; Putts</a:t>
            </a:r>
            <a:endParaRPr lang="es-ES" sz="5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3 Marcador de contenido" descr="Pitch&amp;Put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28662" y="1935163"/>
            <a:ext cx="7572428" cy="4389437"/>
          </a:xfrm>
        </p:spPr>
      </p:pic>
    </p:spTree>
    <p:extLst>
      <p:ext uri="{BB962C8B-B14F-4D97-AF65-F5344CB8AC3E}">
        <p14:creationId xmlns:p14="http://schemas.microsoft.com/office/powerpoint/2010/main" val="27059105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ECONÓMICA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785926"/>
            <a:ext cx="8143932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Basar  la  inversión  en  la construcción de un campo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de golf en: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Casas-Club  con  inversiones moderadas que no sean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el talón de Aquiles de la gestión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Campos de golf fáciles de mantener: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Bajo  número  de  bunkers  y con poca pendiente que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facilite su mantenimiento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Greens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de mediano tamaño y con poco movimiento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Variedades cespitosas autóctonas en la zona</a:t>
            </a: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928670"/>
            <a:ext cx="1062037" cy="61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46413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ECONÓMICA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785926"/>
            <a:ext cx="8143932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Basar  la  inversión  en  la construcción de un campo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de golf en: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Casas-Club  con  inversiones moderadas que no sean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el talón de Aquiles de la gestión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Campos de golf fáciles de mantener: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Bajo  número  de  bunkers  y con poca pendiente que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facilite su mantenimiento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Greens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de mediano tamaño y con poco movimiento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Variedades cespitosas autóctonas en la zona</a:t>
            </a: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928670"/>
            <a:ext cx="1062037" cy="61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09214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42860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5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Casas Club</a:t>
            </a:r>
            <a:endParaRPr lang="es-ES" sz="5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3 Marcador de contenido" descr="El Prat (Casa Club y campo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2143116"/>
            <a:ext cx="8229600" cy="3714776"/>
          </a:xfrm>
        </p:spPr>
      </p:pic>
    </p:spTree>
    <p:extLst>
      <p:ext uri="{BB962C8B-B14F-4D97-AF65-F5344CB8AC3E}">
        <p14:creationId xmlns:p14="http://schemas.microsoft.com/office/powerpoint/2010/main" val="329819575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ECONÓMICA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785926"/>
            <a:ext cx="8143932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Basar  la  inversión  en  la construcción de un campo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de golf en: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Casas-Club  con  inversiones moderadas que no sean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el talón de Aquiles de la gestión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Campos de golf fáciles de mantener: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Bajo  número  de  bunkers  y con poca pendiente que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facilite su mantenimiento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Greens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de mediano tamaño y con poco movimiento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Variedades cespitosas autóctonas en la zona</a:t>
            </a: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928670"/>
            <a:ext cx="1062037" cy="61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26239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ECONÓMICA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785926"/>
            <a:ext cx="8143932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Basar  la  inversión  en  la construcción de un campo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de golf en: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Casas-Club  con  inversiones moderadas que no sean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el talón de Aquiles de la gestión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Campos de golf fáciles de mantener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: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Bajo  número  de  bunkers  y con poca pendiente que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facilite su mantenimiento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Greens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de mediano tamaño y con poco movimiento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Variedades cespitosas autóctonas en la zona</a:t>
            </a: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928670"/>
            <a:ext cx="1062037" cy="61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17444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42860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5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 sostenible</a:t>
            </a:r>
            <a:endParaRPr lang="es-ES" sz="5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5 Marcador de contenido" descr="Mantenimiento fáci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57224" y="1935163"/>
            <a:ext cx="7500990" cy="4389437"/>
          </a:xfrm>
        </p:spPr>
      </p:pic>
    </p:spTree>
    <p:extLst>
      <p:ext uri="{BB962C8B-B14F-4D97-AF65-F5344CB8AC3E}">
        <p14:creationId xmlns:p14="http://schemas.microsoft.com/office/powerpoint/2010/main" val="389800777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ECONÓMICA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785926"/>
            <a:ext cx="8358246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¿Qué hace la Federación al respecto?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Estudia   en  el  Centro  Nacional  de   Golf   diferentes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metodologías   de  construcción  de  campos  de  golf ,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mediante el seguimiento de </a:t>
            </a:r>
            <a:r>
              <a:rPr lang="es-ES" sz="28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ensayos técnicos</a:t>
            </a:r>
            <a:endParaRPr lang="es-E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Fomentar el juego en superficies que visualmente por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razones climatológicas no son “verdes”, pero que sí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son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jugables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 pesar de su color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pastizo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o marrón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Ejemplos: El  Bonillo,  Zaragoza,  Alcázar de San Juan,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Calatayud,…</a:t>
            </a: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928670"/>
            <a:ext cx="1062037" cy="61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49025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ECONÓMICA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785926"/>
            <a:ext cx="8358246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¿Qué hace la Federación al respecto?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Estudia   en  el  Centro  Nacional  de   Golf   diferentes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metodologías   de  construcción  de  campos  de  golf ,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mediante el seguimiento de ensayos técnicos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Fomentar el juego en superficies que visualmente por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razones climatológicas no son “verdes”, pero que sí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son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jugables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 pesar de su color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pastizo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o marrón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Ejemplos: El  Bonillo,  Zaragoza,  Alcázar de San Juan,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Calatayud,…</a:t>
            </a: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928670"/>
            <a:ext cx="1062037" cy="61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97967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42860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5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Ensayos Técnicos</a:t>
            </a:r>
            <a:endParaRPr lang="es-ES" sz="5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4 Marcador de contenido" descr="Construcció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00100" y="1857365"/>
            <a:ext cx="7072362" cy="4467236"/>
          </a:xfrm>
        </p:spPr>
      </p:pic>
    </p:spTree>
    <p:extLst>
      <p:ext uri="{BB962C8B-B14F-4D97-AF65-F5344CB8AC3E}">
        <p14:creationId xmlns:p14="http://schemas.microsoft.com/office/powerpoint/2010/main" val="119515317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ECONÓMICA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785926"/>
            <a:ext cx="8358246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¿Qué hace la Federación al respecto?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Estudia   en  el  Centro  Nacional  de   Golf   diferentes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metodologías   de  construcción  de  campos  de  golf ,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mediante el seguimiento de </a:t>
            </a:r>
            <a:r>
              <a:rPr lang="es-ES" sz="28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ensayos técnicos</a:t>
            </a:r>
            <a:endParaRPr lang="es-E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Fomentar el juego en superficies que visualmente por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razones climatológicas no son “verdes”, pero que sí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son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jugables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 pesar de su color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pastizo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o marrón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Ejemplos: El  Bonillo,  Zaragoza,  Alcázar de San Juan,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Calatayud,…</a:t>
            </a: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928670"/>
            <a:ext cx="1062037" cy="61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7213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ECONÓMICA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785926"/>
            <a:ext cx="8358246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¿Qué hace la Federación al respecto?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Estudia   en  el  Centro  Nacional  de   Golf   diferentes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metodologías   de  construcción  de  campos  de  golf ,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mediante el seguimiento de ensayos técnicos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Fomentar el juego en superficies que visualmente por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razones climatológicas no son “verdes”, pero que sí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son </a:t>
            </a:r>
            <a:r>
              <a:rPr lang="es-ES" sz="2800" b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jugables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 pesar de su color </a:t>
            </a:r>
            <a:r>
              <a:rPr lang="es-ES" sz="2800" b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pastizo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o marrón</a:t>
            </a:r>
          </a:p>
          <a:p>
            <a:pPr algn="just">
              <a:buFont typeface="Wingdings" pitchFamily="2" charset="2"/>
              <a:buChar char="§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Ejemplos: El  Bonillo,  Zaragoza,  Alcázar de San Juan,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Calatayud,…</a:t>
            </a: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928670"/>
            <a:ext cx="1062037" cy="61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35402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42860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5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Superficies </a:t>
            </a:r>
            <a:r>
              <a:rPr lang="es-ES" sz="5400" b="1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jugables</a:t>
            </a:r>
            <a:endParaRPr lang="es-ES" sz="54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5 Marcador de contenido" descr="Color Pastizo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8662" y="1935163"/>
            <a:ext cx="7429552" cy="4389437"/>
          </a:xfrm>
        </p:spPr>
      </p:pic>
    </p:spTree>
    <p:extLst>
      <p:ext uri="{BB962C8B-B14F-4D97-AF65-F5344CB8AC3E}">
        <p14:creationId xmlns:p14="http://schemas.microsoft.com/office/powerpoint/2010/main" val="113590706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    MEDIOAMBIENTAL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785926"/>
            <a:ext cx="8358246" cy="4643470"/>
          </a:xfrm>
        </p:spPr>
        <p:txBody>
          <a:bodyPr>
            <a:noAutofit/>
          </a:bodyPr>
          <a:lstStyle/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Siguiendo las pautas anteriores y contando con los servicios de un </a:t>
            </a:r>
            <a:r>
              <a:rPr lang="es-ES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greenkeeper</a:t>
            </a: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con una formación y experiencia contrastada se logrará un medio SOSTENIBLE, mediante la aplicación de las mejores técnicas y prácticas culturales manteniendo un compromiso medioambiental que asegure dicho objetivo</a:t>
            </a:r>
          </a:p>
          <a:p>
            <a:pPr algn="just"/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928670"/>
            <a:ext cx="1062037" cy="61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8813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1143008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rgbClr val="0070C0"/>
                </a:solidFill>
              </a:rPr>
              <a:t>     MEDIOAMBIENTAL</a:t>
            </a:r>
            <a:endParaRPr lang="es-ES" sz="6000" dirty="0">
              <a:solidFill>
                <a:srgbClr val="0070C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785926"/>
            <a:ext cx="8358246" cy="464347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¿De que forma interviene la Federación?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Formación   de   encargados   en   el   CNG (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Anfitauro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Torrejón  de  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Ardoz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 El  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Saler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 RACE,  Manises, </a:t>
            </a:r>
            <a:r>
              <a:rPr lang="es-E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etc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…)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Convenio con la </a:t>
            </a:r>
            <a:r>
              <a:rPr lang="es-ES" sz="28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AEdG</a:t>
            </a:r>
            <a:endParaRPr lang="es-E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Formación de becados y envío a Estados Unidos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Proyectos Medioambientales (FIDA)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Liderar    el    Benchmarking    con    la  R&amp;A,   mejores </a:t>
            </a:r>
          </a:p>
          <a:p>
            <a:pPr algn="just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prácticas culturales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Miembro del GCC de la EGA </a:t>
            </a:r>
          </a:p>
          <a:p>
            <a:pPr algn="just">
              <a:buFont typeface="Wingdings" pitchFamily="2" charset="2"/>
              <a:buChar char="Ø"/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3 Imagen" descr="sostenibil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786" y="928670"/>
            <a:ext cx="1062037" cy="61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69020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13abril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52800"/>
            <a:ext cx="914400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SCN296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30289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s-ES"/>
          </a:p>
        </p:txBody>
      </p:sp>
      <p:pic>
        <p:nvPicPr>
          <p:cNvPr id="3078" name="Picture 6" descr="logo_rfe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429000" cy="938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9" name="Rectangle 7"/>
          <p:cNvSpPr>
            <a:spLocks noGrp="1" noChangeArrowheads="1"/>
          </p:cNvSpPr>
          <p:nvPr>
            <p:ph type="ctrTitle"/>
          </p:nvPr>
        </p:nvSpPr>
        <p:spPr>
          <a:xfrm>
            <a:off x="755650" y="1412875"/>
            <a:ext cx="7772400" cy="801688"/>
          </a:xfrm>
        </p:spPr>
        <p:txBody>
          <a:bodyPr/>
          <a:lstStyle/>
          <a:p>
            <a:r>
              <a:rPr lang="es-ES" sz="3600">
                <a:solidFill>
                  <a:schemeClr val="tx1"/>
                </a:solidFill>
              </a:rPr>
              <a:t>Gerencia vs mantenimiento</a:t>
            </a:r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endParaRPr lang="es-ES_tradnl" sz="1800" b="1">
              <a:solidFill>
                <a:srgbClr val="000000"/>
              </a:solidFill>
              <a:effectLst/>
            </a:endParaRPr>
          </a:p>
          <a:p>
            <a:pPr>
              <a:lnSpc>
                <a:spcPct val="80000"/>
              </a:lnSpc>
            </a:pPr>
            <a:endParaRPr lang="es-ES_tradnl" sz="1800" b="1">
              <a:solidFill>
                <a:srgbClr val="000000"/>
              </a:solidFill>
              <a:effectLst/>
            </a:endParaRPr>
          </a:p>
          <a:p>
            <a:pPr>
              <a:lnSpc>
                <a:spcPct val="80000"/>
              </a:lnSpc>
            </a:pPr>
            <a:endParaRPr lang="es-ES_tradnl" sz="1800" b="1">
              <a:solidFill>
                <a:srgbClr val="000000"/>
              </a:solidFill>
              <a:effectLst/>
            </a:endParaRPr>
          </a:p>
          <a:p>
            <a:pPr>
              <a:lnSpc>
                <a:spcPct val="80000"/>
              </a:lnSpc>
            </a:pPr>
            <a:r>
              <a:rPr lang="es-ES_tradnl" sz="1800" b="1">
                <a:solidFill>
                  <a:srgbClr val="000000"/>
                </a:solidFill>
                <a:effectLst/>
              </a:rPr>
              <a:t>DAVID GOMEZ AGUERA</a:t>
            </a:r>
          </a:p>
          <a:p>
            <a:pPr>
              <a:lnSpc>
                <a:spcPct val="80000"/>
              </a:lnSpc>
            </a:pPr>
            <a:r>
              <a:rPr lang="es-ES_tradnl" sz="1800" b="1">
                <a:solidFill>
                  <a:srgbClr val="000000"/>
                </a:solidFill>
                <a:effectLst/>
              </a:rPr>
              <a:t>DIRECTOR COMITÉ GREEN SECTION</a:t>
            </a:r>
          </a:p>
          <a:p>
            <a:pPr>
              <a:lnSpc>
                <a:spcPct val="80000"/>
              </a:lnSpc>
            </a:pPr>
            <a:r>
              <a:rPr lang="es-ES_tradnl" sz="1800" b="1">
                <a:solidFill>
                  <a:srgbClr val="000000"/>
                </a:solidFill>
                <a:effectLst/>
              </a:rPr>
              <a:t>REAL FEDERACIÓN ESPAÑOLA DE GOLF</a:t>
            </a:r>
          </a:p>
          <a:p>
            <a:pPr>
              <a:lnSpc>
                <a:spcPct val="80000"/>
              </a:lnSpc>
            </a:pPr>
            <a:endParaRPr lang="es-ES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64913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179388" y="2133600"/>
            <a:ext cx="8964612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tabLst>
                <a:tab pos="0" algn="l"/>
                <a:tab pos="90488" algn="l"/>
                <a:tab pos="715963" algn="l"/>
              </a:tabLst>
            </a:pPr>
            <a:r>
              <a:rPr lang="es-ES" sz="3200"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El fin de estas clases es de que entendais el trabajo del greenkeeper y su gestion.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tabLst>
                <a:tab pos="0" algn="l"/>
                <a:tab pos="90488" algn="l"/>
                <a:tab pos="715963" algn="l"/>
              </a:tabLst>
            </a:pPr>
            <a:r>
              <a:rPr lang="es-ES" sz="3200"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Tenemos que tener claro que hace cada uno: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tabLst>
                <a:tab pos="0" algn="l"/>
                <a:tab pos="90488" algn="l"/>
                <a:tab pos="715963" algn="l"/>
              </a:tabLst>
            </a:pPr>
            <a:r>
              <a:rPr lang="es-ES" sz="3200"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Greenkeeper; el que mantiene y gestiona el area verde para hacerlo jugable.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tabLst>
                <a:tab pos="0" algn="l"/>
                <a:tab pos="90488" algn="l"/>
                <a:tab pos="715963" algn="l"/>
              </a:tabLst>
            </a:pPr>
            <a:r>
              <a:rPr lang="es-ES" sz="3200"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Gerente; el que gestiona y hace rentable el campo de golf.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tabLst>
                <a:tab pos="0" algn="l"/>
                <a:tab pos="90488" algn="l"/>
                <a:tab pos="715963" algn="l"/>
              </a:tabLst>
            </a:pPr>
            <a:r>
              <a:rPr lang="es-ES" sz="3200"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EEUU vs ESPAÑA</a:t>
            </a:r>
            <a:endParaRPr lang="es-ES" sz="3200" i="1"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</a:endParaRPr>
          </a:p>
        </p:txBody>
      </p:sp>
      <p:grpSp>
        <p:nvGrpSpPr>
          <p:cNvPr id="38915" name="Group 3"/>
          <p:cNvGrpSpPr>
            <a:grpSpLocks/>
          </p:cNvGrpSpPr>
          <p:nvPr/>
        </p:nvGrpSpPr>
        <p:grpSpPr bwMode="auto">
          <a:xfrm>
            <a:off x="974725" y="765175"/>
            <a:ext cx="8385175" cy="1431925"/>
            <a:chOff x="469" y="0"/>
            <a:chExt cx="5282" cy="902"/>
          </a:xfrm>
        </p:grpSpPr>
        <p:sp>
          <p:nvSpPr>
            <p:cNvPr id="38916" name="Line 4"/>
            <p:cNvSpPr>
              <a:spLocks noChangeShapeType="1"/>
            </p:cNvSpPr>
            <p:nvPr/>
          </p:nvSpPr>
          <p:spPr bwMode="auto">
            <a:xfrm>
              <a:off x="531" y="709"/>
              <a:ext cx="4853" cy="0"/>
            </a:xfrm>
            <a:prstGeom prst="line">
              <a:avLst/>
            </a:prstGeom>
            <a:noFill/>
            <a:ln w="28575">
              <a:solidFill>
                <a:srgbClr val="800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8917" name="Text Box 5"/>
            <p:cNvSpPr txBox="1">
              <a:spLocks noChangeArrowheads="1"/>
            </p:cNvSpPr>
            <p:nvPr/>
          </p:nvSpPr>
          <p:spPr bwMode="auto">
            <a:xfrm>
              <a:off x="469" y="0"/>
              <a:ext cx="5282" cy="9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>
                <a:lnSpc>
                  <a:spcPct val="140000"/>
                </a:lnSpc>
                <a:spcBef>
                  <a:spcPct val="50000"/>
                </a:spcBef>
              </a:pPr>
              <a:r>
                <a:rPr lang="es-ES" sz="3600" b="1"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</a:rPr>
                <a:t>Introducción</a:t>
              </a:r>
            </a:p>
          </p:txBody>
        </p:sp>
      </p:grpSp>
      <p:pic>
        <p:nvPicPr>
          <p:cNvPr id="38918" name="Picture 6" descr="pelota golf2 copiar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D3E8F9"/>
              </a:clrFrom>
              <a:clrTo>
                <a:srgbClr val="D3E8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341438"/>
            <a:ext cx="409575" cy="414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22" name="Picture 10" descr="Imagen 05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0"/>
            <a:ext cx="4038600" cy="230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9313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Gerencia vs mantenimiento</a:t>
            </a:r>
          </a:p>
        </p:txBody>
      </p:sp>
      <p:sp>
        <p:nvSpPr>
          <p:cNvPr id="63493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s-ES" sz="2000"/>
              <a:t>Quiere tener el campo lo mas jugable y verde posible con el menor coste economico.</a:t>
            </a:r>
          </a:p>
          <a:p>
            <a:pPr>
              <a:lnSpc>
                <a:spcPct val="90000"/>
              </a:lnSpc>
            </a:pPr>
            <a:r>
              <a:rPr lang="es-ES" sz="2000"/>
              <a:t>Menos pinchados.</a:t>
            </a:r>
          </a:p>
          <a:p>
            <a:pPr>
              <a:lnSpc>
                <a:spcPct val="90000"/>
              </a:lnSpc>
            </a:pPr>
            <a:r>
              <a:rPr lang="es-ES" sz="2000"/>
              <a:t>Menos tratamientos.</a:t>
            </a:r>
          </a:p>
          <a:p>
            <a:pPr>
              <a:lnSpc>
                <a:spcPct val="90000"/>
              </a:lnSpc>
            </a:pPr>
            <a:r>
              <a:rPr lang="es-ES" sz="2000"/>
              <a:t>Menos trabajadores.</a:t>
            </a:r>
          </a:p>
          <a:p>
            <a:pPr>
              <a:lnSpc>
                <a:spcPct val="90000"/>
              </a:lnSpc>
            </a:pPr>
            <a:r>
              <a:rPr lang="es-ES" sz="2000"/>
              <a:t>Menos maquinaria; repuestos y combustible</a:t>
            </a:r>
          </a:p>
          <a:p>
            <a:pPr>
              <a:lnSpc>
                <a:spcPct val="90000"/>
              </a:lnSpc>
            </a:pPr>
            <a:r>
              <a:rPr lang="es-ES" sz="2000"/>
              <a:t>Mientras mas calidad tenga el agua de riego mas gasto por lo tanto no le da importancia a la calidad</a:t>
            </a:r>
          </a:p>
          <a:p>
            <a:pPr>
              <a:lnSpc>
                <a:spcPct val="90000"/>
              </a:lnSpc>
            </a:pPr>
            <a:endParaRPr lang="es-ES" sz="2000"/>
          </a:p>
        </p:txBody>
      </p:sp>
      <p:sp>
        <p:nvSpPr>
          <p:cNvPr id="63494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s-ES" sz="2000"/>
              <a:t>Quiere tener el campo lo mas jugable pero necesita mas medios.</a:t>
            </a:r>
          </a:p>
          <a:p>
            <a:pPr>
              <a:lnSpc>
                <a:spcPct val="90000"/>
              </a:lnSpc>
            </a:pPr>
            <a:r>
              <a:rPr lang="es-ES" sz="2000"/>
              <a:t>Mas pinchados.</a:t>
            </a:r>
          </a:p>
          <a:p>
            <a:pPr>
              <a:lnSpc>
                <a:spcPct val="90000"/>
              </a:lnSpc>
            </a:pPr>
            <a:r>
              <a:rPr lang="es-ES" sz="2000"/>
              <a:t>Mas tratamientos.</a:t>
            </a:r>
          </a:p>
          <a:p>
            <a:pPr>
              <a:lnSpc>
                <a:spcPct val="90000"/>
              </a:lnSpc>
            </a:pPr>
            <a:r>
              <a:rPr lang="es-ES" sz="2000"/>
              <a:t>Mas trabajadores.</a:t>
            </a:r>
          </a:p>
          <a:p>
            <a:pPr>
              <a:lnSpc>
                <a:spcPct val="90000"/>
              </a:lnSpc>
            </a:pPr>
            <a:r>
              <a:rPr lang="es-ES" sz="2000"/>
              <a:t>Mas maquinaria; repuestos y combustible.</a:t>
            </a:r>
          </a:p>
          <a:p>
            <a:pPr>
              <a:lnSpc>
                <a:spcPct val="90000"/>
              </a:lnSpc>
            </a:pPr>
            <a:r>
              <a:rPr lang="es-ES" sz="2000"/>
              <a:t>Agua de buena calidad.</a:t>
            </a:r>
          </a:p>
          <a:p>
            <a:pPr>
              <a:lnSpc>
                <a:spcPct val="90000"/>
              </a:lnSpc>
            </a:pPr>
            <a:endParaRPr lang="es-ES" sz="2000"/>
          </a:p>
        </p:txBody>
      </p:sp>
      <p:pic>
        <p:nvPicPr>
          <p:cNvPr id="63495" name="Picture 7" descr="_DSC208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4869160"/>
            <a:ext cx="4643437" cy="1988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54043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3" grpId="0" build="p"/>
      <p:bldP spid="63494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sz="4000"/>
              <a:t>IMPORTANCIA DEL NETWORKING</a:t>
            </a:r>
          </a:p>
        </p:txBody>
      </p:sp>
      <p:sp>
        <p:nvSpPr>
          <p:cNvPr id="65542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ES"/>
              <a:t>Entre el gerente y el greenkeeper tienen que estudiar los siguientes puntos;</a:t>
            </a:r>
          </a:p>
          <a:p>
            <a:r>
              <a:rPr lang="es-ES"/>
              <a:t>1. ¿Qué tipo de campo nos exigue el comité, la junta, el presidente, los socios, jugadores del pay-play?</a:t>
            </a:r>
          </a:p>
          <a:p>
            <a:r>
              <a:rPr lang="es-ES"/>
              <a:t>2. ¿Cuál es nuestro presupuesto?</a:t>
            </a:r>
          </a:p>
          <a:p>
            <a:r>
              <a:rPr lang="es-ES"/>
              <a:t>3. ¿Cuántos jugadores vamos a tener?</a:t>
            </a:r>
          </a:p>
          <a:p>
            <a:r>
              <a:rPr lang="es-ES"/>
              <a:t>4. ¿Cuántos campeonatos vamos a realizar?</a:t>
            </a:r>
          </a:p>
        </p:txBody>
      </p:sp>
    </p:spTree>
    <p:extLst>
      <p:ext uri="{BB962C8B-B14F-4D97-AF65-F5344CB8AC3E}">
        <p14:creationId xmlns:p14="http://schemas.microsoft.com/office/powerpoint/2010/main" val="482570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2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DSCN295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057400"/>
            <a:ext cx="457200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1" name="Picture 3" descr="Imagen 05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60575"/>
            <a:ext cx="457200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2" name="AutoShape 4"/>
          <p:cNvSpPr>
            <a:spLocks noChangeArrowheads="1"/>
          </p:cNvSpPr>
          <p:nvPr/>
        </p:nvSpPr>
        <p:spPr bwMode="auto">
          <a:xfrm>
            <a:off x="0" y="0"/>
            <a:ext cx="9144000" cy="2057400"/>
          </a:xfrm>
          <a:prstGeom prst="flowChartProcess">
            <a:avLst/>
          </a:prstGeom>
          <a:solidFill>
            <a:srgbClr val="00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4572000" y="0"/>
            <a:ext cx="4572000" cy="2057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0" y="476250"/>
            <a:ext cx="44196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s-ES_tradnl" sz="2400" b="1" i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</a:rPr>
              <a:t>PRINCIPALES FACTORES EN EL MANTENIMIENTO</a:t>
            </a:r>
          </a:p>
        </p:txBody>
      </p:sp>
      <p:sp>
        <p:nvSpPr>
          <p:cNvPr id="17415" name="Oval 7"/>
          <p:cNvSpPr>
            <a:spLocks noChangeArrowheads="1"/>
          </p:cNvSpPr>
          <p:nvPr/>
        </p:nvSpPr>
        <p:spPr bwMode="auto">
          <a:xfrm>
            <a:off x="2286000" y="3505200"/>
            <a:ext cx="4648200" cy="1066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s-ES_tradnl" sz="2000" b="1" i="1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</a:rPr>
              <a:t>MANTENIMIENTO</a:t>
            </a:r>
            <a:endParaRPr lang="en-US" sz="2000">
              <a:solidFill>
                <a:srgbClr val="006600"/>
              </a:solidFill>
              <a:latin typeface="Humanst521 BT" pitchFamily="34" charset="0"/>
            </a:endParaRPr>
          </a:p>
        </p:txBody>
      </p:sp>
      <p:sp>
        <p:nvSpPr>
          <p:cNvPr id="17417" name="Text Box 9"/>
          <p:cNvSpPr txBox="1">
            <a:spLocks noChangeArrowheads="1"/>
          </p:cNvSpPr>
          <p:nvPr/>
        </p:nvSpPr>
        <p:spPr bwMode="auto">
          <a:xfrm>
            <a:off x="-684213" y="5373688"/>
            <a:ext cx="3886201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SIEGAS</a:t>
            </a:r>
          </a:p>
        </p:txBody>
      </p:sp>
      <p:sp>
        <p:nvSpPr>
          <p:cNvPr id="17418" name="Text Box 10"/>
          <p:cNvSpPr txBox="1">
            <a:spLocks noChangeArrowheads="1"/>
          </p:cNvSpPr>
          <p:nvPr/>
        </p:nvSpPr>
        <p:spPr bwMode="auto">
          <a:xfrm>
            <a:off x="5292725" y="5229225"/>
            <a:ext cx="36576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>
                <a:latin typeface="Times New Roman" pitchFamily="18" charset="0"/>
                <a:cs typeface="Times New Roman" pitchFamily="18" charset="0"/>
              </a:rPr>
              <a:t>RIEGO</a:t>
            </a:r>
          </a:p>
          <a:p>
            <a:pPr algn="ctr">
              <a:spcBef>
                <a:spcPct val="50000"/>
              </a:spcBef>
            </a:pPr>
            <a:r>
              <a:rPr lang="en-US" sz="2000" b="1">
                <a:latin typeface="Times New Roman" pitchFamily="18" charset="0"/>
                <a:cs typeface="Times New Roman" pitchFamily="18" charset="0"/>
              </a:rPr>
              <a:t>RECURSOS HUMANOS</a:t>
            </a:r>
          </a:p>
        </p:txBody>
      </p:sp>
      <p:sp>
        <p:nvSpPr>
          <p:cNvPr id="17419" name="Text Box 11"/>
          <p:cNvSpPr txBox="1">
            <a:spLocks noChangeArrowheads="1"/>
          </p:cNvSpPr>
          <p:nvPr/>
        </p:nvSpPr>
        <p:spPr bwMode="auto">
          <a:xfrm>
            <a:off x="0" y="4437063"/>
            <a:ext cx="2362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AIREACION</a:t>
            </a:r>
          </a:p>
        </p:txBody>
      </p:sp>
      <p:sp>
        <p:nvSpPr>
          <p:cNvPr id="17420" name="Text Box 12"/>
          <p:cNvSpPr txBox="1">
            <a:spLocks noChangeArrowheads="1"/>
          </p:cNvSpPr>
          <p:nvPr/>
        </p:nvSpPr>
        <p:spPr bwMode="auto">
          <a:xfrm>
            <a:off x="5257800" y="4652963"/>
            <a:ext cx="3886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FERTILIZACION</a:t>
            </a:r>
          </a:p>
        </p:txBody>
      </p:sp>
      <p:sp>
        <p:nvSpPr>
          <p:cNvPr id="17421" name="Rectangle 13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7422" name="Text Box 14"/>
          <p:cNvSpPr txBox="1">
            <a:spLocks noChangeArrowheads="1"/>
          </p:cNvSpPr>
          <p:nvPr/>
        </p:nvSpPr>
        <p:spPr bwMode="auto">
          <a:xfrm>
            <a:off x="-468313" y="4941888"/>
            <a:ext cx="3886201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>
                <a:latin typeface="Times New Roman" pitchFamily="18" charset="0"/>
                <a:cs typeface="Times New Roman" pitchFamily="18" charset="0"/>
              </a:rPr>
              <a:t>FITOSANITARIOS</a:t>
            </a:r>
          </a:p>
        </p:txBody>
      </p:sp>
      <p:sp>
        <p:nvSpPr>
          <p:cNvPr id="17423" name="Text Box 15"/>
          <p:cNvSpPr txBox="1">
            <a:spLocks noChangeArrowheads="1"/>
          </p:cNvSpPr>
          <p:nvPr/>
        </p:nvSpPr>
        <p:spPr bwMode="auto">
          <a:xfrm>
            <a:off x="0" y="6477000"/>
            <a:ext cx="9144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400" b="1" i="1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</a:rPr>
              <a:t>Real Federación Española de Golf </a:t>
            </a:r>
            <a:endParaRPr lang="es-ES" sz="1400" b="1" i="1">
              <a:solidFill>
                <a:srgbClr val="0066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</a:endParaRPr>
          </a:p>
        </p:txBody>
      </p:sp>
      <p:pic>
        <p:nvPicPr>
          <p:cNvPr id="17424" name="Picture 16" descr="DSCN180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16958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sz="4000"/>
              <a:t>IMPORTANCIA DEL NETWORKING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Una vez respondidas estas preguntas el greenkeeper 	debe desarrollar dos trabajos los cuales marcaran el futuro del campo;</a:t>
            </a:r>
          </a:p>
          <a:p>
            <a:r>
              <a:rPr lang="es-ES" dirty="0"/>
              <a:t>1. Labores: </a:t>
            </a:r>
            <a:r>
              <a:rPr lang="es-ES" dirty="0">
                <a:hlinkClick r:id="rId2" action="ppaction://hlinkfile"/>
              </a:rPr>
              <a:t>Centro Nacional 2008\Trabajos culturales 2008.xls</a:t>
            </a:r>
            <a:endParaRPr lang="es-ES" dirty="0"/>
          </a:p>
          <a:p>
            <a:r>
              <a:rPr lang="es-ES" dirty="0"/>
              <a:t>2. Presupuestos: </a:t>
            </a:r>
            <a:r>
              <a:rPr lang="es-ES" dirty="0">
                <a:hlinkClick r:id="rId3" action="ppaction://hlinkfile"/>
              </a:rPr>
              <a:t>Centro Nacional 2008\Presupuestos 2008.xls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0976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5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Historia</a:t>
            </a:r>
            <a:endParaRPr lang="es-E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Segunda Guerra Mundial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utilización del </a:t>
            </a:r>
            <a:r>
              <a:rPr lang="es-ES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bulldozer</a:t>
            </a:r>
            <a:endParaRPr lang="es-ES" sz="2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estudio de los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partir de los años´40 -´50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R.R. Davis (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Purdue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University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USA)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→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40% - 50% de arena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→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Buen estado: la circulación del aire suele ser muy buena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→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Mal estado: árboles cerca del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raíces causan gran problema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Section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la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publicó en 1960 diferentes técnicas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→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Dr.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Marvin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Ferguson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  <a:buFont typeface="Wingdings" pitchFamily="2" charset="2"/>
              <a:buChar char="q"/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039128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Historia</a:t>
            </a:r>
            <a:endParaRPr lang="es-ES" sz="2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nueva técnica de construcción se basaba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El agua fluye de un suelo de textura fina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→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textura gruesa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         Cuando la parte superior esté saturada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Material usado = Tierra  del lugar + M.O.  + Arena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Proporciones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Calibri"/>
              </a:rPr>
              <a:t>1:1:1 o 2:1:1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Calibri"/>
              </a:rPr>
              <a:t>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Altura de siega en los años ´50 y ´60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→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6´4 mm.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</a:t>
            </a:r>
          </a:p>
        </p:txBody>
      </p:sp>
      <p:sp>
        <p:nvSpPr>
          <p:cNvPr id="4" name="3 Flecha curvada hacia la derecha"/>
          <p:cNvSpPr/>
          <p:nvPr/>
        </p:nvSpPr>
        <p:spPr>
          <a:xfrm>
            <a:off x="1285852" y="3000372"/>
            <a:ext cx="731520" cy="430334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74"/>
            <a:ext cx="8286808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Historia</a:t>
            </a:r>
            <a:endParaRPr lang="es-ES" sz="2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Arena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en  el perfil: zona radicular sin tierra para soportar el tráfico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            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mayor  porosidad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mayor cantidad de arena          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            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menor  retención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de  nutrientes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            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Nueva forma  de mantenimiento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Arenas  finas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→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problemas  de  infiltración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Arenas de granulometría  intermedia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→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0´25 mm y 0´50 mm.</a:t>
            </a:r>
          </a:p>
        </p:txBody>
      </p:sp>
      <p:sp>
        <p:nvSpPr>
          <p:cNvPr id="8" name="7 Flecha derecha"/>
          <p:cNvSpPr/>
          <p:nvPr/>
        </p:nvSpPr>
        <p:spPr>
          <a:xfrm rot="19562397">
            <a:off x="4308020" y="2841688"/>
            <a:ext cx="527963" cy="239159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Flecha abajo"/>
          <p:cNvSpPr/>
          <p:nvPr/>
        </p:nvSpPr>
        <p:spPr>
          <a:xfrm>
            <a:off x="6215074" y="4000504"/>
            <a:ext cx="484632" cy="428628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Flecha derecha"/>
          <p:cNvSpPr/>
          <p:nvPr/>
        </p:nvSpPr>
        <p:spPr>
          <a:xfrm rot="2573654">
            <a:off x="4297054" y="3433828"/>
            <a:ext cx="527963" cy="239159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</a:t>
            </a:r>
            <a:r>
              <a:rPr lang="es-ES" dirty="0" smtClean="0"/>
              <a:t>REENS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Diseño</a:t>
            </a:r>
            <a:endParaRPr lang="es-ES" sz="2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 diseño de un campo de golf debe cumplir dos principios básicos:</a:t>
            </a:r>
          </a:p>
          <a:p>
            <a:pPr lvl="1"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Que sea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jugable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Que el diseño facilite su mantenimiento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Existen varios factores en el diseño de un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→ Tamaño y forma                          → Obstáculos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→ Ondulaciones y desniveles      → Consideraciones agronómicas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Tamaño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→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500-750 m², con desniveles  entre  el 1-3 %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Mayores daños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→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en un radio de 3 m.  alrededor de la bandera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4 Flecha curvada hacia la derecha"/>
          <p:cNvSpPr/>
          <p:nvPr/>
        </p:nvSpPr>
        <p:spPr>
          <a:xfrm>
            <a:off x="714348" y="257174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7" name="6 Flecha curvada hacia la derecha"/>
          <p:cNvSpPr/>
          <p:nvPr/>
        </p:nvSpPr>
        <p:spPr>
          <a:xfrm>
            <a:off x="714348" y="3071810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85720" y="1500174"/>
            <a:ext cx="8643998" cy="5143560"/>
          </a:xfrm>
        </p:spPr>
        <p:txBody>
          <a:bodyPr>
            <a:normAutofit fontScale="925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Diseño</a:t>
            </a:r>
            <a:endParaRPr lang="es-ES" sz="2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      Establecer líneas de juego preliminares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Analizar el objetivo del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                              Integrar el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en el medio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    DISEÑO              Seleccionar posiciones  de           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                                   campeonato protegidas por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Pensar zonas de tránsito y sus pasillos               obstáculos </a:t>
            </a:r>
          </a:p>
          <a:p>
            <a:pPr lvl="1"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Posiciones de bandera sencillas y complicadas</a:t>
            </a:r>
          </a:p>
        </p:txBody>
      </p:sp>
      <p:sp>
        <p:nvSpPr>
          <p:cNvPr id="4" name="3 Elipse"/>
          <p:cNvSpPr/>
          <p:nvPr/>
        </p:nvSpPr>
        <p:spPr>
          <a:xfrm>
            <a:off x="3643306" y="3643314"/>
            <a:ext cx="1285884" cy="571504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Flecha derecha"/>
          <p:cNvSpPr/>
          <p:nvPr/>
        </p:nvSpPr>
        <p:spPr>
          <a:xfrm rot="16200000">
            <a:off x="4078077" y="2896444"/>
            <a:ext cx="978408" cy="198880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Flecha derecha"/>
          <p:cNvSpPr/>
          <p:nvPr/>
        </p:nvSpPr>
        <p:spPr>
          <a:xfrm rot="13874721">
            <a:off x="2771377" y="3251862"/>
            <a:ext cx="978408" cy="198880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Flecha derecha"/>
          <p:cNvSpPr/>
          <p:nvPr/>
        </p:nvSpPr>
        <p:spPr>
          <a:xfrm rot="18862628">
            <a:off x="4996426" y="3340823"/>
            <a:ext cx="422802" cy="166073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Flecha derecha"/>
          <p:cNvSpPr/>
          <p:nvPr/>
        </p:nvSpPr>
        <p:spPr>
          <a:xfrm rot="5400000">
            <a:off x="4099936" y="5115510"/>
            <a:ext cx="1571636" cy="198880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Flecha derecha"/>
          <p:cNvSpPr/>
          <p:nvPr/>
        </p:nvSpPr>
        <p:spPr>
          <a:xfrm rot="8174850">
            <a:off x="3261649" y="4388412"/>
            <a:ext cx="564670" cy="15596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Flecha derecha"/>
          <p:cNvSpPr/>
          <p:nvPr/>
        </p:nvSpPr>
        <p:spPr>
          <a:xfrm rot="1943001">
            <a:off x="5000708" y="4070140"/>
            <a:ext cx="575413" cy="167386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Materiales  constructivos</a:t>
            </a:r>
            <a:endParaRPr lang="es-ES" sz="2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Punto de comienzo en la construcción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→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selección del material</a:t>
            </a:r>
          </a:p>
          <a:p>
            <a:pPr lvl="1"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Conocer las características físicas y químicas</a:t>
            </a:r>
          </a:p>
          <a:p>
            <a:pPr lvl="1"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Envío de muestras para ser analizadas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Materiales</a:t>
            </a:r>
            <a:endParaRPr lang="es-ES" sz="2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→ Gravas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→ Arenas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→ Enmiendas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→ Tuberías de drenaje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→ Otros materiales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  <a:endParaRPr lang="es-ES" sz="2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Push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-Up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Construidos con materiales originales de la zona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→ Green USGA está justificado con más 15.000 salidas anuales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→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Seguir el proceso de construcción: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</a:t>
            </a:r>
            <a:r>
              <a:rPr lang="es-ES" sz="1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Marcaje                                                              Moldeo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I</a:t>
            </a:r>
            <a:r>
              <a:rPr lang="es-ES" sz="1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nstalación/Modificación del riego         Aireación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1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Replanteo base del </a:t>
            </a:r>
            <a:r>
              <a:rPr lang="es-ES" sz="19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</a:t>
            </a:r>
            <a:r>
              <a:rPr lang="es-ES" sz="1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          Nivelación fina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1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Siembra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</a:t>
            </a:r>
          </a:p>
        </p:txBody>
      </p:sp>
      <p:sp>
        <p:nvSpPr>
          <p:cNvPr id="6" name="5 Estrella de 4 puntas"/>
          <p:cNvSpPr/>
          <p:nvPr/>
        </p:nvSpPr>
        <p:spPr>
          <a:xfrm>
            <a:off x="857224" y="4000504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Estrella de 4 puntas"/>
          <p:cNvSpPr/>
          <p:nvPr/>
        </p:nvSpPr>
        <p:spPr>
          <a:xfrm>
            <a:off x="857224" y="4429132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Estrella de 4 puntas"/>
          <p:cNvSpPr/>
          <p:nvPr/>
        </p:nvSpPr>
        <p:spPr>
          <a:xfrm>
            <a:off x="857224" y="4857760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Estrella de 4 puntas"/>
          <p:cNvSpPr/>
          <p:nvPr/>
        </p:nvSpPr>
        <p:spPr>
          <a:xfrm>
            <a:off x="857224" y="5286388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Estrella de 4 puntas"/>
          <p:cNvSpPr/>
          <p:nvPr/>
        </p:nvSpPr>
        <p:spPr>
          <a:xfrm>
            <a:off x="5286380" y="4000504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Estrella de 4 puntas"/>
          <p:cNvSpPr/>
          <p:nvPr/>
        </p:nvSpPr>
        <p:spPr>
          <a:xfrm>
            <a:off x="5286380" y="4429132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Estrella de 4 puntas"/>
          <p:cNvSpPr/>
          <p:nvPr/>
        </p:nvSpPr>
        <p:spPr>
          <a:xfrm>
            <a:off x="5286380" y="4857760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  <a:endParaRPr lang="es-ES" sz="2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California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Construidos con arena pura + sistema interno de drenaje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→ Coste 50 % más barato que los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alifornia sa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97592" y="3714752"/>
            <a:ext cx="3664856" cy="2857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alifornia perfi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3714752"/>
            <a:ext cx="3673953" cy="2857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  <a:endParaRPr lang="es-ES" sz="2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California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Distancia entre zanjas de drenaje es muy importante, basada en: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Permeabilidad arena usada               Pendiente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Precipitación media                             Cantidad de agua a desalojar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                                                                         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642910" y="350043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7" name="6 Flecha curvada hacia la derecha"/>
          <p:cNvSpPr/>
          <p:nvPr/>
        </p:nvSpPr>
        <p:spPr>
          <a:xfrm>
            <a:off x="642910" y="3000372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8" name="7 Flecha curvada hacia la derecha"/>
          <p:cNvSpPr/>
          <p:nvPr/>
        </p:nvSpPr>
        <p:spPr>
          <a:xfrm>
            <a:off x="4857752" y="350043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9" name="8 Flecha curvada hacia la derecha"/>
          <p:cNvSpPr/>
          <p:nvPr/>
        </p:nvSpPr>
        <p:spPr>
          <a:xfrm>
            <a:off x="4857752" y="3071810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2050" name="Picture 2" descr="drenaj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4071942"/>
            <a:ext cx="3228975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 fontScale="92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3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2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California</a:t>
            </a: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</a:t>
            </a: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Manejo más complejo debido a: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Mantener la fertilidad en un medio meramente arenoso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Especies como el </a:t>
            </a:r>
            <a:r>
              <a:rPr lang="es-ES" sz="2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Agrostis</a:t>
            </a: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más  propensas al </a:t>
            </a:r>
            <a:r>
              <a:rPr lang="es-ES" sz="2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Pythium</a:t>
            </a: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en arena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La ausencia de M.O. aumenta la lixiviación de los fitosanitarios 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642910" y="400050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7" name="6 Flecha curvada hacia la derecha"/>
          <p:cNvSpPr/>
          <p:nvPr/>
        </p:nvSpPr>
        <p:spPr>
          <a:xfrm>
            <a:off x="642910" y="314324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1" name="10 Flecha curvada hacia la derecha"/>
          <p:cNvSpPr/>
          <p:nvPr/>
        </p:nvSpPr>
        <p:spPr>
          <a:xfrm>
            <a:off x="642910" y="4786322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 fontScale="32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8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62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6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Elevado coste de construcción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Mayor resistencia a la compactación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→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Método constructivo y establecimiento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9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1. Topografía y estaquillado                    7.  Enmiendas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2. Instalación sistema drenaje               8.  Fertilización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3. Instalación sistema drenaje               9.  Preparación final del terreno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4. Grava, sellado y enraizamiento       10.  </a:t>
            </a:r>
            <a:r>
              <a:rPr lang="es-ES" sz="55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Selec</a:t>
            </a:r>
            <a:r>
              <a:rPr lang="es-ES" sz="5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. Especies cespitosas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5. Instalación sistema riego                   11.  Siembra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6. Moldeo final                                          12.  Cuidados post- siembra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5" descr="Picture 02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43042" y="2643182"/>
            <a:ext cx="6000792" cy="39487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5" descr="Picture 00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43042" y="2571744"/>
            <a:ext cx="6000792" cy="40005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 descr="Picture 0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43042" y="2643182"/>
            <a:ext cx="6000792" cy="39826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5" descr="Picture 0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43042" y="2643182"/>
            <a:ext cx="6000792" cy="39290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5" descr="Picture 01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43042" y="2643182"/>
            <a:ext cx="6000792" cy="39290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5" descr="Picture 01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643042" y="2643182"/>
            <a:ext cx="6000792" cy="40005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5" descr="Picture 00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643042" y="2643182"/>
            <a:ext cx="6000792" cy="39290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5" descr="Picture 02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643042" y="2643182"/>
            <a:ext cx="6000792" cy="40005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5" descr="Picture 0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643042" y="2643182"/>
            <a:ext cx="6000792" cy="39290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5" descr="Picture 0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643042" y="2643182"/>
            <a:ext cx="6000792" cy="39290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5" descr="Picture 02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43042" y="2643182"/>
            <a:ext cx="6000792" cy="39290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5" descr="Picture 03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43042" y="2643182"/>
            <a:ext cx="6000792" cy="39290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5" descr="Picture 0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43042" y="2643182"/>
            <a:ext cx="6000792" cy="39290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5" descr="Picture 02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43042" y="2643182"/>
            <a:ext cx="6000792" cy="3948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6" descr="Picture 02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643042" y="2643182"/>
            <a:ext cx="6072230" cy="39647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5" descr="Picture 0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43042" y="2643182"/>
            <a:ext cx="6000792" cy="39290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5" descr="Picture 09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43042" y="2643182"/>
            <a:ext cx="6000792" cy="39290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928662" y="2786058"/>
          <a:ext cx="7286676" cy="33274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643338"/>
                <a:gridCol w="3643338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kumimoji="0" lang="es-ES" sz="1800" kern="1200" dirty="0" smtClean="0"/>
                        <a:t>DESCRIPCIÓN DEL TAMAÑO DE PARTÍCULA DE LOS MATERIALES DE LAS CAPAS DE GRAVA E INTERMEDIA</a:t>
                      </a:r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es-ES" sz="1800" b="1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Material</a:t>
                      </a:r>
                      <a:endParaRPr lang="es-ES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s-ES" sz="1800" b="1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Descripción</a:t>
                      </a:r>
                      <a:endParaRPr lang="es-ES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s-ES" sz="1600" b="1" u="none" kern="1200" dirty="0" smtClean="0">
                          <a:latin typeface="+mj-lt"/>
                        </a:rPr>
                        <a:t>Grava</a:t>
                      </a:r>
                      <a:r>
                        <a:rPr kumimoji="0" lang="es-ES" sz="1600" kern="1200" dirty="0" smtClean="0">
                          <a:latin typeface="+mj-lt"/>
                        </a:rPr>
                        <a:t>: </a:t>
                      </a:r>
                      <a:r>
                        <a:rPr kumimoji="0" lang="es-ES" sz="1600" b="1" kern="1200" dirty="0" smtClean="0">
                          <a:latin typeface="+mj-lt"/>
                        </a:rPr>
                        <a:t>capa intermedia es usada</a:t>
                      </a:r>
                      <a:endParaRPr lang="es-ES" sz="16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s-ES" sz="1600" kern="1200" dirty="0" smtClean="0">
                          <a:latin typeface="+mj-lt"/>
                        </a:rPr>
                        <a:t>No más del 10% de partículas mayores de 12 mm.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s-ES" sz="16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s-ES" sz="1600" kern="1200" dirty="0" smtClean="0">
                          <a:latin typeface="+mj-lt"/>
                        </a:rPr>
                        <a:t>Al menos un 65% de partículas entre 6 y 9 mm.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s-ES" sz="16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s-ES" sz="1600" kern="1200" dirty="0" smtClean="0">
                          <a:latin typeface="+mj-lt"/>
                        </a:rPr>
                        <a:t>No más del 10% de las partículas menores de 2 mm.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s-ES" sz="1600" b="1" kern="1200" dirty="0" smtClean="0">
                          <a:latin typeface="+mj-lt"/>
                        </a:rPr>
                        <a:t>Material para la capa intermedia</a:t>
                      </a:r>
                      <a:endParaRPr lang="es-ES" sz="16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s-ES" sz="1600" kern="1200" dirty="0" smtClean="0">
                          <a:latin typeface="+mj-lt"/>
                        </a:rPr>
                        <a:t>Al menos un 90% de las partículas entre 1 y 4 mm.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p</a:t>
            </a:r>
            <a:r>
              <a:rPr lang="es-ES" sz="2000" b="1" dirty="0" smtClean="0"/>
              <a:t>erfil tipo de un </a:t>
            </a:r>
            <a:r>
              <a:rPr lang="es-ES" sz="2000" b="1" dirty="0" err="1" smtClean="0"/>
              <a:t>green</a:t>
            </a:r>
            <a:r>
              <a:rPr lang="es-ES" sz="2000" b="1" dirty="0" smtClean="0"/>
              <a:t> USGA con capa intermedia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CAPA INTERMEDI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2714620"/>
            <a:ext cx="7143800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1000100" y="2857496"/>
          <a:ext cx="7286676" cy="34798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643338"/>
                <a:gridCol w="3643338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RECOMENDACIONES</a:t>
                      </a:r>
                      <a:r>
                        <a:rPr lang="es-ES" baseline="0" dirty="0" smtClean="0"/>
                        <a:t> DE TAMAÑO DE GRAVA CUANDO LA CAPA INTERMEDIA NO ES USADA</a:t>
                      </a:r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es-ES" sz="1800" b="1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Factores</a:t>
                      </a:r>
                      <a:endParaRPr lang="es-ES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s-ES" sz="1800" b="1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Recomendación</a:t>
                      </a:r>
                      <a:endParaRPr lang="es-ES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s-ES" sz="1600" b="1" u="none" kern="1200" dirty="0" smtClean="0">
                          <a:latin typeface="+mj-lt"/>
                        </a:rPr>
                        <a:t>Puenteo</a:t>
                      </a:r>
                      <a:endParaRPr lang="es-ES" sz="16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s-ES" sz="16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D15 (grava) menor o igual a cinco veces el D85 (capa de enraizamiento)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latin typeface="+mj-lt"/>
                        </a:rPr>
                        <a:t>Permeabilidad</a:t>
                      </a:r>
                      <a:endParaRPr lang="es-ES" sz="16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s-ES" sz="16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D15 (grava) mayor o igual que cinco veces el D15 de la capa de enraizamiento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</a:tr>
              <a:tr h="741680"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latin typeface="+mj-lt"/>
                        </a:rPr>
                        <a:t>Uniformidad</a:t>
                      </a:r>
                      <a:endParaRPr lang="es-ES" sz="16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s-ES" sz="16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D90 (grava) / D15 (grava) es menor o igual a 2,5</a:t>
                      </a:r>
                    </a:p>
                    <a:p>
                      <a:pPr algn="just"/>
                      <a:r>
                        <a:rPr kumimoji="0" lang="es-ES" sz="16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No partículas mayores de 12 mm.</a:t>
                      </a:r>
                    </a:p>
                    <a:p>
                      <a:pPr algn="just"/>
                      <a:r>
                        <a:rPr kumimoji="0" lang="es-ES" sz="16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No más de un 10% menores de 2 mm.</a:t>
                      </a:r>
                    </a:p>
                    <a:p>
                      <a:pPr algn="just"/>
                      <a:r>
                        <a:rPr kumimoji="0" lang="es-ES" sz="16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No más de un 5% menores de 1 mm.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1285852" y="2571744"/>
          <a:ext cx="7143798" cy="412714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381266"/>
                <a:gridCol w="2381266"/>
                <a:gridCol w="2381266"/>
              </a:tblGrid>
              <a:tr h="607241">
                <a:tc gridSpan="3"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DISTRIBUCIÓN DEL TAMAÑO DE PARTÍCULAS DE ARENA PARA CAPAS DE ENRAIZAMIENTO USGA</a:t>
                      </a:r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432533">
                <a:tc>
                  <a:txBody>
                    <a:bodyPr/>
                    <a:lstStyle/>
                    <a:p>
                      <a:pPr algn="ctr"/>
                      <a:r>
                        <a:rPr kumimoji="0" lang="es-ES" sz="1400" b="1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Nombre</a:t>
                      </a:r>
                      <a:endParaRPr lang="es-E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Diámetro partícula(mm.) </a:t>
                      </a:r>
                      <a:endParaRPr lang="es-E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s-ES" sz="1400" b="1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Recomendación</a:t>
                      </a:r>
                      <a:endParaRPr lang="es-E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289162">
                <a:tc>
                  <a:txBody>
                    <a:bodyPr/>
                    <a:lstStyle/>
                    <a:p>
                      <a:pPr algn="just"/>
                      <a:r>
                        <a:rPr kumimoji="0" lang="es-ES" sz="1400" b="1" u="none" kern="1200" dirty="0" smtClean="0">
                          <a:latin typeface="+mj-lt"/>
                        </a:rPr>
                        <a:t>Grava</a:t>
                      </a:r>
                      <a:r>
                        <a:rPr kumimoji="0" lang="es-ES" sz="1400" b="1" u="none" kern="1200" baseline="0" dirty="0" smtClean="0">
                          <a:latin typeface="+mj-lt"/>
                        </a:rPr>
                        <a:t> fina</a:t>
                      </a:r>
                      <a:endParaRPr lang="es-ES" sz="1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 smtClean="0">
                          <a:latin typeface="+mj-lt"/>
                        </a:rPr>
                        <a:t>2-3,4</a:t>
                      </a:r>
                      <a:endParaRPr lang="es-ES" sz="1400" b="0" dirty="0">
                        <a:latin typeface="+mj-lt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just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No más del 10% del total, y no más de un 3% de grava fina (mejor nada)</a:t>
                      </a:r>
                      <a:endParaRPr lang="es-ES" sz="1400" dirty="0">
                        <a:latin typeface="+mj-lt"/>
                      </a:endParaRPr>
                    </a:p>
                  </a:txBody>
                  <a:tcPr anchor="ctr"/>
                </a:tc>
              </a:tr>
              <a:tr h="404827">
                <a:tc>
                  <a:txBody>
                    <a:bodyPr/>
                    <a:lstStyle/>
                    <a:p>
                      <a:r>
                        <a:rPr lang="es-ES" sz="1400" b="1" dirty="0" smtClean="0">
                          <a:latin typeface="+mj-lt"/>
                        </a:rPr>
                        <a:t>Arena muy gruesa</a:t>
                      </a:r>
                      <a:endParaRPr lang="es-ES" sz="1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 smtClean="0">
                          <a:latin typeface="+mj-lt"/>
                        </a:rPr>
                        <a:t>1-2</a:t>
                      </a:r>
                      <a:endParaRPr lang="es-ES" sz="1400" b="0" dirty="0">
                        <a:latin typeface="+mj-lt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just"/>
                      <a:endParaRPr lang="es-ES" sz="1600" dirty="0"/>
                    </a:p>
                  </a:txBody>
                  <a:tcPr/>
                </a:tc>
              </a:tr>
              <a:tr h="289162">
                <a:tc>
                  <a:txBody>
                    <a:bodyPr/>
                    <a:lstStyle/>
                    <a:p>
                      <a:r>
                        <a:rPr lang="es-ES" sz="1400" b="1" dirty="0" smtClean="0">
                          <a:latin typeface="+mj-lt"/>
                        </a:rPr>
                        <a:t>Arena gruesa</a:t>
                      </a:r>
                      <a:endParaRPr lang="es-ES" sz="1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 smtClean="0">
                          <a:latin typeface="+mj-lt"/>
                        </a:rPr>
                        <a:t>0,5-1</a:t>
                      </a:r>
                      <a:endParaRPr lang="es-ES" sz="1400" b="0" dirty="0">
                        <a:latin typeface="+mj-lt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just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Un mínimo del 60% en este rango</a:t>
                      </a:r>
                      <a:endParaRPr lang="es-ES" sz="1400" dirty="0">
                        <a:latin typeface="+mj-lt"/>
                      </a:endParaRPr>
                    </a:p>
                  </a:txBody>
                  <a:tcPr anchor="ctr"/>
                </a:tc>
              </a:tr>
              <a:tr h="289162">
                <a:tc>
                  <a:txBody>
                    <a:bodyPr/>
                    <a:lstStyle/>
                    <a:p>
                      <a:r>
                        <a:rPr lang="es-ES" sz="1400" b="1" dirty="0" smtClean="0">
                          <a:latin typeface="+mj-lt"/>
                        </a:rPr>
                        <a:t>Arena</a:t>
                      </a:r>
                      <a:r>
                        <a:rPr lang="es-ES" sz="1400" b="1" baseline="0" dirty="0" smtClean="0">
                          <a:latin typeface="+mj-lt"/>
                        </a:rPr>
                        <a:t> media</a:t>
                      </a:r>
                      <a:endParaRPr lang="es-ES" sz="1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 smtClean="0">
                          <a:latin typeface="+mj-lt"/>
                        </a:rPr>
                        <a:t>0,25-0,5</a:t>
                      </a:r>
                      <a:endParaRPr lang="es-ES" sz="1400" b="0" dirty="0">
                        <a:latin typeface="+mj-lt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just"/>
                      <a:endParaRPr lang="es-ES" sz="1600" dirty="0"/>
                    </a:p>
                  </a:txBody>
                  <a:tcPr/>
                </a:tc>
              </a:tr>
              <a:tr h="289162">
                <a:tc>
                  <a:txBody>
                    <a:bodyPr/>
                    <a:lstStyle/>
                    <a:p>
                      <a:r>
                        <a:rPr lang="es-ES" sz="1400" b="1" dirty="0" smtClean="0">
                          <a:latin typeface="+mj-lt"/>
                        </a:rPr>
                        <a:t>Arena fina</a:t>
                      </a:r>
                      <a:endParaRPr lang="es-ES" sz="1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 smtClean="0">
                          <a:latin typeface="+mj-lt"/>
                        </a:rPr>
                        <a:t>0,15-0,25</a:t>
                      </a:r>
                      <a:endParaRPr lang="es-ES" sz="1400" b="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No más del 20%</a:t>
                      </a:r>
                      <a:endParaRPr lang="es-ES" sz="1400" dirty="0">
                        <a:latin typeface="+mj-lt"/>
                      </a:endParaRPr>
                    </a:p>
                  </a:txBody>
                  <a:tcPr anchor="ctr"/>
                </a:tc>
              </a:tr>
              <a:tr h="289162">
                <a:tc>
                  <a:txBody>
                    <a:bodyPr/>
                    <a:lstStyle/>
                    <a:p>
                      <a:r>
                        <a:rPr lang="es-ES" sz="1400" b="1" dirty="0" smtClean="0">
                          <a:latin typeface="+mj-lt"/>
                        </a:rPr>
                        <a:t>Arena muy fina</a:t>
                      </a:r>
                      <a:endParaRPr lang="es-ES" sz="1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 smtClean="0">
                          <a:latin typeface="+mj-lt"/>
                        </a:rPr>
                        <a:t>0,05-0,15</a:t>
                      </a:r>
                      <a:endParaRPr lang="es-ES" sz="1400" b="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No más del 5%</a:t>
                      </a:r>
                      <a:endParaRPr lang="es-ES" sz="1400" dirty="0">
                        <a:latin typeface="+mj-lt"/>
                      </a:endParaRPr>
                    </a:p>
                  </a:txBody>
                  <a:tcPr anchor="ctr"/>
                </a:tc>
              </a:tr>
              <a:tr h="289162">
                <a:tc>
                  <a:txBody>
                    <a:bodyPr/>
                    <a:lstStyle/>
                    <a:p>
                      <a:r>
                        <a:rPr lang="es-ES" sz="1400" b="1" dirty="0" smtClean="0">
                          <a:latin typeface="+mj-lt"/>
                        </a:rPr>
                        <a:t>Limo</a:t>
                      </a:r>
                      <a:endParaRPr lang="es-ES" sz="1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 smtClean="0">
                          <a:latin typeface="+mj-lt"/>
                        </a:rPr>
                        <a:t>0,002-0,05</a:t>
                      </a:r>
                      <a:endParaRPr lang="es-ES" sz="1400" b="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No más del 5%</a:t>
                      </a:r>
                      <a:endParaRPr lang="es-ES" sz="1400" dirty="0">
                        <a:latin typeface="+mj-lt"/>
                      </a:endParaRPr>
                    </a:p>
                  </a:txBody>
                  <a:tcPr anchor="ctr"/>
                </a:tc>
              </a:tr>
              <a:tr h="289162">
                <a:tc>
                  <a:txBody>
                    <a:bodyPr/>
                    <a:lstStyle/>
                    <a:p>
                      <a:r>
                        <a:rPr lang="es-ES" sz="1400" b="1" dirty="0" smtClean="0">
                          <a:latin typeface="+mj-lt"/>
                        </a:rPr>
                        <a:t>Arcilla</a:t>
                      </a:r>
                      <a:endParaRPr lang="es-ES" sz="1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 smtClean="0">
                          <a:latin typeface="+mj-lt"/>
                          <a:cs typeface="Calibri"/>
                        </a:rPr>
                        <a:t>&lt;</a:t>
                      </a:r>
                      <a:r>
                        <a:rPr lang="es-ES" sz="1400" b="0" dirty="0" smtClean="0">
                          <a:latin typeface="+mj-lt"/>
                        </a:rPr>
                        <a:t>0,002</a:t>
                      </a:r>
                      <a:endParaRPr lang="es-ES" sz="1400" b="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No más del 3%</a:t>
                      </a:r>
                      <a:endParaRPr lang="es-ES" sz="1400" dirty="0">
                        <a:latin typeface="+mj-lt"/>
                      </a:endParaRPr>
                    </a:p>
                  </a:txBody>
                  <a:tcPr anchor="ctr"/>
                </a:tc>
              </a:tr>
              <a:tr h="494215">
                <a:tc>
                  <a:txBody>
                    <a:bodyPr/>
                    <a:lstStyle/>
                    <a:p>
                      <a:r>
                        <a:rPr lang="es-ES" sz="1400" b="1" dirty="0" smtClean="0">
                          <a:latin typeface="+mj-lt"/>
                        </a:rPr>
                        <a:t>Total</a:t>
                      </a:r>
                      <a:r>
                        <a:rPr lang="es-ES" sz="1400" b="1" baseline="0" dirty="0" smtClean="0">
                          <a:latin typeface="+mj-lt"/>
                        </a:rPr>
                        <a:t> finos</a:t>
                      </a:r>
                      <a:endParaRPr lang="es-ES" sz="1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 smtClean="0">
                          <a:latin typeface="+mj-lt"/>
                        </a:rPr>
                        <a:t>Arena muy fina + limo+</a:t>
                      </a:r>
                      <a:r>
                        <a:rPr lang="es-ES" sz="1400" b="0" baseline="0" dirty="0" smtClean="0">
                          <a:latin typeface="+mj-lt"/>
                        </a:rPr>
                        <a:t> arcilla</a:t>
                      </a:r>
                      <a:endParaRPr lang="es-ES" sz="1400" b="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Menor o igual al 10%</a:t>
                      </a:r>
                      <a:endParaRPr lang="es-ES" sz="1400" dirty="0">
                        <a:latin typeface="+mj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Tratamientos Fitosanitarios</a:t>
            </a:r>
            <a:endParaRPr lang="es-E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Conceptos básicos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Un    buen     mantenimiento    no    siempre    deja    exenta    de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enfermedades, plagas o malas hierbas a la planta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Para reducir el efecto de éstas, se recurre a productos químicos: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Insecticidas: repelentes, exterminadores de insectos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Fungicidas: previenen o eliminan hongos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Herbicidas: control de las malas hierbas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Humectantes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Reguladores de Crecimiento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3 Estrella de 4 puntas"/>
          <p:cNvSpPr/>
          <p:nvPr/>
        </p:nvSpPr>
        <p:spPr>
          <a:xfrm>
            <a:off x="928662" y="4000504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Estrella de 4 puntas"/>
          <p:cNvSpPr/>
          <p:nvPr/>
        </p:nvSpPr>
        <p:spPr>
          <a:xfrm>
            <a:off x="928662" y="4429132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Estrella de 4 puntas"/>
          <p:cNvSpPr/>
          <p:nvPr/>
        </p:nvSpPr>
        <p:spPr>
          <a:xfrm>
            <a:off x="928662" y="4857760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Estrella de 4 puntas"/>
          <p:cNvSpPr/>
          <p:nvPr/>
        </p:nvSpPr>
        <p:spPr>
          <a:xfrm>
            <a:off x="928662" y="5357826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Estrella de 4 puntas"/>
          <p:cNvSpPr/>
          <p:nvPr/>
        </p:nvSpPr>
        <p:spPr>
          <a:xfrm>
            <a:off x="928662" y="5786454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Fungicidas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Sustancia o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i.a.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destinado a combatir los agentes patógenos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Triángulo de la enfermedad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factores necesarios para el desarrollo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de una enfermedad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- Patógeno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- Hospedante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- Condiciones ambientales favorables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Modo de acción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                           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Resistencias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            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- De contacto                                    - Cruzada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- Penetrantes                                    - Múltiple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- Sistémicos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Fungicidas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4 Imagen" descr="k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6262" y="0"/>
            <a:ext cx="9200262" cy="685800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Insecticidas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Sustancia o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i.a.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destinado a la eliminación de insectos y plagas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Información de importancia para cada plaga: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Ciclo de vida  y época del año para: adulto, larva y daño en césped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Cómo y cuándo realizar el control de poblaciones para cada plaga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Estimar un umbral (a partir del cual causa daño)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Tratamientos: medidas culturales y/0 insecticidas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¿Qué tipo de insecticidas hay que usar?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3 Flecha curvada hacia la derecha"/>
          <p:cNvSpPr/>
          <p:nvPr/>
        </p:nvSpPr>
        <p:spPr>
          <a:xfrm>
            <a:off x="571472" y="3929066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5" name="4 Flecha curvada hacia la derecha"/>
          <p:cNvSpPr/>
          <p:nvPr/>
        </p:nvSpPr>
        <p:spPr>
          <a:xfrm>
            <a:off x="571472" y="5143512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571472" y="3571876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7" name="6 Flecha curvada hacia la derecha"/>
          <p:cNvSpPr/>
          <p:nvPr/>
        </p:nvSpPr>
        <p:spPr>
          <a:xfrm>
            <a:off x="571472" y="435769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8" name="7 Flecha curvada hacia la derecha"/>
          <p:cNvSpPr/>
          <p:nvPr/>
        </p:nvSpPr>
        <p:spPr>
          <a:xfrm>
            <a:off x="571472" y="4786322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Insecticidas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9" name="Picture 4" descr="Grub Butt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2071678"/>
            <a:ext cx="6234130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0" y="0"/>
          <a:ext cx="9144000" cy="70294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  <a:gridCol w="1524000"/>
                <a:gridCol w="1524000"/>
              </a:tblGrid>
              <a:tr h="85725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Pest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Adults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Larvae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Threshold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Treatment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Timing of treatment</a:t>
                      </a:r>
                      <a:endParaRPr lang="en-US" dirty="0"/>
                    </a:p>
                  </a:txBody>
                  <a:tcPr anchor="ctr"/>
                </a:tc>
              </a:tr>
              <a:tr h="85725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European crane</a:t>
                      </a:r>
                      <a:r>
                        <a:rPr lang="en-US" baseline="0" dirty="0" smtClean="0"/>
                        <a:t> fly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Aug,</a:t>
                      </a:r>
                      <a:r>
                        <a:rPr lang="en-US" baseline="0" dirty="0" smtClean="0"/>
                        <a:t> Sep</a:t>
                      </a:r>
                      <a:r>
                        <a:rPr lang="en-US" dirty="0" smtClean="0"/>
                        <a:t>,</a:t>
                      </a:r>
                      <a:r>
                        <a:rPr lang="en-US" baseline="0" dirty="0" smtClean="0"/>
                        <a:t> May</a:t>
                      </a:r>
                      <a:endParaRPr lang="en-US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Oct,</a:t>
                      </a:r>
                      <a:r>
                        <a:rPr lang="en-US" baseline="0" dirty="0" smtClean="0"/>
                        <a:t> May and June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Visible damage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Sevin</a:t>
                      </a:r>
                    </a:p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Arena  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October</a:t>
                      </a:r>
                    </a:p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 May</a:t>
                      </a:r>
                      <a:endParaRPr lang="en-US" dirty="0"/>
                    </a:p>
                  </a:txBody>
                  <a:tcPr anchor="ctr"/>
                </a:tc>
              </a:tr>
              <a:tr h="85725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Mole crickets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Sep-April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June-Aug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Visible damage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Sevin</a:t>
                      </a:r>
                      <a:r>
                        <a:rPr lang="en-US" baseline="0" dirty="0" smtClean="0"/>
                        <a:t> or </a:t>
                      </a:r>
                      <a:r>
                        <a:rPr lang="en-US" baseline="0" dirty="0" err="1" smtClean="0"/>
                        <a:t>dylox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June after 90% egg hatch</a:t>
                      </a:r>
                      <a:endParaRPr lang="en-US" dirty="0"/>
                    </a:p>
                  </a:txBody>
                  <a:tcPr anchor="ctr"/>
                </a:tc>
              </a:tr>
              <a:tr h="85725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Aphodius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May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June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60/sq</a:t>
                      </a:r>
                      <a:r>
                        <a:rPr lang="en-US" baseline="0" dirty="0" smtClean="0"/>
                        <a:t> ft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algn="ctr">
                        <a:buAutoNum type="arabicPeriod"/>
                      </a:pPr>
                      <a:r>
                        <a:rPr lang="en-US" baseline="0" dirty="0" smtClean="0"/>
                        <a:t>Sevin or </a:t>
                      </a:r>
                      <a:r>
                        <a:rPr lang="en-US" baseline="0" dirty="0" err="1" smtClean="0"/>
                        <a:t>Dylox</a:t>
                      </a:r>
                      <a:endParaRPr lang="en-US" baseline="0" dirty="0" smtClean="0"/>
                    </a:p>
                    <a:p>
                      <a:pPr marL="342900" indent="-342900" algn="ctr">
                        <a:buNone/>
                      </a:pPr>
                      <a:r>
                        <a:rPr lang="en-US" baseline="0" dirty="0" smtClean="0"/>
                        <a:t>2.Nicotinoid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June</a:t>
                      </a:r>
                    </a:p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May</a:t>
                      </a:r>
                      <a:endParaRPr lang="en-US" dirty="0"/>
                    </a:p>
                  </a:txBody>
                  <a:tcPr anchor="ctr"/>
                </a:tc>
              </a:tr>
              <a:tr h="85725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BTA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May and June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July to early August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80/sq ft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Same</a:t>
                      </a:r>
                      <a:r>
                        <a:rPr lang="en-US" baseline="0" dirty="0" smtClean="0"/>
                        <a:t> as Aphodius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July</a:t>
                      </a:r>
                    </a:p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May</a:t>
                      </a:r>
                      <a:endParaRPr lang="en-US" dirty="0"/>
                    </a:p>
                  </a:txBody>
                  <a:tcPr anchor="ctr"/>
                </a:tc>
              </a:tr>
              <a:tr h="85725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Japanese beetle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July and August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Sep-October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10/sq</a:t>
                      </a:r>
                      <a:r>
                        <a:rPr lang="en-US" baseline="0" dirty="0" smtClean="0"/>
                        <a:t> ft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Same as </a:t>
                      </a:r>
                      <a:r>
                        <a:rPr lang="en-US" dirty="0" err="1" smtClean="0"/>
                        <a:t>aphodius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Sep/Oct</a:t>
                      </a:r>
                    </a:p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May</a:t>
                      </a:r>
                      <a:endParaRPr lang="en-US" dirty="0"/>
                    </a:p>
                  </a:txBody>
                  <a:tcPr anchor="ctr"/>
                </a:tc>
              </a:tr>
              <a:tr h="85725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European chafer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Late June early July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Sep-Nov, April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5/sq ft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Same as </a:t>
                      </a:r>
                      <a:r>
                        <a:rPr lang="en-US" dirty="0" err="1" smtClean="0"/>
                        <a:t>aphodius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Sep-April</a:t>
                      </a:r>
                    </a:p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July</a:t>
                      </a:r>
                      <a:endParaRPr lang="en-US" dirty="0"/>
                    </a:p>
                  </a:txBody>
                  <a:tcPr anchor="ctr"/>
                </a:tc>
              </a:tr>
              <a:tr h="85725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June beetle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June-Aug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May-October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2/sq ft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Sevin</a:t>
                      </a:r>
                      <a:r>
                        <a:rPr lang="en-US" baseline="0" dirty="0" smtClean="0"/>
                        <a:t> or </a:t>
                      </a:r>
                      <a:r>
                        <a:rPr lang="en-US" baseline="0" dirty="0" err="1" smtClean="0"/>
                        <a:t>Dylox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When damage found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1"/>
          <a:ext cx="9144000" cy="68579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0262"/>
                <a:gridCol w="1457738"/>
                <a:gridCol w="1524000"/>
                <a:gridCol w="1524000"/>
                <a:gridCol w="1524000"/>
                <a:gridCol w="1524000"/>
              </a:tblGrid>
              <a:tr h="728268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/>
                        <a:t>Pest</a:t>
                      </a:r>
                      <a:endParaRPr lang="en-US" sz="2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Adult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Larvae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Threshold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Treatment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Time of Treatment</a:t>
                      </a:r>
                      <a:endParaRPr lang="en-US" dirty="0"/>
                    </a:p>
                  </a:txBody>
                  <a:tcPr anchor="ctr"/>
                </a:tc>
              </a:tr>
              <a:tr h="983314"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June Beetle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Mostl</a:t>
                      </a:r>
                      <a:r>
                        <a:rPr lang="en-US" baseline="0" dirty="0" smtClean="0"/>
                        <a:t>y June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May to Nov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2 per sq. ft.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err="1" smtClean="0"/>
                        <a:t>Dylox</a:t>
                      </a:r>
                      <a:r>
                        <a:rPr lang="en-US" dirty="0" smtClean="0"/>
                        <a:t> or Sevin, twice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When</a:t>
                      </a:r>
                      <a:r>
                        <a:rPr lang="en-US" baseline="0" dirty="0" smtClean="0"/>
                        <a:t>  turf damage  is found</a:t>
                      </a:r>
                      <a:endParaRPr lang="en-US" dirty="0"/>
                    </a:p>
                  </a:txBody>
                  <a:tcPr anchor="ctr"/>
                </a:tc>
              </a:tr>
              <a:tr h="126232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Green</a:t>
                      </a:r>
                    </a:p>
                    <a:p>
                      <a:pPr algn="ctr"/>
                      <a:r>
                        <a:rPr lang="en-US" dirty="0" smtClean="0"/>
                        <a:t>June</a:t>
                      </a:r>
                      <a:r>
                        <a:rPr lang="en-US" baseline="0" dirty="0" smtClean="0"/>
                        <a:t> Beetle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Mid July (</a:t>
                      </a:r>
                      <a:r>
                        <a:rPr lang="en-US" dirty="0" err="1" smtClean="0"/>
                        <a:t>Ky</a:t>
                      </a:r>
                      <a:r>
                        <a:rPr lang="en-US" dirty="0" smtClean="0"/>
                        <a:t>)</a:t>
                      </a:r>
                    </a:p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Sep – Oct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2 per sq. ft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Merit etc.</a:t>
                      </a:r>
                    </a:p>
                    <a:p>
                      <a:pPr algn="ctr"/>
                      <a:r>
                        <a:rPr lang="en-US" dirty="0" err="1" smtClean="0"/>
                        <a:t>Dylox</a:t>
                      </a:r>
                      <a:r>
                        <a:rPr lang="en-US" dirty="0" smtClean="0"/>
                        <a:t> or Sevin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May to Aug</a:t>
                      </a:r>
                    </a:p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Sep</a:t>
                      </a:r>
                      <a:r>
                        <a:rPr lang="en-US" baseline="0" dirty="0" smtClean="0"/>
                        <a:t> - Oct</a:t>
                      </a:r>
                      <a:endParaRPr lang="en-US" dirty="0"/>
                    </a:p>
                  </a:txBody>
                  <a:tcPr anchor="ctr"/>
                </a:tc>
              </a:tr>
              <a:tr h="97102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Masked</a:t>
                      </a:r>
                      <a:r>
                        <a:rPr lang="en-US" baseline="0" dirty="0" smtClean="0"/>
                        <a:t> chafer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July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Sep – Oct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10 per sq ft for </a:t>
                      </a:r>
                      <a:r>
                        <a:rPr lang="en-US" dirty="0" err="1" smtClean="0"/>
                        <a:t>irr</a:t>
                      </a:r>
                      <a:r>
                        <a:rPr lang="en-US" dirty="0" smtClean="0"/>
                        <a:t>. Turf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Merit</a:t>
                      </a:r>
                      <a:r>
                        <a:rPr lang="en-US" baseline="0" dirty="0" smtClean="0"/>
                        <a:t> etc.</a:t>
                      </a:r>
                    </a:p>
                    <a:p>
                      <a:pPr algn="ctr"/>
                      <a:r>
                        <a:rPr lang="en-US" baseline="0" dirty="0" smtClean="0"/>
                        <a:t>Sevin or </a:t>
                      </a:r>
                    </a:p>
                    <a:p>
                      <a:pPr algn="ctr"/>
                      <a:r>
                        <a:rPr lang="en-US" baseline="0" dirty="0" err="1" smtClean="0"/>
                        <a:t>Dylox</a:t>
                      </a:r>
                      <a:endParaRPr lang="en-US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May to Aug</a:t>
                      </a:r>
                    </a:p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Sep</a:t>
                      </a:r>
                      <a:r>
                        <a:rPr lang="en-US" baseline="0" dirty="0" smtClean="0"/>
                        <a:t> - Oct</a:t>
                      </a:r>
                      <a:endParaRPr lang="en-US" dirty="0"/>
                    </a:p>
                  </a:txBody>
                  <a:tcPr anchor="ctr"/>
                </a:tc>
              </a:tr>
              <a:tr h="97102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Oriental</a:t>
                      </a:r>
                    </a:p>
                    <a:p>
                      <a:pPr algn="ctr"/>
                      <a:r>
                        <a:rPr lang="en-US" dirty="0" smtClean="0"/>
                        <a:t>Beetle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July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Sep – Oct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10 per sq. ft</a:t>
                      </a:r>
                    </a:p>
                    <a:p>
                      <a:pPr algn="ctr"/>
                      <a:r>
                        <a:rPr lang="en-US" dirty="0" err="1" smtClean="0"/>
                        <a:t>Irr</a:t>
                      </a:r>
                      <a:r>
                        <a:rPr lang="en-US" dirty="0" smtClean="0"/>
                        <a:t>. Turf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Merit</a:t>
                      </a:r>
                      <a:r>
                        <a:rPr lang="en-US" baseline="0" dirty="0" smtClean="0"/>
                        <a:t> etc.</a:t>
                      </a:r>
                    </a:p>
                    <a:p>
                      <a:pPr algn="ctr"/>
                      <a:r>
                        <a:rPr lang="en-US" baseline="0" dirty="0" smtClean="0"/>
                        <a:t>Sevin or</a:t>
                      </a:r>
                    </a:p>
                    <a:p>
                      <a:pPr algn="ctr"/>
                      <a:r>
                        <a:rPr lang="en-US" baseline="0" dirty="0" err="1" smtClean="0"/>
                        <a:t>Dylox</a:t>
                      </a:r>
                      <a:endParaRPr lang="en-US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May to Aug.</a:t>
                      </a:r>
                    </a:p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Sep – Oct</a:t>
                      </a:r>
                    </a:p>
                  </a:txBody>
                  <a:tcPr anchor="ctr"/>
                </a:tc>
              </a:tr>
              <a:tr h="97102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Bluegrass</a:t>
                      </a:r>
                    </a:p>
                    <a:p>
                      <a:pPr algn="ctr"/>
                      <a:r>
                        <a:rPr lang="en-US" dirty="0" smtClean="0"/>
                        <a:t>Billbug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May to</a:t>
                      </a:r>
                      <a:r>
                        <a:rPr lang="en-US" baseline="0" dirty="0" smtClean="0"/>
                        <a:t> early</a:t>
                      </a:r>
                    </a:p>
                    <a:p>
                      <a:pPr algn="ctr"/>
                      <a:r>
                        <a:rPr lang="en-US" baseline="0" dirty="0" smtClean="0"/>
                        <a:t>June, Aug.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July to early</a:t>
                      </a:r>
                    </a:p>
                    <a:p>
                      <a:pPr algn="ctr"/>
                      <a:r>
                        <a:rPr lang="en-US" dirty="0" smtClean="0"/>
                        <a:t>August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Damage</a:t>
                      </a:r>
                      <a:r>
                        <a:rPr lang="en-US" baseline="0" dirty="0" smtClean="0"/>
                        <a:t> or</a:t>
                      </a:r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1/3 of turf</a:t>
                      </a:r>
                      <a:r>
                        <a:rPr lang="en-US" baseline="0" dirty="0" smtClean="0"/>
                        <a:t> stems 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Arena 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Mid May</a:t>
                      </a:r>
                      <a:endParaRPr lang="en-US" dirty="0"/>
                    </a:p>
                  </a:txBody>
                  <a:tcPr anchor="ctr"/>
                </a:tc>
              </a:tr>
              <a:tr h="971022"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Chinch bug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May</a:t>
                      </a:r>
                      <a:r>
                        <a:rPr lang="en-US" baseline="0" dirty="0" smtClean="0"/>
                        <a:t> and again in Aug</a:t>
                      </a:r>
                      <a:endParaRPr lang="en-US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June to Aug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r>
                        <a:rPr lang="en-US" baseline="0" dirty="0" smtClean="0"/>
                        <a:t> bugs in 2 min of searching</a:t>
                      </a:r>
                      <a:endParaRPr lang="en-US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Merit</a:t>
                      </a:r>
                      <a:r>
                        <a:rPr lang="en-US" baseline="0" dirty="0" smtClean="0"/>
                        <a:t> or other nicotinoid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May to July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Insecticidas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 descr="At Aph Orchard Lake 93 graph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2143116"/>
            <a:ext cx="6615130" cy="4403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32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8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Insecticidas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Las plagas se pueden encontrar en: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6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Hojas y tallos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6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6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Thatch</a:t>
            </a: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Suelo y raíces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9" name="Picture 4" descr="Adult E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86116" y="2428868"/>
            <a:ext cx="4976847" cy="3732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32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8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Insecticidas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Las plagas se pueden encontrar en: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Hojas y tallos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6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62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Thatch</a:t>
            </a:r>
            <a:endParaRPr lang="es-ES" sz="6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Suelo y raíces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Picture 2" descr="Phyllophaga Damage 198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2571744"/>
            <a:ext cx="5286380" cy="3964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32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8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Insecticidas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Las plagas se pueden encontrar en: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Hojas y tallos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6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6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Thatch</a:t>
            </a: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6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Suelo y raíces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Picture 3" descr="C:\Documents and Settings\Dave Smitley.LANDSCAP-WKX83Y\Desktop\4-1-09 Desktop\Photos and Scans\Turf\Ataenius-Aphodius\Ataenius with Keys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0496" y="2571744"/>
            <a:ext cx="4532313" cy="379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Insecticidas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¿Por qué fallan los insecticidas?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Identificación incorrecta de la plaga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Elección incorrecta del producto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Formulación equivocada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Aplicación en la época incorrecta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Calibración deficiente del equipo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Desactivación en el tanque. Hidrólisis alcalina con pH&gt; 7,5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Incompatibilidad (Evitar mezclar EC con WP)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Desactivación en la superficie (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volatización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,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etc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…)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Herbicidas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Producto destinado a combatir las malas hierbas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Mala hierba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planta que aparece en un sitio o momento indeseado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La aparición de las mismas se debe: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Banco de semillas en el suelo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Mezcladas con las semillas deseadas para la siembra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Semillas transportadas por animales y aves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Prácticas inadecuadas de mantenimiento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9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112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Herbicidas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Preemergentes</a:t>
            </a:r>
            <a:endParaRPr lang="es-ES" sz="8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Modo de actuación: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Controlan plantas anuales y perennes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Deben ser aplicados antes de la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nascencia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No son activos de manera permanente, se degradan fácilmente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La mayoría se absorben por la raíz cesando la división celular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Calibri"/>
              </a:rPr>
              <a:t>→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Inhiben la mitosis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Características generales: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Riego posterior tras aplicación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Poco solubles en agua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→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Alto coeficiente de adsorción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Larga vida en el suelo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Susceptibles a la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volatización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9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112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Herbicidas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Productos disponibles en EEUU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Benefin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Benefin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+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Oryzalin</a:t>
            </a:r>
            <a:endParaRPr lang="es-ES" sz="80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Benefin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+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Trifluralin</a:t>
            </a:r>
            <a:endParaRPr lang="es-ES" sz="80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Oryzalin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Pendimethalin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. También post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Prodiamine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. También post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Bensulide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. Se puede usar en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Agrostis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en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. También post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DCPA. También post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Dithiopyr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.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Postemergente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hasta el estado de la 3ª hoja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Oxidiazon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. Inhibe la producción de clorofila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Siduron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. Inhibe producción de raíces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9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112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Herbicidas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Postemergentes</a:t>
            </a:r>
            <a:endParaRPr lang="es-ES" sz="8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Modo de actuación: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Selectivos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Totales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Sistémicos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Contacto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Recomendaciones: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Mejor mientras más joven sea la planta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Debe entrar en la planta y ser metabolizado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Evitar segar inmediatamente antes y después del tratamiento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9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112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Herbicidas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Productos disponibles en EEUU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Hoja ancha: </a:t>
            </a:r>
            <a:endParaRPr lang="es-ES" sz="8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2, 4 D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                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Tryclopyr</a:t>
            </a:r>
            <a:endParaRPr lang="es-ES" sz="80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MCPP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               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Clopyralid</a:t>
            </a:r>
            <a:endParaRPr lang="es-ES" sz="80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MCPA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               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Bromoxynil</a:t>
            </a:r>
            <a:endParaRPr lang="es-ES" sz="80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Dicamba</a:t>
            </a:r>
            <a:endParaRPr lang="es-ES" sz="8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Hoja estrecha: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Metharsonate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Metribuzina</a:t>
            </a:r>
            <a:endParaRPr lang="es-ES" sz="80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Fenoxaprop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   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Rimsulfuron</a:t>
            </a:r>
            <a:endParaRPr lang="es-ES" sz="80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Dithiopyr</a:t>
            </a:r>
            <a:endParaRPr lang="es-ES" sz="8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Quinclorac</a:t>
            </a:r>
            <a:endParaRPr lang="es-ES" sz="80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9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112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Herbicidas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Herbicidas no selectivos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Herbicidas que matan todas las plantas que mojan</a:t>
            </a:r>
            <a:endParaRPr lang="es-ES" sz="8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Diquat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                 </a:t>
            </a:r>
            <a:endParaRPr lang="es-ES" sz="80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Pelargonic</a:t>
            </a:r>
            <a:r>
              <a:rPr lang="es-ES" sz="80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Acid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                </a:t>
            </a:r>
            <a:endParaRPr lang="es-ES" sz="80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Glufosinate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         </a:t>
            </a:r>
            <a:endParaRPr lang="es-ES" sz="80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Glyphosate</a:t>
            </a:r>
            <a:endParaRPr lang="es-ES" sz="8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9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112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Humectantes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Aseguran la humedad necesaria en el suelo para la planta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Mejoran la penetración de agua en suelos secos o con hidrofobia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Alivian las manchas de secas o “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dry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spots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”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Herramienta relativamente nueva</a:t>
            </a:r>
            <a:endParaRPr lang="es-ES" sz="8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9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112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Reguladores de crecimiento</a:t>
            </a:r>
            <a:endParaRPr lang="es-ES" sz="8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Componente orgánico, sintético o natural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Influye en el crecimiento y desarrollo de la planta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Afecta al normal desarrollo de la planta</a:t>
            </a:r>
            <a:endParaRPr lang="es-ES" sz="8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Además, se han descubierto otros beneficios: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Aumento en la síntesis de carbohidratos y clorofila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Reducción de los requerimientos hídricos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Reducción infestaciones de 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Poa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annua</a:t>
            </a:r>
            <a:endParaRPr lang="es-ES" sz="8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Mayor tolerancia al estrés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9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112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Reguladores de crecimiento</a:t>
            </a:r>
            <a:endParaRPr lang="es-ES" sz="8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Principales materias activas empleadas en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y su efecto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9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112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785786" y="2714620"/>
          <a:ext cx="7858179" cy="33020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28826"/>
                <a:gridCol w="3071834"/>
                <a:gridCol w="285751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Materia Activa</a:t>
                      </a:r>
                      <a:endParaRPr lang="es-E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Influencia</a:t>
                      </a:r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latin typeface="+mj-lt"/>
                        </a:rPr>
                        <a:t>Reducción crecimiento foliar</a:t>
                      </a:r>
                      <a:endParaRPr lang="es-ES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latin typeface="+mj-lt"/>
                        </a:rPr>
                        <a:t>Supresión inflorescencias</a:t>
                      </a:r>
                      <a:endParaRPr lang="es-ES" b="1" dirty="0">
                        <a:latin typeface="+mj-lt"/>
                      </a:endParaRPr>
                    </a:p>
                  </a:txBody>
                  <a:tcPr/>
                </a:tc>
              </a:tr>
              <a:tr h="472766">
                <a:tc>
                  <a:txBody>
                    <a:bodyPr/>
                    <a:lstStyle/>
                    <a:p>
                      <a:pPr algn="ctr"/>
                      <a:r>
                        <a:rPr lang="es-ES" b="1" dirty="0" err="1" smtClean="0">
                          <a:latin typeface="+mj-lt"/>
                        </a:rPr>
                        <a:t>Mefluidide</a:t>
                      </a:r>
                      <a:endParaRPr lang="es-ES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+mj-lt"/>
                        </a:rPr>
                        <a:t>Sí</a:t>
                      </a:r>
                      <a:endParaRPr lang="es-ES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>
                          <a:latin typeface="+mj-lt"/>
                        </a:rPr>
                        <a:t>Sí</a:t>
                      </a:r>
                    </a:p>
                    <a:p>
                      <a:pPr algn="ctr"/>
                      <a:endParaRPr lang="es-ES" dirty="0">
                        <a:latin typeface="+mj-lt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 err="1" smtClean="0">
                          <a:latin typeface="+mj-lt"/>
                        </a:rPr>
                        <a:t>Flurprimidol</a:t>
                      </a:r>
                      <a:endParaRPr lang="es-ES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>
                          <a:latin typeface="+mj-lt"/>
                        </a:rPr>
                        <a:t>Sí</a:t>
                      </a:r>
                    </a:p>
                    <a:p>
                      <a:pPr algn="ctr"/>
                      <a:endParaRPr lang="es-ES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+mj-lt"/>
                        </a:rPr>
                        <a:t>No</a:t>
                      </a:r>
                      <a:endParaRPr lang="es-ES" dirty="0">
                        <a:latin typeface="+mj-lt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 err="1" smtClean="0">
                          <a:latin typeface="+mj-lt"/>
                        </a:rPr>
                        <a:t>Paclobutrazol</a:t>
                      </a:r>
                      <a:endParaRPr lang="es-ES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>
                          <a:latin typeface="+mj-lt"/>
                        </a:rPr>
                        <a:t>Sí</a:t>
                      </a:r>
                    </a:p>
                    <a:p>
                      <a:pPr algn="ctr"/>
                      <a:endParaRPr lang="es-ES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+mj-lt"/>
                        </a:rPr>
                        <a:t>No</a:t>
                      </a:r>
                      <a:endParaRPr lang="es-ES" dirty="0">
                        <a:latin typeface="+mj-lt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 err="1" smtClean="0">
                          <a:latin typeface="+mj-lt"/>
                        </a:rPr>
                        <a:t>Trinexapac</a:t>
                      </a:r>
                      <a:r>
                        <a:rPr lang="es-ES" b="1" dirty="0" smtClean="0">
                          <a:latin typeface="+mj-lt"/>
                        </a:rPr>
                        <a:t>- </a:t>
                      </a:r>
                      <a:r>
                        <a:rPr lang="es-ES" b="1" dirty="0" err="1" smtClean="0">
                          <a:latin typeface="+mj-lt"/>
                        </a:rPr>
                        <a:t>ethyl</a:t>
                      </a:r>
                      <a:endParaRPr lang="es-ES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>
                          <a:latin typeface="+mj-lt"/>
                        </a:rPr>
                        <a:t>Sí</a:t>
                      </a:r>
                    </a:p>
                    <a:p>
                      <a:pPr algn="ctr"/>
                      <a:endParaRPr lang="es-ES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+mj-lt"/>
                        </a:rPr>
                        <a:t>Parcial</a:t>
                      </a:r>
                      <a:endParaRPr lang="es-ES" dirty="0">
                        <a:latin typeface="+mj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Fertilización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Elementos nutritivos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Elementos químicos esenciales en las plantas: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9600" dirty="0" smtClean="0">
                <a:solidFill>
                  <a:srgbClr val="00FF00"/>
                </a:solidFill>
              </a:rPr>
              <a:t>Carbono (C)      Hidrógeno (H)   Oxígeno (O)   Nitrógeno (N)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9600" dirty="0" smtClean="0">
                <a:solidFill>
                  <a:srgbClr val="00FF00"/>
                </a:solidFill>
              </a:rPr>
              <a:t>Fósforo (P)        Potasio (K)          Azufre (S)       Calcio (Ca)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9600" dirty="0" smtClean="0">
                <a:solidFill>
                  <a:srgbClr val="00FF00"/>
                </a:solidFill>
              </a:rPr>
              <a:t>Magnesio (Mg) Hierro (Fe)          Zinc (Zn)    Manganeso (Mn)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9600" dirty="0" smtClean="0">
                <a:solidFill>
                  <a:srgbClr val="00FF00"/>
                </a:solidFill>
              </a:rPr>
              <a:t>Cobre (Cu)        Molibdeno (Mo) Boro (B)          Cloro (Cl)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9600" dirty="0" smtClean="0">
              <a:solidFill>
                <a:srgbClr val="00FF00"/>
              </a:solidFill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Además existen otros necesarios para algunas plantas: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9600" dirty="0" smtClean="0">
                <a:solidFill>
                  <a:srgbClr val="00FF00"/>
                </a:solidFill>
              </a:rPr>
              <a:t>      Sodio (</a:t>
            </a:r>
            <a:r>
              <a:rPr lang="es-ES" sz="9600" dirty="0" err="1" smtClean="0">
                <a:solidFill>
                  <a:srgbClr val="00FF00"/>
                </a:solidFill>
              </a:rPr>
              <a:t>Na</a:t>
            </a:r>
            <a:r>
              <a:rPr lang="es-ES" sz="9600" dirty="0" smtClean="0">
                <a:solidFill>
                  <a:srgbClr val="00FF00"/>
                </a:solidFill>
              </a:rPr>
              <a:t>)           Silicio (Si)               Cobalto (Co)</a:t>
            </a:r>
            <a:endParaRPr lang="es-ES" sz="9600" b="1" dirty="0" smtClean="0">
              <a:solidFill>
                <a:srgbClr val="00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9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112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86808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Fertilización</a:t>
            </a:r>
            <a:endParaRPr lang="es-ES" sz="8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Los elementos se pueden clasificar: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a) </a:t>
            </a:r>
            <a:r>
              <a:rPr lang="es-ES" sz="8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Macroelementos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son los absorbidos en mayor cantidad por la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planta (N, P, K, S, Ca y Mg)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</a:t>
            </a:r>
            <a:r>
              <a:rPr lang="es-ES" sz="8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Macroelementos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primarios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N, P y K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</a:t>
            </a:r>
            <a:r>
              <a:rPr lang="es-ES" sz="8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Macroelementos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secundarios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S, Ca y Mg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/>
              <a:t>     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b) </a:t>
            </a:r>
            <a:r>
              <a:rPr lang="es-ES" sz="8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Microelementos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son los absorbidos en cantidades mínimas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por la planta (Fe, Cu, Zn, Mn, Mo, B y Cl)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Para la planta son todos igualmente esenciales, la falta de uno de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ellos impide completar el desarrollo de la planta</a:t>
            </a:r>
            <a:endParaRPr lang="es-ES" sz="112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3 Flecha curvada hacia la derecha"/>
          <p:cNvSpPr/>
          <p:nvPr/>
        </p:nvSpPr>
        <p:spPr>
          <a:xfrm>
            <a:off x="1071538" y="3214686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5" name="4 Flecha curvada hacia la derecha"/>
          <p:cNvSpPr/>
          <p:nvPr/>
        </p:nvSpPr>
        <p:spPr>
          <a:xfrm>
            <a:off x="1071538" y="3571876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Fertilización</a:t>
            </a:r>
            <a:endParaRPr lang="es-ES" sz="8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Atendiendo al contenido en N-P-K, existen los siguientes abonos: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a)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Abonos simples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integrados por un solo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macronutriente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principal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b)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Abonos compuestos</a:t>
            </a:r>
            <a:r>
              <a:rPr lang="es-ES" sz="8000" u="sng" dirty="0" smtClean="0"/>
              <a:t>: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incluyen     dos     o     más  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macronutrientes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obtenidos mediante mezcla de abonos simples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c)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Abonos complejos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    incluyen     dos     o     más    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macronutrientes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principales pero obtenidos mediante reacción química de estos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Los  análisis  de  suelo  y  hojas nos indicarán el estado nutricional de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las  plantas para planificar abonados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 fontScale="5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5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1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Fertilización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Curvas de Crecimiento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4" name="3 Imagen" descr="cool_season_grass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875" y="2428868"/>
            <a:ext cx="4286250" cy="1928826"/>
          </a:xfrm>
          <a:prstGeom prst="rect">
            <a:avLst/>
          </a:prstGeom>
        </p:spPr>
      </p:pic>
      <p:pic>
        <p:nvPicPr>
          <p:cNvPr id="5" name="4 Imagen" descr="warm_season_grass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860" y="4572008"/>
            <a:ext cx="4286250" cy="2071702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 fontScale="5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5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1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Fertilización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Recomendaciones de Nitrógeno según especies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0" y="-2"/>
          <a:ext cx="9143999" cy="685800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61872"/>
                <a:gridCol w="1556425"/>
                <a:gridCol w="1653703"/>
                <a:gridCol w="1523999"/>
                <a:gridCol w="1524000"/>
                <a:gridCol w="1524000"/>
              </a:tblGrid>
              <a:tr h="428625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ESPECIE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GREENS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TEES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CALLES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ROUGH</a:t>
                      </a:r>
                      <a:endParaRPr lang="es-ES" dirty="0"/>
                    </a:p>
                  </a:txBody>
                  <a:tcPr anchor="ctr"/>
                </a:tc>
              </a:tr>
              <a:tr h="1178719">
                <a:tc rowSpan="3">
                  <a:txBody>
                    <a:bodyPr/>
                    <a:lstStyle/>
                    <a:p>
                      <a:pPr algn="ctr"/>
                      <a:r>
                        <a:rPr lang="es-ES" sz="1400" b="1" dirty="0" smtClean="0"/>
                        <a:t>WARM SEASON</a:t>
                      </a:r>
                      <a:endParaRPr lang="es-E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i="1" dirty="0" smtClean="0"/>
                        <a:t>Bermuda</a:t>
                      </a:r>
                      <a:endParaRPr lang="es-ES" sz="1200" b="1" i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+mj-lt"/>
                        </a:rPr>
                        <a:t>25-60</a:t>
                      </a:r>
                      <a:r>
                        <a:rPr lang="es-ES" sz="1200" baseline="0" dirty="0" smtClean="0">
                          <a:latin typeface="+mj-lt"/>
                        </a:rPr>
                        <a:t> kg/Ha por mes de crecimiento (</a:t>
                      </a:r>
                      <a:r>
                        <a:rPr lang="es-ES" sz="1200" baseline="0" dirty="0" err="1" smtClean="0">
                          <a:latin typeface="+mj-lt"/>
                        </a:rPr>
                        <a:t>mc</a:t>
                      </a:r>
                      <a:r>
                        <a:rPr lang="es-ES" sz="1200" baseline="0" dirty="0" smtClean="0">
                          <a:latin typeface="+mj-lt"/>
                        </a:rPr>
                        <a:t>)</a:t>
                      </a:r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25-60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por 15-30 días de crecimiento (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mc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)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20-40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(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mc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)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100-200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año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</a:tr>
              <a:tr h="750094">
                <a:tc vMerge="1">
                  <a:txBody>
                    <a:bodyPr/>
                    <a:lstStyle/>
                    <a:p>
                      <a:endParaRPr lang="es-E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i="1" dirty="0" err="1" smtClean="0"/>
                        <a:t>Zoysia</a:t>
                      </a:r>
                      <a:endParaRPr lang="es-ES" sz="1200" b="1" i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25-35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por 15-30 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dc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10-20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(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mc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)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0-50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año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</a:tr>
              <a:tr h="750094"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i="1" dirty="0" err="1" smtClean="0"/>
                        <a:t>Paspalum</a:t>
                      </a:r>
                      <a:r>
                        <a:rPr lang="es-ES" sz="1200" b="1" i="1" dirty="0" smtClean="0"/>
                        <a:t> </a:t>
                      </a:r>
                      <a:r>
                        <a:rPr lang="es-ES" sz="1200" b="1" i="1" dirty="0" err="1" smtClean="0"/>
                        <a:t>Vaginatum</a:t>
                      </a:r>
                      <a:endParaRPr lang="es-ES" sz="1200" b="1" i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15-30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(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mc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)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50-100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año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</a:tr>
              <a:tr h="750094">
                <a:tc rowSpan="5">
                  <a:txBody>
                    <a:bodyPr/>
                    <a:lstStyle/>
                    <a:p>
                      <a:pPr algn="ctr"/>
                      <a:r>
                        <a:rPr lang="es-ES" sz="1400" b="1" dirty="0" smtClean="0"/>
                        <a:t>COOL SEASON</a:t>
                      </a:r>
                      <a:endParaRPr lang="es-E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i="1" dirty="0" err="1" smtClean="0"/>
                        <a:t>Agrostis</a:t>
                      </a:r>
                      <a:r>
                        <a:rPr lang="es-ES" sz="1200" b="1" i="1" dirty="0" smtClean="0"/>
                        <a:t> </a:t>
                      </a:r>
                      <a:r>
                        <a:rPr lang="es-ES" sz="1200" b="1" i="1" dirty="0" err="1" smtClean="0"/>
                        <a:t>stolonifera</a:t>
                      </a:r>
                      <a:endParaRPr lang="es-ES" sz="1200" b="1" i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+mj-lt"/>
                        </a:rPr>
                        <a:t>13-35 Kg/Ha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baseline="0" dirty="0" err="1" smtClean="0">
                          <a:latin typeface="+mj-lt"/>
                        </a:rPr>
                        <a:t>mc</a:t>
                      </a:r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15-40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por 15-30 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dc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13-25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(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mc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)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75009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i="1" dirty="0" err="1" smtClean="0"/>
                        <a:t>Lolium</a:t>
                      </a:r>
                      <a:r>
                        <a:rPr lang="es-ES" sz="1200" b="1" i="1" baseline="0" dirty="0" smtClean="0"/>
                        <a:t> perenne</a:t>
                      </a:r>
                      <a:endParaRPr lang="es-ES" sz="1200" b="1" i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25-40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por 15-30 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dc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13-35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(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mc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)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75-125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año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</a:tr>
              <a:tr h="75009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i="1" dirty="0" smtClean="0"/>
                        <a:t>Poa </a:t>
                      </a:r>
                      <a:r>
                        <a:rPr lang="es-ES" sz="1200" b="1" i="1" dirty="0" err="1" smtClean="0"/>
                        <a:t>pratensis</a:t>
                      </a:r>
                      <a:endParaRPr lang="es-ES" sz="1200" b="1" i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15-30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(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mc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)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50-100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año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</a:tr>
              <a:tr h="750094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i="1" dirty="0" err="1" smtClean="0"/>
                        <a:t>Festuca</a:t>
                      </a:r>
                      <a:r>
                        <a:rPr lang="es-ES" sz="1200" b="1" i="1" dirty="0" smtClean="0"/>
                        <a:t> </a:t>
                      </a:r>
                      <a:r>
                        <a:rPr lang="es-ES" sz="1200" b="1" i="1" dirty="0" err="1" smtClean="0"/>
                        <a:t>rubra</a:t>
                      </a:r>
                      <a:endParaRPr lang="es-ES" sz="1200" b="1" i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2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5-15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(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mc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)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0-75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año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</a:tr>
              <a:tr h="750094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i="1" dirty="0" smtClean="0"/>
                        <a:t>Poa </a:t>
                      </a:r>
                      <a:r>
                        <a:rPr lang="es-ES" sz="1200" b="1" i="1" dirty="0" err="1" smtClean="0"/>
                        <a:t>annua</a:t>
                      </a:r>
                      <a:r>
                        <a:rPr lang="es-ES" sz="1200" b="1" i="1" dirty="0" smtClean="0"/>
                        <a:t> </a:t>
                      </a:r>
                      <a:r>
                        <a:rPr lang="es-ES" sz="1200" b="1" i="1" dirty="0" err="1" smtClean="0"/>
                        <a:t>var</a:t>
                      </a:r>
                      <a:r>
                        <a:rPr lang="es-ES" sz="1200" b="1" i="1" dirty="0" smtClean="0"/>
                        <a:t>. </a:t>
                      </a:r>
                      <a:r>
                        <a:rPr lang="es-ES" sz="1200" b="1" i="1" dirty="0" err="1" smtClean="0"/>
                        <a:t>reptans</a:t>
                      </a:r>
                      <a:endParaRPr lang="es-ES" sz="1200" b="1" i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+mj-lt"/>
                        </a:rPr>
                        <a:t>13-35 Kg/Ha </a:t>
                      </a:r>
                      <a:r>
                        <a:rPr lang="es-ES" sz="1200" dirty="0" err="1" smtClean="0">
                          <a:latin typeface="+mj-lt"/>
                        </a:rPr>
                        <a:t>mc</a:t>
                      </a:r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s-ES" sz="1200" kern="1200" dirty="0" smtClean="0">
                          <a:latin typeface="+mj-lt"/>
                        </a:rPr>
                        <a:t>13-35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por 15-30 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dc</a:t>
                      </a:r>
                      <a:endParaRPr kumimoji="0" lang="es-ES" sz="12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15-30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(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mc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)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 fontScale="47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5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9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 y Fertilización</a:t>
            </a:r>
            <a:endParaRPr lang="es-ES" sz="4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Disponibilidad de los principales nutrientes en función del pH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6" name="5 Imagen" descr="o_Biodisponibilidad UNE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32" y="2643182"/>
            <a:ext cx="5400675" cy="3786186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Abonado granular Vs Abonado Foliar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La aplicación de abono puede ser granular o foliar, dependerá de: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Época del año y curva de crecimiento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Según prácticas culturales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Tiempo de respuesta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Control del crecimiento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Zona del campo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El abonado foliar o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spoon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feeding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Spoon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feeding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true foliar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Spoon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feeding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con fertilizantes sólidos para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fertirrigación</a:t>
            </a:r>
            <a:endParaRPr lang="es-ES" sz="8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Calibración de equipos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8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Abonadoras manuales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P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asos necesarios para la calibración: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1.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Pesar una cantidad de abono (2 Kg.)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2. Determinar ancho de trabajo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3. Marcar una distancia conocida en el suelo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4. Calcular el área de aplicación o alcance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5. Seleccionar una apertura y realizar un pase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6. Pesar de nuevo el contenido de la abonadora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7. Cálculos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8. Obtener la cantidad aplicada en gr/m²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9. Repetir la operación hasta lograr la dosis de fertilizante deseada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Calibración de equipos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8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Abonadoras manuales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/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→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continuación se muestra un ejemplo práctico:</a:t>
            </a:r>
          </a:p>
          <a:p>
            <a:pPr algn="just"/>
            <a:r>
              <a:rPr lang="es-E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pPr algn="just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- </a:t>
            </a:r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Peso inicial (Pi) = 1950 gr</a:t>
            </a:r>
          </a:p>
          <a:p>
            <a:pPr algn="just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- Ancho de trabajo (A) = 8 m</a:t>
            </a:r>
          </a:p>
          <a:p>
            <a:pPr algn="just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- Distancia entre marcas (D) = 5 m</a:t>
            </a:r>
          </a:p>
          <a:p>
            <a:pPr algn="just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- Área de aplicación (AP) = A x D = 8 x 5 = 40 m</a:t>
            </a:r>
            <a:r>
              <a:rPr lang="es-ES" sz="6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</a:t>
            </a:r>
            <a:endParaRPr lang="es-ES" sz="6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- Peso final (</a:t>
            </a:r>
            <a:r>
              <a:rPr lang="es-ES" sz="6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Pf</a:t>
            </a:r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) = 1400 gr</a:t>
            </a:r>
          </a:p>
          <a:p>
            <a:pPr algn="just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- Cantidad aplicada (CA) = </a:t>
            </a:r>
            <a:r>
              <a:rPr lang="es-ES" sz="6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Pf</a:t>
            </a:r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– Pi = 550 gr</a:t>
            </a:r>
          </a:p>
          <a:p>
            <a:pPr algn="just"/>
            <a:endParaRPr lang="es-ES" sz="6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 cantidad aplicada, área de aplicación y mediante regla de tres:</a:t>
            </a:r>
          </a:p>
          <a:p>
            <a:pPr algn="just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es-ES" sz="6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40 m</a:t>
            </a:r>
            <a:r>
              <a:rPr lang="es-ES" sz="6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 </a:t>
            </a:r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--------------- 550 gr</a:t>
            </a:r>
          </a:p>
          <a:p>
            <a:pPr algn="ctr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 m</a:t>
            </a:r>
            <a:r>
              <a:rPr lang="es-ES" sz="6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</a:t>
            </a:r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--------------- X gr</a:t>
            </a:r>
          </a:p>
          <a:p>
            <a:pPr algn="ctr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X = 550 gr / 40 m</a:t>
            </a:r>
            <a:r>
              <a:rPr lang="es-ES" sz="6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</a:t>
            </a:r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= 13,75 gr/m</a:t>
            </a:r>
            <a:r>
              <a:rPr lang="es-ES" sz="6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 </a:t>
            </a:r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= </a:t>
            </a:r>
            <a:r>
              <a:rPr lang="es-ES" sz="6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Dosis aplicada</a:t>
            </a:r>
            <a:endParaRPr lang="es-ES" sz="6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r>
              <a:rPr lang="es-ES" sz="6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es-ES" sz="6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ts val="0"/>
              </a:spcBef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Para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obtener el resultado en kg/Ha, sólo multiplicar por 10.</a:t>
            </a:r>
          </a:p>
          <a:p>
            <a:pPr algn="just">
              <a:spcBef>
                <a:spcPts val="0"/>
              </a:spcBef>
            </a:pPr>
            <a:endParaRPr lang="es-ES" sz="6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ts val="0"/>
              </a:spcBef>
            </a:pPr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13,75 gr/m</a:t>
            </a:r>
            <a:r>
              <a:rPr lang="es-ES" sz="6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</a:t>
            </a:r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x 10 = 137,5 Kg/Ha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Calibración de equipos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8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Abonadoras pendulares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P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asos necesarios para la calibración: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1. Establecer velocidad de avance del tractor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(6-10 Km/h, 10-12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seg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.)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2. Nivelar la abonadora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3. Determinar ancho de trabajo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4. Calcular el área de aplicación o alcance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5. Verter abono en la abonadora y cubrir la salida para recogerlo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6. Fijar el tractor a 2000 rpm y accionar la abonadora 15 segundos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7. Cálculos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8. Obtener la cantidad aplicada en gr/m²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9. Repetir la operación hasta lograr la dosis de fertilizante deseada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Calibración de equipos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8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Abonadoras pendulares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/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→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continuación se muestra un ejemplo práctico:</a:t>
            </a:r>
          </a:p>
          <a:p>
            <a:pPr algn="just"/>
            <a:r>
              <a:rPr lang="es-E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es-ES" sz="6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- Ancho de trabajo (A) = 10 m</a:t>
            </a:r>
          </a:p>
          <a:p>
            <a:pPr algn="just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- Distancia entre marcas (D) = 15 m</a:t>
            </a:r>
          </a:p>
          <a:p>
            <a:pPr algn="just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- Área de aplicación (AP) = A x D = 10 x 15 = 150 m</a:t>
            </a:r>
            <a:r>
              <a:rPr lang="es-ES" sz="6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</a:t>
            </a:r>
            <a:endParaRPr lang="es-ES" sz="6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- Cantidad aplicada (CA) = 3500 gr</a:t>
            </a:r>
          </a:p>
          <a:p>
            <a:pPr algn="just"/>
            <a:endParaRPr lang="es-ES" sz="6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 cantidad aplicada, área de aplicación y mediante regla de tres:</a:t>
            </a:r>
          </a:p>
          <a:p>
            <a:pPr algn="just"/>
            <a:endParaRPr lang="es-ES" sz="6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150 m</a:t>
            </a:r>
            <a:r>
              <a:rPr lang="es-ES" sz="6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 </a:t>
            </a:r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--------------- 3500 gr</a:t>
            </a:r>
          </a:p>
          <a:p>
            <a:pPr algn="ctr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 m</a:t>
            </a:r>
            <a:r>
              <a:rPr lang="es-ES" sz="6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</a:t>
            </a:r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--------------- X gr</a:t>
            </a:r>
          </a:p>
          <a:p>
            <a:pPr algn="ctr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X = 3500 gr / 150 m</a:t>
            </a:r>
            <a:r>
              <a:rPr lang="es-ES" sz="6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</a:t>
            </a:r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= 23,3 gr/m</a:t>
            </a:r>
            <a:r>
              <a:rPr lang="es-ES" sz="6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 </a:t>
            </a:r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= </a:t>
            </a:r>
            <a:r>
              <a:rPr lang="es-ES" sz="6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Dosis aplicada</a:t>
            </a:r>
            <a:endParaRPr lang="es-ES" sz="6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r>
              <a:rPr lang="es-ES" sz="6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es-ES" sz="6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Para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obtener el resultado en kg/Ha, sólo multiplicar por 10.</a:t>
            </a:r>
          </a:p>
          <a:p>
            <a:pPr algn="just"/>
            <a:endParaRPr lang="es-ES" sz="6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23,3 gr/m</a:t>
            </a:r>
            <a:r>
              <a:rPr lang="es-ES" sz="6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</a:t>
            </a:r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x 10 = 233 Kg/Ha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Calibración de equipos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Consejos para la aplicación de fertilizantes en ambas abonadoras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El solape o distancia entre pasadas debe ser uniforme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Marcar la distancia entre pasadas asegura el resultado final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Es recomendable tener un sistema de registros de abonado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Consecuencias de una calibración y aplicación deficiente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Económicas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Medioambientales           </a:t>
            </a:r>
            <a:endParaRPr lang="es-ES" sz="2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Estéticas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Fisológicas</a:t>
            </a:r>
            <a:endParaRPr lang="es-ES" sz="20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Introducción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Diseño del riego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Componentes del riego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Modo de actuación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Introducción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s-ES" sz="2000" b="1" i="1" dirty="0" smtClean="0">
                <a:effectLst>
                  <a:outerShdw blurRad="38100" dist="38100" dir="2700000" algn="tl">
                    <a:srgbClr val="006600"/>
                  </a:outerShdw>
                </a:effectLst>
              </a:rPr>
              <a:t>El 60% del éxito de un </a:t>
            </a:r>
            <a:r>
              <a:rPr lang="es-ES" sz="2000" b="1" i="1" dirty="0" err="1" smtClean="0">
                <a:effectLst>
                  <a:outerShdw blurRad="38100" dist="38100" dir="2700000" algn="tl">
                    <a:srgbClr val="006600"/>
                  </a:outerShdw>
                </a:effectLst>
              </a:rPr>
              <a:t>greenkeeper</a:t>
            </a:r>
            <a:r>
              <a:rPr lang="es-ES" sz="2000" b="1" i="1" dirty="0" smtClean="0">
                <a:effectLst>
                  <a:outerShdw blurRad="38100" dist="38100" dir="2700000" algn="tl">
                    <a:srgbClr val="006600"/>
                  </a:outerShdw>
                </a:effectLst>
              </a:rPr>
              <a:t> es el manejo adecuado del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i="1" dirty="0" smtClean="0">
                <a:effectLst>
                  <a:outerShdw blurRad="38100" dist="38100" dir="2700000" algn="tl">
                    <a:srgbClr val="006600"/>
                  </a:outerShdw>
                </a:effectLst>
              </a:rPr>
              <a:t>                sistema de 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Text Box 21"/>
          <p:cNvSpPr txBox="1">
            <a:spLocks noChangeArrowheads="1"/>
          </p:cNvSpPr>
          <p:nvPr/>
        </p:nvSpPr>
        <p:spPr bwMode="auto">
          <a:xfrm>
            <a:off x="1142976" y="5143512"/>
            <a:ext cx="6983413" cy="738890"/>
          </a:xfrm>
          <a:prstGeom prst="rect">
            <a:avLst/>
          </a:prstGeom>
          <a:gradFill rotWithShape="0">
            <a:gsLst>
              <a:gs pos="0">
                <a:srgbClr val="99FF33"/>
              </a:gs>
              <a:gs pos="100000">
                <a:srgbClr val="CCFF33"/>
              </a:gs>
            </a:gsLst>
            <a:lin ang="2700000" scaled="1"/>
          </a:gradFill>
          <a:ln w="38100">
            <a:solidFill>
              <a:srgbClr val="0066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2000" b="1" i="1" dirty="0">
                <a:solidFill>
                  <a:srgbClr val="003300"/>
                </a:solidFill>
              </a:rPr>
              <a:t>“Es imprescindible regar exactamente lo justo, garantizando que no haya carencias ni excesos”</a:t>
            </a:r>
          </a:p>
        </p:txBody>
      </p:sp>
      <p:sp>
        <p:nvSpPr>
          <p:cNvPr id="5" name="AutoShape 24"/>
          <p:cNvSpPr>
            <a:spLocks noChangeArrowheads="1"/>
          </p:cNvSpPr>
          <p:nvPr/>
        </p:nvSpPr>
        <p:spPr bwMode="auto">
          <a:xfrm>
            <a:off x="4286248" y="3500438"/>
            <a:ext cx="623273" cy="1431779"/>
          </a:xfrm>
          <a:prstGeom prst="downArrow">
            <a:avLst>
              <a:gd name="adj1" fmla="val 50000"/>
              <a:gd name="adj2" fmla="val 34392"/>
            </a:avLst>
          </a:prstGeom>
          <a:gradFill rotWithShape="1">
            <a:gsLst>
              <a:gs pos="0">
                <a:srgbClr val="FFFF00"/>
              </a:gs>
              <a:gs pos="100000">
                <a:schemeClr val="bg1"/>
              </a:gs>
            </a:gsLst>
            <a:lin ang="2700000" scaled="1"/>
          </a:gradFill>
          <a:ln w="2857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Introducción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sp>
        <p:nvSpPr>
          <p:cNvPr id="7" name="Rectangle 3"/>
          <p:cNvSpPr txBox="1">
            <a:spLocks noRot="1" noChangeArrowheads="1"/>
          </p:cNvSpPr>
          <p:nvPr/>
        </p:nvSpPr>
        <p:spPr>
          <a:xfrm>
            <a:off x="714348" y="3143248"/>
            <a:ext cx="2428892" cy="357190"/>
          </a:xfrm>
          <a:prstGeom prst="rect">
            <a:avLst/>
          </a:prstGeom>
          <a:solidFill>
            <a:srgbClr val="00B050">
              <a:alpha val="67000"/>
            </a:srgbClr>
          </a:solidFill>
        </p:spPr>
        <p:txBody>
          <a:bodyPr vert="horz" lIns="0" rIns="18288" anchor="ctr">
            <a:normAutofit lnSpcReduction="10000"/>
          </a:bodyPr>
          <a:lstStyle/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Pct val="95000"/>
              <a:buFont typeface="Wingdings 2"/>
              <a:buNone/>
              <a:tabLst/>
              <a:defRPr/>
            </a:pPr>
            <a:r>
              <a:rPr kumimoji="0" lang="es-ES" b="1" i="1" u="none" strike="noStrike" kern="1200" cap="none" spc="0" normalizeH="0" baseline="0" noProof="0" dirty="0" smtClean="0">
                <a:ln>
                  <a:noFill/>
                </a:ln>
                <a:solidFill>
                  <a:srgbClr val="00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EXCESO DE RIEGO</a:t>
            </a:r>
            <a:endParaRPr kumimoji="0" lang="es-ES" b="1" i="1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ectangle 17"/>
          <p:cNvSpPr>
            <a:spLocks noRot="1" noChangeArrowheads="1"/>
          </p:cNvSpPr>
          <p:nvPr/>
        </p:nvSpPr>
        <p:spPr bwMode="auto">
          <a:xfrm>
            <a:off x="5857884" y="3214686"/>
            <a:ext cx="2668583" cy="285752"/>
          </a:xfrm>
          <a:prstGeom prst="rect">
            <a:avLst/>
          </a:prstGeom>
          <a:solidFill>
            <a:srgbClr val="00B050">
              <a:alpha val="6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342900" indent="-342900" algn="ctr">
              <a:spcBef>
                <a:spcPct val="20000"/>
              </a:spcBef>
              <a:buClr>
                <a:schemeClr val="bg2"/>
              </a:buClr>
            </a:pPr>
            <a:r>
              <a:rPr lang="es-ES" b="1" i="1" dirty="0">
                <a:solidFill>
                  <a:srgbClr val="00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CARENCIA DE RIEGO</a:t>
            </a:r>
          </a:p>
        </p:txBody>
      </p:sp>
      <p:sp>
        <p:nvSpPr>
          <p:cNvPr id="9" name="Rectangle 20"/>
          <p:cNvSpPr>
            <a:spLocks noRot="1" noChangeArrowheads="1"/>
          </p:cNvSpPr>
          <p:nvPr/>
        </p:nvSpPr>
        <p:spPr bwMode="auto">
          <a:xfrm>
            <a:off x="3143240" y="2643182"/>
            <a:ext cx="3314698" cy="361949"/>
          </a:xfrm>
          <a:prstGeom prst="rect">
            <a:avLst/>
          </a:prstGeom>
          <a:solidFill>
            <a:srgbClr val="00B050">
              <a:alpha val="7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 defTabSz="792163">
              <a:spcBef>
                <a:spcPct val="20000"/>
              </a:spcBef>
              <a:buClr>
                <a:srgbClr val="FFFF00"/>
              </a:buClr>
              <a:buFont typeface="Wingdings" pitchFamily="2" charset="2"/>
              <a:buNone/>
              <a:tabLst>
                <a:tab pos="1882775" algn="l"/>
              </a:tabLst>
            </a:pPr>
            <a:r>
              <a:rPr lang="es-ES" b="1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FACTORES NEGATIVOS</a:t>
            </a:r>
          </a:p>
          <a:p>
            <a:pPr marL="342900" indent="-342900" defTabSz="792163">
              <a:spcBef>
                <a:spcPct val="20000"/>
              </a:spcBef>
              <a:buClr>
                <a:srgbClr val="FFFF00"/>
              </a:buClr>
              <a:tabLst>
                <a:tab pos="1882775" algn="l"/>
              </a:tabLst>
            </a:pPr>
            <a:endParaRPr lang="es-ES" sz="2200" b="1" i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 defTabSz="792163">
              <a:spcBef>
                <a:spcPct val="20000"/>
              </a:spcBef>
              <a:buClr>
                <a:schemeClr val="hlink"/>
              </a:buClr>
              <a:tabLst>
                <a:tab pos="1882775" algn="l"/>
              </a:tabLst>
            </a:pPr>
            <a:endParaRPr lang="es-ES" sz="2200" b="1" dirty="0">
              <a:solidFill>
                <a:srgbClr val="00B05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 defTabSz="792163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tabLst>
                <a:tab pos="1882775" algn="l"/>
              </a:tabLst>
            </a:pPr>
            <a:endParaRPr lang="es-ES" sz="2200" b="1" dirty="0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 defTabSz="792163">
              <a:spcBef>
                <a:spcPct val="20000"/>
              </a:spcBef>
              <a:buClr>
                <a:schemeClr val="hlink"/>
              </a:buClr>
              <a:tabLst>
                <a:tab pos="1882775" algn="l"/>
              </a:tabLst>
            </a:pPr>
            <a:endParaRPr lang="es-ES" sz="3200" b="1" dirty="0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0" name="Line 21"/>
          <p:cNvSpPr>
            <a:spLocks noChangeShapeType="1"/>
          </p:cNvSpPr>
          <p:nvPr/>
        </p:nvSpPr>
        <p:spPr bwMode="auto">
          <a:xfrm flipH="1">
            <a:off x="2714612" y="2857496"/>
            <a:ext cx="360362" cy="215900"/>
          </a:xfrm>
          <a:prstGeom prst="line">
            <a:avLst/>
          </a:prstGeom>
          <a:noFill/>
          <a:ln w="38100">
            <a:solidFill>
              <a:srgbClr val="FFC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1" name="Line 23"/>
          <p:cNvSpPr>
            <a:spLocks noChangeShapeType="1"/>
          </p:cNvSpPr>
          <p:nvPr/>
        </p:nvSpPr>
        <p:spPr bwMode="auto">
          <a:xfrm>
            <a:off x="6500826" y="2857496"/>
            <a:ext cx="360363" cy="287337"/>
          </a:xfrm>
          <a:prstGeom prst="line">
            <a:avLst/>
          </a:prstGeom>
          <a:noFill/>
          <a:ln w="38100">
            <a:solidFill>
              <a:srgbClr val="FFC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2" name="Line 24"/>
          <p:cNvSpPr>
            <a:spLocks noChangeShapeType="1"/>
          </p:cNvSpPr>
          <p:nvPr/>
        </p:nvSpPr>
        <p:spPr bwMode="auto">
          <a:xfrm>
            <a:off x="1857356" y="3571876"/>
            <a:ext cx="0" cy="215900"/>
          </a:xfrm>
          <a:prstGeom prst="line">
            <a:avLst/>
          </a:prstGeom>
          <a:noFill/>
          <a:ln w="38100">
            <a:solidFill>
              <a:srgbClr val="FFC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3" name="Line 25"/>
          <p:cNvSpPr>
            <a:spLocks noChangeShapeType="1"/>
          </p:cNvSpPr>
          <p:nvPr/>
        </p:nvSpPr>
        <p:spPr bwMode="auto">
          <a:xfrm>
            <a:off x="7072330" y="3571876"/>
            <a:ext cx="0" cy="503237"/>
          </a:xfrm>
          <a:prstGeom prst="line">
            <a:avLst/>
          </a:prstGeom>
          <a:noFill/>
          <a:ln w="38100">
            <a:solidFill>
              <a:srgbClr val="FFC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28596" y="3857628"/>
            <a:ext cx="3357586" cy="2831544"/>
          </a:xfrm>
          <a:prstGeom prst="rect">
            <a:avLst/>
          </a:prstGeom>
          <a:gradFill rotWithShape="1">
            <a:gsLst>
              <a:gs pos="0">
                <a:srgbClr val="99CCFF">
                  <a:alpha val="72000"/>
                </a:srgbClr>
              </a:gs>
              <a:gs pos="50000">
                <a:srgbClr val="99CCFF">
                  <a:gamma/>
                  <a:tint val="0"/>
                  <a:invGamma/>
                </a:srgbClr>
              </a:gs>
              <a:gs pos="100000">
                <a:srgbClr val="99CCFF">
                  <a:alpha val="72000"/>
                </a:srgbClr>
              </a:gs>
            </a:gsLst>
            <a:lin ang="18900000" scaled="1"/>
          </a:gradFill>
          <a:ln w="28575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200" b="1" dirty="0">
                <a:solidFill>
                  <a:srgbClr val="000000"/>
                </a:solidFill>
              </a:rPr>
              <a:t>Mayor gasto económico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200" b="1" dirty="0">
                <a:solidFill>
                  <a:srgbClr val="000000"/>
                </a:solidFill>
              </a:rPr>
              <a:t>Problemas de drenaje 	  	(</a:t>
            </a:r>
            <a:r>
              <a:rPr lang="es-ES" sz="1200" b="1" dirty="0" err="1">
                <a:solidFill>
                  <a:srgbClr val="000000"/>
                </a:solidFill>
              </a:rPr>
              <a:t>black</a:t>
            </a:r>
            <a:r>
              <a:rPr lang="es-ES" sz="1200" b="1" dirty="0">
                <a:solidFill>
                  <a:srgbClr val="000000"/>
                </a:solidFill>
              </a:rPr>
              <a:t> </a:t>
            </a:r>
            <a:r>
              <a:rPr lang="es-ES" sz="1200" b="1" dirty="0" err="1">
                <a:solidFill>
                  <a:srgbClr val="000000"/>
                </a:solidFill>
              </a:rPr>
              <a:t>layer</a:t>
            </a:r>
            <a:r>
              <a:rPr lang="es-ES" sz="1200" b="1" dirty="0">
                <a:solidFill>
                  <a:srgbClr val="000000"/>
                </a:solidFill>
              </a:rPr>
              <a:t>, </a:t>
            </a:r>
            <a:r>
              <a:rPr lang="es-ES" sz="1200" b="1" dirty="0" err="1">
                <a:solidFill>
                  <a:srgbClr val="000000"/>
                </a:solidFill>
              </a:rPr>
              <a:t>thatch</a:t>
            </a:r>
            <a:r>
              <a:rPr lang="es-ES" sz="1200" b="1" dirty="0">
                <a:solidFill>
                  <a:srgbClr val="000000"/>
                </a:solidFill>
              </a:rPr>
              <a:t>)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200" b="1" dirty="0">
                <a:solidFill>
                  <a:srgbClr val="000000"/>
                </a:solidFill>
              </a:rPr>
              <a:t>Mala </a:t>
            </a:r>
            <a:r>
              <a:rPr lang="es-ES" sz="1200" b="1" dirty="0" err="1">
                <a:solidFill>
                  <a:srgbClr val="000000"/>
                </a:solidFill>
              </a:rPr>
              <a:t>jugabilidad</a:t>
            </a:r>
            <a:endParaRPr lang="es-ES" sz="1200" b="1" dirty="0">
              <a:solidFill>
                <a:srgbClr val="000000"/>
              </a:solidFill>
            </a:endParaRP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200" b="1" dirty="0">
                <a:solidFill>
                  <a:srgbClr val="000000"/>
                </a:solidFill>
              </a:rPr>
              <a:t>Mayor frecuencia de corte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200" b="1" dirty="0">
                <a:solidFill>
                  <a:srgbClr val="000000"/>
                </a:solidFill>
              </a:rPr>
              <a:t>Daño medioambiental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200" b="1" dirty="0">
                <a:solidFill>
                  <a:srgbClr val="000000"/>
                </a:solidFill>
              </a:rPr>
              <a:t>Suculencia de la planta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200" b="1" dirty="0">
                <a:solidFill>
                  <a:srgbClr val="000000"/>
                </a:solidFill>
              </a:rPr>
              <a:t>Mayor susceptibilidad a enfermedades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200" b="1" dirty="0">
                <a:solidFill>
                  <a:srgbClr val="000000"/>
                </a:solidFill>
              </a:rPr>
              <a:t>Mayor compactación</a:t>
            </a:r>
          </a:p>
        </p:txBody>
      </p:sp>
      <p:sp>
        <p:nvSpPr>
          <p:cNvPr id="15" name="Text Box 19"/>
          <p:cNvSpPr txBox="1">
            <a:spLocks noChangeArrowheads="1"/>
          </p:cNvSpPr>
          <p:nvPr/>
        </p:nvSpPr>
        <p:spPr bwMode="auto">
          <a:xfrm>
            <a:off x="5286380" y="4214818"/>
            <a:ext cx="3313112" cy="1569660"/>
          </a:xfrm>
          <a:prstGeom prst="rect">
            <a:avLst/>
          </a:prstGeom>
          <a:gradFill rotWithShape="1">
            <a:gsLst>
              <a:gs pos="0">
                <a:srgbClr val="99CCFF">
                  <a:alpha val="72000"/>
                </a:srgbClr>
              </a:gs>
              <a:gs pos="50000">
                <a:srgbClr val="99CCFF">
                  <a:gamma/>
                  <a:tint val="0"/>
                  <a:invGamma/>
                </a:srgbClr>
              </a:gs>
              <a:gs pos="100000">
                <a:srgbClr val="99CCFF">
                  <a:alpha val="72000"/>
                </a:srgbClr>
              </a:gs>
            </a:gsLst>
            <a:lin ang="18900000" scaled="1"/>
          </a:gradFill>
          <a:ln w="28575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indent="355600">
              <a:spcBef>
                <a:spcPct val="50000"/>
              </a:spcBef>
              <a:spcAft>
                <a:spcPct val="500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200" b="1" dirty="0">
                <a:solidFill>
                  <a:srgbClr val="000000"/>
                </a:solidFill>
              </a:rPr>
              <a:t>Estrés hídrico</a:t>
            </a:r>
          </a:p>
          <a:p>
            <a:pPr indent="355600">
              <a:spcBef>
                <a:spcPct val="50000"/>
              </a:spcBef>
              <a:spcAft>
                <a:spcPct val="500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200" b="1" dirty="0">
                <a:solidFill>
                  <a:srgbClr val="000000"/>
                </a:solidFill>
              </a:rPr>
              <a:t>Muerte de la planta</a:t>
            </a:r>
          </a:p>
          <a:p>
            <a:pPr indent="355600">
              <a:spcBef>
                <a:spcPct val="50000"/>
              </a:spcBef>
              <a:spcAft>
                <a:spcPct val="500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200" b="1" dirty="0">
                <a:solidFill>
                  <a:srgbClr val="000000"/>
                </a:solidFill>
              </a:rPr>
              <a:t>Pérdida de color (pérdida de 	 valor estético)</a:t>
            </a:r>
          </a:p>
          <a:p>
            <a:pPr indent="355600">
              <a:spcBef>
                <a:spcPct val="50000"/>
              </a:spcBef>
              <a:spcAft>
                <a:spcPct val="500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200" b="1" dirty="0">
                <a:solidFill>
                  <a:srgbClr val="000000"/>
                </a:solidFill>
              </a:rPr>
              <a:t>Pérdida de </a:t>
            </a:r>
            <a:r>
              <a:rPr lang="es-ES" sz="1200" b="1" dirty="0" err="1">
                <a:solidFill>
                  <a:srgbClr val="000000"/>
                </a:solidFill>
              </a:rPr>
              <a:t>jugabilidad</a:t>
            </a:r>
            <a:endParaRPr lang="es-ES" sz="1200" b="1" i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  <p:bldP spid="8" grpId="0" build="p" animBg="1"/>
      <p:bldP spid="9" grpId="0" animBg="1"/>
      <p:bldP spid="14" grpId="0" animBg="1"/>
      <p:bldP spid="15" grpId="0" animBg="1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Introducción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</a:t>
            </a:r>
          </a:p>
        </p:txBody>
      </p:sp>
      <p:sp>
        <p:nvSpPr>
          <p:cNvPr id="6" name="Rectangle 8"/>
          <p:cNvSpPr>
            <a:spLocks noRot="1" noChangeArrowheads="1"/>
          </p:cNvSpPr>
          <p:nvPr/>
        </p:nvSpPr>
        <p:spPr bwMode="auto">
          <a:xfrm>
            <a:off x="571472" y="3357562"/>
            <a:ext cx="7888287" cy="2474913"/>
          </a:xfrm>
          <a:prstGeom prst="rect">
            <a:avLst/>
          </a:prstGeom>
          <a:solidFill>
            <a:srgbClr val="3366FF">
              <a:alpha val="7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defTabSz="792163">
              <a:spcBef>
                <a:spcPct val="20000"/>
              </a:spcBef>
              <a:buClr>
                <a:srgbClr val="FFFF00"/>
              </a:buClr>
              <a:buFont typeface="Wingdings" pitchFamily="2" charset="2"/>
              <a:buNone/>
              <a:tabLst>
                <a:tab pos="1882775" algn="l"/>
              </a:tabLst>
            </a:pPr>
            <a:r>
              <a:rPr lang="es-ES" sz="22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UNA PREGUNTA…</a:t>
            </a:r>
          </a:p>
          <a:p>
            <a:pPr marL="342900" indent="-342900" defTabSz="792163">
              <a:spcBef>
                <a:spcPct val="20000"/>
              </a:spcBef>
              <a:buClr>
                <a:srgbClr val="FFFF00"/>
              </a:buClr>
              <a:buFont typeface="Wingdings" pitchFamily="2" charset="2"/>
              <a:buNone/>
              <a:tabLst>
                <a:tab pos="1882775" algn="l"/>
              </a:tabLst>
            </a:pPr>
            <a:endParaRPr lang="es-ES" sz="2200" b="1" i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 algn="ctr" defTabSz="792163">
              <a:spcBef>
                <a:spcPct val="20000"/>
              </a:spcBef>
              <a:buClr>
                <a:srgbClr val="FFFF00"/>
              </a:buClr>
              <a:buFont typeface="Wingdings" pitchFamily="2" charset="2"/>
              <a:buNone/>
              <a:tabLst>
                <a:tab pos="1882775" algn="l"/>
              </a:tabLst>
            </a:pPr>
            <a:r>
              <a:rPr lang="es-ES" sz="2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“¿Quién va a perder antes su trabajo: el </a:t>
            </a:r>
            <a:r>
              <a:rPr lang="es-ES" sz="28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greenkeeper</a:t>
            </a:r>
            <a:r>
              <a:rPr lang="es-ES" sz="2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que riega mucho o el que riega poco?”</a:t>
            </a:r>
          </a:p>
          <a:p>
            <a:pPr marL="342900" indent="-342900" defTabSz="792163">
              <a:spcBef>
                <a:spcPct val="20000"/>
              </a:spcBef>
              <a:buClr>
                <a:schemeClr val="hlink"/>
              </a:buClr>
              <a:tabLst>
                <a:tab pos="1882775" algn="l"/>
              </a:tabLst>
            </a:pPr>
            <a:endParaRPr lang="es-ES" sz="2200" b="1" dirty="0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 defTabSz="792163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tabLst>
                <a:tab pos="1882775" algn="l"/>
              </a:tabLst>
            </a:pPr>
            <a:endParaRPr lang="es-ES" sz="3200" b="1" dirty="0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2285984" y="2714620"/>
            <a:ext cx="6072230" cy="338554"/>
          </a:xfrm>
          <a:prstGeom prst="rect">
            <a:avLst/>
          </a:prstGeom>
          <a:gradFill rotWithShape="0">
            <a:gsLst>
              <a:gs pos="0">
                <a:srgbClr val="99FF33"/>
              </a:gs>
              <a:gs pos="100000">
                <a:srgbClr val="CCFF33"/>
              </a:gs>
            </a:gsLst>
            <a:lin ang="2700000" scaled="1"/>
          </a:gradFill>
          <a:ln w="38100">
            <a:solidFill>
              <a:srgbClr val="0066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600" b="1" i="1" dirty="0">
                <a:solidFill>
                  <a:srgbClr val="003300"/>
                </a:solidFill>
              </a:rPr>
              <a:t>SALES MINERALES + H2O </a:t>
            </a:r>
            <a:r>
              <a:rPr lang="es-ES" sz="1600" b="1" i="1" dirty="0">
                <a:solidFill>
                  <a:srgbClr val="003300"/>
                </a:solidFill>
                <a:cs typeface="Arial" charset="0"/>
              </a:rPr>
              <a:t>→</a:t>
            </a:r>
            <a:r>
              <a:rPr lang="es-ES" sz="1600" b="1" i="1" dirty="0">
                <a:solidFill>
                  <a:srgbClr val="003300"/>
                </a:solidFill>
              </a:rPr>
              <a:t> MATERIA ORGÁNICA + CO2</a:t>
            </a:r>
          </a:p>
        </p:txBody>
      </p:sp>
      <p:sp>
        <p:nvSpPr>
          <p:cNvPr id="7" name="Rectangle 13"/>
          <p:cNvSpPr txBox="1">
            <a:spLocks noRot="1" noChangeArrowheads="1"/>
          </p:cNvSpPr>
          <p:nvPr/>
        </p:nvSpPr>
        <p:spPr>
          <a:xfrm>
            <a:off x="3857620" y="3143248"/>
            <a:ext cx="2214579" cy="285752"/>
          </a:xfrm>
          <a:prstGeom prst="rect">
            <a:avLst/>
          </a:prstGeom>
          <a:solidFill>
            <a:srgbClr val="99CCFF">
              <a:alpha val="67000"/>
            </a:srgbClr>
          </a:solidFill>
          <a:ln/>
        </p:spPr>
        <p:txBody>
          <a:bodyPr vert="horz" lIns="0" rIns="18288">
            <a:noAutofit/>
          </a:bodyPr>
          <a:lstStyle/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Pct val="95000"/>
              <a:buFont typeface="Wingdings" pitchFamily="2" charset="2"/>
              <a:buNone/>
              <a:tabLst/>
              <a:defRPr/>
            </a:pPr>
            <a:r>
              <a:rPr kumimoji="0" lang="es-ES" sz="1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¿Cómo entra el agua?</a:t>
            </a:r>
            <a:endParaRPr kumimoji="0" lang="es-ES" sz="16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 Box 14"/>
          <p:cNvSpPr txBox="1">
            <a:spLocks noChangeArrowheads="1"/>
          </p:cNvSpPr>
          <p:nvPr/>
        </p:nvSpPr>
        <p:spPr bwMode="auto">
          <a:xfrm>
            <a:off x="1928794" y="3643314"/>
            <a:ext cx="6553200" cy="1138773"/>
          </a:xfrm>
          <a:prstGeom prst="rect">
            <a:avLst/>
          </a:prstGeom>
          <a:gradFill rotWithShape="1">
            <a:gsLst>
              <a:gs pos="0">
                <a:srgbClr val="99CCFF">
                  <a:alpha val="72000"/>
                </a:srgbClr>
              </a:gs>
              <a:gs pos="50000">
                <a:srgbClr val="99CCFF">
                  <a:gamma/>
                  <a:tint val="0"/>
                  <a:invGamma/>
                </a:srgbClr>
              </a:gs>
              <a:gs pos="100000">
                <a:srgbClr val="99CCFF">
                  <a:alpha val="72000"/>
                </a:srgbClr>
              </a:gs>
            </a:gsLst>
            <a:lin ang="18900000" scaled="1"/>
          </a:gradFill>
          <a:ln w="28575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Diferencia de concentración salina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Por presión negativa (diferencia de potenciales hidráulicos)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Por absorción</a:t>
            </a:r>
          </a:p>
        </p:txBody>
      </p:sp>
      <p:sp>
        <p:nvSpPr>
          <p:cNvPr id="9" name="Rectangle 15"/>
          <p:cNvSpPr>
            <a:spLocks noRot="1" noChangeArrowheads="1"/>
          </p:cNvSpPr>
          <p:nvPr/>
        </p:nvSpPr>
        <p:spPr bwMode="auto">
          <a:xfrm>
            <a:off x="4000496" y="4857760"/>
            <a:ext cx="2143140" cy="357190"/>
          </a:xfrm>
          <a:prstGeom prst="rect">
            <a:avLst/>
          </a:prstGeom>
          <a:solidFill>
            <a:srgbClr val="99CCFF">
              <a:alpha val="6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1600" b="1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Funciones del agua</a:t>
            </a:r>
          </a:p>
        </p:txBody>
      </p:sp>
      <p:sp>
        <p:nvSpPr>
          <p:cNvPr id="10" name="Text Box 16"/>
          <p:cNvSpPr txBox="1">
            <a:spLocks noChangeArrowheads="1"/>
          </p:cNvSpPr>
          <p:nvPr/>
        </p:nvSpPr>
        <p:spPr bwMode="auto">
          <a:xfrm>
            <a:off x="1928794" y="5429264"/>
            <a:ext cx="6553200" cy="1138773"/>
          </a:xfrm>
          <a:prstGeom prst="rect">
            <a:avLst/>
          </a:prstGeom>
          <a:gradFill rotWithShape="1">
            <a:gsLst>
              <a:gs pos="0">
                <a:srgbClr val="99CCFF">
                  <a:alpha val="72000"/>
                </a:srgbClr>
              </a:gs>
              <a:gs pos="50000">
                <a:srgbClr val="99CCFF">
                  <a:gamma/>
                  <a:tint val="0"/>
                  <a:invGamma/>
                </a:srgbClr>
              </a:gs>
              <a:gs pos="100000">
                <a:srgbClr val="99CCFF">
                  <a:alpha val="72000"/>
                </a:srgbClr>
              </a:gs>
            </a:gsLst>
            <a:lin ang="18900000" scaled="1"/>
          </a:gradFill>
          <a:ln w="28575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Refrigeración (Evapotranspiración)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Fotosíntesis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Transporte nutrientes y medio químico para reacciones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  <p:bldP spid="8" grpId="0" animBg="1"/>
      <p:bldP spid="9" grpId="0" build="p" animBg="1"/>
      <p:bldP spid="10" grpId="0" animBg="1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sp>
        <p:nvSpPr>
          <p:cNvPr id="11" name="Rectangle 6"/>
          <p:cNvSpPr>
            <a:spLocks noRot="1" noChangeArrowheads="1"/>
          </p:cNvSpPr>
          <p:nvPr/>
        </p:nvSpPr>
        <p:spPr bwMode="auto">
          <a:xfrm>
            <a:off x="3643306" y="2714620"/>
            <a:ext cx="1928826" cy="285752"/>
          </a:xfrm>
          <a:prstGeom prst="rect">
            <a:avLst/>
          </a:prstGeom>
          <a:solidFill>
            <a:srgbClr val="99CCFF">
              <a:alpha val="6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1600" b="1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Calidad del agua</a:t>
            </a: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2357422" y="3214686"/>
            <a:ext cx="4714908" cy="1138773"/>
          </a:xfrm>
          <a:prstGeom prst="rect">
            <a:avLst/>
          </a:prstGeom>
          <a:gradFill rotWithShape="1">
            <a:gsLst>
              <a:gs pos="0">
                <a:srgbClr val="99CCFF">
                  <a:alpha val="72000"/>
                </a:srgbClr>
              </a:gs>
              <a:gs pos="50000">
                <a:srgbClr val="99CCFF">
                  <a:gamma/>
                  <a:tint val="0"/>
                  <a:invGamma/>
                </a:srgbClr>
              </a:gs>
              <a:gs pos="100000">
                <a:srgbClr val="99CCFF">
                  <a:alpha val="72000"/>
                </a:srgbClr>
              </a:gs>
            </a:gsLst>
            <a:lin ang="18900000" scaled="1"/>
          </a:gradFill>
          <a:ln w="28575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TOMA DE MUESTRA DE </a:t>
            </a:r>
            <a:r>
              <a:rPr lang="es-ES" sz="1600" b="1" dirty="0" smtClean="0">
                <a:solidFill>
                  <a:srgbClr val="000000"/>
                </a:solidFill>
              </a:rPr>
              <a:t>AGUA</a:t>
            </a:r>
            <a:endParaRPr lang="es-ES" sz="1600" b="1" dirty="0">
              <a:solidFill>
                <a:srgbClr val="000000"/>
              </a:solidFill>
            </a:endParaRP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INTERPRETACIÓN DEL ANÁLISIS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DAR UNA SOLUCIÓN SI ES NECESARIO</a:t>
            </a: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214282" y="5357826"/>
            <a:ext cx="158389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Parámetros</a:t>
            </a:r>
          </a:p>
        </p:txBody>
      </p:sp>
      <p:sp>
        <p:nvSpPr>
          <p:cNvPr id="14" name="AutoShape 12"/>
          <p:cNvSpPr>
            <a:spLocks/>
          </p:cNvSpPr>
          <p:nvPr/>
        </p:nvSpPr>
        <p:spPr bwMode="auto">
          <a:xfrm>
            <a:off x="1857356" y="4786322"/>
            <a:ext cx="357190" cy="1714512"/>
          </a:xfrm>
          <a:prstGeom prst="leftBrace">
            <a:avLst>
              <a:gd name="adj1" fmla="val 260369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ES" sz="2400" dirty="0"/>
          </a:p>
        </p:txBody>
      </p:sp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2357422" y="4714884"/>
            <a:ext cx="4608513" cy="1815882"/>
          </a:xfrm>
          <a:prstGeom prst="rect">
            <a:avLst/>
          </a:prstGeom>
          <a:gradFill rotWithShape="0">
            <a:gsLst>
              <a:gs pos="0">
                <a:srgbClr val="99FF33"/>
              </a:gs>
              <a:gs pos="100000">
                <a:srgbClr val="CCFF33"/>
              </a:gs>
            </a:gsLst>
            <a:lin ang="2700000" scaled="1"/>
          </a:gradFill>
          <a:ln w="38100">
            <a:solidFill>
              <a:srgbClr val="0066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600" b="1" i="1" dirty="0">
                <a:solidFill>
                  <a:srgbClr val="003300"/>
                </a:solidFill>
              </a:rPr>
              <a:t>Conductividad eléctrica </a:t>
            </a:r>
          </a:p>
          <a:p>
            <a:pPr algn="ctr">
              <a:spcBef>
                <a:spcPct val="50000"/>
              </a:spcBef>
            </a:pPr>
            <a:r>
              <a:rPr lang="es-ES" sz="1600" b="1" i="1" dirty="0">
                <a:solidFill>
                  <a:srgbClr val="003300"/>
                </a:solidFill>
              </a:rPr>
              <a:t>Ratio de absorción de sodio SAR</a:t>
            </a:r>
          </a:p>
          <a:p>
            <a:pPr algn="ctr">
              <a:spcBef>
                <a:spcPct val="50000"/>
              </a:spcBef>
            </a:pPr>
            <a:r>
              <a:rPr lang="es-ES" sz="1600" b="1" i="1" dirty="0">
                <a:solidFill>
                  <a:srgbClr val="003300"/>
                </a:solidFill>
              </a:rPr>
              <a:t>Carbonato sódico residual </a:t>
            </a:r>
          </a:p>
          <a:p>
            <a:pPr algn="ctr">
              <a:spcBef>
                <a:spcPct val="50000"/>
              </a:spcBef>
            </a:pPr>
            <a:r>
              <a:rPr lang="es-ES" sz="1600" b="1" i="1" dirty="0">
                <a:solidFill>
                  <a:srgbClr val="003300"/>
                </a:solidFill>
              </a:rPr>
              <a:t>Concentración de iones</a:t>
            </a:r>
          </a:p>
          <a:p>
            <a:pPr algn="ctr">
              <a:spcBef>
                <a:spcPct val="50000"/>
              </a:spcBef>
            </a:pPr>
            <a:r>
              <a:rPr lang="es-ES" sz="1600" b="1" i="1" dirty="0">
                <a:solidFill>
                  <a:srgbClr val="003300"/>
                </a:solidFill>
              </a:rPr>
              <a:t>pH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animBg="1"/>
      <p:bldP spid="12" grpId="0" animBg="1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</a:t>
            </a:r>
          </a:p>
        </p:txBody>
      </p:sp>
      <p:sp>
        <p:nvSpPr>
          <p:cNvPr id="9" name="Rectangle 8"/>
          <p:cNvSpPr>
            <a:spLocks noRot="1" noChangeArrowheads="1"/>
          </p:cNvSpPr>
          <p:nvPr/>
        </p:nvSpPr>
        <p:spPr bwMode="auto">
          <a:xfrm>
            <a:off x="2643174" y="2571745"/>
            <a:ext cx="4171946" cy="357190"/>
          </a:xfrm>
          <a:prstGeom prst="rect">
            <a:avLst/>
          </a:prstGeom>
          <a:solidFill>
            <a:srgbClr val="99CCFF">
              <a:alpha val="6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2000" b="1" i="1" dirty="0">
                <a:solidFill>
                  <a:srgbClr val="000000"/>
                </a:solidFill>
              </a:rPr>
              <a:t>a. Conductividad Eléctrica</a:t>
            </a:r>
            <a:r>
              <a:rPr lang="es-ES" sz="2000" b="1" i="1" dirty="0"/>
              <a:t>  </a:t>
            </a:r>
            <a:r>
              <a:rPr lang="es-ES" sz="2000" b="1" i="1" dirty="0">
                <a:solidFill>
                  <a:srgbClr val="000099"/>
                </a:solidFill>
              </a:rPr>
              <a:t>(CE)</a:t>
            </a:r>
          </a:p>
        </p:txBody>
      </p:sp>
      <p:sp>
        <p:nvSpPr>
          <p:cNvPr id="10" name="Rectangle 12"/>
          <p:cNvSpPr>
            <a:spLocks noRot="1" noChangeArrowheads="1"/>
          </p:cNvSpPr>
          <p:nvPr/>
        </p:nvSpPr>
        <p:spPr bwMode="auto">
          <a:xfrm>
            <a:off x="714348" y="3071811"/>
            <a:ext cx="1214446" cy="357190"/>
          </a:xfrm>
          <a:prstGeom prst="rect">
            <a:avLst/>
          </a:prstGeom>
          <a:solidFill>
            <a:srgbClr val="99CCFF">
              <a:alpha val="67000"/>
            </a:srgbClr>
          </a:solidFill>
          <a:ln w="28575" cap="rnd">
            <a:solidFill>
              <a:srgbClr val="FFFF00"/>
            </a:solidFill>
            <a:prstDash val="sysDot"/>
            <a:miter lim="800000"/>
            <a:headEnd/>
            <a:tailEnd/>
          </a:ln>
          <a:effectLst/>
        </p:spPr>
        <p:txBody>
          <a:bodyPr anchor="ctr"/>
          <a:lstStyle/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2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Sales</a:t>
            </a:r>
          </a:p>
        </p:txBody>
      </p:sp>
      <p:sp>
        <p:nvSpPr>
          <p:cNvPr id="16" name="Text Box 9"/>
          <p:cNvSpPr txBox="1">
            <a:spLocks noChangeArrowheads="1"/>
          </p:cNvSpPr>
          <p:nvPr/>
        </p:nvSpPr>
        <p:spPr bwMode="auto">
          <a:xfrm>
            <a:off x="357158" y="4143380"/>
            <a:ext cx="2232025" cy="929485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1600" b="1" i="1" dirty="0">
                <a:effectLst>
                  <a:outerShdw blurRad="38100" dist="38100" dir="2700000" algn="tl">
                    <a:srgbClr val="006600"/>
                  </a:outerShdw>
                </a:effectLst>
              </a:rPr>
              <a:t>Cloruro sódico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1600" b="1" i="1" dirty="0">
                <a:effectLst>
                  <a:outerShdw blurRad="38100" dist="38100" dir="2700000" algn="tl">
                    <a:srgbClr val="006600"/>
                  </a:outerShdw>
                </a:effectLst>
              </a:rPr>
              <a:t>Cloruro cálcico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1600" b="1" i="1" dirty="0">
                <a:effectLst>
                  <a:outerShdw blurRad="38100" dist="38100" dir="2700000" algn="tl">
                    <a:srgbClr val="006600"/>
                  </a:outerShdw>
                </a:effectLst>
              </a:rPr>
              <a:t>Magnesio</a:t>
            </a:r>
          </a:p>
        </p:txBody>
      </p:sp>
      <p:sp>
        <p:nvSpPr>
          <p:cNvPr id="17" name="Rectangle 27"/>
          <p:cNvSpPr>
            <a:spLocks noRot="1" noChangeArrowheads="1"/>
          </p:cNvSpPr>
          <p:nvPr/>
        </p:nvSpPr>
        <p:spPr bwMode="auto">
          <a:xfrm>
            <a:off x="571472" y="5214950"/>
            <a:ext cx="1785950" cy="357190"/>
          </a:xfrm>
          <a:prstGeom prst="rect">
            <a:avLst/>
          </a:prstGeom>
          <a:solidFill>
            <a:srgbClr val="99CCFF">
              <a:alpha val="67000"/>
            </a:srgbClr>
          </a:solidFill>
          <a:ln w="28575" cap="rnd">
            <a:solidFill>
              <a:srgbClr val="FFFF00"/>
            </a:solidFill>
            <a:prstDash val="sysDot"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2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Cationes</a:t>
            </a:r>
          </a:p>
        </p:txBody>
      </p:sp>
      <p:sp>
        <p:nvSpPr>
          <p:cNvPr id="18" name="AutoShape 26"/>
          <p:cNvSpPr>
            <a:spLocks noChangeArrowheads="1"/>
          </p:cNvSpPr>
          <p:nvPr/>
        </p:nvSpPr>
        <p:spPr bwMode="auto">
          <a:xfrm>
            <a:off x="1214414" y="3500438"/>
            <a:ext cx="228311" cy="496520"/>
          </a:xfrm>
          <a:prstGeom prst="downArrow">
            <a:avLst>
              <a:gd name="adj1" fmla="val 50000"/>
              <a:gd name="adj2" fmla="val 34392"/>
            </a:avLst>
          </a:prstGeom>
          <a:gradFill rotWithShape="1">
            <a:gsLst>
              <a:gs pos="0">
                <a:srgbClr val="000000"/>
              </a:gs>
              <a:gs pos="50000">
                <a:srgbClr val="969696"/>
              </a:gs>
              <a:gs pos="100000">
                <a:srgbClr val="000000"/>
              </a:gs>
            </a:gsLst>
            <a:lin ang="2700000" scaled="1"/>
          </a:gra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9" name="AutoShape 26"/>
          <p:cNvSpPr>
            <a:spLocks noChangeArrowheads="1"/>
          </p:cNvSpPr>
          <p:nvPr/>
        </p:nvSpPr>
        <p:spPr bwMode="auto">
          <a:xfrm>
            <a:off x="1285852" y="5715016"/>
            <a:ext cx="228311" cy="496520"/>
          </a:xfrm>
          <a:prstGeom prst="downArrow">
            <a:avLst>
              <a:gd name="adj1" fmla="val 50000"/>
              <a:gd name="adj2" fmla="val 34392"/>
            </a:avLst>
          </a:prstGeom>
          <a:gradFill rotWithShape="1">
            <a:gsLst>
              <a:gs pos="0">
                <a:srgbClr val="000000"/>
              </a:gs>
              <a:gs pos="50000">
                <a:srgbClr val="969696"/>
              </a:gs>
              <a:gs pos="100000">
                <a:srgbClr val="000000"/>
              </a:gs>
            </a:gsLst>
            <a:lin ang="2700000" scaled="1"/>
          </a:gra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20" name="Text Box 25"/>
          <p:cNvSpPr txBox="1">
            <a:spLocks noChangeArrowheads="1"/>
          </p:cNvSpPr>
          <p:nvPr/>
        </p:nvSpPr>
        <p:spPr bwMode="auto">
          <a:xfrm>
            <a:off x="428596" y="6286520"/>
            <a:ext cx="2232025" cy="338554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1600" b="1" i="1" dirty="0">
                <a:effectLst>
                  <a:outerShdw blurRad="38100" dist="38100" dir="2700000" algn="tl">
                    <a:srgbClr val="006600"/>
                  </a:outerShdw>
                </a:effectLst>
              </a:rPr>
              <a:t>Ca, Mg, </a:t>
            </a:r>
            <a:r>
              <a:rPr lang="es-ES" sz="1600" b="1" i="1" dirty="0" err="1">
                <a:effectLst>
                  <a:outerShdw blurRad="38100" dist="38100" dir="2700000" algn="tl">
                    <a:srgbClr val="006600"/>
                  </a:outerShdw>
                </a:effectLst>
              </a:rPr>
              <a:t>Na</a:t>
            </a:r>
            <a:r>
              <a:rPr lang="es-ES" sz="1600" b="1" i="1" dirty="0">
                <a:effectLst>
                  <a:outerShdw blurRad="38100" dist="38100" dir="2700000" algn="tl">
                    <a:srgbClr val="006600"/>
                  </a:outerShdw>
                </a:effectLst>
              </a:rPr>
              <a:t>, K, NH4</a:t>
            </a:r>
          </a:p>
        </p:txBody>
      </p:sp>
      <p:sp>
        <p:nvSpPr>
          <p:cNvPr id="21" name="Rectangle 22"/>
          <p:cNvSpPr>
            <a:spLocks noRot="1" noChangeArrowheads="1"/>
          </p:cNvSpPr>
          <p:nvPr/>
        </p:nvSpPr>
        <p:spPr bwMode="auto">
          <a:xfrm>
            <a:off x="3214678" y="3071810"/>
            <a:ext cx="2519363" cy="500066"/>
          </a:xfrm>
          <a:prstGeom prst="rect">
            <a:avLst/>
          </a:prstGeom>
          <a:solidFill>
            <a:srgbClr val="99CCFF">
              <a:alpha val="67000"/>
            </a:srgbClr>
          </a:solidFill>
          <a:ln w="28575" cap="rnd">
            <a:solidFill>
              <a:srgbClr val="FFFF00"/>
            </a:solidFill>
            <a:prstDash val="sysDot"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2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Sales Insolubles</a:t>
            </a:r>
          </a:p>
        </p:txBody>
      </p:sp>
      <p:sp>
        <p:nvSpPr>
          <p:cNvPr id="22" name="AutoShape 18"/>
          <p:cNvSpPr>
            <a:spLocks noChangeArrowheads="1"/>
          </p:cNvSpPr>
          <p:nvPr/>
        </p:nvSpPr>
        <p:spPr bwMode="auto">
          <a:xfrm>
            <a:off x="4429124" y="3786190"/>
            <a:ext cx="155574" cy="390785"/>
          </a:xfrm>
          <a:prstGeom prst="downArrow">
            <a:avLst>
              <a:gd name="adj1" fmla="val 50000"/>
              <a:gd name="adj2" fmla="val 34392"/>
            </a:avLst>
          </a:prstGeom>
          <a:gradFill rotWithShape="1">
            <a:gsLst>
              <a:gs pos="0">
                <a:srgbClr val="000000"/>
              </a:gs>
              <a:gs pos="50000">
                <a:srgbClr val="969696"/>
              </a:gs>
              <a:gs pos="100000">
                <a:srgbClr val="000000"/>
              </a:gs>
            </a:gsLst>
            <a:lin ang="2700000" scaled="1"/>
          </a:gra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23" name="Text Box 17"/>
          <p:cNvSpPr txBox="1">
            <a:spLocks noChangeArrowheads="1"/>
          </p:cNvSpPr>
          <p:nvPr/>
        </p:nvSpPr>
        <p:spPr bwMode="auto">
          <a:xfrm>
            <a:off x="3428992" y="4286256"/>
            <a:ext cx="2219325" cy="634020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1600" b="1" i="1" dirty="0">
                <a:effectLst>
                  <a:outerShdw blurRad="38100" dist="38100" dir="2700000" algn="tl">
                    <a:srgbClr val="006600"/>
                  </a:outerShdw>
                </a:effectLst>
              </a:rPr>
              <a:t>Yeso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1600" b="1" i="1" dirty="0">
                <a:effectLst>
                  <a:outerShdw blurRad="38100" dist="38100" dir="2700000" algn="tl">
                    <a:srgbClr val="006600"/>
                  </a:outerShdw>
                </a:effectLst>
              </a:rPr>
              <a:t>Cloruro cálcico</a:t>
            </a:r>
          </a:p>
        </p:txBody>
      </p:sp>
      <p:sp>
        <p:nvSpPr>
          <p:cNvPr id="24" name="Rectangle 31"/>
          <p:cNvSpPr>
            <a:spLocks noRot="1" noChangeArrowheads="1"/>
          </p:cNvSpPr>
          <p:nvPr/>
        </p:nvSpPr>
        <p:spPr bwMode="auto">
          <a:xfrm>
            <a:off x="3571868" y="5143512"/>
            <a:ext cx="1885950" cy="417525"/>
          </a:xfrm>
          <a:prstGeom prst="rect">
            <a:avLst/>
          </a:prstGeom>
          <a:solidFill>
            <a:srgbClr val="99CCFF">
              <a:alpha val="67000"/>
            </a:srgbClr>
          </a:solidFill>
          <a:ln w="28575" cap="rnd">
            <a:solidFill>
              <a:srgbClr val="FFFF00"/>
            </a:solidFill>
            <a:prstDash val="sysDot"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2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Aniones</a:t>
            </a:r>
          </a:p>
        </p:txBody>
      </p:sp>
      <p:sp>
        <p:nvSpPr>
          <p:cNvPr id="25" name="AutoShape 30"/>
          <p:cNvSpPr>
            <a:spLocks noChangeArrowheads="1"/>
          </p:cNvSpPr>
          <p:nvPr/>
        </p:nvSpPr>
        <p:spPr bwMode="auto">
          <a:xfrm>
            <a:off x="4429124" y="5715016"/>
            <a:ext cx="228311" cy="496520"/>
          </a:xfrm>
          <a:prstGeom prst="downArrow">
            <a:avLst>
              <a:gd name="adj1" fmla="val 50000"/>
              <a:gd name="adj2" fmla="val 34392"/>
            </a:avLst>
          </a:prstGeom>
          <a:gradFill rotWithShape="1">
            <a:gsLst>
              <a:gs pos="0">
                <a:srgbClr val="000000"/>
              </a:gs>
              <a:gs pos="50000">
                <a:srgbClr val="969696"/>
              </a:gs>
              <a:gs pos="100000">
                <a:srgbClr val="000000"/>
              </a:gs>
            </a:gsLst>
            <a:lin ang="2700000" scaled="1"/>
          </a:gra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26" name="Text Box 29"/>
          <p:cNvSpPr txBox="1">
            <a:spLocks noChangeArrowheads="1"/>
          </p:cNvSpPr>
          <p:nvPr/>
        </p:nvSpPr>
        <p:spPr bwMode="auto">
          <a:xfrm>
            <a:off x="3571868" y="6286520"/>
            <a:ext cx="2089149" cy="338554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1600" b="1" i="1" dirty="0">
                <a:effectLst>
                  <a:outerShdw blurRad="38100" dist="38100" dir="2700000" algn="tl">
                    <a:srgbClr val="006600"/>
                  </a:outerShdw>
                </a:effectLst>
              </a:rPr>
              <a:t>Cl, S, NO3, B</a:t>
            </a:r>
          </a:p>
        </p:txBody>
      </p:sp>
      <p:sp>
        <p:nvSpPr>
          <p:cNvPr id="27" name="Rectangle 23"/>
          <p:cNvSpPr>
            <a:spLocks noRot="1" noChangeArrowheads="1"/>
          </p:cNvSpPr>
          <p:nvPr/>
        </p:nvSpPr>
        <p:spPr bwMode="auto">
          <a:xfrm>
            <a:off x="6643702" y="3071810"/>
            <a:ext cx="2028826" cy="500066"/>
          </a:xfrm>
          <a:prstGeom prst="rect">
            <a:avLst/>
          </a:prstGeom>
          <a:solidFill>
            <a:srgbClr val="99CCFF">
              <a:alpha val="67000"/>
            </a:srgbClr>
          </a:solidFill>
          <a:ln w="28575" cap="rnd">
            <a:solidFill>
              <a:srgbClr val="FFFF00"/>
            </a:solidFill>
            <a:prstDash val="sysDot"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2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Fertilizantes</a:t>
            </a:r>
          </a:p>
        </p:txBody>
      </p:sp>
      <p:grpSp>
        <p:nvGrpSpPr>
          <p:cNvPr id="28" name="Group 19"/>
          <p:cNvGrpSpPr>
            <a:grpSpLocks/>
          </p:cNvGrpSpPr>
          <p:nvPr/>
        </p:nvGrpSpPr>
        <p:grpSpPr bwMode="auto">
          <a:xfrm>
            <a:off x="6429388" y="3714752"/>
            <a:ext cx="2232025" cy="2387552"/>
            <a:chOff x="1119" y="1911"/>
            <a:chExt cx="3539" cy="2581"/>
          </a:xfrm>
        </p:grpSpPr>
        <p:sp>
          <p:nvSpPr>
            <p:cNvPr id="29" name="Text Box 20"/>
            <p:cNvSpPr txBox="1">
              <a:spLocks noChangeArrowheads="1"/>
            </p:cNvSpPr>
            <p:nvPr/>
          </p:nvSpPr>
          <p:spPr bwMode="auto">
            <a:xfrm>
              <a:off x="1119" y="2529"/>
              <a:ext cx="3539" cy="1963"/>
            </a:xfrm>
            <a:prstGeom prst="rect">
              <a:avLst/>
            </a:prstGeom>
            <a:solidFill>
              <a:srgbClr val="00B05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None/>
              </a:pPr>
              <a:r>
                <a:rPr lang="es-ES" sz="1600" b="1" i="1" dirty="0">
                  <a:effectLst>
                    <a:outerShdw blurRad="38100" dist="38100" dir="2700000" algn="tl">
                      <a:srgbClr val="006600"/>
                    </a:outerShdw>
                  </a:effectLst>
                </a:rPr>
                <a:t>Nitrato potásico</a:t>
              </a:r>
            </a:p>
            <a:p>
              <a:pPr algn="ctr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None/>
              </a:pPr>
              <a:r>
                <a:rPr lang="es-ES" sz="1600" b="1" i="1" dirty="0">
                  <a:effectLst>
                    <a:outerShdw blurRad="38100" dist="38100" dir="2700000" algn="tl">
                      <a:srgbClr val="006600"/>
                    </a:outerShdw>
                  </a:effectLst>
                </a:rPr>
                <a:t>Cloruro potásico</a:t>
              </a:r>
            </a:p>
            <a:p>
              <a:pPr algn="ctr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None/>
              </a:pPr>
              <a:r>
                <a:rPr lang="es-ES" sz="1600" b="1" i="1" dirty="0">
                  <a:effectLst>
                    <a:outerShdw blurRad="38100" dist="38100" dir="2700000" algn="tl">
                      <a:srgbClr val="006600"/>
                    </a:outerShdw>
                  </a:effectLst>
                </a:rPr>
                <a:t>Sulfato potásico</a:t>
              </a:r>
            </a:p>
            <a:p>
              <a:pPr algn="ctr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None/>
              </a:pPr>
              <a:r>
                <a:rPr lang="es-ES" sz="1600" b="1" i="1" dirty="0">
                  <a:effectLst>
                    <a:outerShdw blurRad="38100" dist="38100" dir="2700000" algn="tl">
                      <a:srgbClr val="006600"/>
                    </a:outerShdw>
                  </a:effectLst>
                </a:rPr>
                <a:t>Urea</a:t>
              </a:r>
            </a:p>
            <a:p>
              <a:pPr algn="ctr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None/>
              </a:pPr>
              <a:r>
                <a:rPr lang="es-ES" sz="1600" b="1" i="1" dirty="0">
                  <a:effectLst>
                    <a:outerShdw blurRad="38100" dist="38100" dir="2700000" algn="tl">
                      <a:srgbClr val="006600"/>
                    </a:outerShdw>
                  </a:effectLst>
                </a:rPr>
                <a:t>Nitrato amónico</a:t>
              </a:r>
            </a:p>
            <a:p>
              <a:pPr algn="ctr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None/>
              </a:pPr>
              <a:r>
                <a:rPr lang="es-ES" sz="1600" b="1" i="1" dirty="0">
                  <a:effectLst>
                    <a:outerShdw blurRad="38100" dist="38100" dir="2700000" algn="tl">
                      <a:srgbClr val="006600"/>
                    </a:outerShdw>
                  </a:effectLst>
                </a:rPr>
                <a:t>Sulfato amónico</a:t>
              </a:r>
            </a:p>
          </p:txBody>
        </p:sp>
        <p:sp>
          <p:nvSpPr>
            <p:cNvPr id="30" name="AutoShape 21"/>
            <p:cNvSpPr>
              <a:spLocks noChangeArrowheads="1"/>
            </p:cNvSpPr>
            <p:nvPr/>
          </p:nvSpPr>
          <p:spPr bwMode="auto">
            <a:xfrm>
              <a:off x="2699" y="1911"/>
              <a:ext cx="362" cy="498"/>
            </a:xfrm>
            <a:prstGeom prst="downArrow">
              <a:avLst>
                <a:gd name="adj1" fmla="val 50000"/>
                <a:gd name="adj2" fmla="val 34392"/>
              </a:avLst>
            </a:prstGeom>
            <a:gradFill rotWithShape="1">
              <a:gsLst>
                <a:gs pos="0">
                  <a:srgbClr val="000000"/>
                </a:gs>
                <a:gs pos="50000">
                  <a:srgbClr val="969696"/>
                </a:gs>
                <a:gs pos="100000">
                  <a:srgbClr val="000000"/>
                </a:gs>
              </a:gsLst>
              <a:lin ang="2700000" scaled="1"/>
            </a:gra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7" grpId="0" animBg="1"/>
      <p:bldP spid="21" grpId="0" animBg="1"/>
      <p:bldP spid="24" grpId="0" animBg="1"/>
      <p:bldP spid="27" grpId="0" animBg="1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</a:t>
            </a:r>
          </a:p>
        </p:txBody>
      </p:sp>
      <p:sp>
        <p:nvSpPr>
          <p:cNvPr id="28" name="Rectangle 8"/>
          <p:cNvSpPr>
            <a:spLocks noRot="1" noChangeArrowheads="1"/>
          </p:cNvSpPr>
          <p:nvPr/>
        </p:nvSpPr>
        <p:spPr bwMode="auto">
          <a:xfrm>
            <a:off x="1285852" y="2857496"/>
            <a:ext cx="7643866" cy="2500330"/>
          </a:xfrm>
          <a:prstGeom prst="rect">
            <a:avLst/>
          </a:prstGeom>
          <a:solidFill>
            <a:srgbClr val="FFFF99">
              <a:alpha val="59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082675" indent="-717550" defTabSz="1082675">
              <a:buClr>
                <a:srgbClr val="FFFF00"/>
              </a:buClr>
              <a:buFont typeface="Wingdings" pitchFamily="2" charset="2"/>
              <a:buNone/>
              <a:tabLst>
                <a:tab pos="1249363" algn="l"/>
              </a:tabLst>
            </a:pPr>
            <a:endParaRPr lang="es-ES" b="1" i="1" dirty="0"/>
          </a:p>
          <a:p>
            <a:pPr marL="1082675" indent="-717550" algn="just" defTabSz="1082675">
              <a:buClr>
                <a:srgbClr val="FFFF00"/>
              </a:buClr>
              <a:buFont typeface="Wingdings" pitchFamily="2" charset="2"/>
              <a:buChar char="ü"/>
              <a:tabLst>
                <a:tab pos="1249363" algn="l"/>
              </a:tabLst>
            </a:pPr>
            <a:r>
              <a:rPr lang="es-ES" b="1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movimiento del agua en el suelo está regido por la diferencia de potenciales hídricos. </a:t>
            </a:r>
          </a:p>
          <a:p>
            <a:pPr marL="1082675" indent="-717550" algn="just" defTabSz="1082675">
              <a:buClr>
                <a:srgbClr val="FFFF00"/>
              </a:buClr>
              <a:buFont typeface="Wingdings" pitchFamily="2" charset="2"/>
              <a:buNone/>
              <a:tabLst>
                <a:tab pos="1249363" algn="l"/>
              </a:tabLst>
            </a:pPr>
            <a:endParaRPr lang="es-ES" b="1" i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082675" indent="-717550" algn="just" defTabSz="1082675">
              <a:buClr>
                <a:srgbClr val="FFFF00"/>
              </a:buClr>
              <a:buFont typeface="Wingdings" pitchFamily="2" charset="2"/>
              <a:buChar char="ü"/>
              <a:tabLst>
                <a:tab pos="1249363" algn="l"/>
              </a:tabLst>
            </a:pPr>
            <a:r>
              <a:rPr lang="es-ES" b="1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suelos salinos, la concentración de sales es mayor en el suelo que en la planta. Consecuentemente, el agua sale de la planta hacia el suelo para equilibrar las concentraciones; y la planta se deshidrata. </a:t>
            </a:r>
          </a:p>
          <a:p>
            <a:pPr marL="1082675" indent="-717550" defTabSz="1082675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  <a:tabLst>
                <a:tab pos="1249363" algn="l"/>
              </a:tabLst>
            </a:pPr>
            <a:endParaRPr lang="es-ES" sz="2000" b="1" i="1" dirty="0">
              <a:solidFill>
                <a:srgbClr val="000099"/>
              </a:solidFill>
            </a:endParaRPr>
          </a:p>
        </p:txBody>
      </p:sp>
      <p:sp>
        <p:nvSpPr>
          <p:cNvPr id="31" name="Text Box 16"/>
          <p:cNvSpPr txBox="1">
            <a:spLocks noChangeArrowheads="1"/>
          </p:cNvSpPr>
          <p:nvPr/>
        </p:nvSpPr>
        <p:spPr bwMode="auto">
          <a:xfrm>
            <a:off x="2857488" y="5500688"/>
            <a:ext cx="3773487" cy="1357312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160 = 0.25 = Baja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160 – 480 = 0.25 – 0.75 = Media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480 – 1440 = 0.75 – 2.25 = Alta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&gt; 1440 = &gt; 2.25 = Muy alta</a:t>
            </a:r>
          </a:p>
        </p:txBody>
      </p:sp>
      <p:sp>
        <p:nvSpPr>
          <p:cNvPr id="32" name="AutoShape 17"/>
          <p:cNvSpPr>
            <a:spLocks noChangeArrowheads="1"/>
          </p:cNvSpPr>
          <p:nvPr/>
        </p:nvSpPr>
        <p:spPr bwMode="auto">
          <a:xfrm rot="16200000">
            <a:off x="1858149" y="5785661"/>
            <a:ext cx="360363" cy="647700"/>
          </a:xfrm>
          <a:prstGeom prst="downArrow">
            <a:avLst>
              <a:gd name="adj1" fmla="val 50000"/>
              <a:gd name="adj2" fmla="val 44934"/>
            </a:avLst>
          </a:prstGeom>
          <a:solidFill>
            <a:srgbClr val="FFC0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</a:t>
            </a:r>
          </a:p>
        </p:txBody>
      </p:sp>
      <p:sp>
        <p:nvSpPr>
          <p:cNvPr id="7" name="Rectangle 12"/>
          <p:cNvSpPr>
            <a:spLocks noRot="1" noChangeArrowheads="1"/>
          </p:cNvSpPr>
          <p:nvPr/>
        </p:nvSpPr>
        <p:spPr bwMode="auto">
          <a:xfrm>
            <a:off x="1928794" y="3000372"/>
            <a:ext cx="5541961" cy="428628"/>
          </a:xfrm>
          <a:prstGeom prst="rect">
            <a:avLst/>
          </a:prstGeom>
          <a:solidFill>
            <a:srgbClr val="99CCFF">
              <a:alpha val="6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b. SAR (Ratio de absorción del </a:t>
            </a:r>
            <a:r>
              <a:rPr lang="es-ES" sz="2000" b="1" i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Na</a:t>
            </a:r>
            <a:r>
              <a:rPr lang="es-ES" sz="2000" b="1" i="1" baseline="300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+</a:t>
            </a:r>
            <a:r>
              <a:rPr lang="es-E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)</a:t>
            </a:r>
            <a:endParaRPr lang="es-ES" sz="2000" b="1" i="1" dirty="0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" name="Rectangle 11"/>
          <p:cNvSpPr>
            <a:spLocks noRot="1" noChangeArrowheads="1"/>
          </p:cNvSpPr>
          <p:nvPr/>
        </p:nvSpPr>
        <p:spPr bwMode="auto">
          <a:xfrm>
            <a:off x="1285852" y="3857628"/>
            <a:ext cx="7019923" cy="928694"/>
          </a:xfrm>
          <a:prstGeom prst="rect">
            <a:avLst/>
          </a:prstGeom>
          <a:solidFill>
            <a:srgbClr val="FFFF99">
              <a:alpha val="99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rgbClr val="FFFF00"/>
              </a:buClr>
              <a:buFont typeface="Wingdings" pitchFamily="2" charset="2"/>
              <a:buNone/>
            </a:pPr>
            <a:r>
              <a:rPr lang="es-ES" sz="2400" b="1" i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 un parámetro fundamental para evaluar si un suelo posee una buena estructura</a:t>
            </a:r>
            <a:r>
              <a:rPr lang="es-E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endParaRPr lang="es-ES" sz="2800" b="1" i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9" name="Text Box 16"/>
          <p:cNvSpPr txBox="1">
            <a:spLocks noChangeArrowheads="1"/>
          </p:cNvSpPr>
          <p:nvPr/>
        </p:nvSpPr>
        <p:spPr bwMode="auto">
          <a:xfrm>
            <a:off x="2714612" y="5214950"/>
            <a:ext cx="3773488" cy="1357312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&lt; 10 = Baja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10 – 18 = Media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18 – 25 = Alta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&gt; 25 = Muy alta</a:t>
            </a:r>
          </a:p>
        </p:txBody>
      </p:sp>
      <p:sp>
        <p:nvSpPr>
          <p:cNvPr id="10" name="AutoShape 17"/>
          <p:cNvSpPr>
            <a:spLocks noChangeArrowheads="1"/>
          </p:cNvSpPr>
          <p:nvPr/>
        </p:nvSpPr>
        <p:spPr bwMode="auto">
          <a:xfrm rot="16200000">
            <a:off x="1715273" y="5571347"/>
            <a:ext cx="360363" cy="647700"/>
          </a:xfrm>
          <a:prstGeom prst="downArrow">
            <a:avLst>
              <a:gd name="adj1" fmla="val 50000"/>
              <a:gd name="adj2" fmla="val 44934"/>
            </a:avLst>
          </a:prstGeom>
          <a:solidFill>
            <a:srgbClr val="FFC0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</a:t>
            </a:r>
          </a:p>
        </p:txBody>
      </p:sp>
      <p:sp>
        <p:nvSpPr>
          <p:cNvPr id="11" name="Rectangle 3"/>
          <p:cNvSpPr>
            <a:spLocks noRot="1" noChangeArrowheads="1"/>
          </p:cNvSpPr>
          <p:nvPr/>
        </p:nvSpPr>
        <p:spPr bwMode="auto">
          <a:xfrm>
            <a:off x="2000232" y="2857496"/>
            <a:ext cx="5500726" cy="428628"/>
          </a:xfrm>
          <a:prstGeom prst="rect">
            <a:avLst/>
          </a:prstGeom>
          <a:solidFill>
            <a:srgbClr val="99CCFF">
              <a:alpha val="6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c. RSC (Carbonato Sódico Residual</a:t>
            </a:r>
            <a:r>
              <a:rPr lang="es-ES" sz="2400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)</a:t>
            </a:r>
            <a:endParaRPr lang="es-ES" sz="2400" i="1" dirty="0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2" name="Rectangle 2"/>
          <p:cNvSpPr>
            <a:spLocks noRot="1" noChangeArrowheads="1"/>
          </p:cNvSpPr>
          <p:nvPr/>
        </p:nvSpPr>
        <p:spPr bwMode="auto">
          <a:xfrm>
            <a:off x="1000100" y="3714752"/>
            <a:ext cx="7377112" cy="1357322"/>
          </a:xfrm>
          <a:prstGeom prst="rect">
            <a:avLst/>
          </a:prstGeom>
          <a:solidFill>
            <a:srgbClr val="FFFF99">
              <a:alpha val="99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rgbClr val="FFFF00"/>
              </a:buClr>
              <a:buFont typeface="Wingdings" pitchFamily="2" charset="2"/>
              <a:buNone/>
            </a:pPr>
            <a:r>
              <a:rPr lang="es-ES" sz="2400" b="1" i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 un parámetro que muestra la relación entre carbonatos y bicarbonatos en el agua. También indica si hay precipitación de los mismos.</a:t>
            </a:r>
            <a:r>
              <a:rPr lang="es-E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endParaRPr lang="es-ES" sz="2800" b="1" i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2571736" y="5500702"/>
            <a:ext cx="3773488" cy="1027112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0 – 1.25 = Bueno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1.25  – 2.5 = Medio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&gt; 2.5 = Alto</a:t>
            </a:r>
          </a:p>
        </p:txBody>
      </p:sp>
      <p:sp>
        <p:nvSpPr>
          <p:cNvPr id="14" name="AutoShape 8"/>
          <p:cNvSpPr>
            <a:spLocks noChangeArrowheads="1"/>
          </p:cNvSpPr>
          <p:nvPr/>
        </p:nvSpPr>
        <p:spPr bwMode="auto">
          <a:xfrm rot="16200000">
            <a:off x="1500959" y="5714223"/>
            <a:ext cx="360363" cy="647700"/>
          </a:xfrm>
          <a:prstGeom prst="downArrow">
            <a:avLst>
              <a:gd name="adj1" fmla="val 50000"/>
              <a:gd name="adj2" fmla="val 44934"/>
            </a:avLst>
          </a:prstGeom>
          <a:solidFill>
            <a:srgbClr val="FFC0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</a:t>
            </a:r>
          </a:p>
        </p:txBody>
      </p:sp>
      <p:sp>
        <p:nvSpPr>
          <p:cNvPr id="8" name="Rectangle 3"/>
          <p:cNvSpPr>
            <a:spLocks noRot="1" noChangeArrowheads="1"/>
          </p:cNvSpPr>
          <p:nvPr/>
        </p:nvSpPr>
        <p:spPr bwMode="auto">
          <a:xfrm>
            <a:off x="2143108" y="2928935"/>
            <a:ext cx="5541961" cy="428628"/>
          </a:xfrm>
          <a:prstGeom prst="rect">
            <a:avLst/>
          </a:prstGeom>
          <a:solidFill>
            <a:srgbClr val="99CCFF">
              <a:alpha val="6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d. Concentración de iones tóxicos</a:t>
            </a:r>
            <a:endParaRPr lang="es-ES" sz="2000" b="1" i="1" dirty="0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9" name="Rectangle 2"/>
          <p:cNvSpPr>
            <a:spLocks noRot="1" noChangeArrowheads="1"/>
          </p:cNvSpPr>
          <p:nvPr/>
        </p:nvSpPr>
        <p:spPr bwMode="auto">
          <a:xfrm>
            <a:off x="1500166" y="3643314"/>
            <a:ext cx="6661146" cy="1071570"/>
          </a:xfrm>
          <a:prstGeom prst="rect">
            <a:avLst/>
          </a:prstGeom>
          <a:solidFill>
            <a:srgbClr val="FFFF99">
              <a:alpha val="99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anchor="t"/>
          <a:lstStyle/>
          <a:p>
            <a:pPr marL="342900" indent="-342900" algn="ctr">
              <a:spcBef>
                <a:spcPct val="20000"/>
              </a:spcBef>
              <a:buClr>
                <a:srgbClr val="FFFF00"/>
              </a:buClr>
              <a:buFont typeface="Wingdings" pitchFamily="2" charset="2"/>
              <a:buNone/>
            </a:pPr>
            <a:r>
              <a:rPr lang="es-ES" sz="2400" b="1" i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Aunque no hay estudios determinantes al respecto, son muy peligrosos</a:t>
            </a:r>
            <a:r>
              <a:rPr lang="es-E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endParaRPr lang="es-ES" sz="2800" b="1" i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2643174" y="5214950"/>
            <a:ext cx="3773488" cy="1027112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Cloro (Cl)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Boro (B)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Mercurio (Hg)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</a:t>
            </a:r>
          </a:p>
        </p:txBody>
      </p:sp>
      <p:sp>
        <p:nvSpPr>
          <p:cNvPr id="7" name="Rectangle 3"/>
          <p:cNvSpPr>
            <a:spLocks noRot="1" noChangeArrowheads="1"/>
          </p:cNvSpPr>
          <p:nvPr/>
        </p:nvSpPr>
        <p:spPr bwMode="auto">
          <a:xfrm>
            <a:off x="2857488" y="2714621"/>
            <a:ext cx="4899019" cy="357190"/>
          </a:xfrm>
          <a:prstGeom prst="rect">
            <a:avLst/>
          </a:prstGeom>
          <a:solidFill>
            <a:srgbClr val="99CCFF">
              <a:alpha val="6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d. pH</a:t>
            </a:r>
            <a:endParaRPr lang="es-ES" sz="2000" b="1" i="1" dirty="0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" name="Rectangle 2"/>
          <p:cNvSpPr>
            <a:spLocks noRot="1" noChangeArrowheads="1"/>
          </p:cNvSpPr>
          <p:nvPr/>
        </p:nvSpPr>
        <p:spPr bwMode="auto">
          <a:xfrm>
            <a:off x="1571604" y="3429001"/>
            <a:ext cx="6805608" cy="1428759"/>
          </a:xfrm>
          <a:prstGeom prst="rect">
            <a:avLst/>
          </a:prstGeom>
          <a:solidFill>
            <a:srgbClr val="FFFF99">
              <a:alpha val="99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rgbClr val="FFFF00"/>
              </a:buClr>
              <a:buFont typeface="Wingdings" pitchFamily="2" charset="2"/>
              <a:buNone/>
            </a:pPr>
            <a:r>
              <a:rPr lang="es-ES" sz="2400" b="1" i="1" dirty="0">
                <a:solidFill>
                  <a:srgbClr val="000099"/>
                </a:solidFill>
              </a:rPr>
              <a:t>pH = - log </a:t>
            </a:r>
            <a:r>
              <a:rPr lang="en-US" sz="2400" b="1" i="1" dirty="0">
                <a:solidFill>
                  <a:srgbClr val="000099"/>
                </a:solidFill>
                <a:cs typeface="Arial" charset="0"/>
              </a:rPr>
              <a:t>[</a:t>
            </a:r>
            <a:r>
              <a:rPr lang="es-ES" sz="2400" b="1" i="1" dirty="0">
                <a:solidFill>
                  <a:srgbClr val="000099"/>
                </a:solidFill>
              </a:rPr>
              <a:t>H</a:t>
            </a:r>
            <a:r>
              <a:rPr lang="es-ES" sz="2400" b="1" i="1" baseline="30000" dirty="0">
                <a:solidFill>
                  <a:srgbClr val="000099"/>
                </a:solidFill>
              </a:rPr>
              <a:t>+</a:t>
            </a:r>
            <a:r>
              <a:rPr lang="en-US" sz="2400" b="1" i="1" dirty="0">
                <a:solidFill>
                  <a:srgbClr val="000099"/>
                </a:solidFill>
                <a:cs typeface="Arial" charset="0"/>
              </a:rPr>
              <a:t>]</a:t>
            </a:r>
          </a:p>
          <a:p>
            <a:pPr marL="342900" indent="-342900" algn="ctr">
              <a:spcBef>
                <a:spcPct val="20000"/>
              </a:spcBef>
              <a:buClr>
                <a:srgbClr val="FFFF00"/>
              </a:buClr>
              <a:buFont typeface="Wingdings" pitchFamily="2" charset="2"/>
              <a:buNone/>
            </a:pPr>
            <a:r>
              <a:rPr lang="es-ES" sz="2400" b="1" i="1" dirty="0" err="1">
                <a:solidFill>
                  <a:srgbClr val="000099"/>
                </a:solidFill>
              </a:rPr>
              <a:t>pOH</a:t>
            </a:r>
            <a:r>
              <a:rPr lang="es-ES" sz="2400" b="1" i="1" dirty="0">
                <a:solidFill>
                  <a:srgbClr val="000099"/>
                </a:solidFill>
              </a:rPr>
              <a:t> = - log </a:t>
            </a:r>
            <a:r>
              <a:rPr lang="en-US" sz="2400" b="1" i="1" dirty="0">
                <a:solidFill>
                  <a:srgbClr val="000099"/>
                </a:solidFill>
                <a:cs typeface="Arial" charset="0"/>
              </a:rPr>
              <a:t>[O</a:t>
            </a:r>
            <a:r>
              <a:rPr lang="es-ES" sz="2400" b="1" i="1" dirty="0">
                <a:solidFill>
                  <a:srgbClr val="000099"/>
                </a:solidFill>
              </a:rPr>
              <a:t>H</a:t>
            </a:r>
            <a:r>
              <a:rPr lang="es-ES" sz="2400" b="1" i="1" baseline="30000" dirty="0">
                <a:solidFill>
                  <a:srgbClr val="000099"/>
                </a:solidFill>
              </a:rPr>
              <a:t>-</a:t>
            </a:r>
            <a:r>
              <a:rPr lang="en-US" sz="2400" b="1" i="1" dirty="0">
                <a:solidFill>
                  <a:srgbClr val="000099"/>
                </a:solidFill>
                <a:cs typeface="Arial" charset="0"/>
              </a:rPr>
              <a:t>]</a:t>
            </a:r>
            <a:endParaRPr lang="es-ES" sz="2400" b="1" i="1" dirty="0">
              <a:solidFill>
                <a:srgbClr val="000099"/>
              </a:solidFill>
            </a:endParaRPr>
          </a:p>
          <a:p>
            <a:pPr marL="342900" indent="-342900" algn="ctr">
              <a:spcBef>
                <a:spcPct val="20000"/>
              </a:spcBef>
              <a:buClr>
                <a:srgbClr val="FFFF00"/>
              </a:buClr>
              <a:buFont typeface="Wingdings" pitchFamily="2" charset="2"/>
              <a:buNone/>
            </a:pPr>
            <a:r>
              <a:rPr lang="es-ES" sz="2400" b="1" i="1" dirty="0">
                <a:solidFill>
                  <a:srgbClr val="000099"/>
                </a:solidFill>
              </a:rPr>
              <a:t>pH + </a:t>
            </a:r>
            <a:r>
              <a:rPr lang="es-ES" sz="2400" b="1" i="1" dirty="0" err="1">
                <a:solidFill>
                  <a:srgbClr val="000099"/>
                </a:solidFill>
              </a:rPr>
              <a:t>pOH</a:t>
            </a:r>
            <a:r>
              <a:rPr lang="es-ES" sz="2400" b="1" i="1" dirty="0">
                <a:solidFill>
                  <a:srgbClr val="000099"/>
                </a:solidFill>
              </a:rPr>
              <a:t> = 7 (estado neutro)</a:t>
            </a: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2357422" y="5286388"/>
            <a:ext cx="5127625" cy="1027112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&lt; 7 = Ácido (disponibilidad de Fe)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7 = Neutro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&gt; 7 = Básico (presencia de sales y bicarbonatos)</a:t>
            </a:r>
          </a:p>
        </p:txBody>
      </p:sp>
      <p:sp>
        <p:nvSpPr>
          <p:cNvPr id="13" name="AutoShape 8"/>
          <p:cNvSpPr>
            <a:spLocks noChangeArrowheads="1"/>
          </p:cNvSpPr>
          <p:nvPr/>
        </p:nvSpPr>
        <p:spPr bwMode="auto">
          <a:xfrm rot="16200000">
            <a:off x="1429521" y="5499909"/>
            <a:ext cx="360362" cy="647700"/>
          </a:xfrm>
          <a:prstGeom prst="downArrow">
            <a:avLst>
              <a:gd name="adj1" fmla="val 50000"/>
              <a:gd name="adj2" fmla="val 44934"/>
            </a:avLst>
          </a:prstGeom>
          <a:solidFill>
            <a:srgbClr val="FFC0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</a:t>
            </a:r>
          </a:p>
        </p:txBody>
      </p:sp>
      <p:sp>
        <p:nvSpPr>
          <p:cNvPr id="8" name="Rectangle 4" descr="70%"/>
          <p:cNvSpPr>
            <a:spLocks noRot="1" noChangeArrowheads="1"/>
          </p:cNvSpPr>
          <p:nvPr/>
        </p:nvSpPr>
        <p:spPr bwMode="auto">
          <a:xfrm>
            <a:off x="2071670" y="2928934"/>
            <a:ext cx="6518270" cy="500066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rgbClr val="FFFF00"/>
              </a:buClr>
              <a:buFont typeface="Wingdings" pitchFamily="2" charset="2"/>
              <a:buNone/>
            </a:pPr>
            <a:r>
              <a:rPr lang="es-ES" sz="2400" b="1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Soluciones</a:t>
            </a:r>
          </a:p>
        </p:txBody>
      </p:sp>
      <p:sp>
        <p:nvSpPr>
          <p:cNvPr id="9" name="AutoShape 14"/>
          <p:cNvSpPr>
            <a:spLocks noChangeArrowheads="1"/>
          </p:cNvSpPr>
          <p:nvPr/>
        </p:nvSpPr>
        <p:spPr bwMode="auto">
          <a:xfrm>
            <a:off x="5000628" y="3500438"/>
            <a:ext cx="493712" cy="4318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C0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0" name="Text Box 13"/>
          <p:cNvSpPr txBox="1">
            <a:spLocks noChangeArrowheads="1"/>
          </p:cNvSpPr>
          <p:nvPr/>
        </p:nvSpPr>
        <p:spPr bwMode="auto">
          <a:xfrm>
            <a:off x="1357290" y="4000504"/>
            <a:ext cx="7543800" cy="2634567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AutoNum type="arabicPeriod"/>
            </a:pP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Mejora del sistema de drenaje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AutoNum type="arabicPeriod"/>
            </a:pPr>
            <a:r>
              <a:rPr lang="es-ES" sz="1400" b="1" i="1" dirty="0" err="1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Flush</a:t>
            </a: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 up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AutoNum type="arabicPeriod"/>
            </a:pP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Uso de especies cespitosas tolerantes (</a:t>
            </a:r>
            <a:r>
              <a:rPr lang="es-ES" sz="1400" b="1" i="1" dirty="0" err="1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paspalum</a:t>
            </a: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, </a:t>
            </a:r>
            <a:r>
              <a:rPr lang="es-ES" sz="1400" b="1" i="1" dirty="0" err="1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zoysia</a:t>
            </a: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)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AutoNum type="arabicPeriod"/>
            </a:pP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Mezcla de aguas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AutoNum type="arabicPeriod"/>
            </a:pP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Incorporación de sólidos</a:t>
            </a:r>
          </a:p>
          <a:p>
            <a:pPr marL="800100" lvl="1" indent="-3429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</a:pP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Arenas</a:t>
            </a:r>
          </a:p>
          <a:p>
            <a:pPr marL="800100" lvl="1" indent="-3429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</a:pP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Sulfato cálcico  (2Na</a:t>
            </a:r>
            <a:r>
              <a:rPr lang="es-ES" sz="1400" b="1" i="1" baseline="-25000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x</a:t>
            </a: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 + CaSO</a:t>
            </a:r>
            <a:r>
              <a:rPr lang="es-ES" sz="1400" b="1" i="1" baseline="-25000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4</a:t>
            </a: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 = </a:t>
            </a:r>
            <a:r>
              <a:rPr lang="es-ES" sz="1400" b="1" i="1" dirty="0" err="1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Cax</a:t>
            </a: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 + Na</a:t>
            </a:r>
            <a:r>
              <a:rPr lang="es-ES" sz="1400" b="1" i="1" baseline="-25000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2</a:t>
            </a: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SO</a:t>
            </a:r>
            <a:r>
              <a:rPr lang="es-ES" sz="1400" b="1" i="1" baseline="-25000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4 </a:t>
            </a: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)</a:t>
            </a:r>
            <a:endParaRPr lang="es-ES" sz="1400" b="1" i="1" baseline="-25000" dirty="0">
              <a:effectLst>
                <a:outerShdw blurRad="38100" dist="38100" dir="2700000" algn="tl">
                  <a:srgbClr val="006600"/>
                </a:outerShdw>
              </a:effectLst>
              <a:latin typeface="+mj-lt"/>
            </a:endParaRP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AutoNum type="arabicPeriod"/>
            </a:pP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Acidificación del agua de riego</a:t>
            </a:r>
          </a:p>
          <a:p>
            <a:pPr marL="800100" lvl="1" indent="-3429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</a:pP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Quemadores de azufre (H2SO3 + CO3 = SO3 + 2CO2 + 2H20) </a:t>
            </a:r>
            <a:r>
              <a:rPr lang="es-ES" sz="1400" b="1" i="1" dirty="0" smtClean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)</a:t>
            </a:r>
            <a:endParaRPr lang="es-ES" sz="1400" b="1" i="1" dirty="0">
              <a:effectLst>
                <a:outerShdw blurRad="38100" dist="38100" dir="2700000" algn="tl">
                  <a:srgbClr val="006600"/>
                </a:outerShdw>
              </a:effectLst>
              <a:latin typeface="+mj-lt"/>
            </a:endParaRPr>
          </a:p>
          <a:p>
            <a:pPr marL="800100" lvl="1" indent="-3429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</a:pP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Inyector de ácido (ácido + CO3 = CO2 + H2O)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</a:t>
            </a:r>
          </a:p>
        </p:txBody>
      </p:sp>
      <p:sp>
        <p:nvSpPr>
          <p:cNvPr id="7" name="Rectangle 5"/>
          <p:cNvSpPr>
            <a:spLocks noRot="1" noChangeArrowheads="1"/>
          </p:cNvSpPr>
          <p:nvPr/>
        </p:nvSpPr>
        <p:spPr bwMode="auto">
          <a:xfrm>
            <a:off x="2214546" y="2714620"/>
            <a:ext cx="6143668" cy="504825"/>
          </a:xfrm>
          <a:prstGeom prst="rect">
            <a:avLst/>
          </a:prstGeom>
          <a:solidFill>
            <a:srgbClr val="99CCFF">
              <a:alpha val="6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2000" b="1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Cantidad de agua: ¿Qué volumen de agua aplico?</a:t>
            </a: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1142976" y="3500438"/>
            <a:ext cx="7786742" cy="2923877"/>
          </a:xfrm>
          <a:prstGeom prst="rect">
            <a:avLst/>
          </a:prstGeom>
          <a:gradFill rotWithShape="1">
            <a:gsLst>
              <a:gs pos="0">
                <a:srgbClr val="99CCFF">
                  <a:alpha val="72000"/>
                </a:srgbClr>
              </a:gs>
              <a:gs pos="50000">
                <a:srgbClr val="99CCFF">
                  <a:gamma/>
                  <a:tint val="0"/>
                  <a:invGamma/>
                </a:srgbClr>
              </a:gs>
              <a:gs pos="100000">
                <a:srgbClr val="99CCFF">
                  <a:alpha val="72000"/>
                </a:srgbClr>
              </a:gs>
            </a:gsLst>
            <a:lin ang="18900000" scaled="1"/>
          </a:gradFill>
          <a:ln w="28575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None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1. Determinar la superficie regable (</a:t>
            </a:r>
            <a:r>
              <a:rPr lang="es-ES" sz="1600" b="1" dirty="0" err="1">
                <a:solidFill>
                  <a:srgbClr val="000000"/>
                </a:solidFill>
              </a:rPr>
              <a:t>Tees</a:t>
            </a:r>
            <a:r>
              <a:rPr lang="es-ES" sz="1600" b="1" dirty="0">
                <a:solidFill>
                  <a:srgbClr val="000000"/>
                </a:solidFill>
              </a:rPr>
              <a:t>; </a:t>
            </a:r>
            <a:r>
              <a:rPr lang="es-ES" sz="1600" b="1" dirty="0" err="1">
                <a:solidFill>
                  <a:srgbClr val="000000"/>
                </a:solidFill>
              </a:rPr>
              <a:t>fairways</a:t>
            </a:r>
            <a:r>
              <a:rPr lang="es-ES" sz="1600" b="1" dirty="0">
                <a:solidFill>
                  <a:srgbClr val="000000"/>
                </a:solidFill>
              </a:rPr>
              <a:t>, </a:t>
            </a:r>
            <a:r>
              <a:rPr lang="es-ES" sz="1600" b="1" dirty="0" err="1">
                <a:solidFill>
                  <a:srgbClr val="000000"/>
                </a:solidFill>
              </a:rPr>
              <a:t>greens</a:t>
            </a:r>
            <a:r>
              <a:rPr lang="es-ES" sz="1600" b="1" dirty="0">
                <a:solidFill>
                  <a:srgbClr val="000000"/>
                </a:solidFill>
              </a:rPr>
              <a:t>, rough, </a:t>
            </a:r>
            <a:r>
              <a:rPr lang="es-ES" sz="1600" b="1" dirty="0" err="1">
                <a:solidFill>
                  <a:srgbClr val="000000"/>
                </a:solidFill>
              </a:rPr>
              <a:t>outrough</a:t>
            </a:r>
            <a:r>
              <a:rPr lang="es-ES" sz="1600" b="1" dirty="0">
                <a:solidFill>
                  <a:srgbClr val="000000"/>
                </a:solidFill>
              </a:rPr>
              <a:t>)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None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2. Especificar que especies cespitosas están presentes (</a:t>
            </a:r>
            <a:r>
              <a:rPr lang="es-ES" sz="1600" b="1" dirty="0" err="1">
                <a:solidFill>
                  <a:srgbClr val="000000"/>
                </a:solidFill>
              </a:rPr>
              <a:t>cool</a:t>
            </a:r>
            <a:r>
              <a:rPr lang="es-ES" sz="1600" b="1" dirty="0">
                <a:solidFill>
                  <a:srgbClr val="000000"/>
                </a:solidFill>
              </a:rPr>
              <a:t>, </a:t>
            </a:r>
            <a:r>
              <a:rPr lang="es-ES" sz="1600" b="1" dirty="0" err="1">
                <a:solidFill>
                  <a:srgbClr val="000000"/>
                </a:solidFill>
              </a:rPr>
              <a:t>warm</a:t>
            </a:r>
            <a:r>
              <a:rPr lang="es-ES" sz="1600" b="1" dirty="0">
                <a:solidFill>
                  <a:srgbClr val="000000"/>
                </a:solidFill>
              </a:rPr>
              <a:t> </a:t>
            </a:r>
            <a:r>
              <a:rPr lang="es-ES" sz="1600" b="1" dirty="0" err="1">
                <a:solidFill>
                  <a:srgbClr val="000000"/>
                </a:solidFill>
              </a:rPr>
              <a:t>season</a:t>
            </a:r>
            <a:r>
              <a:rPr lang="es-ES" sz="1600" b="1" dirty="0">
                <a:solidFill>
                  <a:srgbClr val="000000"/>
                </a:solidFill>
              </a:rPr>
              <a:t>)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None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3. Aplicar el factor corrector (depende del suelo, césped, mantenimiento):</a:t>
            </a:r>
          </a:p>
          <a:p>
            <a:pPr lvl="3"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Green: 1,15</a:t>
            </a:r>
          </a:p>
          <a:p>
            <a:pPr lvl="3"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600" b="1" dirty="0" err="1">
                <a:solidFill>
                  <a:srgbClr val="000000"/>
                </a:solidFill>
              </a:rPr>
              <a:t>Tee</a:t>
            </a:r>
            <a:r>
              <a:rPr lang="es-ES" sz="1600" b="1" dirty="0">
                <a:solidFill>
                  <a:srgbClr val="000000"/>
                </a:solidFill>
              </a:rPr>
              <a:t>: 1,05</a:t>
            </a:r>
          </a:p>
          <a:p>
            <a:pPr lvl="3"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Calle: 0.90</a:t>
            </a:r>
          </a:p>
          <a:p>
            <a:pPr lvl="3"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Rough: 0.70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None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4. Realización del cuadro (ver cuadro)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None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5. Lluvia neta = Lluvia bruta x 0.85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  <p:bldP spid="11" grpId="0" animBg="1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</a:t>
            </a:r>
          </a:p>
        </p:txBody>
      </p:sp>
      <p:pic>
        <p:nvPicPr>
          <p:cNvPr id="8" name="Picture 514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2285992"/>
            <a:ext cx="6715172" cy="4400541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28662" y="2214554"/>
            <a:ext cx="7858180" cy="4484702"/>
          </a:xfrm>
          <a:prstGeom prst="rect">
            <a:avLst/>
          </a:prstGeom>
          <a:noFill/>
          <a:ln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28662" y="2214554"/>
            <a:ext cx="7923210" cy="4475013"/>
          </a:xfrm>
          <a:prstGeom prst="rect">
            <a:avLst/>
          </a:prstGeom>
          <a:noFill/>
          <a:ln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</a:t>
            </a:r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1571604" y="2928934"/>
          <a:ext cx="6643735" cy="359918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28747"/>
                <a:gridCol w="1328747"/>
                <a:gridCol w="1328747"/>
                <a:gridCol w="1328747"/>
                <a:gridCol w="1328747"/>
              </a:tblGrid>
              <a:tr h="8696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ZONAS DE JUEGO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DOSIS BRUTA</a:t>
                      </a:r>
                      <a:endParaRPr kumimoji="0" lang="es-E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ANUAL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SUPERFICIE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LITROS ANUAL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m</a:t>
                      </a:r>
                      <a:r>
                        <a:rPr kumimoji="0" lang="en-US" sz="14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ANUAL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</a:tr>
              <a:tr h="4408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GREEN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1,165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10,000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11,650,000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11,650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</a:tr>
              <a:tr h="4408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TEE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1,064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20,000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21,280,000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21,280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</a:tr>
              <a:tr h="61596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CALLE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912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200,000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182,400,000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182,400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</a:tr>
              <a:tr h="61596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ROUGH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709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100,000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106,350,000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106,350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</a:tr>
              <a:tr h="61596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TOTAL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E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3,300,000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321,680,000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321,680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</a:t>
            </a:r>
          </a:p>
        </p:txBody>
      </p:sp>
      <p:sp>
        <p:nvSpPr>
          <p:cNvPr id="6" name="Rectangle 5"/>
          <p:cNvSpPr>
            <a:spLocks noRot="1" noChangeArrowheads="1"/>
          </p:cNvSpPr>
          <p:nvPr/>
        </p:nvSpPr>
        <p:spPr bwMode="auto">
          <a:xfrm>
            <a:off x="2285984" y="2786058"/>
            <a:ext cx="6000792" cy="504825"/>
          </a:xfrm>
          <a:prstGeom prst="rect">
            <a:avLst/>
          </a:prstGeom>
          <a:solidFill>
            <a:srgbClr val="99CCFF">
              <a:alpha val="6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2000" b="1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Cantidad de agua: ¿Qué volumen de agua aplico?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1928794" y="3786190"/>
            <a:ext cx="6643734" cy="2385268"/>
          </a:xfrm>
          <a:prstGeom prst="rect">
            <a:avLst/>
          </a:prstGeom>
          <a:gradFill rotWithShape="1">
            <a:gsLst>
              <a:gs pos="0">
                <a:srgbClr val="99CCFF">
                  <a:alpha val="72000"/>
                </a:srgbClr>
              </a:gs>
              <a:gs pos="50000">
                <a:srgbClr val="99CCFF">
                  <a:gamma/>
                  <a:tint val="0"/>
                  <a:invGamma/>
                </a:srgbClr>
              </a:gs>
              <a:gs pos="100000">
                <a:srgbClr val="99CCFF">
                  <a:alpha val="72000"/>
                </a:srgbClr>
              </a:gs>
            </a:gsLst>
            <a:lin ang="18900000" scaled="1"/>
          </a:gradFill>
          <a:ln w="28575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None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Dosis de agua neta: ET0 – lluvia efectiva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None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 Dosis bruta = dosis neta / 0.85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None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(ver cuadro pág. 7)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None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 Cálculo de la dosis bruta aplicando el correcto final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None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Cálculo de la dosis bruta anual de las superficies totales</a:t>
            </a:r>
          </a:p>
          <a:p>
            <a:pPr indent="355600">
              <a:spcBef>
                <a:spcPct val="50000"/>
              </a:spcBef>
              <a:spcAft>
                <a:spcPct val="50000"/>
              </a:spcAft>
              <a:buClr>
                <a:schemeClr val="bg2"/>
              </a:buClr>
              <a:buFont typeface="Wingdings" pitchFamily="2" charset="2"/>
              <a:buNone/>
              <a:tabLst>
                <a:tab pos="273050" algn="l"/>
              </a:tabLst>
            </a:pPr>
            <a:endParaRPr lang="es-ES" sz="16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  <p:bldP spid="7" grpId="0" animBg="1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86808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</a:t>
            </a:r>
            <a:endParaRPr lang="es-ES" sz="8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Con la aireación lo que se pretende es: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Controlar la M.O.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/>
              <a:t>           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Mejora de la infiltración a través del perfil del suelo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Reducción de la compactación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La M.O. no descompuesta entre la cubierta vegetal y el suelo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Fieltro, colchón o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Thatch</a:t>
            </a:r>
            <a:endParaRPr lang="es-ES" sz="8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Formada por:                         →  Favorecida por prácticas como: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Restos de hojas                        Exceso de fertilización nitrogenada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Tallos                                           Exceso de 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Raíces muertas                        Baja frecuencia de corte</a:t>
            </a:r>
            <a:endParaRPr lang="es-ES" sz="8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3 Flecha curvada hacia la derecha"/>
          <p:cNvSpPr/>
          <p:nvPr/>
        </p:nvSpPr>
        <p:spPr>
          <a:xfrm>
            <a:off x="928662" y="2357430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5" name="4 Flecha curvada hacia la derecha"/>
          <p:cNvSpPr/>
          <p:nvPr/>
        </p:nvSpPr>
        <p:spPr>
          <a:xfrm>
            <a:off x="928662" y="278605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928662" y="314324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0" name="9 Estrella de 4 puntas"/>
          <p:cNvSpPr/>
          <p:nvPr/>
        </p:nvSpPr>
        <p:spPr>
          <a:xfrm>
            <a:off x="1000100" y="4000504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Estrella de 4 puntas"/>
          <p:cNvSpPr/>
          <p:nvPr/>
        </p:nvSpPr>
        <p:spPr>
          <a:xfrm>
            <a:off x="1000100" y="4786322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Estrella de 4 puntas"/>
          <p:cNvSpPr/>
          <p:nvPr/>
        </p:nvSpPr>
        <p:spPr>
          <a:xfrm>
            <a:off x="1000100" y="5214950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Estrella de 4 puntas"/>
          <p:cNvSpPr/>
          <p:nvPr/>
        </p:nvSpPr>
        <p:spPr>
          <a:xfrm>
            <a:off x="1000100" y="5643578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Estrella de 4 puntas"/>
          <p:cNvSpPr/>
          <p:nvPr/>
        </p:nvSpPr>
        <p:spPr>
          <a:xfrm>
            <a:off x="4286248" y="4786322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Estrella de 4 puntas"/>
          <p:cNvSpPr/>
          <p:nvPr/>
        </p:nvSpPr>
        <p:spPr>
          <a:xfrm>
            <a:off x="4286248" y="5214950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Estrella de 4 puntas"/>
          <p:cNvSpPr/>
          <p:nvPr/>
        </p:nvSpPr>
        <p:spPr>
          <a:xfrm>
            <a:off x="4286248" y="5643578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86808" cy="5643626"/>
          </a:xfrm>
        </p:spPr>
        <p:txBody>
          <a:bodyPr>
            <a:normAutofit fontScale="70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4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</a:t>
            </a:r>
            <a:endParaRPr lang="es-ES" sz="4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900" dirty="0" smtClean="0"/>
              <a:t> </a:t>
            </a:r>
            <a:r>
              <a:rPr lang="es-ES" sz="2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Detalle del espesor de la capa de M.O., fieltro, colchón o </a:t>
            </a:r>
            <a:r>
              <a:rPr lang="es-ES" sz="29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thatch</a:t>
            </a:r>
            <a:endParaRPr lang="es-ES" sz="29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14" name="13 Imagen" descr="THATC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918" y="2643182"/>
            <a:ext cx="5000660" cy="3357586"/>
          </a:xfrm>
          <a:prstGeom prst="rect">
            <a:avLst/>
          </a:prstGeom>
        </p:spPr>
      </p:pic>
      <p:sp>
        <p:nvSpPr>
          <p:cNvPr id="15" name="14 Flecha derecha"/>
          <p:cNvSpPr/>
          <p:nvPr/>
        </p:nvSpPr>
        <p:spPr>
          <a:xfrm>
            <a:off x="2071670" y="4000504"/>
            <a:ext cx="785818" cy="21431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86808" cy="5643626"/>
          </a:xfrm>
        </p:spPr>
        <p:txBody>
          <a:bodyPr>
            <a:normAutofit fontScale="62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4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45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</a:t>
            </a:r>
            <a:endParaRPr lang="es-ES" sz="45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Tendencia de diferentes variedades a la acumulación de M.O.</a:t>
            </a:r>
            <a:endParaRPr lang="es-E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1500166" y="3000372"/>
          <a:ext cx="6096000" cy="22250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32000"/>
                <a:gridCol w="2032000"/>
                <a:gridCol w="2032000"/>
              </a:tblGrid>
              <a:tr h="370840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latin typeface="+mn-lt"/>
                          <a:ea typeface="Calibri"/>
                          <a:cs typeface="Calibri"/>
                        </a:rPr>
                        <a:t>Tendencia a la acumulación de materia orgánica o “</a:t>
                      </a:r>
                      <a:r>
                        <a:rPr lang="es-ES" sz="1600" b="1" i="1" dirty="0" err="1">
                          <a:latin typeface="+mn-lt"/>
                          <a:ea typeface="Calibri"/>
                          <a:cs typeface="Calibri"/>
                        </a:rPr>
                        <a:t>Thatch</a:t>
                      </a:r>
                      <a:r>
                        <a:rPr lang="es-ES" sz="1600" b="1" dirty="0" smtClean="0">
                          <a:latin typeface="+mn-lt"/>
                          <a:ea typeface="Calibri"/>
                          <a:cs typeface="Calibri"/>
                        </a:rPr>
                        <a:t>”</a:t>
                      </a:r>
                      <a:endParaRPr lang="es-ES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9535" marR="89535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535" marR="89535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535" marR="89535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latin typeface="+mn-lt"/>
                          <a:ea typeface="Calibri"/>
                          <a:cs typeface="Calibri"/>
                        </a:rPr>
                        <a:t>Alta</a:t>
                      </a:r>
                      <a:endParaRPr lang="es-ES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latin typeface="+mn-lt"/>
                          <a:ea typeface="Calibri"/>
                          <a:cs typeface="Calibri"/>
                        </a:rPr>
                        <a:t>Media</a:t>
                      </a:r>
                      <a:endParaRPr lang="es-ES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>
                          <a:latin typeface="+mn-lt"/>
                          <a:ea typeface="Calibri"/>
                          <a:cs typeface="Calibri"/>
                        </a:rPr>
                        <a:t>Baja</a:t>
                      </a:r>
                      <a:endParaRPr lang="es-ES" sz="16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i="1">
                          <a:latin typeface="+mn-lt"/>
                          <a:ea typeface="Calibri"/>
                          <a:cs typeface="Calibri"/>
                        </a:rPr>
                        <a:t>Zoysia</a:t>
                      </a:r>
                      <a:endParaRPr lang="es-ES" sz="16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i="1">
                          <a:latin typeface="+mn-lt"/>
                          <a:ea typeface="Calibri"/>
                          <a:cs typeface="Calibri"/>
                        </a:rPr>
                        <a:t>Poa pratensis</a:t>
                      </a:r>
                      <a:endParaRPr lang="es-ES" sz="16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i="1">
                          <a:latin typeface="+mn-lt"/>
                          <a:ea typeface="Calibri"/>
                          <a:cs typeface="Calibri"/>
                        </a:rPr>
                        <a:t>Lolium perenne</a:t>
                      </a:r>
                      <a:endParaRPr lang="es-ES" sz="16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i="1">
                          <a:latin typeface="+mn-lt"/>
                          <a:ea typeface="Calibri"/>
                          <a:cs typeface="Calibri"/>
                        </a:rPr>
                        <a:t>Cynodon datylon</a:t>
                      </a:r>
                      <a:endParaRPr lang="es-ES" sz="16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i="1">
                          <a:latin typeface="+mn-lt"/>
                          <a:ea typeface="Calibri"/>
                          <a:cs typeface="Calibri"/>
                        </a:rPr>
                        <a:t>Agrostis stolonifera</a:t>
                      </a:r>
                      <a:endParaRPr lang="es-ES" sz="16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i="1">
                          <a:latin typeface="+mn-lt"/>
                          <a:ea typeface="Calibri"/>
                          <a:cs typeface="Calibri"/>
                        </a:rPr>
                        <a:t>Festuca arundinacea</a:t>
                      </a:r>
                      <a:endParaRPr lang="es-ES" sz="16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i="1" dirty="0" err="1">
                          <a:latin typeface="+mn-lt"/>
                          <a:ea typeface="Calibri"/>
                          <a:cs typeface="Calibri"/>
                        </a:rPr>
                        <a:t>Festuca</a:t>
                      </a:r>
                      <a:r>
                        <a:rPr lang="es-ES" sz="1600" i="1" dirty="0">
                          <a:latin typeface="+mn-lt"/>
                          <a:ea typeface="Calibri"/>
                          <a:cs typeface="Calibri"/>
                        </a:rPr>
                        <a:t> </a:t>
                      </a:r>
                      <a:r>
                        <a:rPr lang="es-ES" sz="1600" i="1" dirty="0" err="1">
                          <a:latin typeface="+mn-lt"/>
                          <a:ea typeface="Calibri"/>
                          <a:cs typeface="Calibri"/>
                        </a:rPr>
                        <a:t>rubra</a:t>
                      </a:r>
                      <a:endParaRPr lang="es-ES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i="1">
                          <a:latin typeface="+mn-lt"/>
                          <a:ea typeface="Calibri"/>
                          <a:cs typeface="Calibri"/>
                        </a:rPr>
                        <a:t>Festuca trachyphylla</a:t>
                      </a:r>
                      <a:endParaRPr lang="es-ES" sz="16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i="1">
                          <a:latin typeface="+mn-lt"/>
                          <a:ea typeface="Calibri"/>
                          <a:cs typeface="Calibri"/>
                        </a:rPr>
                        <a:t>Bouteloua dactyloides</a:t>
                      </a:r>
                      <a:endParaRPr lang="es-ES" sz="16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s-ES" sz="16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i="1" dirty="0" err="1">
                          <a:latin typeface="+mn-lt"/>
                          <a:ea typeface="Calibri"/>
                          <a:cs typeface="Calibri"/>
                        </a:rPr>
                        <a:t>Festuca</a:t>
                      </a:r>
                      <a:r>
                        <a:rPr lang="es-ES" sz="1600" i="1" dirty="0">
                          <a:latin typeface="+mn-lt"/>
                          <a:ea typeface="Calibri"/>
                          <a:cs typeface="Calibri"/>
                        </a:rPr>
                        <a:t> </a:t>
                      </a:r>
                      <a:r>
                        <a:rPr lang="es-ES" sz="1600" i="1" dirty="0" err="1">
                          <a:latin typeface="+mn-lt"/>
                          <a:ea typeface="Calibri"/>
                          <a:cs typeface="Calibri"/>
                        </a:rPr>
                        <a:t>rubra</a:t>
                      </a:r>
                      <a:endParaRPr lang="es-ES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ES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</a:t>
            </a:r>
            <a:endParaRPr lang="es-ES" sz="8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Concentraciones de M.O.&gt; 4-5 % en zona radicular en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USGA: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/>
              <a:t>             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Originan una capa impermeable al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Originan una capa impermeable al intercambio de gases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Debido a esto, el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sufre una serie de consecuencias: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Favorecer la aparición de enfermedades y plagas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Hidrofobia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Reducción intercambio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gasesoso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Compactación del suelo</a:t>
            </a:r>
            <a:endParaRPr lang="es-ES" sz="8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Disminución del crecimiento radicular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Scalping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/ Huellas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Pérdida de firmeza = disminución velocidad del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4 Flecha curvada hacia la derecha"/>
          <p:cNvSpPr/>
          <p:nvPr/>
        </p:nvSpPr>
        <p:spPr>
          <a:xfrm>
            <a:off x="928662" y="278605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928662" y="242886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0" name="9 Estrella de 4 puntas"/>
          <p:cNvSpPr/>
          <p:nvPr/>
        </p:nvSpPr>
        <p:spPr>
          <a:xfrm>
            <a:off x="1000100" y="4000504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Estrella de 4 puntas"/>
          <p:cNvSpPr/>
          <p:nvPr/>
        </p:nvSpPr>
        <p:spPr>
          <a:xfrm>
            <a:off x="1000100" y="4786322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Estrella de 4 puntas"/>
          <p:cNvSpPr/>
          <p:nvPr/>
        </p:nvSpPr>
        <p:spPr>
          <a:xfrm>
            <a:off x="1000100" y="4357694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Estrella de 4 puntas"/>
          <p:cNvSpPr/>
          <p:nvPr/>
        </p:nvSpPr>
        <p:spPr>
          <a:xfrm>
            <a:off x="1000100" y="3571876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Estrella de 4 puntas"/>
          <p:cNvSpPr/>
          <p:nvPr/>
        </p:nvSpPr>
        <p:spPr>
          <a:xfrm>
            <a:off x="1000100" y="5143512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Estrella de 4 puntas"/>
          <p:cNvSpPr/>
          <p:nvPr/>
        </p:nvSpPr>
        <p:spPr>
          <a:xfrm>
            <a:off x="1000100" y="5572140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Estrella de 4 puntas"/>
          <p:cNvSpPr/>
          <p:nvPr/>
        </p:nvSpPr>
        <p:spPr>
          <a:xfrm>
            <a:off x="1000100" y="6000768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11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La porosidad del suelo se divide en: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/>
              <a:t>             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Macroporos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volumen de aire en el suelo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Microporos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volumen de agua en el suelo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Cuando se reduce el volumen de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macroporos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en el suelo: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Aumenta la compactación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→ Con las prácticas de aireación / pinchado: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- Solución ideal para restaurar la estructura del suelo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- Restablecer contenido de oxígeno necesario para la planta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PINCHADO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●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Extracción de pequeños cilindros de suelo con césped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●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Se deja una cavidad o agujero sobre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– calle-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tee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- rough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4 Flecha curvada hacia la derecha"/>
          <p:cNvSpPr/>
          <p:nvPr/>
        </p:nvSpPr>
        <p:spPr>
          <a:xfrm>
            <a:off x="928662" y="278605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928662" y="242886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3" name="12 Estrella de 4 puntas"/>
          <p:cNvSpPr/>
          <p:nvPr/>
        </p:nvSpPr>
        <p:spPr>
          <a:xfrm>
            <a:off x="857224" y="3571876"/>
            <a:ext cx="285752" cy="285752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40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7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7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7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Resultados:</a:t>
            </a:r>
            <a:endParaRPr lang="es-ES" sz="5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000" b="1" dirty="0" smtClean="0"/>
              <a:t>              </a:t>
            </a:r>
            <a:r>
              <a:rPr lang="es-E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Aliviar la compactación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Favorecer la penetración de agua, aire, recebos, fertilizantes,…</a:t>
            </a:r>
            <a:endParaRPr lang="es-ES" sz="5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5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Esquema del proceso de aireación en hueco:</a:t>
            </a:r>
            <a:endParaRPr lang="es-ES" sz="5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4 Flecha curvada hacia la derecha"/>
          <p:cNvSpPr/>
          <p:nvPr/>
        </p:nvSpPr>
        <p:spPr>
          <a:xfrm>
            <a:off x="928662" y="278605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928662" y="242886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7" name="6 Imagen" descr="pinchad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860" y="4071942"/>
            <a:ext cx="4010025" cy="2428892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501122" cy="5643626"/>
          </a:xfrm>
        </p:spPr>
        <p:txBody>
          <a:bodyPr>
            <a:normAutofit fontScale="32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8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86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Además, con el Pinchado:</a:t>
            </a: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Se expulsan gases tóxicos acumulados en la zona radicular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Minimizar la aparición de capa negra o </a:t>
            </a:r>
            <a:r>
              <a:rPr lang="es-ES" sz="6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black</a:t>
            </a:r>
            <a:r>
              <a:rPr lang="es-ES" sz="6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6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layer</a:t>
            </a:r>
            <a:endParaRPr lang="es-ES" sz="62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Mejorar el drenaje superficial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Mejora penetración de agua en suelos </a:t>
            </a:r>
            <a:r>
              <a:rPr lang="es-ES" sz="6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hidrofóbicos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→ </a:t>
            </a:r>
            <a:r>
              <a:rPr lang="es-ES" sz="6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dry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6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spots</a:t>
            </a: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5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5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4 Flecha curvada hacia la derecha"/>
          <p:cNvSpPr/>
          <p:nvPr/>
        </p:nvSpPr>
        <p:spPr>
          <a:xfrm>
            <a:off x="928662" y="278605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928662" y="242886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8" name="7 Flecha curvada hacia la derecha"/>
          <p:cNvSpPr/>
          <p:nvPr/>
        </p:nvSpPr>
        <p:spPr>
          <a:xfrm>
            <a:off x="928662" y="3214686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9" name="8 Flecha curvada hacia la derecha"/>
          <p:cNvSpPr/>
          <p:nvPr/>
        </p:nvSpPr>
        <p:spPr>
          <a:xfrm>
            <a:off x="928662" y="3571876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10" name="9 Imagen" descr="black lay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612" y="4143380"/>
            <a:ext cx="3495675" cy="2457450"/>
          </a:xfrm>
          <a:prstGeom prst="rect">
            <a:avLst/>
          </a:prstGeom>
        </p:spPr>
      </p:pic>
      <p:sp>
        <p:nvSpPr>
          <p:cNvPr id="11" name="10 Flecha derecha"/>
          <p:cNvSpPr/>
          <p:nvPr/>
        </p:nvSpPr>
        <p:spPr>
          <a:xfrm rot="10800000">
            <a:off x="5429256" y="5214950"/>
            <a:ext cx="785818" cy="21431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501122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11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Más pros y contras del Pinchado: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Eliminación del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layering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 estratificación del suelo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Restitución del suelo cuando va acompañado de recebos</a:t>
            </a:r>
            <a:endParaRPr lang="es-ES" sz="8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Favorecer el control del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thatch</a:t>
            </a:r>
            <a:endParaRPr lang="es-ES" sz="8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Promover el desarrollo de nuevas raíces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Interrumpir temporalmente la superficie de juego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Aumentar la superficie de suelo expuesta a desecación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Proporcionar un hábitat favorable para los insectos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5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2" name="11 Menos"/>
          <p:cNvSpPr/>
          <p:nvPr/>
        </p:nvSpPr>
        <p:spPr>
          <a:xfrm>
            <a:off x="1000100" y="5572140"/>
            <a:ext cx="357190" cy="357190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Menos"/>
          <p:cNvSpPr/>
          <p:nvPr/>
        </p:nvSpPr>
        <p:spPr>
          <a:xfrm>
            <a:off x="1000100" y="4714884"/>
            <a:ext cx="357190" cy="357190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Menos"/>
          <p:cNvSpPr/>
          <p:nvPr/>
        </p:nvSpPr>
        <p:spPr>
          <a:xfrm>
            <a:off x="1000100" y="5143512"/>
            <a:ext cx="357190" cy="357190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Más"/>
          <p:cNvSpPr/>
          <p:nvPr/>
        </p:nvSpPr>
        <p:spPr>
          <a:xfrm>
            <a:off x="928662" y="4000504"/>
            <a:ext cx="357190" cy="285752"/>
          </a:xfrm>
          <a:prstGeom prst="mathPlus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Más"/>
          <p:cNvSpPr/>
          <p:nvPr/>
        </p:nvSpPr>
        <p:spPr>
          <a:xfrm>
            <a:off x="928662" y="2714620"/>
            <a:ext cx="357190" cy="285752"/>
          </a:xfrm>
          <a:prstGeom prst="mathPlus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Más"/>
          <p:cNvSpPr/>
          <p:nvPr/>
        </p:nvSpPr>
        <p:spPr>
          <a:xfrm>
            <a:off x="928662" y="3143248"/>
            <a:ext cx="357190" cy="285752"/>
          </a:xfrm>
          <a:prstGeom prst="mathPlus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Más"/>
          <p:cNvSpPr/>
          <p:nvPr/>
        </p:nvSpPr>
        <p:spPr>
          <a:xfrm>
            <a:off x="928662" y="3571876"/>
            <a:ext cx="357190" cy="285752"/>
          </a:xfrm>
          <a:prstGeom prst="mathPlus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11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Métodos de Aireación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Pinchos huecos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→ Pinchos macizos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Slicing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o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Spiking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Water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injection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Dry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jet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85000" lnSpcReduction="1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3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33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Pinchos huecos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Canut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2857496"/>
            <a:ext cx="3429024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IMG_050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2857496"/>
            <a:ext cx="3438525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85000" lnSpcReduction="1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3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33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Pinchos huecos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2" y="-1"/>
          <a:ext cx="9143995" cy="685799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74560"/>
                <a:gridCol w="754166"/>
                <a:gridCol w="714380"/>
                <a:gridCol w="779986"/>
                <a:gridCol w="674560"/>
                <a:gridCol w="974346"/>
                <a:gridCol w="899431"/>
                <a:gridCol w="815081"/>
                <a:gridCol w="1283550"/>
                <a:gridCol w="1573935"/>
              </a:tblGrid>
              <a:tr h="1694164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Diámetro del pincho</a:t>
                      </a:r>
                      <a:endParaRPr lang="es-E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Espaciamiento</a:t>
                      </a:r>
                      <a:endParaRPr lang="es-E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Nº de agujeros por</a:t>
                      </a:r>
                      <a:endParaRPr lang="es-E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Área de impacto de un solo pincho</a:t>
                      </a:r>
                      <a:endParaRPr lang="es-E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Área total impactada %</a:t>
                      </a:r>
                      <a:endParaRPr lang="es-E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E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Nº de pinchados necesarios para tratar el 20% de la superficie</a:t>
                      </a:r>
                      <a:endParaRPr lang="es-E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72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Pulg.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mm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Pulg.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mm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Pies</a:t>
                      </a:r>
                      <a:r>
                        <a:rPr lang="es-ES" sz="900" baseline="30000">
                          <a:latin typeface="Calibri"/>
                          <a:ea typeface="Calibri"/>
                          <a:cs typeface="Calibri"/>
                        </a:rPr>
                        <a:t>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r>
                        <a:rPr lang="es-ES" sz="900" baseline="30000">
                          <a:latin typeface="Calibri"/>
                          <a:ea typeface="Calibri"/>
                          <a:cs typeface="Calibri"/>
                        </a:rPr>
                        <a:t>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Pulg.</a:t>
                      </a:r>
                      <a:r>
                        <a:rPr lang="es-ES" sz="900" baseline="30000">
                          <a:latin typeface="Calibri"/>
                          <a:ea typeface="Calibri"/>
                          <a:cs typeface="Calibri"/>
                        </a:rPr>
                        <a:t>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mm</a:t>
                      </a:r>
                      <a:r>
                        <a:rPr lang="es-ES" sz="900" baseline="30000">
                          <a:latin typeface="Calibri"/>
                          <a:ea typeface="Calibri"/>
                          <a:cs typeface="Calibri"/>
                        </a:rPr>
                        <a:t>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ES" sz="9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ES" sz="9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/>
                </a:tc>
              </a:tr>
              <a:tr h="3972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1/4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6,35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1x1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25x25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144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1600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0,049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31,613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4,91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4,1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72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1/4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6,35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1x2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25x50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72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800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0,049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31,613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2,45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8,1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72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1/4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6,35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2x2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50x50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400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0,049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31,613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1,23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16,3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72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3/8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9,525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1x1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25x25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144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1600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0,010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70,968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11,04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1,8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72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3/8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9,525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1x2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25x50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72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800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0,010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70,968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5,52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3,6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72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3/8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9,525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2x2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50x50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400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0,010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70,968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2,76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7,2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72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1/2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12,701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1x1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25x25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144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1600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0,196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126,451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19,63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1,0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72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1/2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12,701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1x2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25x50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72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800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0,196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126,451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9,82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2,0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72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1/2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12,701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2x2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50x50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400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0,196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126,451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4,91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4,1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72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5/8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15,876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1x1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25x25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144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1600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0,307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198,064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30,68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0,7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72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5/8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15,876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1x2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25x50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72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800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0,307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198,064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15,34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1,3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72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5/8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15,876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2x2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50x50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400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0,307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198,064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7,67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2,6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40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7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7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7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5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Pinchos macizos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→ No extrae cilindros, no se elimina M.O.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→ Reducen la limpieza de la superficie = mano de obra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→ Recuperación más rápida de la superficie de juego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→ Posibilidad de mayor periodicidad en la labor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endParaRPr lang="es-ES" sz="24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6" name="5 Imagen" descr="maciz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860" y="4000504"/>
            <a:ext cx="4171950" cy="2643206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643966" cy="5643626"/>
          </a:xfrm>
        </p:spPr>
        <p:txBody>
          <a:bodyPr>
            <a:normAutofit fontScale="47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5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9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59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42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Slicing</a:t>
            </a:r>
            <a:r>
              <a:rPr lang="es-ES" sz="4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o </a:t>
            </a:r>
            <a:r>
              <a:rPr lang="es-ES" sz="42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Spiking</a:t>
            </a:r>
            <a:endParaRPr lang="es-ES" sz="4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→ </a:t>
            </a:r>
            <a:r>
              <a:rPr lang="es-ES" sz="4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Slicer</a:t>
            </a: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= Delgadas cuchillas en forma de V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→</a:t>
            </a:r>
            <a:r>
              <a:rPr lang="es-ES" sz="4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Spiking</a:t>
            </a: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= cuchillas sólidas sobre eje horizontal y menor </a:t>
            </a:r>
            <a:r>
              <a:rPr lang="es-ES" sz="4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profunidad</a:t>
            </a:r>
            <a:endParaRPr lang="es-ES" sz="4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endParaRPr lang="es-ES" sz="24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4 Imagen" descr="slicing green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3357562"/>
            <a:ext cx="3810000" cy="2857500"/>
          </a:xfrm>
          <a:prstGeom prst="rect">
            <a:avLst/>
          </a:prstGeom>
        </p:spPr>
      </p:pic>
      <p:pic>
        <p:nvPicPr>
          <p:cNvPr id="2050" name="Imagen 6" descr="slic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3286124"/>
            <a:ext cx="2571768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62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4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45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45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32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Water</a:t>
            </a:r>
            <a:r>
              <a:rPr lang="es-ES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32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Injection</a:t>
            </a:r>
            <a:endParaRPr lang="es-ES" sz="3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endParaRPr lang="es-E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endParaRPr lang="es-ES" sz="24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4 Imagen" descr="water inject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4546" y="3029308"/>
            <a:ext cx="4371996" cy="307146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62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4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45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45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32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Dry</a:t>
            </a:r>
            <a:r>
              <a:rPr lang="es-ES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jet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endParaRPr lang="es-E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endParaRPr lang="es-ES" sz="24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6" name="5 Imagen" descr="dry je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1670" y="2786058"/>
            <a:ext cx="4714908" cy="3071834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32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8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6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Escarificado o </a:t>
            </a:r>
            <a:r>
              <a:rPr lang="es-ES" sz="62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Verticut</a:t>
            </a:r>
            <a:endParaRPr lang="es-ES" sz="6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Afecta a la parte superficial del suelo</a:t>
            </a: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Cuchillas verticales sobre un eje horizontal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</a:t>
            </a:r>
            <a:r>
              <a:rPr lang="es-ES" sz="6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Extrayen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parte de la capa de </a:t>
            </a:r>
            <a:r>
              <a:rPr lang="es-ES" sz="6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thatch</a:t>
            </a:r>
            <a:endParaRPr lang="es-ES" sz="62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Alteración de la superficie mínima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7" name="16 Estrella de 4 puntas"/>
          <p:cNvSpPr/>
          <p:nvPr/>
        </p:nvSpPr>
        <p:spPr>
          <a:xfrm>
            <a:off x="1000100" y="3214686"/>
            <a:ext cx="285752" cy="285752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18 Estrella de 4 puntas"/>
          <p:cNvSpPr/>
          <p:nvPr/>
        </p:nvSpPr>
        <p:spPr>
          <a:xfrm>
            <a:off x="1000100" y="3571876"/>
            <a:ext cx="285752" cy="285752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074" name="Picture 2" descr="RFEG ago-09000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4071942"/>
            <a:ext cx="3160913" cy="2476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 descr="RFEG ago-0900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4071942"/>
            <a:ext cx="3755476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32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8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62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Grooming</a:t>
            </a:r>
            <a:endParaRPr lang="es-ES" sz="6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6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Verticut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superficial para estimular el crecimiento lateral</a:t>
            </a: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También se corta el césped de forma vertical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</a:t>
            </a:r>
            <a:endParaRPr lang="es-ES" sz="62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 descr="IMGP00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3429000"/>
            <a:ext cx="4214842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Flecha derecha"/>
          <p:cNvSpPr/>
          <p:nvPr/>
        </p:nvSpPr>
        <p:spPr>
          <a:xfrm rot="10800000">
            <a:off x="6429388" y="5500702"/>
            <a:ext cx="785818" cy="21431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i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Topdressing</a:t>
            </a:r>
            <a:r>
              <a:rPr lang="es-ES" sz="112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Recebo</a:t>
            </a:r>
            <a:endParaRPr lang="es-ES" sz="8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Adición de una capa de arena silícea a la superficie del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, para: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/>
              <a:t>             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Rellenar los canales originados en el pinchado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Aportar una fina capa que da homogeneidad a la superficie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Beneficios con el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topdressing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Aumentar descomposición de la capa de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thatch</a:t>
            </a:r>
            <a:endParaRPr lang="es-ES" sz="8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Alisar y suavizar, aumentando la firmeza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Reducir el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grain</a:t>
            </a:r>
            <a:endParaRPr lang="es-ES" sz="8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Mejorar capacidad recuperación del césped</a:t>
            </a:r>
            <a:endParaRPr lang="es-ES" sz="8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Fomentar la densidad y textura del césped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Mejorar la resiembra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Modificar la estructura del suelo existente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4 Flecha curvada hacia la derecha"/>
          <p:cNvSpPr/>
          <p:nvPr/>
        </p:nvSpPr>
        <p:spPr>
          <a:xfrm>
            <a:off x="928662" y="278605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928662" y="242886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0" name="9 Estrella de 4 puntas"/>
          <p:cNvSpPr/>
          <p:nvPr/>
        </p:nvSpPr>
        <p:spPr>
          <a:xfrm>
            <a:off x="1000100" y="4000504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Estrella de 4 puntas"/>
          <p:cNvSpPr/>
          <p:nvPr/>
        </p:nvSpPr>
        <p:spPr>
          <a:xfrm>
            <a:off x="1000100" y="4786322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Estrella de 4 puntas"/>
          <p:cNvSpPr/>
          <p:nvPr/>
        </p:nvSpPr>
        <p:spPr>
          <a:xfrm>
            <a:off x="1000100" y="4357694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Estrella de 4 puntas"/>
          <p:cNvSpPr/>
          <p:nvPr/>
        </p:nvSpPr>
        <p:spPr>
          <a:xfrm>
            <a:off x="1000100" y="3571876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Estrella de 4 puntas"/>
          <p:cNvSpPr/>
          <p:nvPr/>
        </p:nvSpPr>
        <p:spPr>
          <a:xfrm>
            <a:off x="1000100" y="5143512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Estrella de 4 puntas"/>
          <p:cNvSpPr/>
          <p:nvPr/>
        </p:nvSpPr>
        <p:spPr>
          <a:xfrm>
            <a:off x="1000100" y="5572140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Estrella de 4 puntas"/>
          <p:cNvSpPr/>
          <p:nvPr/>
        </p:nvSpPr>
        <p:spPr>
          <a:xfrm>
            <a:off x="1000100" y="6000768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32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8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600" b="1" i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Topdressing</a:t>
            </a:r>
            <a:r>
              <a:rPr lang="es-ES" sz="86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Recebo</a:t>
            </a:r>
            <a:endParaRPr lang="es-ES" sz="86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Un efectivo programa de recebo requiere:</a:t>
            </a: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/>
              <a:t>              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Seleccionar de forma apropiada el material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Aplicar con frecuencia y dosis adecuada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Adaptar el programa a la climatología y calendario del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Material para el </a:t>
            </a:r>
            <a:r>
              <a:rPr lang="es-ES" sz="6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topdressing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- “</a:t>
            </a:r>
            <a:r>
              <a:rPr lang="es-ES" sz="6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Coarse</a:t>
            </a:r>
            <a:r>
              <a:rPr lang="es-ES" sz="6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6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over</a:t>
            </a:r>
            <a:r>
              <a:rPr lang="es-ES" sz="6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fine, </a:t>
            </a:r>
            <a:r>
              <a:rPr lang="es-ES" sz="6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never</a:t>
            </a:r>
            <a:r>
              <a:rPr lang="es-ES" sz="6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fine </a:t>
            </a:r>
            <a:r>
              <a:rPr lang="es-ES" sz="6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over</a:t>
            </a:r>
            <a:r>
              <a:rPr lang="es-ES" sz="6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6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coarse</a:t>
            </a:r>
            <a:r>
              <a:rPr lang="es-ES" sz="6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”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4 Flecha curvada hacia la derecha"/>
          <p:cNvSpPr/>
          <p:nvPr/>
        </p:nvSpPr>
        <p:spPr>
          <a:xfrm>
            <a:off x="928662" y="278605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928662" y="242886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7" name="16 Flecha curvada hacia la derecha"/>
          <p:cNvSpPr/>
          <p:nvPr/>
        </p:nvSpPr>
        <p:spPr>
          <a:xfrm>
            <a:off x="928662" y="314324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18" name="17 Imagen" descr="IMG_044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14942" y="4500570"/>
            <a:ext cx="2928958" cy="2071701"/>
          </a:xfrm>
          <a:prstGeom prst="rect">
            <a:avLst/>
          </a:prstGeom>
        </p:spPr>
      </p:pic>
      <p:pic>
        <p:nvPicPr>
          <p:cNvPr id="5122" name="Imagen 10" descr="driil &amp; fil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4500571"/>
            <a:ext cx="2933700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5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5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100" b="1" i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Topdressing</a:t>
            </a:r>
            <a:r>
              <a:rPr lang="es-ES" sz="51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1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Recebo</a:t>
            </a:r>
            <a:endParaRPr lang="es-ES" sz="51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Perfil de un suelo tras aireación y </a:t>
            </a:r>
            <a:r>
              <a:rPr lang="es-ES" sz="36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topdressing</a:t>
            </a:r>
            <a:r>
              <a:rPr lang="es-E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</a:t>
            </a:r>
            <a:endParaRPr lang="es-ES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3600" b="1" dirty="0" smtClean="0"/>
              <a:t>              </a:t>
            </a:r>
            <a:r>
              <a:rPr lang="es-E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Canales creados por la graden = menos profundos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Canales creados por la </a:t>
            </a:r>
            <a:r>
              <a:rPr lang="es-E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pinchadora</a:t>
            </a:r>
            <a:r>
              <a:rPr lang="es-E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más profundos</a:t>
            </a:r>
            <a:endParaRPr lang="es-ES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4 Flecha curvada hacia la derecha"/>
          <p:cNvSpPr/>
          <p:nvPr/>
        </p:nvSpPr>
        <p:spPr>
          <a:xfrm>
            <a:off x="928662" y="278605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928662" y="242886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17" name="16 Imagen" descr="canal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7422" y="3429000"/>
            <a:ext cx="4071966" cy="3214710"/>
          </a:xfrm>
          <a:prstGeom prst="rect">
            <a:avLst/>
          </a:prstGeom>
        </p:spPr>
      </p:pic>
      <p:sp>
        <p:nvSpPr>
          <p:cNvPr id="18" name="17 Flecha derecha"/>
          <p:cNvSpPr/>
          <p:nvPr/>
        </p:nvSpPr>
        <p:spPr>
          <a:xfrm rot="10800000">
            <a:off x="5572132" y="4143380"/>
            <a:ext cx="785818" cy="21431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18 Flecha derecha"/>
          <p:cNvSpPr/>
          <p:nvPr/>
        </p:nvSpPr>
        <p:spPr>
          <a:xfrm>
            <a:off x="4000496" y="4572008"/>
            <a:ext cx="785818" cy="214314"/>
          </a:xfrm>
          <a:prstGeom prst="rightArrow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Flecha derecha"/>
          <p:cNvSpPr/>
          <p:nvPr/>
        </p:nvSpPr>
        <p:spPr>
          <a:xfrm>
            <a:off x="7572396" y="2857496"/>
            <a:ext cx="785818" cy="214314"/>
          </a:xfrm>
          <a:prstGeom prst="rightArrow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Flecha derecha"/>
          <p:cNvSpPr/>
          <p:nvPr/>
        </p:nvSpPr>
        <p:spPr>
          <a:xfrm rot="10800000">
            <a:off x="7500958" y="2428868"/>
            <a:ext cx="785818" cy="21431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70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4000" b="1" i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Topdressing</a:t>
            </a:r>
            <a:r>
              <a:rPr lang="es-ES" sz="40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4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Recebo</a:t>
            </a:r>
            <a:endParaRPr lang="es-ES" sz="4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Profundidad obtenida en el suelo tras diferentes dosis de recebos:</a:t>
            </a:r>
            <a:endParaRPr lang="es-ES" sz="29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3600" b="1" dirty="0" smtClean="0"/>
              <a:t>              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1357290" y="2714618"/>
          <a:ext cx="6310314" cy="369475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155157"/>
                <a:gridCol w="3155157"/>
              </a:tblGrid>
              <a:tr h="4105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Dosis de Recebo </a:t>
                      </a:r>
                      <a:r>
                        <a:rPr lang="es-ES" sz="1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(</a:t>
                      </a:r>
                      <a:r>
                        <a:rPr lang="es-E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m</a:t>
                      </a:r>
                      <a:r>
                        <a:rPr lang="es-ES" sz="1600" b="1" baseline="30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3</a:t>
                      </a:r>
                      <a:r>
                        <a:rPr lang="es-E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/100 m</a:t>
                      </a:r>
                      <a:r>
                        <a:rPr lang="es-ES" sz="1600" b="1" baseline="30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2</a:t>
                      </a:r>
                      <a:r>
                        <a:rPr lang="es-E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)</a:t>
                      </a:r>
                      <a:endParaRPr lang="es-E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Profundidad </a:t>
                      </a:r>
                      <a:r>
                        <a:rPr lang="es-E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Obtenida</a:t>
                      </a:r>
                      <a:r>
                        <a:rPr lang="es-ES" sz="16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 </a:t>
                      </a:r>
                      <a:r>
                        <a:rPr lang="es-E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(mm)</a:t>
                      </a:r>
                      <a:endParaRPr lang="es-E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05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>
                          <a:latin typeface="+mj-lt"/>
                          <a:ea typeface="Calibri"/>
                          <a:cs typeface="Calibri"/>
                        </a:rPr>
                        <a:t>0,035</a:t>
                      </a:r>
                      <a:endParaRPr lang="es-ES" sz="16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779145" algn="ctr"/>
                          <a:tab pos="1558290" algn="r"/>
                        </a:tabLst>
                      </a:pPr>
                      <a:r>
                        <a:rPr lang="es-ES" sz="1600">
                          <a:latin typeface="+mj-lt"/>
                          <a:ea typeface="Calibri"/>
                          <a:cs typeface="Calibri"/>
                        </a:rPr>
                        <a:t>	0,4	</a:t>
                      </a:r>
                      <a:endParaRPr lang="es-ES" sz="16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05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>
                          <a:latin typeface="+mj-lt"/>
                          <a:ea typeface="Calibri"/>
                          <a:cs typeface="Calibri"/>
                        </a:rPr>
                        <a:t>0,07</a:t>
                      </a:r>
                      <a:endParaRPr lang="es-ES" sz="16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>
                          <a:latin typeface="+mj-lt"/>
                          <a:ea typeface="Calibri"/>
                          <a:cs typeface="Calibri"/>
                        </a:rPr>
                        <a:t>0,8</a:t>
                      </a:r>
                      <a:endParaRPr lang="es-ES" sz="16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05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dirty="0">
                          <a:latin typeface="+mj-lt"/>
                          <a:ea typeface="Calibri"/>
                          <a:cs typeface="Calibri"/>
                        </a:rPr>
                        <a:t>0,14</a:t>
                      </a:r>
                      <a:endParaRPr lang="es-ES" sz="16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>
                          <a:latin typeface="+mj-lt"/>
                          <a:ea typeface="Calibri"/>
                          <a:cs typeface="Calibri"/>
                        </a:rPr>
                        <a:t>1,6</a:t>
                      </a:r>
                      <a:endParaRPr lang="es-ES" sz="16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05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>
                          <a:latin typeface="+mj-lt"/>
                          <a:ea typeface="Calibri"/>
                          <a:cs typeface="Calibri"/>
                        </a:rPr>
                        <a:t>0,21</a:t>
                      </a:r>
                      <a:endParaRPr lang="es-ES" sz="16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>
                          <a:latin typeface="+mj-lt"/>
                          <a:ea typeface="Calibri"/>
                          <a:cs typeface="Calibri"/>
                        </a:rPr>
                        <a:t>2,4</a:t>
                      </a:r>
                      <a:endParaRPr lang="es-ES" sz="16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05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>
                          <a:latin typeface="+mj-lt"/>
                          <a:ea typeface="Calibri"/>
                          <a:cs typeface="Calibri"/>
                        </a:rPr>
                        <a:t>0,28</a:t>
                      </a:r>
                      <a:endParaRPr lang="es-ES" sz="16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>
                          <a:latin typeface="+mj-lt"/>
                          <a:ea typeface="Calibri"/>
                          <a:cs typeface="Calibri"/>
                        </a:rPr>
                        <a:t>3,3</a:t>
                      </a:r>
                      <a:endParaRPr lang="es-ES" sz="16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05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>
                          <a:latin typeface="+mj-lt"/>
                          <a:ea typeface="Calibri"/>
                          <a:cs typeface="Calibri"/>
                        </a:rPr>
                        <a:t>0,42</a:t>
                      </a:r>
                      <a:endParaRPr lang="es-ES" sz="16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>
                          <a:latin typeface="+mj-lt"/>
                          <a:ea typeface="Calibri"/>
                          <a:cs typeface="Calibri"/>
                        </a:rPr>
                        <a:t>4,9</a:t>
                      </a:r>
                      <a:endParaRPr lang="es-ES" sz="16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05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>
                          <a:latin typeface="+mj-lt"/>
                          <a:ea typeface="Calibri"/>
                          <a:cs typeface="Calibri"/>
                        </a:rPr>
                        <a:t>0,57</a:t>
                      </a:r>
                      <a:endParaRPr lang="es-ES" sz="16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>
                          <a:latin typeface="+mj-lt"/>
                          <a:ea typeface="Calibri"/>
                          <a:cs typeface="Calibri"/>
                        </a:rPr>
                        <a:t>6,6</a:t>
                      </a:r>
                      <a:endParaRPr lang="es-ES" sz="16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05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dirty="0">
                          <a:latin typeface="+mj-lt"/>
                          <a:ea typeface="Calibri"/>
                          <a:cs typeface="Calibri"/>
                        </a:rPr>
                        <a:t>0,71</a:t>
                      </a:r>
                      <a:endParaRPr lang="es-ES" sz="16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dirty="0">
                          <a:latin typeface="+mj-lt"/>
                          <a:ea typeface="Calibri"/>
                          <a:cs typeface="Calibri"/>
                        </a:rPr>
                        <a:t>8,2</a:t>
                      </a:r>
                      <a:endParaRPr lang="es-ES" sz="16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32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8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600" b="1" i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Topdressing</a:t>
            </a:r>
            <a:r>
              <a:rPr lang="es-ES" sz="86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Recebo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6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Adaptar el programa de </a:t>
            </a:r>
            <a:r>
              <a:rPr lang="es-ES" sz="62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topdressing</a:t>
            </a:r>
            <a:endParaRPr lang="es-ES" sz="6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Selección de material: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- Campos recién establecidos = mismo material original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Uso de diferentes materiales en recebo: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Puede provocar la estratificación en el perfil = </a:t>
            </a:r>
            <a:r>
              <a:rPr lang="es-ES" sz="6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layering</a:t>
            </a:r>
            <a:endParaRPr lang="es-ES" sz="62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/>
              <a:t>     - 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Impide correcta infiltración del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- Interrumpiendo el crecimiento de las raíces </a:t>
            </a: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CONCLUSIONES</a:t>
            </a:r>
            <a:endParaRPr lang="es-ES" sz="11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Las labores culturales van enfocadas a: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-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Control de la M.O.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-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Reducción de la compactación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-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Mejora de la infiltración a través del perfil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→ Un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verde requiere numerosos aportes de fertilizantes: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-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Originan </a:t>
            </a:r>
            <a:r>
              <a:rPr lang="es-ES" sz="8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eleveado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crecimiento vegetativo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-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Favorece la acumulación de M.O. =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thatch</a:t>
            </a:r>
            <a:endParaRPr lang="es-ES" sz="80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La función del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greenkeeper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es: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-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Encontrar el equilibrio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-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Conseguir </a:t>
            </a:r>
            <a:r>
              <a:rPr lang="es-ES" sz="8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firmes y un </a:t>
            </a:r>
            <a:r>
              <a:rPr lang="es-ES" sz="8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crecimeinto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vegetativo controlado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5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MECÁNICA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Protocolo rutinario de actuación en taller</a:t>
            </a:r>
            <a:endParaRPr lang="es-ES" sz="11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Un mantenimiento diario y básico es de vital importancia: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a) Control niveles de aceite y agua, neumáticos, combustible,…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b) Lavado de la máquina tras su uso y repostada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c) Evitar corrosiones por falta de limpieza, ayudando al mecánico: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- Revisión de la maquinaria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- Verificación de la calidad de corte, fugas de aceite y estado general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- Verificación de la altura de corte (diario en máquinas de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)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Otros registros: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a) Tabla de seguimiento de revisiones del parque de maquinaria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b) Carpetas de registro para cada máquina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5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1500174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FIN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47500" lnSpcReduction="20000"/>
          </a:bodyPr>
          <a:lstStyle/>
          <a:p>
            <a:pPr algn="ctr">
              <a:spcBef>
                <a:spcPct val="50000"/>
              </a:spcBef>
              <a:buClr>
                <a:srgbClr val="9900CC"/>
              </a:buClr>
            </a:pPr>
            <a:endParaRPr lang="es-ES" sz="73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50000"/>
              </a:spcBef>
              <a:buClr>
                <a:srgbClr val="9900CC"/>
              </a:buClr>
            </a:pPr>
            <a:endParaRPr lang="es-ES" sz="73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50000"/>
              </a:spcBef>
              <a:buClr>
                <a:srgbClr val="9900CC"/>
              </a:buClr>
            </a:pPr>
            <a:r>
              <a:rPr lang="es-ES" sz="73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Muchas gracias por su atención</a:t>
            </a:r>
            <a:endParaRPr lang="es-ES" sz="73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50000"/>
              </a:spcBef>
              <a:buClr>
                <a:srgbClr val="9900CC"/>
              </a:buClr>
            </a:pPr>
            <a:r>
              <a:rPr lang="es-ES" sz="7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Ruegos y preguntas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5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285852" y="4643446"/>
            <a:ext cx="6480175" cy="485775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rgbClr val="FFFF00"/>
              </a:gs>
            </a:gsLst>
            <a:lin ang="2700000" scaled="1"/>
          </a:gradFill>
          <a:ln w="2857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2400" dirty="0">
                <a:solidFill>
                  <a:srgbClr val="003300"/>
                </a:solidFill>
              </a:rPr>
              <a:t>Contacto: </a:t>
            </a:r>
            <a:r>
              <a:rPr lang="es-ES" sz="2400" i="1" dirty="0">
                <a:solidFill>
                  <a:srgbClr val="0000FF"/>
                </a:solidFill>
              </a:rPr>
              <a:t>dgomez@rfegolf.es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8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46521249509242A23F7019C85CBDCF" ma:contentTypeVersion="0" ma:contentTypeDescription="Crear nuevo documento." ma:contentTypeScope="" ma:versionID="85f262c925dd4784b1620a352c69f87d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EEEFF1CF-FB53-4F2A-BAE7-BAF0F07C8ADA}"/>
</file>

<file path=customXml/itemProps2.xml><?xml version="1.0" encoding="utf-8"?>
<ds:datastoreItem xmlns:ds="http://schemas.openxmlformats.org/officeDocument/2006/customXml" ds:itemID="{44618A0C-9094-4D94-82A1-760ECDAD5B13}"/>
</file>

<file path=customXml/itemProps3.xml><?xml version="1.0" encoding="utf-8"?>
<ds:datastoreItem xmlns:ds="http://schemas.openxmlformats.org/officeDocument/2006/customXml" ds:itemID="{07C9E91E-1D01-4C5F-A15A-3E1FB0DEDE33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2907</TotalTime>
  <Words>7351</Words>
  <Application>Microsoft Office PowerPoint</Application>
  <PresentationFormat>Presentación en pantalla (4:3)</PresentationFormat>
  <Paragraphs>2012</Paragraphs>
  <Slides>152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152</vt:i4>
      </vt:variant>
    </vt:vector>
  </HeadingPairs>
  <TitlesOfParts>
    <vt:vector size="153" baseType="lpstr">
      <vt:lpstr>Flujo</vt:lpstr>
      <vt:lpstr>CURSO DE FORMACIÓN COLOMBIA</vt:lpstr>
      <vt:lpstr>BACKGROUND</vt:lpstr>
      <vt:lpstr>¿Que es sostenibilidad?</vt:lpstr>
      <vt:lpstr>¿Que es sostenibilidad?</vt:lpstr>
      <vt:lpstr>¿Que es sostenibilidad?</vt:lpstr>
      <vt:lpstr>¿Que es sostenibilidad?</vt:lpstr>
      <vt:lpstr>¿Que es sostenibilidad?</vt:lpstr>
      <vt:lpstr>¿Que es sostenibilidad?</vt:lpstr>
      <vt:lpstr>     ¿Qué es la sostenibilidad          en campos de golf?</vt:lpstr>
      <vt:lpstr>SOCIAL</vt:lpstr>
      <vt:lpstr>SOCIAL</vt:lpstr>
      <vt:lpstr>SOCIAL</vt:lpstr>
      <vt:lpstr>Canchas de Prácticas</vt:lpstr>
      <vt:lpstr>SOCIAL</vt:lpstr>
      <vt:lpstr>SOCIAL</vt:lpstr>
      <vt:lpstr>Golf en los colegios</vt:lpstr>
      <vt:lpstr>SOCIAL</vt:lpstr>
      <vt:lpstr>SOCIAL</vt:lpstr>
      <vt:lpstr>SOCIAL</vt:lpstr>
      <vt:lpstr>Bautismos de golf</vt:lpstr>
      <vt:lpstr>SOCIAL</vt:lpstr>
      <vt:lpstr>SOCIAL</vt:lpstr>
      <vt:lpstr>SOCIAL</vt:lpstr>
      <vt:lpstr>Nuevos Pitch &amp; Putts</vt:lpstr>
      <vt:lpstr>ECONÓMICA</vt:lpstr>
      <vt:lpstr>ECONÓMICA</vt:lpstr>
      <vt:lpstr>Casas Club</vt:lpstr>
      <vt:lpstr>ECONÓMICA</vt:lpstr>
      <vt:lpstr>ECONÓMICA</vt:lpstr>
      <vt:lpstr>Mantenimiento sostenible</vt:lpstr>
      <vt:lpstr>ECONÓMICA</vt:lpstr>
      <vt:lpstr>ECONÓMICA</vt:lpstr>
      <vt:lpstr>Ensayos Técnicos</vt:lpstr>
      <vt:lpstr>ECONÓMICA</vt:lpstr>
      <vt:lpstr>ECONÓMICA</vt:lpstr>
      <vt:lpstr>Superficies jugables</vt:lpstr>
      <vt:lpstr>    MEDIOAMBIENTAL</vt:lpstr>
      <vt:lpstr>     MEDIOAMBIENTAL</vt:lpstr>
      <vt:lpstr>Gerencia vs mantenimiento</vt:lpstr>
      <vt:lpstr>Presentación de PowerPoint</vt:lpstr>
      <vt:lpstr>Gerencia vs mantenimiento</vt:lpstr>
      <vt:lpstr>IMPORTANCIA DEL NETWORKING</vt:lpstr>
      <vt:lpstr>Presentación de PowerPoint</vt:lpstr>
      <vt:lpstr>IMPORTANCIA DEL NETWORKING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MANTENIMIENTO</vt:lpstr>
      <vt:lpstr>MANTENIMIENTO</vt:lpstr>
      <vt:lpstr>MANTENIMIENTO</vt:lpstr>
      <vt:lpstr>MANTENIMIENTO</vt:lpstr>
      <vt:lpstr>MANTENIMIENTO</vt:lpstr>
      <vt:lpstr>Presentación de PowerPoint</vt:lpstr>
      <vt:lpstr>Presentación de PowerPoint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MECÁNICA</vt:lpstr>
      <vt:lpstr>FIN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CURSO DE FORMACIÓN COLOMBIA</dc:title>
  <dc:creator>Benito</dc:creator>
  <cp:lastModifiedBy>David Gomez</cp:lastModifiedBy>
  <cp:revision>400</cp:revision>
  <dcterms:created xsi:type="dcterms:W3CDTF">2011-05-16T06:12:01Z</dcterms:created>
  <dcterms:modified xsi:type="dcterms:W3CDTF">2011-05-29T10:00:37Z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0x010100B146521249509242A23F7019C85CBDCF</vt:lpwstr>
  </property>
</Properties>
</file>