
<file path=[Content_Types].xml><?xml version="1.0" encoding="utf-8"?>
<Types xmlns="http://schemas.openxmlformats.org/package/2006/content-types">
  <Override PartName="/ppt/slides/slide47.xml" ContentType="application/vnd.openxmlformats-officedocument.presentationml.slide+xml"/>
  <Override PartName="/ppt/slides/slide58.xml" ContentType="application/vnd.openxmlformats-officedocument.presentationml.slide+xml"/>
  <Override PartName="/ppt/slides/slide94.xml" ContentType="application/vnd.openxmlformats-officedocument.presentationml.slide+xml"/>
  <Override PartName="/ppt/slides/slide36.xml" ContentType="application/vnd.openxmlformats-officedocument.presentationml.slide+xml"/>
  <Override PartName="/ppt/slides/slide83.xml" ContentType="application/vnd.openxmlformats-officedocument.presentationml.slide+xml"/>
  <Override PartName="/ppt/slides/slide120.xml" ContentType="application/vnd.openxmlformats-officedocument.presentationml.slide+xml"/>
  <Override PartName="/ppt/slides/slide25.xml" ContentType="application/vnd.openxmlformats-officedocument.presentationml.slide+xml"/>
  <Override PartName="/ppt/slides/slide72.xml" ContentType="application/vnd.openxmlformats-officedocument.presentationml.slide+xml"/>
  <Override PartName="/ppt/slideLayouts/slideLayout2.xml" ContentType="application/vnd.openxmlformats-officedocument.presentationml.slideLayout+xml"/>
  <Default Extension="xml" ContentType="application/xml"/>
  <Override PartName="/ppt/slides/slide14.xml" ContentType="application/vnd.openxmlformats-officedocument.presentationml.slide+xml"/>
  <Override PartName="/ppt/slides/slide50.xml" ContentType="application/vnd.openxmlformats-officedocument.presentationml.slide+xml"/>
  <Override PartName="/ppt/slides/slide61.xml" ContentType="application/vnd.openxmlformats-officedocument.presentationml.slide+xml"/>
  <Override PartName="/ppt/tableStyles.xml" ContentType="application/vnd.openxmlformats-officedocument.presentationml.tableStyles+xml"/>
  <Override PartName="/ppt/slides/slide99.xml" ContentType="application/vnd.openxmlformats-officedocument.presentationml.slide+xml"/>
  <Override PartName="/ppt/slides/slide9.xml" ContentType="application/vnd.openxmlformats-officedocument.presentationml.slide+xml"/>
  <Override PartName="/ppt/slides/slide59.xml" ContentType="application/vnd.openxmlformats-officedocument.presentationml.slide+xml"/>
  <Override PartName="/ppt/slides/slide77.xml" ContentType="application/vnd.openxmlformats-officedocument.presentationml.slide+xml"/>
  <Override PartName="/ppt/slides/slide88.xml" ContentType="application/vnd.openxmlformats-officedocument.presentationml.slide+xml"/>
  <Override PartName="/ppt/slides/slide107.xml" ContentType="application/vnd.openxmlformats-officedocument.presentationml.slide+xml"/>
  <Override PartName="/ppt/slides/slide125.xml" ContentType="application/vnd.openxmlformats-officedocument.presentationml.slide+xml"/>
  <Override PartName="/ppt/viewProps.xml" ContentType="application/vnd.openxmlformats-officedocument.presentationml.viewProp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48.xml" ContentType="application/vnd.openxmlformats-officedocument.presentationml.slide+xml"/>
  <Override PartName="/ppt/slides/slide66.xml" ContentType="application/vnd.openxmlformats-officedocument.presentationml.slide+xml"/>
  <Override PartName="/ppt/slides/slide95.xml" ContentType="application/vnd.openxmlformats-officedocument.presentationml.slide+xml"/>
  <Override PartName="/ppt/slides/slide103.xml" ContentType="application/vnd.openxmlformats-officedocument.presentationml.slide+xml"/>
  <Override PartName="/ppt/slides/slide114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customXml/itemProps2.xml" ContentType="application/vnd.openxmlformats-officedocument.customXmlProperties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slides/slide55.xml" ContentType="application/vnd.openxmlformats-officedocument.presentationml.slide+xml"/>
  <Override PartName="/ppt/slides/slide73.xml" ContentType="application/vnd.openxmlformats-officedocument.presentationml.slide+xml"/>
  <Override PartName="/ppt/slides/slide84.xml" ContentType="application/vnd.openxmlformats-officedocument.presentationml.slide+xml"/>
  <Override PartName="/ppt/slides/slide121.xml" ContentType="application/vnd.openxmlformats-officedocument.presentationml.slide+xml"/>
  <Override PartName="/ppt/presProps.xml" ContentType="application/vnd.openxmlformats-officedocument.presentationml.presProps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33.xml" ContentType="application/vnd.openxmlformats-officedocument.presentationml.slide+xml"/>
  <Override PartName="/ppt/slides/slide44.xml" ContentType="application/vnd.openxmlformats-officedocument.presentationml.slide+xml"/>
  <Override PartName="/ppt/slides/slide62.xml" ContentType="application/vnd.openxmlformats-officedocument.presentationml.slide+xml"/>
  <Override PartName="/ppt/slides/slide80.xml" ContentType="application/vnd.openxmlformats-officedocument.presentationml.slide+xml"/>
  <Override PartName="/ppt/slides/slide91.xml" ContentType="application/vnd.openxmlformats-officedocument.presentationml.slide+xml"/>
  <Override PartName="/ppt/slides/slide110.xml" ContentType="application/vnd.openxmlformats-officedocument.presentationml.slide+xml"/>
  <Override PartName="/ppt/slideLayouts/slideLayout3.xml" ContentType="application/vnd.openxmlformats-officedocument.presentationml.slideLayout+xml"/>
  <Default Extension="emf" ContentType="image/x-emf"/>
  <Override PartName="/ppt/presentation.xml" ContentType="application/vnd.openxmlformats-officedocument.presentationml.presentation.main+xml"/>
  <Override PartName="/ppt/slides/slide22.xml" ContentType="application/vnd.openxmlformats-officedocument.presentationml.slide+xml"/>
  <Override PartName="/ppt/slides/slide51.xml" ContentType="application/vnd.openxmlformats-officedocument.presentationml.slide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40.xml" ContentType="application/vnd.openxmlformats-officedocument.presentationml.slide+xml"/>
  <Override PartName="/ppt/slides/slide119.xml" ContentType="application/vnd.openxmlformats-officedocument.presentationml.slide+xml"/>
  <Override PartName="/ppt/slideLayouts/slideLayout10.xml" ContentType="application/vnd.openxmlformats-officedocument.presentationml.slideLayout+xml"/>
  <Override PartName="/ppt/slides/slide89.xml" ContentType="application/vnd.openxmlformats-officedocument.presentationml.slide+xml"/>
  <Override PartName="/ppt/slides/slide108.xml" ContentType="application/vnd.openxmlformats-officedocument.presentationml.slide+xml"/>
  <Override PartName="/ppt/slides/slide49.xml" ContentType="application/vnd.openxmlformats-officedocument.presentationml.slide+xml"/>
  <Override PartName="/ppt/slides/slide78.xml" ContentType="application/vnd.openxmlformats-officedocument.presentationml.slide+xml"/>
  <Override PartName="/ppt/slides/slide96.xml" ContentType="application/vnd.openxmlformats-officedocument.presentationml.slide+xml"/>
  <Override PartName="/ppt/slides/slide115.xml" ContentType="application/vnd.openxmlformats-officedocument.presentationml.slide+xml"/>
  <Override PartName="/docProps/core.xml" ContentType="application/vnd.openxmlformats-package.core-properties+xml"/>
  <Override PartName="/ppt/slides/slide6.xml" ContentType="application/vnd.openxmlformats-officedocument.presentationml.slide+xml"/>
  <Override PartName="/ppt/slides/slide38.xml" ContentType="application/vnd.openxmlformats-officedocument.presentationml.slide+xml"/>
  <Override PartName="/ppt/slides/slide56.xml" ContentType="application/vnd.openxmlformats-officedocument.presentationml.slide+xml"/>
  <Override PartName="/ppt/slides/slide67.xml" ContentType="application/vnd.openxmlformats-officedocument.presentationml.slide+xml"/>
  <Override PartName="/ppt/slides/slide85.xml" ContentType="application/vnd.openxmlformats-officedocument.presentationml.slide+xml"/>
  <Override PartName="/ppt/slides/slide104.xml" ContentType="application/vnd.openxmlformats-officedocument.presentationml.slide+xml"/>
  <Override PartName="/ppt/slides/slide122.xml" ContentType="application/vnd.openxmlformats-officedocument.presentationml.slide+xml"/>
  <Override PartName="/ppt/slideLayouts/slideLayout8.xml" ContentType="application/vnd.openxmlformats-officedocument.presentationml.slideLayout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27.xml" ContentType="application/vnd.openxmlformats-officedocument.presentationml.slide+xml"/>
  <Override PartName="/ppt/slides/slide45.xml" ContentType="application/vnd.openxmlformats-officedocument.presentationml.slide+xml"/>
  <Override PartName="/ppt/slides/slide74.xml" ContentType="application/vnd.openxmlformats-officedocument.presentationml.slide+xml"/>
  <Override PartName="/ppt/slides/slide92.xml" ContentType="application/vnd.openxmlformats-officedocument.presentationml.slide+xml"/>
  <Override PartName="/ppt/slides/slide111.xml" ContentType="application/vnd.openxmlformats-officedocument.presentationml.slide+xml"/>
  <Override PartName="/ppt/slideLayouts/slideLayout4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34.xml" ContentType="application/vnd.openxmlformats-officedocument.presentationml.slide+xml"/>
  <Override PartName="/ppt/slides/slide52.xml" ContentType="application/vnd.openxmlformats-officedocument.presentationml.slide+xml"/>
  <Override PartName="/ppt/slides/slide63.xml" ContentType="application/vnd.openxmlformats-officedocument.presentationml.slide+xml"/>
  <Override PartName="/ppt/slides/slide81.xml" ContentType="application/vnd.openxmlformats-officedocument.presentationml.slide+xml"/>
  <Override PartName="/ppt/slides/slide100.xml" ContentType="application/vnd.openxmlformats-officedocument.presentationml.slide+xml"/>
  <Default Extension="rels" ContentType="application/vnd.openxmlformats-package.relationships+xml"/>
  <Override PartName="/ppt/slides/slide23.xml" ContentType="application/vnd.openxmlformats-officedocument.presentationml.slide+xml"/>
  <Override PartName="/ppt/slides/slide41.xml" ContentType="application/vnd.openxmlformats-officedocument.presentationml.slide+xml"/>
  <Override PartName="/ppt/slides/slide70.xml" ContentType="application/vnd.openxmlformats-officedocument.presentationml.slide+xml"/>
  <Override PartName="/ppt/slides/slide12.xml" ContentType="application/vnd.openxmlformats-officedocument.presentationml.slide+xml"/>
  <Override PartName="/ppt/slides/slide30.xml" ContentType="application/vnd.openxmlformats-officedocument.presentationml.slide+xml"/>
  <Override PartName="/ppt/slideLayouts/slideLayout11.xml" ContentType="application/vnd.openxmlformats-officedocument.presentationml.slideLayout+xml"/>
  <Override PartName="/ppt/slides/slide79.xml" ContentType="application/vnd.openxmlformats-officedocument.presentationml.slide+xml"/>
  <Override PartName="/ppt/slides/slide109.xml" ContentType="application/vnd.openxmlformats-officedocument.presentationml.slide+xml"/>
  <Override PartName="/ppt/slides/slide7.xml" ContentType="application/vnd.openxmlformats-officedocument.presentationml.slide+xml"/>
  <Override PartName="/ppt/slides/slide68.xml" ContentType="application/vnd.openxmlformats-officedocument.presentationml.slide+xml"/>
  <Override PartName="/ppt/slides/slide97.xml" ContentType="application/vnd.openxmlformats-officedocument.presentationml.slide+xml"/>
  <Override PartName="/ppt/slides/slide116.xml" ContentType="application/vnd.openxmlformats-officedocument.presentationml.slide+xml"/>
  <Override PartName="/ppt/slideLayouts/slideLayout9.xml" ContentType="application/vnd.openxmlformats-officedocument.presentationml.slideLayout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slides/slide57.xml" ContentType="application/vnd.openxmlformats-officedocument.presentationml.slide+xml"/>
  <Override PartName="/ppt/slides/slide75.xml" ContentType="application/vnd.openxmlformats-officedocument.presentationml.slide+xml"/>
  <Override PartName="/ppt/slides/slide86.xml" ContentType="application/vnd.openxmlformats-officedocument.presentationml.slide+xml"/>
  <Override PartName="/ppt/slides/slide105.xml" ContentType="application/vnd.openxmlformats-officedocument.presentationml.slide+xml"/>
  <Override PartName="/ppt/slides/slide123.xml" ContentType="application/vnd.openxmlformats-officedocument.presentationml.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46.xml" ContentType="application/vnd.openxmlformats-officedocument.presentationml.slide+xml"/>
  <Override PartName="/ppt/slides/slide64.xml" ContentType="application/vnd.openxmlformats-officedocument.presentationml.slide+xml"/>
  <Override PartName="/ppt/slides/slide93.xml" ContentType="application/vnd.openxmlformats-officedocument.presentationml.slide+xml"/>
  <Override PartName="/ppt/slides/slide101.xml" ContentType="application/vnd.openxmlformats-officedocument.presentationml.slide+xml"/>
  <Override PartName="/ppt/slides/slide112.xml" ContentType="application/vnd.openxmlformats-officedocument.presentationml.slide+xml"/>
  <Override PartName="/ppt/slideLayouts/slideLayout5.xml" ContentType="application/vnd.openxmlformats-officedocument.presentationml.slideLayout+xml"/>
  <Override PartName="/ppt/slides/slide24.xml" ContentType="application/vnd.openxmlformats-officedocument.presentationml.slide+xml"/>
  <Override PartName="/ppt/slides/slide35.xml" ContentType="application/vnd.openxmlformats-officedocument.presentationml.slide+xml"/>
  <Override PartName="/ppt/slides/slide53.xml" ContentType="application/vnd.openxmlformats-officedocument.presentationml.slide+xml"/>
  <Override PartName="/ppt/slides/slide71.xml" ContentType="application/vnd.openxmlformats-officedocument.presentationml.slide+xml"/>
  <Override PartName="/ppt/slides/slide82.xml" ContentType="application/vnd.openxmlformats-officedocument.presentationml.slide+xml"/>
  <Default Extension="jpeg" ContentType="image/jpeg"/>
  <Override PartName="/ppt/slides/slide13.xml" ContentType="application/vnd.openxmlformats-officedocument.presentationml.slide+xml"/>
  <Override PartName="/ppt/slides/slide31.xml" ContentType="application/vnd.openxmlformats-officedocument.presentationml.slide+xml"/>
  <Override PartName="/ppt/slides/slide42.xml" ContentType="application/vnd.openxmlformats-officedocument.presentationml.slide+xml"/>
  <Override PartName="/ppt/slides/slide60.xml" ContentType="application/vnd.openxmlformats-officedocument.presentationml.slide+xml"/>
  <Override PartName="/ppt/slideLayouts/slideLayout1.xml" ContentType="application/vnd.openxmlformats-officedocument.presentationml.slideLayout+xml"/>
  <Override PartName="/ppt/slides/slide20.xml" ContentType="application/vnd.openxmlformats-officedocument.presentationml.slide+xml"/>
  <Override PartName="/ppt/slides/slide98.xml" ContentType="application/vnd.openxmlformats-officedocument.presentationml.slide+xml"/>
  <Override PartName="/ppt/slides/slide117.xml" ContentType="application/vnd.openxmlformats-officedocument.presentationml.slide+xml"/>
  <Override PartName="/ppt/slides/slide8.xml" ContentType="application/vnd.openxmlformats-officedocument.presentationml.slide+xml"/>
  <Override PartName="/ppt/slides/slide69.xml" ContentType="application/vnd.openxmlformats-officedocument.presentationml.slide+xml"/>
  <Override PartName="/ppt/slides/slide87.xml" ContentType="application/vnd.openxmlformats-officedocument.presentationml.slide+xml"/>
  <Override PartName="/ppt/slides/slide106.xml" ContentType="application/vnd.openxmlformats-officedocument.presentationml.slide+xml"/>
  <Override PartName="/ppt/slides/slide124.xml" ContentType="application/vnd.openxmlformats-officedocument.presentationml.slide+xml"/>
  <Override PartName="/ppt/slides/slide29.xml" ContentType="application/vnd.openxmlformats-officedocument.presentationml.slide+xml"/>
  <Override PartName="/ppt/slides/slide76.xml" ContentType="application/vnd.openxmlformats-officedocument.presentationml.slide+xml"/>
  <Override PartName="/ppt/slides/slide113.xml" ContentType="application/vnd.openxmlformats-officedocument.presentationml.slide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54.xml" ContentType="application/vnd.openxmlformats-officedocument.presentationml.slide+xml"/>
  <Override PartName="/ppt/slides/slide65.xml" ContentType="application/vnd.openxmlformats-officedocument.presentationml.slide+xml"/>
  <Override PartName="/ppt/slides/slide102.xml" ContentType="application/vnd.openxmlformats-officedocument.presentationml.slide+xml"/>
  <Override PartName="/ppt/slideLayouts/slideLayout6.xml" ContentType="application/vnd.openxmlformats-officedocument.presentationml.slideLayout+xml"/>
  <Override PartName="/customXml/itemProps1.xml" ContentType="application/vnd.openxmlformats-officedocument.customXmlProperties+xml"/>
  <Override PartName="/ppt/slides/slide43.xml" ContentType="application/vnd.openxmlformats-officedocument.presentationml.slide+xml"/>
  <Override PartName="/ppt/slides/slide90.xml" ContentType="application/vnd.openxmlformats-officedocument.presentationml.slide+xml"/>
  <Override PartName="/ppt/theme/theme1.xml" ContentType="application/vnd.openxmlformats-officedocument.theme+xml"/>
  <Override PartName="/ppt/slides/slide32.xml" ContentType="application/vnd.openxmlformats-officedocument.presentationml.slide+xml"/>
  <Override PartName="/ppt/slides/slide10.xml" ContentType="application/vnd.openxmlformats-officedocument.presentationml.slide+xml"/>
  <Override PartName="/ppt/slides/slide21.xml" ContentType="application/vnd.openxmlformats-officedocument.presentationml.slide+xml"/>
  <Override PartName="/docProps/custom.xml" ContentType="application/vnd.openxmlformats-officedocument.custom-properties+xml"/>
  <Override PartName="/ppt/slides/slide118.xml" ContentType="application/vnd.openxmlformats-officedocument.presentationml.slid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60" r:id="rId5"/>
    <p:sldId id="261" r:id="rId6"/>
    <p:sldId id="262" r:id="rId7"/>
    <p:sldId id="266" r:id="rId8"/>
    <p:sldId id="264" r:id="rId9"/>
    <p:sldId id="265" r:id="rId10"/>
    <p:sldId id="267" r:id="rId11"/>
    <p:sldId id="268" r:id="rId12"/>
    <p:sldId id="269" r:id="rId13"/>
    <p:sldId id="270" r:id="rId14"/>
    <p:sldId id="271" r:id="rId15"/>
    <p:sldId id="272" r:id="rId16"/>
    <p:sldId id="273" r:id="rId17"/>
    <p:sldId id="274" r:id="rId18"/>
    <p:sldId id="275" r:id="rId19"/>
    <p:sldId id="276" r:id="rId20"/>
    <p:sldId id="277" r:id="rId21"/>
    <p:sldId id="278" r:id="rId22"/>
    <p:sldId id="279" r:id="rId23"/>
    <p:sldId id="280" r:id="rId24"/>
    <p:sldId id="281" r:id="rId25"/>
    <p:sldId id="282" r:id="rId26"/>
    <p:sldId id="283" r:id="rId27"/>
    <p:sldId id="284" r:id="rId28"/>
    <p:sldId id="285" r:id="rId29"/>
    <p:sldId id="286" r:id="rId30"/>
    <p:sldId id="287" r:id="rId31"/>
    <p:sldId id="288" r:id="rId32"/>
    <p:sldId id="289" r:id="rId33"/>
    <p:sldId id="291" r:id="rId34"/>
    <p:sldId id="292" r:id="rId35"/>
    <p:sldId id="293" r:id="rId36"/>
    <p:sldId id="294" r:id="rId37"/>
    <p:sldId id="295" r:id="rId38"/>
    <p:sldId id="296" r:id="rId39"/>
    <p:sldId id="297" r:id="rId40"/>
    <p:sldId id="298" r:id="rId41"/>
    <p:sldId id="299" r:id="rId42"/>
    <p:sldId id="300" r:id="rId43"/>
    <p:sldId id="301" r:id="rId44"/>
    <p:sldId id="302" r:id="rId45"/>
    <p:sldId id="303" r:id="rId46"/>
    <p:sldId id="304" r:id="rId47"/>
    <p:sldId id="305" r:id="rId48"/>
    <p:sldId id="306" r:id="rId49"/>
    <p:sldId id="307" r:id="rId50"/>
    <p:sldId id="308" r:id="rId51"/>
    <p:sldId id="309" r:id="rId52"/>
    <p:sldId id="310" r:id="rId53"/>
    <p:sldId id="313" r:id="rId54"/>
    <p:sldId id="311" r:id="rId55"/>
    <p:sldId id="312" r:id="rId56"/>
    <p:sldId id="314" r:id="rId57"/>
    <p:sldId id="315" r:id="rId58"/>
    <p:sldId id="317" r:id="rId59"/>
    <p:sldId id="316" r:id="rId60"/>
    <p:sldId id="318" r:id="rId61"/>
    <p:sldId id="319" r:id="rId62"/>
    <p:sldId id="320" r:id="rId63"/>
    <p:sldId id="321" r:id="rId64"/>
    <p:sldId id="322" r:id="rId65"/>
    <p:sldId id="323" r:id="rId66"/>
    <p:sldId id="324" r:id="rId67"/>
    <p:sldId id="325" r:id="rId68"/>
    <p:sldId id="326" r:id="rId69"/>
    <p:sldId id="327" r:id="rId70"/>
    <p:sldId id="328" r:id="rId71"/>
    <p:sldId id="329" r:id="rId72"/>
    <p:sldId id="330" r:id="rId73"/>
    <p:sldId id="331" r:id="rId74"/>
    <p:sldId id="333" r:id="rId75"/>
    <p:sldId id="332" r:id="rId76"/>
    <p:sldId id="334" r:id="rId77"/>
    <p:sldId id="335" r:id="rId78"/>
    <p:sldId id="336" r:id="rId79"/>
    <p:sldId id="337" r:id="rId80"/>
    <p:sldId id="338" r:id="rId81"/>
    <p:sldId id="339" r:id="rId82"/>
    <p:sldId id="365" r:id="rId83"/>
    <p:sldId id="366" r:id="rId84"/>
    <p:sldId id="367" r:id="rId85"/>
    <p:sldId id="368" r:id="rId86"/>
    <p:sldId id="369" r:id="rId87"/>
    <p:sldId id="370" r:id="rId88"/>
    <p:sldId id="371" r:id="rId89"/>
    <p:sldId id="372" r:id="rId90"/>
    <p:sldId id="373" r:id="rId91"/>
    <p:sldId id="374" r:id="rId92"/>
    <p:sldId id="375" r:id="rId93"/>
    <p:sldId id="376" r:id="rId94"/>
    <p:sldId id="377" r:id="rId95"/>
    <p:sldId id="378" r:id="rId96"/>
    <p:sldId id="379" r:id="rId97"/>
    <p:sldId id="380" r:id="rId98"/>
    <p:sldId id="381" r:id="rId99"/>
    <p:sldId id="382" r:id="rId100"/>
    <p:sldId id="383" r:id="rId101"/>
    <p:sldId id="340" r:id="rId102"/>
    <p:sldId id="341" r:id="rId103"/>
    <p:sldId id="342" r:id="rId104"/>
    <p:sldId id="343" r:id="rId105"/>
    <p:sldId id="344" r:id="rId106"/>
    <p:sldId id="345" r:id="rId107"/>
    <p:sldId id="346" r:id="rId108"/>
    <p:sldId id="347" r:id="rId109"/>
    <p:sldId id="348" r:id="rId110"/>
    <p:sldId id="349" r:id="rId111"/>
    <p:sldId id="350" r:id="rId112"/>
    <p:sldId id="351" r:id="rId113"/>
    <p:sldId id="352" r:id="rId114"/>
    <p:sldId id="353" r:id="rId115"/>
    <p:sldId id="354" r:id="rId116"/>
    <p:sldId id="355" r:id="rId117"/>
    <p:sldId id="356" r:id="rId118"/>
    <p:sldId id="357" r:id="rId119"/>
    <p:sldId id="358" r:id="rId120"/>
    <p:sldId id="359" r:id="rId121"/>
    <p:sldId id="360" r:id="rId122"/>
    <p:sldId id="361" r:id="rId123"/>
    <p:sldId id="362" r:id="rId124"/>
    <p:sldId id="363" r:id="rId125"/>
    <p:sldId id="364" r:id="rId126"/>
  </p:sldIdLst>
  <p:sldSz cx="9144000" cy="6858000" type="screen4x3"/>
  <p:notesSz cx="6858000" cy="9144000"/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FF00"/>
  </p:clrMru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Estilo medio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21E4AEA4-8DFA-4A89-87EB-49C32662AFE0}" styleName="Estilo medio 2 - Énfasis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F5AB1C69-6EDB-4FF4-983F-18BD219EF322}" styleName="Estilo medio 2 - Énfasis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00A15C55-8517-42AA-B614-E9B94910E393}" styleName="Estilo medio 2 - Énfasis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7DF18680-E054-41AD-8BC1-D1AEF772440D}" styleName="Estilo medio 2 - Énfasis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93296810-A885-4BE3-A3E7-6D5BEEA58F35}" styleName="Estilo medio 2 - Énfasis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72" d="100"/>
          <a:sy n="72" d="100"/>
        </p:scale>
        <p:origin x="-1104" y="-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117" Type="http://schemas.openxmlformats.org/officeDocument/2006/relationships/slide" Target="slides/slide116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63" Type="http://schemas.openxmlformats.org/officeDocument/2006/relationships/slide" Target="slides/slide62.xml"/><Relationship Id="rId84" Type="http://schemas.openxmlformats.org/officeDocument/2006/relationships/slide" Target="slides/slide83.xml"/><Relationship Id="rId16" Type="http://schemas.openxmlformats.org/officeDocument/2006/relationships/slide" Target="slides/slide15.xml"/><Relationship Id="rId107" Type="http://schemas.openxmlformats.org/officeDocument/2006/relationships/slide" Target="slides/slide106.xml"/><Relationship Id="rId11" Type="http://schemas.openxmlformats.org/officeDocument/2006/relationships/slide" Target="slides/slide10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74" Type="http://schemas.openxmlformats.org/officeDocument/2006/relationships/slide" Target="slides/slide73.xml"/><Relationship Id="rId79" Type="http://schemas.openxmlformats.org/officeDocument/2006/relationships/slide" Target="slides/slide78.xml"/><Relationship Id="rId102" Type="http://schemas.openxmlformats.org/officeDocument/2006/relationships/slide" Target="slides/slide101.xml"/><Relationship Id="rId123" Type="http://schemas.openxmlformats.org/officeDocument/2006/relationships/slide" Target="slides/slide122.xml"/><Relationship Id="rId128" Type="http://schemas.openxmlformats.org/officeDocument/2006/relationships/viewProps" Target="viewProps.xml"/><Relationship Id="rId5" Type="http://schemas.openxmlformats.org/officeDocument/2006/relationships/slide" Target="slides/slide4.xml"/><Relationship Id="rId90" Type="http://schemas.openxmlformats.org/officeDocument/2006/relationships/slide" Target="slides/slide89.xml"/><Relationship Id="rId95" Type="http://schemas.openxmlformats.org/officeDocument/2006/relationships/slide" Target="slides/slide94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113" Type="http://schemas.openxmlformats.org/officeDocument/2006/relationships/slide" Target="slides/slide112.xml"/><Relationship Id="rId118" Type="http://schemas.openxmlformats.org/officeDocument/2006/relationships/slide" Target="slides/slide117.xml"/><Relationship Id="rId80" Type="http://schemas.openxmlformats.org/officeDocument/2006/relationships/slide" Target="slides/slide79.xml"/><Relationship Id="rId85" Type="http://schemas.openxmlformats.org/officeDocument/2006/relationships/slide" Target="slides/slide84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59" Type="http://schemas.openxmlformats.org/officeDocument/2006/relationships/slide" Target="slides/slide58.xml"/><Relationship Id="rId103" Type="http://schemas.openxmlformats.org/officeDocument/2006/relationships/slide" Target="slides/slide102.xml"/><Relationship Id="rId108" Type="http://schemas.openxmlformats.org/officeDocument/2006/relationships/slide" Target="slides/slide107.xml"/><Relationship Id="rId124" Type="http://schemas.openxmlformats.org/officeDocument/2006/relationships/slide" Target="slides/slide123.xml"/><Relationship Id="rId129" Type="http://schemas.openxmlformats.org/officeDocument/2006/relationships/theme" Target="theme/theme1.xml"/><Relationship Id="rId54" Type="http://schemas.openxmlformats.org/officeDocument/2006/relationships/slide" Target="slides/slide53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91" Type="http://schemas.openxmlformats.org/officeDocument/2006/relationships/slide" Target="slides/slide90.xml"/><Relationship Id="rId96" Type="http://schemas.openxmlformats.org/officeDocument/2006/relationships/slide" Target="slides/slide95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49" Type="http://schemas.openxmlformats.org/officeDocument/2006/relationships/slide" Target="slides/slide48.xml"/><Relationship Id="rId114" Type="http://schemas.openxmlformats.org/officeDocument/2006/relationships/slide" Target="slides/slide113.xml"/><Relationship Id="rId119" Type="http://schemas.openxmlformats.org/officeDocument/2006/relationships/slide" Target="slides/slide118.xml"/><Relationship Id="rId44" Type="http://schemas.openxmlformats.org/officeDocument/2006/relationships/slide" Target="slides/slide43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81" Type="http://schemas.openxmlformats.org/officeDocument/2006/relationships/slide" Target="slides/slide80.xml"/><Relationship Id="rId86" Type="http://schemas.openxmlformats.org/officeDocument/2006/relationships/slide" Target="slides/slide85.xml"/><Relationship Id="rId130" Type="http://schemas.openxmlformats.org/officeDocument/2006/relationships/tableStyles" Target="tableStyles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109" Type="http://schemas.openxmlformats.org/officeDocument/2006/relationships/slide" Target="slides/slide10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slide" Target="slides/slide75.xml"/><Relationship Id="rId97" Type="http://schemas.openxmlformats.org/officeDocument/2006/relationships/slide" Target="slides/slide96.xml"/><Relationship Id="rId104" Type="http://schemas.openxmlformats.org/officeDocument/2006/relationships/slide" Target="slides/slide103.xml"/><Relationship Id="rId120" Type="http://schemas.openxmlformats.org/officeDocument/2006/relationships/slide" Target="slides/slide119.xml"/><Relationship Id="rId125" Type="http://schemas.openxmlformats.org/officeDocument/2006/relationships/slide" Target="slides/slide124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92" Type="http://schemas.openxmlformats.org/officeDocument/2006/relationships/slide" Target="slides/slide91.xml"/><Relationship Id="rId2" Type="http://schemas.openxmlformats.org/officeDocument/2006/relationships/slide" Target="slides/slide1.xml"/><Relationship Id="rId29" Type="http://schemas.openxmlformats.org/officeDocument/2006/relationships/slide" Target="slides/slide28.xml"/><Relationship Id="rId24" Type="http://schemas.openxmlformats.org/officeDocument/2006/relationships/slide" Target="slides/slide23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66" Type="http://schemas.openxmlformats.org/officeDocument/2006/relationships/slide" Target="slides/slide65.xml"/><Relationship Id="rId87" Type="http://schemas.openxmlformats.org/officeDocument/2006/relationships/slide" Target="slides/slide86.xml"/><Relationship Id="rId110" Type="http://schemas.openxmlformats.org/officeDocument/2006/relationships/slide" Target="slides/slide109.xml"/><Relationship Id="rId115" Type="http://schemas.openxmlformats.org/officeDocument/2006/relationships/slide" Target="slides/slide114.xml"/><Relationship Id="rId131" Type="http://schemas.openxmlformats.org/officeDocument/2006/relationships/customXml" Target="../customXml/item1.xml"/><Relationship Id="rId61" Type="http://schemas.openxmlformats.org/officeDocument/2006/relationships/slide" Target="slides/slide60.xml"/><Relationship Id="rId82" Type="http://schemas.openxmlformats.org/officeDocument/2006/relationships/slide" Target="slides/slide81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56" Type="http://schemas.openxmlformats.org/officeDocument/2006/relationships/slide" Target="slides/slide55.xml"/><Relationship Id="rId77" Type="http://schemas.openxmlformats.org/officeDocument/2006/relationships/slide" Target="slides/slide76.xml"/><Relationship Id="rId100" Type="http://schemas.openxmlformats.org/officeDocument/2006/relationships/slide" Target="slides/slide99.xml"/><Relationship Id="rId105" Type="http://schemas.openxmlformats.org/officeDocument/2006/relationships/slide" Target="slides/slide104.xml"/><Relationship Id="rId126" Type="http://schemas.openxmlformats.org/officeDocument/2006/relationships/slide" Target="slides/slide125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93" Type="http://schemas.openxmlformats.org/officeDocument/2006/relationships/slide" Target="slides/slide92.xml"/><Relationship Id="rId98" Type="http://schemas.openxmlformats.org/officeDocument/2006/relationships/slide" Target="slides/slide97.xml"/><Relationship Id="rId121" Type="http://schemas.openxmlformats.org/officeDocument/2006/relationships/slide" Target="slides/slide120.xml"/><Relationship Id="rId3" Type="http://schemas.openxmlformats.org/officeDocument/2006/relationships/slide" Target="slides/slide2.xml"/><Relationship Id="rId25" Type="http://schemas.openxmlformats.org/officeDocument/2006/relationships/slide" Target="slides/slide24.xml"/><Relationship Id="rId46" Type="http://schemas.openxmlformats.org/officeDocument/2006/relationships/slide" Target="slides/slide45.xml"/><Relationship Id="rId67" Type="http://schemas.openxmlformats.org/officeDocument/2006/relationships/slide" Target="slides/slide66.xml"/><Relationship Id="rId116" Type="http://schemas.openxmlformats.org/officeDocument/2006/relationships/slide" Target="slides/slide115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62" Type="http://schemas.openxmlformats.org/officeDocument/2006/relationships/slide" Target="slides/slide61.xml"/><Relationship Id="rId83" Type="http://schemas.openxmlformats.org/officeDocument/2006/relationships/slide" Target="slides/slide82.xml"/><Relationship Id="rId88" Type="http://schemas.openxmlformats.org/officeDocument/2006/relationships/slide" Target="slides/slide87.xml"/><Relationship Id="rId111" Type="http://schemas.openxmlformats.org/officeDocument/2006/relationships/slide" Target="slides/slide110.xml"/><Relationship Id="rId132" Type="http://schemas.openxmlformats.org/officeDocument/2006/relationships/customXml" Target="../customXml/item2.xml"/><Relationship Id="rId15" Type="http://schemas.openxmlformats.org/officeDocument/2006/relationships/slide" Target="slides/slide14.xml"/><Relationship Id="rId36" Type="http://schemas.openxmlformats.org/officeDocument/2006/relationships/slide" Target="slides/slide35.xml"/><Relationship Id="rId57" Type="http://schemas.openxmlformats.org/officeDocument/2006/relationships/slide" Target="slides/slide56.xml"/><Relationship Id="rId106" Type="http://schemas.openxmlformats.org/officeDocument/2006/relationships/slide" Target="slides/slide105.xml"/><Relationship Id="rId127" Type="http://schemas.openxmlformats.org/officeDocument/2006/relationships/presProps" Target="presProps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52" Type="http://schemas.openxmlformats.org/officeDocument/2006/relationships/slide" Target="slides/slide51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94" Type="http://schemas.openxmlformats.org/officeDocument/2006/relationships/slide" Target="slides/slide93.xml"/><Relationship Id="rId99" Type="http://schemas.openxmlformats.org/officeDocument/2006/relationships/slide" Target="slides/slide98.xml"/><Relationship Id="rId101" Type="http://schemas.openxmlformats.org/officeDocument/2006/relationships/slide" Target="slides/slide100.xml"/><Relationship Id="rId122" Type="http://schemas.openxmlformats.org/officeDocument/2006/relationships/slide" Target="slides/slide12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26" Type="http://schemas.openxmlformats.org/officeDocument/2006/relationships/slide" Target="slides/slide25.xml"/><Relationship Id="rId47" Type="http://schemas.openxmlformats.org/officeDocument/2006/relationships/slide" Target="slides/slide46.xml"/><Relationship Id="rId68" Type="http://schemas.openxmlformats.org/officeDocument/2006/relationships/slide" Target="slides/slide67.xml"/><Relationship Id="rId89" Type="http://schemas.openxmlformats.org/officeDocument/2006/relationships/slide" Target="slides/slide88.xml"/><Relationship Id="rId112" Type="http://schemas.openxmlformats.org/officeDocument/2006/relationships/slide" Target="slides/slide111.xml"/><Relationship Id="rId133" Type="http://schemas.openxmlformats.org/officeDocument/2006/relationships/customXml" Target="../customXml/item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8 Título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17" name="16 Subtítulo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s-ES" smtClean="0"/>
              <a:t>Haga clic para modificar el estilo de subtítulo del patrón</a:t>
            </a:r>
            <a:endParaRPr kumimoji="0" lang="en-US"/>
          </a:p>
        </p:txBody>
      </p:sp>
      <p:sp>
        <p:nvSpPr>
          <p:cNvPr id="30" name="29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FE30BF-FB71-4BC0-BAA0-FE9ADF03505A}" type="datetimeFigureOut">
              <a:rPr lang="es-ES" smtClean="0"/>
              <a:pPr/>
              <a:t>27/05/2011</a:t>
            </a:fld>
            <a:endParaRPr lang="es-ES"/>
          </a:p>
        </p:txBody>
      </p:sp>
      <p:sp>
        <p:nvSpPr>
          <p:cNvPr id="19" name="18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27" name="2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888424-CA77-49E2-BC58-3B11B52F7A51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  <p:transition spd="slow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FE30BF-FB71-4BC0-BAA0-FE9ADF03505A}" type="datetimeFigureOut">
              <a:rPr lang="es-ES" smtClean="0"/>
              <a:pPr/>
              <a:t>27/05/2011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888424-CA77-49E2-BC58-3B11B52F7A51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  <p:transition spd="slow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s-ES" smtClean="0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FE30BF-FB71-4BC0-BAA0-FE9ADF03505A}" type="datetimeFigureOut">
              <a:rPr lang="es-ES" smtClean="0"/>
              <a:pPr/>
              <a:t>27/05/2011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888424-CA77-49E2-BC58-3B11B52F7A51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  <p:transition spd="slow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FE30BF-FB71-4BC0-BAA0-FE9ADF03505A}" type="datetimeFigureOut">
              <a:rPr lang="es-ES" smtClean="0"/>
              <a:pPr/>
              <a:t>27/05/2011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888424-CA77-49E2-BC58-3B11B52F7A51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  <p:transition spd="slow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s-ES" smtClean="0"/>
              <a:t>Haga clic para modificar el estilo de texto del patrón</a:t>
            </a:r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s-ES" smtClean="0"/>
              <a:t>Haga clic para modificar el estilo de texto del patrón</a:t>
            </a:r>
          </a:p>
        </p:txBody>
      </p:sp>
      <p:sp>
        <p:nvSpPr>
          <p:cNvPr id="5" name="4 Marcador de contenido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FE30BF-FB71-4BC0-BAA0-FE9ADF03505A}" type="datetimeFigureOut">
              <a:rPr lang="es-ES" smtClean="0"/>
              <a:pPr/>
              <a:t>27/05/2011</a:t>
            </a:fld>
            <a:endParaRPr lang="es-ES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888424-CA77-49E2-BC58-3B11B52F7A51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  <p:transition spd="slow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FE30BF-FB71-4BC0-BAA0-FE9ADF03505A}" type="datetimeFigureOut">
              <a:rPr lang="es-ES" smtClean="0"/>
              <a:pPr/>
              <a:t>27/05/2011</a:t>
            </a:fld>
            <a:endParaRPr lang="es-ES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888424-CA77-49E2-BC58-3B11B52F7A51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  <p:transition spd="slow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FE30BF-FB71-4BC0-BAA0-FE9ADF03505A}" type="datetimeFigureOut">
              <a:rPr lang="es-ES" smtClean="0"/>
              <a:pPr/>
              <a:t>27/05/2011</a:t>
            </a:fld>
            <a:endParaRPr lang="es-ES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888424-CA77-49E2-BC58-3B11B52F7A51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  <p:transition spd="slow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es-ES" smtClean="0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FE30BF-FB71-4BC0-BAA0-FE9ADF03505A}" type="datetimeFigureOut">
              <a:rPr lang="es-ES" smtClean="0"/>
              <a:pPr/>
              <a:t>27/05/2011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888424-CA77-49E2-BC58-3B11B52F7A51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  <p:transition spd="slow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8 Recortar y redondear rectángulo de esquina sencilla"/>
          <p:cNvSpPr/>
          <p:nvPr/>
        </p:nvSpPr>
        <p:spPr>
          <a:xfrm rot="420000" flipV="1">
            <a:off x="3165753" y="1108077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11 Triángulo rectángulo"/>
          <p:cNvSpPr/>
          <p:nvPr/>
        </p:nvSpPr>
        <p:spPr>
          <a:xfrm rot="420000" flipV="1">
            <a:off x="8004134" y="5359769"/>
            <a:ext cx="155448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FE30BF-FB71-4BC0-BAA0-FE9ADF03505A}" type="datetimeFigureOut">
              <a:rPr lang="es-ES" smtClean="0"/>
              <a:pPr/>
              <a:t>27/05/2011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/>
          <a:p>
            <a:fld id="{29888424-CA77-49E2-BC58-3B11B52F7A51}" type="slidenum">
              <a:rPr lang="es-ES" smtClean="0"/>
              <a:pPr/>
              <a:t>‹Nº›</a:t>
            </a:fld>
            <a:endParaRPr lang="es-ES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s-ES" smtClean="0"/>
              <a:t>Haga clic en el icono para agregar una imagen</a:t>
            </a:r>
            <a:endParaRPr kumimoji="0" lang="en-US" dirty="0"/>
          </a:p>
        </p:txBody>
      </p:sp>
      <p:sp>
        <p:nvSpPr>
          <p:cNvPr id="10" name="9 Forma libre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" name="10 Forma libre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p:transition spd="slow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FE30BF-FB71-4BC0-BAA0-FE9ADF03505A}" type="datetimeFigureOut">
              <a:rPr lang="es-ES" smtClean="0"/>
              <a:pPr/>
              <a:t>27/05/2011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888424-CA77-49E2-BC58-3B11B52F7A51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  <p:transition spd="slow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FE30BF-FB71-4BC0-BAA0-FE9ADF03505A}" type="datetimeFigureOut">
              <a:rPr lang="es-ES" smtClean="0"/>
              <a:pPr/>
              <a:t>27/05/2011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888424-CA77-49E2-BC58-3B11B52F7A51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  <p:transition spd="slow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6 Forma libre"/>
          <p:cNvSpPr>
            <a:spLocks/>
          </p:cNvSpPr>
          <p:nvPr/>
        </p:nvSpPr>
        <p:spPr bwMode="auto">
          <a:xfrm>
            <a:off x="-9525" y="-7144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7 Forma libre"/>
          <p:cNvSpPr>
            <a:spLocks/>
          </p:cNvSpPr>
          <p:nvPr/>
        </p:nvSpPr>
        <p:spPr bwMode="auto">
          <a:xfrm>
            <a:off x="4381500" y="-7144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8 Marcador de título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0" name="29 Marcador de texto"/>
          <p:cNvSpPr>
            <a:spLocks noGrp="1"/>
          </p:cNvSpPr>
          <p:nvPr>
            <p:ph type="body" idx="1"/>
          </p:nvPr>
        </p:nvSpPr>
        <p:spPr>
          <a:xfrm>
            <a:off x="457200" y="1935480"/>
            <a:ext cx="8229600" cy="43891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s-ES" smtClean="0"/>
              <a:t>Haga clic para modificar el estilo de texto del patrón</a:t>
            </a:r>
          </a:p>
          <a:p>
            <a:pPr lvl="1" eaLnBrk="1" latinLnBrk="0" hangingPunct="1"/>
            <a:r>
              <a:rPr kumimoji="0" lang="es-ES" smtClean="0"/>
              <a:t>Segundo nivel</a:t>
            </a:r>
          </a:p>
          <a:p>
            <a:pPr lvl="2" eaLnBrk="1" latinLnBrk="0" hangingPunct="1"/>
            <a:r>
              <a:rPr kumimoji="0" lang="es-ES" smtClean="0"/>
              <a:t>Tercer nivel</a:t>
            </a:r>
          </a:p>
          <a:p>
            <a:pPr lvl="3" eaLnBrk="1" latinLnBrk="0" hangingPunct="1"/>
            <a:r>
              <a:rPr kumimoji="0" lang="es-ES" smtClean="0"/>
              <a:t>Cuarto nivel</a:t>
            </a:r>
          </a:p>
          <a:p>
            <a:pPr lvl="4" eaLnBrk="1" latinLnBrk="0" hangingPunct="1"/>
            <a:r>
              <a:rPr kumimoji="0" lang="es-ES" smtClean="0"/>
              <a:t>Quinto nivel</a:t>
            </a:r>
            <a:endParaRPr kumimoji="0" lang="en-US"/>
          </a:p>
        </p:txBody>
      </p:sp>
      <p:sp>
        <p:nvSpPr>
          <p:cNvPr id="10" name="9 Marcador de fecha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5AFE30BF-FB71-4BC0-BAA0-FE9ADF03505A}" type="datetimeFigureOut">
              <a:rPr lang="es-ES" smtClean="0"/>
              <a:pPr/>
              <a:t>27/05/2011</a:t>
            </a:fld>
            <a:endParaRPr lang="es-ES"/>
          </a:p>
        </p:txBody>
      </p:sp>
      <p:sp>
        <p:nvSpPr>
          <p:cNvPr id="22" name="21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18" name="17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29888424-CA77-49E2-BC58-3B11B52F7A51}" type="slidenum">
              <a:rPr lang="es-ES" smtClean="0"/>
              <a:pPr/>
              <a:t>‹Nº›</a:t>
            </a:fld>
            <a:endParaRPr lang="es-ES"/>
          </a:p>
        </p:txBody>
      </p:sp>
      <p:grpSp>
        <p:nvGrpSpPr>
          <p:cNvPr id="2" name="1 Grupo"/>
          <p:cNvGrpSpPr/>
          <p:nvPr/>
        </p:nvGrpSpPr>
        <p:grpSpPr>
          <a:xfrm>
            <a:off x="-19017" y="202408"/>
            <a:ext cx="9180548" cy="649224"/>
            <a:chOff x="-19045" y="216550"/>
            <a:chExt cx="9180548" cy="649224"/>
          </a:xfrm>
        </p:grpSpPr>
        <p:sp>
          <p:nvSpPr>
            <p:cNvPr id="12" name="11 Forma libre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3" name="12 Forma libre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ransition spd="slow"/>
  <p:txStyles>
    <p:titleStyle>
      <a:lvl1pPr algn="l" rtl="0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l" rtl="0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l" rtl="0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1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1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1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1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1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1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1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1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1.xml"/></Relationships>
</file>

<file path=ppt/slides/_rels/slide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1.xml"/></Relationships>
</file>

<file path=ppt/slides/_rels/slide5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1.xml"/></Relationships>
</file>

<file path=ppt/slides/_rels/slide5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1.xml"/></Relationships>
</file>

<file path=ppt/slides/_rels/slide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jpeg"/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1.xml"/></Relationships>
</file>

<file path=ppt/slides/_rels/slide7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jpeg"/><Relationship Id="rId1" Type="http://schemas.openxmlformats.org/officeDocument/2006/relationships/slideLayout" Target="../slideLayouts/slideLayout1.xml"/></Relationships>
</file>

<file path=ppt/slides/_rels/slide7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emf"/><Relationship Id="rId1" Type="http://schemas.openxmlformats.org/officeDocument/2006/relationships/slideLayout" Target="../slideLayouts/slideLayout1.xml"/></Relationships>
</file>

<file path=ppt/slides/_rels/slide9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emf"/><Relationship Id="rId1" Type="http://schemas.openxmlformats.org/officeDocument/2006/relationships/slideLayout" Target="../slideLayouts/slideLayout1.xml"/></Relationships>
</file>

<file path=ppt/slides/_rels/slide9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emf"/><Relationship Id="rId1" Type="http://schemas.openxmlformats.org/officeDocument/2006/relationships/slideLayout" Target="../slideLayouts/slideLayout1.xml"/></Relationships>
</file>

<file path=ppt/slides/_rels/slide9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jpeg"/><Relationship Id="rId1" Type="http://schemas.openxmlformats.org/officeDocument/2006/relationships/slideLayout" Target="../slideLayouts/slideLayout1.xml"/></Relationships>
</file>

<file path=ppt/slides/_rels/slide10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jpeg"/><Relationship Id="rId1" Type="http://schemas.openxmlformats.org/officeDocument/2006/relationships/slideLayout" Target="../slideLayouts/slideLayout1.xml"/></Relationships>
</file>

<file path=ppt/slides/_rels/slide10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jpeg"/><Relationship Id="rId1" Type="http://schemas.openxmlformats.org/officeDocument/2006/relationships/slideLayout" Target="../slideLayouts/slideLayout1.xml"/></Relationships>
</file>

<file path=ppt/slides/_rels/slide10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jpeg"/><Relationship Id="rId2" Type="http://schemas.openxmlformats.org/officeDocument/2006/relationships/image" Target="../media/image45.jpeg"/><Relationship Id="rId1" Type="http://schemas.openxmlformats.org/officeDocument/2006/relationships/slideLayout" Target="../slideLayouts/slideLayout1.xml"/></Relationships>
</file>

<file path=ppt/slides/_rels/slide1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jpeg"/><Relationship Id="rId1" Type="http://schemas.openxmlformats.org/officeDocument/2006/relationships/slideLayout" Target="../slideLayouts/slideLayout1.xml"/></Relationships>
</file>

<file path=ppt/slides/_rels/slide1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jpeg"/><Relationship Id="rId2" Type="http://schemas.openxmlformats.org/officeDocument/2006/relationships/image" Target="../media/image48.jpeg"/><Relationship Id="rId1" Type="http://schemas.openxmlformats.org/officeDocument/2006/relationships/slideLayout" Target="../slideLayouts/slideLayout1.xml"/></Relationships>
</file>

<file path=ppt/slides/_rels/slide1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0.jpeg"/><Relationship Id="rId1" Type="http://schemas.openxmlformats.org/officeDocument/2006/relationships/slideLayout" Target="../slideLayouts/slideLayout1.xml"/></Relationships>
</file>

<file path=ppt/slides/_rels/slide1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1.jpeg"/><Relationship Id="rId1" Type="http://schemas.openxmlformats.org/officeDocument/2006/relationships/slideLayout" Target="../slideLayouts/slideLayout1.xml"/></Relationships>
</file>

<file path=ppt/slides/_rels/slide1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jpeg"/><Relationship Id="rId2" Type="http://schemas.openxmlformats.org/officeDocument/2006/relationships/image" Target="../media/image52.jpeg"/><Relationship Id="rId1" Type="http://schemas.openxmlformats.org/officeDocument/2006/relationships/slideLayout" Target="../slideLayouts/slideLayout1.xml"/></Relationships>
</file>

<file path=ppt/slides/_rels/slide1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4.jpeg"/><Relationship Id="rId1" Type="http://schemas.openxmlformats.org/officeDocument/2006/relationships/slideLayout" Target="../slideLayouts/slideLayout1.xml"/></Relationships>
</file>

<file path=ppt/slides/_rels/slide1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jpeg"/><Relationship Id="rId2" Type="http://schemas.openxmlformats.org/officeDocument/2006/relationships/image" Target="../media/image55.jpeg"/><Relationship Id="rId1" Type="http://schemas.openxmlformats.org/officeDocument/2006/relationships/slideLayout" Target="../slideLayouts/slideLayout1.xml"/></Relationships>
</file>

<file path=ppt/slides/_rels/slide1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7.jpeg"/><Relationship Id="rId1" Type="http://schemas.openxmlformats.org/officeDocument/2006/relationships/slideLayout" Target="../slideLayouts/slideLayout1.xml"/></Relationships>
</file>

<file path=ppt/slides/_rels/slide1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pPr algn="ctr"/>
            <a:r>
              <a:rPr lang="es-ES" dirty="0" smtClean="0">
                <a:solidFill>
                  <a:srgbClr val="FFFF00"/>
                </a:solidFill>
              </a:rPr>
              <a:t>CURSO DE FORMACIÓN COLOMBIA</a:t>
            </a:r>
            <a:endParaRPr lang="es-ES" dirty="0">
              <a:solidFill>
                <a:srgbClr val="FFFF00"/>
              </a:solidFill>
            </a:endParaRPr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2843670"/>
          </a:xfrm>
        </p:spPr>
        <p:txBody>
          <a:bodyPr>
            <a:normAutofit/>
          </a:bodyPr>
          <a:lstStyle/>
          <a:p>
            <a:pPr algn="ctr"/>
            <a:endParaRPr lang="es-ES" dirty="0" smtClean="0"/>
          </a:p>
          <a:p>
            <a:pPr algn="ctr"/>
            <a:r>
              <a:rPr lang="es-ES" sz="28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Bogotá, </a:t>
            </a:r>
            <a:r>
              <a:rPr lang="es-ES" sz="28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30 y 31 </a:t>
            </a:r>
            <a:r>
              <a:rPr lang="es-ES" sz="28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de </a:t>
            </a:r>
            <a:r>
              <a:rPr lang="es-ES" sz="28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Mayo de 2011</a:t>
            </a:r>
          </a:p>
          <a:p>
            <a:endParaRPr lang="es-ES" dirty="0" smtClean="0"/>
          </a:p>
          <a:p>
            <a:endParaRPr lang="es-ES" dirty="0"/>
          </a:p>
          <a:p>
            <a:r>
              <a:rPr lang="es-ES" sz="2400" dirty="0" smtClean="0">
                <a:latin typeface="+mj-lt"/>
              </a:rPr>
              <a:t>por David Gómez Agüera</a:t>
            </a:r>
            <a:endParaRPr lang="es-ES" sz="2400" dirty="0">
              <a:latin typeface="+mj-lt"/>
            </a:endParaRPr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42910" y="500042"/>
            <a:ext cx="7851648" cy="971544"/>
          </a:xfrm>
        </p:spPr>
        <p:txBody>
          <a:bodyPr/>
          <a:lstStyle/>
          <a:p>
            <a:pPr algn="ctr"/>
            <a:r>
              <a:rPr lang="es-ES" dirty="0" smtClean="0">
                <a:solidFill>
                  <a:srgbClr val="FFFF00"/>
                </a:solidFill>
              </a:rPr>
              <a:t>BACKGROUND</a:t>
            </a:r>
            <a:endParaRPr lang="es-ES" dirty="0">
              <a:solidFill>
                <a:srgbClr val="FFFF00"/>
              </a:solidFill>
            </a:endParaRPr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533400" y="1643050"/>
            <a:ext cx="8396318" cy="4929222"/>
          </a:xfrm>
        </p:spPr>
        <p:txBody>
          <a:bodyPr>
            <a:normAutofit fontScale="32500" lnSpcReduction="20000"/>
          </a:bodyPr>
          <a:lstStyle/>
          <a:p>
            <a:pPr algn="l">
              <a:spcBef>
                <a:spcPct val="50000"/>
              </a:spcBef>
              <a:buClr>
                <a:srgbClr val="9900CC"/>
              </a:buClr>
            </a:pPr>
            <a:r>
              <a:rPr lang="es-ES" sz="6000" b="1" i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 Licenciado en Ciencias Biológicas (Universidad de Córdoba)</a:t>
            </a:r>
          </a:p>
          <a:p>
            <a:pPr algn="l">
              <a:spcBef>
                <a:spcPct val="50000"/>
              </a:spcBef>
              <a:buClr>
                <a:srgbClr val="9900CC"/>
              </a:buClr>
            </a:pPr>
            <a:r>
              <a:rPr lang="es-ES" sz="6000" b="1" i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 </a:t>
            </a:r>
            <a:r>
              <a:rPr lang="es-ES" sz="6000" b="1" i="1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Master</a:t>
            </a:r>
            <a:r>
              <a:rPr lang="es-ES" sz="6000" b="1" i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en Gestión y Dirección de Campos de Golf (EADE)</a:t>
            </a:r>
          </a:p>
          <a:p>
            <a:pPr algn="l">
              <a:spcBef>
                <a:spcPct val="50000"/>
              </a:spcBef>
              <a:buClr>
                <a:srgbClr val="9900CC"/>
              </a:buClr>
            </a:pPr>
            <a:r>
              <a:rPr lang="es-ES" sz="6000" b="1" i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 </a:t>
            </a:r>
            <a:r>
              <a:rPr lang="es-ES" sz="6000" b="1" i="1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Turfgrass</a:t>
            </a:r>
            <a:r>
              <a:rPr lang="es-ES" sz="6000" b="1" i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Golf </a:t>
            </a:r>
            <a:r>
              <a:rPr lang="es-ES" sz="6000" b="1" i="1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Course</a:t>
            </a:r>
            <a:r>
              <a:rPr lang="es-ES" sz="6000" b="1" i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Management (Michigan </a:t>
            </a:r>
            <a:r>
              <a:rPr lang="es-ES" sz="6000" b="1" i="1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State</a:t>
            </a:r>
            <a:r>
              <a:rPr lang="es-ES" sz="6000" b="1" i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s-ES" sz="6000" b="1" i="1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University</a:t>
            </a:r>
            <a:r>
              <a:rPr lang="es-ES" sz="6000" b="1" i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)</a:t>
            </a:r>
          </a:p>
          <a:p>
            <a:pPr algn="l">
              <a:spcBef>
                <a:spcPct val="50000"/>
              </a:spcBef>
            </a:pPr>
            <a:r>
              <a:rPr lang="es-ES" sz="60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 Las Brisas                                 Centro Nacional de la RFEG     Melilla</a:t>
            </a:r>
          </a:p>
          <a:p>
            <a:pPr algn="l">
              <a:spcBef>
                <a:spcPct val="50000"/>
              </a:spcBef>
            </a:pPr>
            <a:r>
              <a:rPr lang="es-ES" sz="60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 La Cala Golf                             </a:t>
            </a:r>
            <a:r>
              <a:rPr lang="es-ES" sz="6000" b="1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Talayuela</a:t>
            </a:r>
            <a:r>
              <a:rPr lang="es-ES" sz="60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Golf                              Gamarra</a:t>
            </a:r>
          </a:p>
          <a:p>
            <a:pPr algn="l">
              <a:spcBef>
                <a:spcPct val="50000"/>
              </a:spcBef>
            </a:pPr>
            <a:r>
              <a:rPr lang="es-ES" sz="60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 </a:t>
            </a:r>
            <a:r>
              <a:rPr lang="es-ES" sz="6000" b="1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Greenlife</a:t>
            </a:r>
            <a:r>
              <a:rPr lang="es-ES" sz="60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Golf                         </a:t>
            </a:r>
            <a:r>
              <a:rPr lang="es-ES" sz="6000" b="1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Tomelloso</a:t>
            </a:r>
            <a:r>
              <a:rPr lang="es-ES" sz="60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                                  La Grajera</a:t>
            </a:r>
          </a:p>
          <a:p>
            <a:pPr algn="l">
              <a:spcBef>
                <a:spcPct val="50000"/>
              </a:spcBef>
            </a:pPr>
            <a:r>
              <a:rPr lang="es-ES" sz="60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 Valderrama                               La Roda                                          </a:t>
            </a:r>
            <a:r>
              <a:rPr lang="es-ES" sz="6000" b="1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European</a:t>
            </a:r>
            <a:endParaRPr lang="es-ES" sz="6000" b="1" dirty="0" smtClean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l">
              <a:spcBef>
                <a:spcPct val="50000"/>
              </a:spcBef>
            </a:pPr>
            <a:r>
              <a:rPr lang="es-ES" sz="60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 Atlanta </a:t>
            </a:r>
            <a:r>
              <a:rPr lang="es-ES" sz="6000" b="1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Athletic</a:t>
            </a:r>
            <a:r>
              <a:rPr lang="es-ES" sz="60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Club             El Bonillo                                      Tour </a:t>
            </a:r>
          </a:p>
          <a:p>
            <a:pPr algn="l">
              <a:spcBef>
                <a:spcPct val="50000"/>
              </a:spcBef>
            </a:pPr>
            <a:r>
              <a:rPr lang="es-ES" sz="60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 </a:t>
            </a:r>
            <a:r>
              <a:rPr lang="es-ES" sz="6000" b="1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Sugar</a:t>
            </a:r>
            <a:r>
              <a:rPr lang="es-ES" sz="60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s-ES" sz="6000" b="1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Love</a:t>
            </a:r>
            <a:r>
              <a:rPr lang="es-ES" sz="60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Country Club      GEO                                                 LET </a:t>
            </a:r>
          </a:p>
          <a:p>
            <a:pPr algn="l"/>
            <a:endParaRPr lang="es-ES" sz="2400" b="1" dirty="0" smtClean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endParaRPr lang="es-ES" sz="2400" b="1" dirty="0" smtClean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endParaRPr lang="es-ES" sz="2400" b="1" dirty="0" smtClean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l"/>
            <a:endParaRPr lang="es-ES" sz="24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l"/>
            <a:r>
              <a:rPr lang="es-ES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               </a:t>
            </a:r>
            <a:r>
              <a:rPr lang="es-ES" sz="5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D. David Gómez Agüera</a:t>
            </a:r>
          </a:p>
          <a:p>
            <a:pPr algn="l"/>
            <a:r>
              <a:rPr lang="es-ES" sz="5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    Director del Comité Green </a:t>
            </a:r>
            <a:r>
              <a:rPr lang="es-ES" sz="54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Section</a:t>
            </a:r>
            <a:endParaRPr lang="es-ES" sz="54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l"/>
            <a:r>
              <a:rPr lang="es-ES" sz="5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    Real Federación Española de Golf</a:t>
            </a:r>
          </a:p>
          <a:p>
            <a:pPr algn="ctr">
              <a:spcBef>
                <a:spcPct val="0"/>
              </a:spcBef>
            </a:pPr>
            <a:endParaRPr lang="es-ES" sz="5600" b="1" dirty="0" smtClean="0">
              <a:solidFill>
                <a:schemeClr val="accent3">
                  <a:tint val="90000"/>
                  <a:satMod val="120000"/>
                </a:schemeClr>
              </a:solidFill>
              <a:effectLst>
                <a:outerShdw blurRad="38100" dist="25400" dir="5400000" algn="tl" rotWithShape="0">
                  <a:srgbClr val="000000">
                    <a:alpha val="43000"/>
                  </a:srgbClr>
                </a:outerShdw>
              </a:effectLst>
              <a:latin typeface="+mj-lt"/>
              <a:ea typeface="+mj-ea"/>
              <a:cs typeface="+mj-cs"/>
            </a:endParaRPr>
          </a:p>
        </p:txBody>
      </p:sp>
      <p:pic>
        <p:nvPicPr>
          <p:cNvPr id="4" name="Picture 8" descr="untitled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929190" y="5286388"/>
            <a:ext cx="1657350" cy="1325562"/>
          </a:xfrm>
          <a:prstGeom prst="rect">
            <a:avLst/>
          </a:prstGeom>
          <a:noFill/>
        </p:spPr>
      </p:pic>
      <p:pic>
        <p:nvPicPr>
          <p:cNvPr id="5" name="Picture 4" descr="Logo RFEG alta resolución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143768" y="5286388"/>
            <a:ext cx="1209675" cy="1357321"/>
          </a:xfrm>
          <a:prstGeom prst="rect">
            <a:avLst/>
          </a:prstGeom>
          <a:noFill/>
        </p:spPr>
      </p:pic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42910" y="500042"/>
            <a:ext cx="7851648" cy="971544"/>
          </a:xfrm>
        </p:spPr>
        <p:txBody>
          <a:bodyPr>
            <a:normAutofit fontScale="90000"/>
          </a:bodyPr>
          <a:lstStyle/>
          <a:p>
            <a:pPr algn="ctr"/>
            <a:r>
              <a:rPr lang="es-ES" dirty="0" smtClean="0">
                <a:solidFill>
                  <a:srgbClr val="FFFF00"/>
                </a:solidFill>
              </a:rPr>
              <a:t>CONSTRUCCIÓN DE GREENS</a:t>
            </a:r>
            <a:endParaRPr lang="es-ES" dirty="0">
              <a:solidFill>
                <a:srgbClr val="FFFF00"/>
              </a:solidFill>
            </a:endParaRPr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642910" y="1500150"/>
            <a:ext cx="8215370" cy="5143560"/>
          </a:xfrm>
        </p:spPr>
        <p:txBody>
          <a:bodyPr>
            <a:normAutofit/>
          </a:bodyPr>
          <a:lstStyle/>
          <a:p>
            <a:pPr algn="l">
              <a:spcBef>
                <a:spcPct val="50000"/>
              </a:spcBef>
              <a:buClr>
                <a:srgbClr val="9900CC"/>
              </a:buClr>
              <a:buFont typeface="Wingdings" pitchFamily="2" charset="2"/>
              <a:buChar char="q"/>
            </a:pPr>
            <a:r>
              <a:rPr lang="es-ES" sz="2800" b="1" u="sng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Historia</a:t>
            </a:r>
            <a:endParaRPr lang="es-ES" sz="2800" b="1" dirty="0" smtClean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just">
              <a:spcBef>
                <a:spcPct val="50000"/>
              </a:spcBef>
              <a:buClr>
                <a:srgbClr val="9900CC"/>
              </a:buClr>
              <a:buFont typeface="Wingdings" pitchFamily="2" charset="2"/>
              <a:buChar char="v"/>
            </a:pPr>
            <a:r>
              <a:rPr lang="es-ES" sz="2000" b="1" u="sng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Segunda Guerra Mundial</a:t>
            </a:r>
            <a:r>
              <a:rPr lang="es-ES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: utilización del </a:t>
            </a:r>
            <a:r>
              <a:rPr lang="es-ES" sz="2000" b="1" i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bulldozer</a:t>
            </a:r>
            <a:endParaRPr lang="es-ES" sz="2000" b="1" i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just">
              <a:spcBef>
                <a:spcPct val="50000"/>
              </a:spcBef>
              <a:buClr>
                <a:srgbClr val="9900CC"/>
              </a:buClr>
              <a:buFont typeface="Wingdings" pitchFamily="2" charset="2"/>
              <a:buChar char="v"/>
            </a:pPr>
            <a:r>
              <a:rPr lang="es-ES" sz="2000" b="1" u="sng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Greens</a:t>
            </a:r>
            <a:r>
              <a:rPr lang="es-ES" sz="2000" b="1" u="sng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USGA</a:t>
            </a:r>
            <a:r>
              <a:rPr lang="es-ES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: estudio de los </a:t>
            </a:r>
            <a:r>
              <a:rPr lang="es-ES" sz="20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greens</a:t>
            </a:r>
            <a:r>
              <a:rPr lang="es-ES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a partir de los años´40 -´50</a:t>
            </a:r>
          </a:p>
          <a:p>
            <a:pPr algn="just">
              <a:spcBef>
                <a:spcPct val="50000"/>
              </a:spcBef>
              <a:buClr>
                <a:srgbClr val="9900CC"/>
              </a:buClr>
              <a:buFont typeface="Wingdings" pitchFamily="2" charset="2"/>
              <a:buChar char="v"/>
            </a:pPr>
            <a:r>
              <a:rPr lang="es-ES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s-ES" sz="2000" b="1" u="sng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R.R. Davis (</a:t>
            </a:r>
            <a:r>
              <a:rPr lang="es-ES" sz="2000" b="1" u="sng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Purdue</a:t>
            </a:r>
            <a:r>
              <a:rPr lang="es-ES" sz="2000" b="1" u="sng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</a:t>
            </a:r>
            <a:r>
              <a:rPr lang="es-ES" sz="2000" b="1" u="sng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University</a:t>
            </a:r>
            <a:r>
              <a:rPr lang="es-ES" sz="2000" b="1" u="sng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USA) </a:t>
            </a:r>
            <a:r>
              <a:rPr lang="es-ES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/>
                <a:cs typeface="Calibri"/>
              </a:rPr>
              <a:t>→ </a:t>
            </a:r>
            <a:r>
              <a:rPr lang="es-ES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40% - 50% de arena </a:t>
            </a:r>
          </a:p>
          <a:p>
            <a:pPr algn="just">
              <a:spcBef>
                <a:spcPct val="50000"/>
              </a:spcBef>
              <a:buClr>
                <a:srgbClr val="9900CC"/>
              </a:buClr>
              <a:buFont typeface="Wingdings" pitchFamily="2" charset="2"/>
              <a:buChar char="v"/>
            </a:pPr>
            <a:r>
              <a:rPr lang="es-ES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s-ES" sz="2000" b="1" u="sng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Greens</a:t>
            </a:r>
            <a:r>
              <a:rPr lang="es-ES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:</a:t>
            </a:r>
          </a:p>
          <a:p>
            <a:pPr algn="just">
              <a:spcBef>
                <a:spcPct val="50000"/>
              </a:spcBef>
              <a:buClr>
                <a:srgbClr val="9900CC"/>
              </a:buClr>
            </a:pPr>
            <a:r>
              <a:rPr lang="es-ES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</a:t>
            </a:r>
            <a:r>
              <a:rPr lang="es-ES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/>
                <a:cs typeface="Calibri"/>
              </a:rPr>
              <a:t>→ </a:t>
            </a:r>
            <a:r>
              <a:rPr lang="es-ES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Buen estado: la circulación del aire suele ser muy buena</a:t>
            </a:r>
          </a:p>
          <a:p>
            <a:pPr algn="just">
              <a:spcBef>
                <a:spcPct val="50000"/>
              </a:spcBef>
              <a:buClr>
                <a:srgbClr val="9900CC"/>
              </a:buClr>
            </a:pPr>
            <a:r>
              <a:rPr lang="es-ES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/>
                <a:cs typeface="Calibri"/>
              </a:rPr>
              <a:t>   → </a:t>
            </a:r>
            <a:r>
              <a:rPr lang="es-ES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Mal estado: árboles cerca del </a:t>
            </a:r>
            <a:r>
              <a:rPr lang="es-ES" sz="20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green</a:t>
            </a:r>
            <a:r>
              <a:rPr lang="es-ES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raíces causan gran problema </a:t>
            </a:r>
          </a:p>
          <a:p>
            <a:pPr algn="just">
              <a:spcBef>
                <a:spcPct val="50000"/>
              </a:spcBef>
              <a:buClr>
                <a:srgbClr val="9900CC"/>
              </a:buClr>
              <a:buFont typeface="Wingdings" pitchFamily="2" charset="2"/>
              <a:buChar char="v"/>
            </a:pPr>
            <a:r>
              <a:rPr lang="es-ES" sz="2000" b="1" u="sng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Green </a:t>
            </a:r>
            <a:r>
              <a:rPr lang="es-ES" sz="2000" b="1" u="sng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Section</a:t>
            </a:r>
            <a:r>
              <a:rPr lang="es-ES" sz="2000" b="1" u="sng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de la USGA</a:t>
            </a:r>
            <a:r>
              <a:rPr lang="es-ES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: publicó en 1960 diferentes técnicas </a:t>
            </a:r>
          </a:p>
          <a:p>
            <a:pPr algn="just">
              <a:spcBef>
                <a:spcPct val="50000"/>
              </a:spcBef>
              <a:buClr>
                <a:srgbClr val="9900CC"/>
              </a:buClr>
            </a:pPr>
            <a:r>
              <a:rPr lang="es-ES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/>
                <a:cs typeface="Calibri"/>
              </a:rPr>
              <a:t>    → </a:t>
            </a:r>
            <a:r>
              <a:rPr lang="es-ES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Dr. </a:t>
            </a:r>
            <a:r>
              <a:rPr lang="es-ES" sz="20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Marvin</a:t>
            </a:r>
            <a:r>
              <a:rPr lang="es-ES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 </a:t>
            </a:r>
            <a:r>
              <a:rPr lang="es-ES" sz="20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Ferguson</a:t>
            </a:r>
            <a:endParaRPr lang="es-ES" sz="20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just">
              <a:spcBef>
                <a:spcPct val="50000"/>
              </a:spcBef>
              <a:buClr>
                <a:srgbClr val="9900CC"/>
              </a:buClr>
              <a:buFont typeface="Wingdings" pitchFamily="2" charset="2"/>
              <a:buChar char="v"/>
            </a:pPr>
            <a:endParaRPr lang="es-ES" sz="20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>
              <a:spcBef>
                <a:spcPct val="0"/>
              </a:spcBef>
              <a:buFont typeface="Wingdings" pitchFamily="2" charset="2"/>
              <a:buChar char="q"/>
            </a:pPr>
            <a:endParaRPr lang="es-ES" sz="5600" b="1" dirty="0" smtClean="0">
              <a:solidFill>
                <a:schemeClr val="accent3">
                  <a:tint val="90000"/>
                  <a:satMod val="120000"/>
                </a:schemeClr>
              </a:solidFill>
              <a:effectLst>
                <a:outerShdw blurRad="38100" dist="25400" dir="5400000" algn="tl" rotWithShape="0">
                  <a:srgbClr val="000000">
                    <a:alpha val="43000"/>
                  </a:srgbClr>
                </a:outerShdw>
              </a:effectLst>
              <a:latin typeface="+mj-lt"/>
              <a:ea typeface="+mj-ea"/>
              <a:cs typeface="+mj-cs"/>
            </a:endParaRPr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42910" y="500042"/>
            <a:ext cx="7851648" cy="971544"/>
          </a:xfrm>
        </p:spPr>
        <p:txBody>
          <a:bodyPr>
            <a:normAutofit fontScale="90000"/>
          </a:bodyPr>
          <a:lstStyle/>
          <a:p>
            <a:pPr algn="ctr"/>
            <a:r>
              <a:rPr lang="es-ES" dirty="0" smtClean="0">
                <a:solidFill>
                  <a:srgbClr val="FFFF00"/>
                </a:solidFill>
              </a:rPr>
              <a:t>CONSTRUCCIÓN DE GREENS</a:t>
            </a:r>
            <a:endParaRPr lang="es-ES" dirty="0">
              <a:solidFill>
                <a:srgbClr val="FFFF00"/>
              </a:solidFill>
            </a:endParaRPr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642910" y="1500150"/>
            <a:ext cx="8039128" cy="5143560"/>
          </a:xfrm>
        </p:spPr>
        <p:txBody>
          <a:bodyPr>
            <a:normAutofit/>
          </a:bodyPr>
          <a:lstStyle/>
          <a:p>
            <a:pPr algn="l">
              <a:spcBef>
                <a:spcPct val="50000"/>
              </a:spcBef>
              <a:buClr>
                <a:srgbClr val="9900CC"/>
              </a:buClr>
              <a:buFont typeface="Wingdings" pitchFamily="2" charset="2"/>
              <a:buChar char="q"/>
            </a:pPr>
            <a:r>
              <a:rPr lang="es-ES" sz="2800" b="1" u="sng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Historia</a:t>
            </a:r>
            <a:endParaRPr lang="es-ES" sz="2000" b="1" u="sng" dirty="0" smtClean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l">
              <a:spcBef>
                <a:spcPct val="50000"/>
              </a:spcBef>
              <a:buClr>
                <a:srgbClr val="9900CC"/>
              </a:buClr>
              <a:buFont typeface="Wingdings" pitchFamily="2" charset="2"/>
              <a:buChar char="v"/>
            </a:pPr>
            <a:r>
              <a:rPr lang="es-ES" sz="2000" b="1" u="sng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La nueva técnica de construcción se basaba</a:t>
            </a:r>
            <a:r>
              <a:rPr lang="es-ES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: </a:t>
            </a:r>
          </a:p>
          <a:p>
            <a:pPr algn="l">
              <a:spcBef>
                <a:spcPct val="50000"/>
              </a:spcBef>
              <a:buClr>
                <a:srgbClr val="9900CC"/>
              </a:buClr>
            </a:pPr>
            <a:r>
              <a:rPr lang="es-ES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/>
                <a:cs typeface="Calibri"/>
              </a:rPr>
              <a:t>    </a:t>
            </a:r>
            <a:r>
              <a:rPr lang="es-ES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→ El agua fluye de un suelo de textura fina </a:t>
            </a:r>
            <a:r>
              <a:rPr lang="es-ES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/>
                <a:cs typeface="Calibri"/>
              </a:rPr>
              <a:t>→ </a:t>
            </a:r>
            <a:r>
              <a:rPr lang="es-ES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textura gruesa</a:t>
            </a:r>
          </a:p>
          <a:p>
            <a:pPr algn="l">
              <a:spcBef>
                <a:spcPct val="50000"/>
              </a:spcBef>
              <a:buClr>
                <a:srgbClr val="9900CC"/>
              </a:buClr>
            </a:pPr>
            <a:r>
              <a:rPr lang="es-ES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                          Cuando la parte superior esté saturada</a:t>
            </a:r>
          </a:p>
          <a:p>
            <a:pPr algn="l">
              <a:spcBef>
                <a:spcPct val="50000"/>
              </a:spcBef>
              <a:buClr>
                <a:srgbClr val="9900CC"/>
              </a:buClr>
            </a:pPr>
            <a:endParaRPr lang="es-ES" sz="20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Calibri"/>
            </a:endParaRPr>
          </a:p>
          <a:p>
            <a:pPr algn="just">
              <a:spcBef>
                <a:spcPct val="50000"/>
              </a:spcBef>
              <a:buClr>
                <a:srgbClr val="9900CC"/>
              </a:buClr>
            </a:pPr>
            <a:r>
              <a:rPr lang="es-ES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   → Material usado = Tierra  del lugar + M.O.  + Arena    </a:t>
            </a:r>
          </a:p>
          <a:p>
            <a:pPr algn="just">
              <a:spcBef>
                <a:spcPct val="50000"/>
              </a:spcBef>
              <a:buClr>
                <a:srgbClr val="9900CC"/>
              </a:buClr>
            </a:pPr>
            <a:endParaRPr lang="es-ES" sz="20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Calibri"/>
            </a:endParaRPr>
          </a:p>
          <a:p>
            <a:pPr algn="just">
              <a:spcBef>
                <a:spcPct val="50000"/>
              </a:spcBef>
              <a:buClr>
                <a:srgbClr val="9900CC"/>
              </a:buClr>
            </a:pPr>
            <a:r>
              <a:rPr lang="es-ES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   → Proporciones </a:t>
            </a:r>
            <a:r>
              <a:rPr lang="es-ES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cs typeface="Calibri"/>
              </a:rPr>
              <a:t>1:1:1 o 2:1:1</a:t>
            </a:r>
          </a:p>
          <a:p>
            <a:pPr algn="just">
              <a:spcBef>
                <a:spcPct val="50000"/>
              </a:spcBef>
              <a:buClr>
                <a:srgbClr val="9900CC"/>
              </a:buClr>
            </a:pPr>
            <a:endParaRPr lang="es-ES" sz="20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Calibri"/>
            </a:endParaRPr>
          </a:p>
          <a:p>
            <a:pPr algn="just">
              <a:spcBef>
                <a:spcPct val="50000"/>
              </a:spcBef>
              <a:buClr>
                <a:srgbClr val="9900CC"/>
              </a:buClr>
            </a:pPr>
            <a:r>
              <a:rPr lang="es-ES" sz="2000" b="1" dirty="0" smtClean="0"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+mj-ea"/>
                <a:cs typeface="Calibri"/>
              </a:rPr>
              <a:t>    </a:t>
            </a:r>
            <a:r>
              <a:rPr lang="es-ES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→ Altura de siega en los años ´50 y ´60 </a:t>
            </a:r>
            <a:r>
              <a:rPr lang="es-ES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/>
                <a:cs typeface="Calibri"/>
              </a:rPr>
              <a:t>→ </a:t>
            </a:r>
            <a:r>
              <a:rPr lang="es-ES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6´4 mm. </a:t>
            </a:r>
          </a:p>
          <a:p>
            <a:pPr algn="just">
              <a:spcBef>
                <a:spcPct val="50000"/>
              </a:spcBef>
              <a:buClr>
                <a:srgbClr val="9900CC"/>
              </a:buClr>
            </a:pPr>
            <a:r>
              <a:rPr lang="es-ES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        </a:t>
            </a:r>
          </a:p>
        </p:txBody>
      </p:sp>
      <p:sp>
        <p:nvSpPr>
          <p:cNvPr id="4" name="3 Flecha curvada hacia la derecha"/>
          <p:cNvSpPr/>
          <p:nvPr/>
        </p:nvSpPr>
        <p:spPr>
          <a:xfrm>
            <a:off x="1285852" y="3000372"/>
            <a:ext cx="731520" cy="430334"/>
          </a:xfrm>
          <a:prstGeom prst="curvedRightArrow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dirty="0">
              <a:solidFill>
                <a:srgbClr val="92D050"/>
              </a:solidFill>
            </a:endParaRPr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42910" y="500042"/>
            <a:ext cx="7851648" cy="971544"/>
          </a:xfrm>
        </p:spPr>
        <p:txBody>
          <a:bodyPr>
            <a:normAutofit fontScale="90000"/>
          </a:bodyPr>
          <a:lstStyle/>
          <a:p>
            <a:pPr algn="ctr"/>
            <a:r>
              <a:rPr lang="es-ES" dirty="0" smtClean="0">
                <a:solidFill>
                  <a:srgbClr val="FFFF00"/>
                </a:solidFill>
              </a:rPr>
              <a:t>CONSTRUCCIÓN DE GREENS</a:t>
            </a:r>
            <a:endParaRPr lang="es-ES" dirty="0">
              <a:solidFill>
                <a:srgbClr val="FFFF00"/>
              </a:solidFill>
            </a:endParaRPr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642910" y="1500174"/>
            <a:ext cx="8286808" cy="5143560"/>
          </a:xfrm>
        </p:spPr>
        <p:txBody>
          <a:bodyPr>
            <a:normAutofit/>
          </a:bodyPr>
          <a:lstStyle/>
          <a:p>
            <a:pPr algn="l">
              <a:spcBef>
                <a:spcPct val="50000"/>
              </a:spcBef>
              <a:buClr>
                <a:srgbClr val="9900CC"/>
              </a:buClr>
              <a:buFont typeface="Wingdings" pitchFamily="2" charset="2"/>
              <a:buChar char="q"/>
            </a:pPr>
            <a:r>
              <a:rPr lang="es-ES" sz="2800" b="1" u="sng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Historia</a:t>
            </a:r>
            <a:endParaRPr lang="es-ES" sz="2000" b="1" u="sng" dirty="0" smtClean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l">
              <a:spcBef>
                <a:spcPct val="50000"/>
              </a:spcBef>
              <a:buClr>
                <a:srgbClr val="9900CC"/>
              </a:buClr>
              <a:buFont typeface="Wingdings" pitchFamily="2" charset="2"/>
              <a:buChar char="v"/>
            </a:pPr>
            <a:r>
              <a:rPr lang="es-ES" sz="2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s-ES" sz="2000" b="1" u="sng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Arena</a:t>
            </a:r>
            <a:r>
              <a:rPr lang="es-ES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en  el perfil: zona radicular sin tierra para soportar el tráfico </a:t>
            </a:r>
          </a:p>
          <a:p>
            <a:pPr algn="l">
              <a:spcBef>
                <a:spcPct val="50000"/>
              </a:spcBef>
              <a:buClr>
                <a:srgbClr val="9900CC"/>
              </a:buClr>
            </a:pPr>
            <a:r>
              <a:rPr lang="es-ES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                                                                   </a:t>
            </a:r>
            <a:r>
              <a:rPr lang="es-ES" sz="2000" b="1" u="sng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mayor  porosidad</a:t>
            </a:r>
            <a:endParaRPr lang="es-ES" sz="20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l">
              <a:spcBef>
                <a:spcPct val="50000"/>
              </a:spcBef>
              <a:buClr>
                <a:srgbClr val="9900CC"/>
              </a:buClr>
              <a:buFont typeface="Wingdings" pitchFamily="2" charset="2"/>
              <a:buChar char="v"/>
            </a:pPr>
            <a:r>
              <a:rPr lang="es-ES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A mayor cantidad de arena              </a:t>
            </a:r>
          </a:p>
          <a:p>
            <a:pPr algn="l">
              <a:spcBef>
                <a:spcPct val="50000"/>
              </a:spcBef>
              <a:buClr>
                <a:srgbClr val="9900CC"/>
              </a:buClr>
            </a:pPr>
            <a:r>
              <a:rPr lang="es-ES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                                                                   </a:t>
            </a:r>
            <a:r>
              <a:rPr lang="es-ES" sz="2000" b="1" u="sng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menor  retención</a:t>
            </a:r>
            <a:r>
              <a:rPr lang="es-ES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de  nutrientes </a:t>
            </a:r>
          </a:p>
          <a:p>
            <a:pPr algn="l">
              <a:spcBef>
                <a:spcPct val="50000"/>
              </a:spcBef>
              <a:buClr>
                <a:srgbClr val="9900CC"/>
              </a:buClr>
            </a:pPr>
            <a:r>
              <a:rPr lang="es-ES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</a:p>
          <a:p>
            <a:pPr algn="l">
              <a:spcBef>
                <a:spcPct val="50000"/>
              </a:spcBef>
              <a:buClr>
                <a:srgbClr val="9900CC"/>
              </a:buClr>
            </a:pPr>
            <a:r>
              <a:rPr lang="es-ES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                                                                   </a:t>
            </a:r>
            <a:r>
              <a:rPr lang="es-ES" sz="2000" b="1" u="sng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Nueva forma  de mantenimiento</a:t>
            </a:r>
          </a:p>
          <a:p>
            <a:pPr algn="l">
              <a:spcBef>
                <a:spcPct val="50000"/>
              </a:spcBef>
              <a:buClr>
                <a:srgbClr val="9900CC"/>
              </a:buClr>
            </a:pPr>
            <a:endParaRPr lang="es-ES" sz="2000" b="1" u="sng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l">
              <a:spcBef>
                <a:spcPct val="50000"/>
              </a:spcBef>
              <a:buClr>
                <a:srgbClr val="9900CC"/>
              </a:buClr>
              <a:buFont typeface="Wingdings" pitchFamily="2" charset="2"/>
              <a:buChar char="v"/>
            </a:pPr>
            <a:r>
              <a:rPr lang="es-ES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s-ES" sz="2000" b="1" u="sng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Arenas  finas </a:t>
            </a:r>
            <a:r>
              <a:rPr lang="es-ES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/>
                <a:cs typeface="Calibri"/>
              </a:rPr>
              <a:t>→ </a:t>
            </a:r>
            <a:r>
              <a:rPr lang="es-ES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problemas  de  infiltración</a:t>
            </a:r>
          </a:p>
          <a:p>
            <a:pPr algn="l">
              <a:spcBef>
                <a:spcPct val="50000"/>
              </a:spcBef>
              <a:buClr>
                <a:srgbClr val="9900CC"/>
              </a:buClr>
              <a:buFont typeface="Wingdings" pitchFamily="2" charset="2"/>
              <a:buChar char="v"/>
            </a:pPr>
            <a:r>
              <a:rPr lang="es-ES" sz="2000" b="1" u="sng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Arenas de granulometría  intermedia</a:t>
            </a:r>
            <a:r>
              <a:rPr lang="es-ES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s-ES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/>
                <a:cs typeface="Calibri"/>
              </a:rPr>
              <a:t>→ </a:t>
            </a:r>
            <a:r>
              <a:rPr lang="es-ES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0´25 mm y 0´50 mm.</a:t>
            </a:r>
          </a:p>
        </p:txBody>
      </p:sp>
      <p:sp>
        <p:nvSpPr>
          <p:cNvPr id="8" name="7 Flecha derecha"/>
          <p:cNvSpPr/>
          <p:nvPr/>
        </p:nvSpPr>
        <p:spPr>
          <a:xfrm rot="19562397">
            <a:off x="4308020" y="2841688"/>
            <a:ext cx="527963" cy="239159"/>
          </a:xfrm>
          <a:prstGeom prst="rightArrow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0" name="9 Flecha abajo"/>
          <p:cNvSpPr/>
          <p:nvPr/>
        </p:nvSpPr>
        <p:spPr>
          <a:xfrm>
            <a:off x="6215074" y="4000504"/>
            <a:ext cx="484632" cy="428628"/>
          </a:xfrm>
          <a:prstGeom prst="downArrow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1" name="10 Flecha derecha"/>
          <p:cNvSpPr/>
          <p:nvPr/>
        </p:nvSpPr>
        <p:spPr>
          <a:xfrm rot="2573654">
            <a:off x="4297054" y="3433828"/>
            <a:ext cx="527963" cy="239159"/>
          </a:xfrm>
          <a:prstGeom prst="rightArrow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42910" y="500042"/>
            <a:ext cx="7851648" cy="971544"/>
          </a:xfrm>
        </p:spPr>
        <p:txBody>
          <a:bodyPr>
            <a:normAutofit fontScale="90000"/>
          </a:bodyPr>
          <a:lstStyle/>
          <a:p>
            <a:pPr algn="ctr"/>
            <a:r>
              <a:rPr lang="es-ES" dirty="0" smtClean="0">
                <a:solidFill>
                  <a:srgbClr val="FFFF00"/>
                </a:solidFill>
              </a:rPr>
              <a:t>CONSTRUCCIÓN DE G</a:t>
            </a:r>
            <a:r>
              <a:rPr lang="es-ES" dirty="0" smtClean="0"/>
              <a:t>REENS</a:t>
            </a:r>
            <a:endParaRPr lang="es-ES" dirty="0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428596" y="1500174"/>
            <a:ext cx="8358246" cy="5143560"/>
          </a:xfrm>
        </p:spPr>
        <p:txBody>
          <a:bodyPr>
            <a:normAutofit/>
          </a:bodyPr>
          <a:lstStyle/>
          <a:p>
            <a:pPr algn="l">
              <a:spcBef>
                <a:spcPct val="50000"/>
              </a:spcBef>
              <a:buClr>
                <a:srgbClr val="9900CC"/>
              </a:buClr>
              <a:buFont typeface="Wingdings" pitchFamily="2" charset="2"/>
              <a:buChar char="q"/>
            </a:pPr>
            <a:r>
              <a:rPr lang="es-ES" sz="2800" b="1" u="sng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Diseño</a:t>
            </a:r>
            <a:endParaRPr lang="es-ES" sz="2000" b="1" u="sng" dirty="0" smtClean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l">
              <a:spcBef>
                <a:spcPct val="50000"/>
              </a:spcBef>
              <a:buClr>
                <a:srgbClr val="9900CC"/>
              </a:buClr>
              <a:buFont typeface="Wingdings" pitchFamily="2" charset="2"/>
              <a:buChar char="v"/>
            </a:pPr>
            <a:r>
              <a:rPr lang="es-ES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El diseño de un campo de golf debe cumplir dos principios básicos:</a:t>
            </a:r>
          </a:p>
          <a:p>
            <a:pPr lvl="1" algn="l">
              <a:spcBef>
                <a:spcPct val="50000"/>
              </a:spcBef>
              <a:buClr>
                <a:srgbClr val="9900CC"/>
              </a:buClr>
            </a:pPr>
            <a:r>
              <a:rPr lang="es-ES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 Que sea </a:t>
            </a:r>
            <a:r>
              <a:rPr lang="es-ES" sz="20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jugable</a:t>
            </a:r>
            <a:endParaRPr lang="es-ES" sz="20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lvl="1" algn="l">
              <a:spcBef>
                <a:spcPct val="50000"/>
              </a:spcBef>
              <a:buClr>
                <a:srgbClr val="9900CC"/>
              </a:buClr>
            </a:pPr>
            <a:r>
              <a:rPr lang="es-ES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 Que el diseño facilite su mantenimiento</a:t>
            </a:r>
          </a:p>
          <a:p>
            <a:pPr algn="l">
              <a:spcBef>
                <a:spcPct val="50000"/>
              </a:spcBef>
              <a:buClr>
                <a:srgbClr val="9900CC"/>
              </a:buClr>
              <a:buFont typeface="Wingdings" pitchFamily="2" charset="2"/>
              <a:buChar char="v"/>
            </a:pPr>
            <a:r>
              <a:rPr lang="es-ES" sz="2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s-ES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Existen varios factores en el diseño de un </a:t>
            </a:r>
            <a:r>
              <a:rPr lang="es-ES" sz="20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green</a:t>
            </a:r>
            <a:r>
              <a:rPr lang="es-ES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:</a:t>
            </a:r>
          </a:p>
          <a:p>
            <a:pPr algn="l">
              <a:spcBef>
                <a:spcPct val="50000"/>
              </a:spcBef>
              <a:buClr>
                <a:srgbClr val="9900CC"/>
              </a:buClr>
            </a:pPr>
            <a:r>
              <a:rPr lang="es-ES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    → Tamaño y forma                          → Obstáculos</a:t>
            </a:r>
          </a:p>
          <a:p>
            <a:pPr algn="l">
              <a:spcBef>
                <a:spcPct val="50000"/>
              </a:spcBef>
              <a:buClr>
                <a:srgbClr val="9900CC"/>
              </a:buClr>
            </a:pPr>
            <a:r>
              <a:rPr lang="es-ES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    → Ondulaciones y desniveles      → Consideraciones agronómicas</a:t>
            </a:r>
          </a:p>
          <a:p>
            <a:pPr algn="l">
              <a:spcBef>
                <a:spcPct val="50000"/>
              </a:spcBef>
              <a:buClr>
                <a:srgbClr val="9900CC"/>
              </a:buClr>
              <a:buFont typeface="Wingdings" pitchFamily="2" charset="2"/>
              <a:buChar char="v"/>
            </a:pPr>
            <a:r>
              <a:rPr lang="es-ES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Tamaño </a:t>
            </a:r>
            <a:r>
              <a:rPr lang="es-ES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/>
                <a:cs typeface="Calibri"/>
              </a:rPr>
              <a:t>→ </a:t>
            </a:r>
            <a:r>
              <a:rPr lang="es-ES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500-750 m², con desniveles  entre  el 1-3 %</a:t>
            </a:r>
          </a:p>
          <a:p>
            <a:pPr algn="l">
              <a:spcBef>
                <a:spcPct val="50000"/>
              </a:spcBef>
              <a:buClr>
                <a:srgbClr val="9900CC"/>
              </a:buClr>
              <a:buFont typeface="Wingdings" pitchFamily="2" charset="2"/>
              <a:buChar char="v"/>
            </a:pPr>
            <a:r>
              <a:rPr lang="es-ES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Mayores daños </a:t>
            </a:r>
            <a:r>
              <a:rPr lang="es-ES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/>
                <a:cs typeface="Calibri"/>
              </a:rPr>
              <a:t>→ </a:t>
            </a:r>
            <a:r>
              <a:rPr lang="es-ES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en un radio de 3 m.  alrededor de la bandera</a:t>
            </a:r>
            <a:endParaRPr lang="es-ES" sz="20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" name="4 Flecha curvada hacia la derecha"/>
          <p:cNvSpPr/>
          <p:nvPr/>
        </p:nvSpPr>
        <p:spPr>
          <a:xfrm>
            <a:off x="714348" y="2571744"/>
            <a:ext cx="357190" cy="285752"/>
          </a:xfrm>
          <a:prstGeom prst="curvedRightArrow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>
              <a:solidFill>
                <a:schemeClr val="tx1"/>
              </a:solidFill>
            </a:endParaRPr>
          </a:p>
        </p:txBody>
      </p:sp>
      <p:sp>
        <p:nvSpPr>
          <p:cNvPr id="7" name="6 Flecha curvada hacia la derecha"/>
          <p:cNvSpPr/>
          <p:nvPr/>
        </p:nvSpPr>
        <p:spPr>
          <a:xfrm>
            <a:off x="714348" y="3071810"/>
            <a:ext cx="357190" cy="285752"/>
          </a:xfrm>
          <a:prstGeom prst="curvedRightArrow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>
              <a:solidFill>
                <a:schemeClr val="tx1"/>
              </a:solidFill>
            </a:endParaRPr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42910" y="500042"/>
            <a:ext cx="7851648" cy="971544"/>
          </a:xfrm>
        </p:spPr>
        <p:txBody>
          <a:bodyPr>
            <a:normAutofit fontScale="90000"/>
          </a:bodyPr>
          <a:lstStyle/>
          <a:p>
            <a:pPr algn="ctr"/>
            <a:r>
              <a:rPr lang="es-ES" dirty="0" smtClean="0">
                <a:solidFill>
                  <a:srgbClr val="FFFF00"/>
                </a:solidFill>
              </a:rPr>
              <a:t>CONSTRUCCIÓN DE GREENS</a:t>
            </a:r>
            <a:endParaRPr lang="es-ES" dirty="0">
              <a:solidFill>
                <a:srgbClr val="FFFF00"/>
              </a:solidFill>
            </a:endParaRPr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285720" y="1500174"/>
            <a:ext cx="8643998" cy="5143560"/>
          </a:xfrm>
        </p:spPr>
        <p:txBody>
          <a:bodyPr>
            <a:normAutofit fontScale="92500"/>
          </a:bodyPr>
          <a:lstStyle/>
          <a:p>
            <a:pPr algn="l">
              <a:spcBef>
                <a:spcPct val="50000"/>
              </a:spcBef>
              <a:buClr>
                <a:srgbClr val="9900CC"/>
              </a:buClr>
              <a:buFont typeface="Wingdings" pitchFamily="2" charset="2"/>
              <a:buChar char="q"/>
            </a:pPr>
            <a:r>
              <a:rPr lang="es-ES" sz="2800" b="1" u="sng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Diseño</a:t>
            </a:r>
            <a:endParaRPr lang="es-ES" sz="2000" b="1" u="sng" dirty="0" smtClean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l">
              <a:spcBef>
                <a:spcPct val="50000"/>
              </a:spcBef>
              <a:buClr>
                <a:srgbClr val="9900CC"/>
              </a:buClr>
            </a:pPr>
            <a:r>
              <a:rPr lang="es-ES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                                                            Establecer líneas de juego preliminares</a:t>
            </a:r>
          </a:p>
          <a:p>
            <a:pPr algn="l">
              <a:spcBef>
                <a:spcPct val="50000"/>
              </a:spcBef>
              <a:buClr>
                <a:srgbClr val="9900CC"/>
              </a:buClr>
            </a:pPr>
            <a:r>
              <a:rPr lang="es-ES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 Analizar el objetivo del </a:t>
            </a:r>
            <a:r>
              <a:rPr lang="es-ES" sz="20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green</a:t>
            </a:r>
            <a:endParaRPr lang="es-ES" sz="20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l">
              <a:spcBef>
                <a:spcPct val="50000"/>
              </a:spcBef>
              <a:buClr>
                <a:srgbClr val="9900CC"/>
              </a:buClr>
            </a:pPr>
            <a:r>
              <a:rPr lang="es-ES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                                                                                    Integrar el </a:t>
            </a:r>
            <a:r>
              <a:rPr lang="es-ES" sz="20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green</a:t>
            </a:r>
            <a:r>
              <a:rPr lang="es-ES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en el medio</a:t>
            </a:r>
          </a:p>
          <a:p>
            <a:pPr algn="l">
              <a:spcBef>
                <a:spcPct val="50000"/>
              </a:spcBef>
              <a:buClr>
                <a:srgbClr val="9900CC"/>
              </a:buClr>
            </a:pPr>
            <a:r>
              <a:rPr lang="es-ES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                </a:t>
            </a:r>
          </a:p>
          <a:p>
            <a:pPr algn="l">
              <a:spcBef>
                <a:spcPct val="50000"/>
              </a:spcBef>
              <a:buClr>
                <a:srgbClr val="9900CC"/>
              </a:buClr>
            </a:pPr>
            <a:r>
              <a:rPr lang="es-ES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                                                          DISEÑO              Seleccionar posiciones  de               </a:t>
            </a:r>
          </a:p>
          <a:p>
            <a:pPr algn="l">
              <a:spcBef>
                <a:spcPct val="50000"/>
              </a:spcBef>
              <a:buClr>
                <a:srgbClr val="9900CC"/>
              </a:buClr>
            </a:pPr>
            <a:r>
              <a:rPr lang="es-ES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                                                                                         campeonato protegidas por  </a:t>
            </a:r>
          </a:p>
          <a:p>
            <a:pPr algn="l">
              <a:spcBef>
                <a:spcPct val="50000"/>
              </a:spcBef>
              <a:buClr>
                <a:srgbClr val="9900CC"/>
              </a:buClr>
            </a:pPr>
            <a:r>
              <a:rPr lang="es-ES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Pensar zonas de tránsito y sus pasillos               obstáculos </a:t>
            </a:r>
          </a:p>
          <a:p>
            <a:pPr lvl="1" algn="l">
              <a:spcBef>
                <a:spcPct val="50000"/>
              </a:spcBef>
              <a:buClr>
                <a:srgbClr val="9900CC"/>
              </a:buClr>
            </a:pPr>
            <a:endParaRPr lang="es-ES" sz="20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lvl="1" algn="l">
              <a:spcBef>
                <a:spcPct val="50000"/>
              </a:spcBef>
              <a:buClr>
                <a:srgbClr val="9900CC"/>
              </a:buClr>
            </a:pPr>
            <a:endParaRPr lang="es-ES" sz="20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lvl="1" algn="l">
              <a:spcBef>
                <a:spcPct val="50000"/>
              </a:spcBef>
              <a:buClr>
                <a:srgbClr val="9900CC"/>
              </a:buClr>
            </a:pPr>
            <a:r>
              <a:rPr lang="es-ES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Posiciones de bandera sencillas y complicadas</a:t>
            </a:r>
          </a:p>
        </p:txBody>
      </p:sp>
      <p:sp>
        <p:nvSpPr>
          <p:cNvPr id="4" name="3 Elipse"/>
          <p:cNvSpPr/>
          <p:nvPr/>
        </p:nvSpPr>
        <p:spPr>
          <a:xfrm>
            <a:off x="3643306" y="3643314"/>
            <a:ext cx="1285884" cy="571504"/>
          </a:xfrm>
          <a:prstGeom prst="ellipse">
            <a:avLst/>
          </a:prstGeom>
          <a:noFill/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5" name="4 Flecha derecha"/>
          <p:cNvSpPr/>
          <p:nvPr/>
        </p:nvSpPr>
        <p:spPr>
          <a:xfrm rot="16200000">
            <a:off x="4078077" y="2896444"/>
            <a:ext cx="978408" cy="198880"/>
          </a:xfrm>
          <a:prstGeom prst="rightArrow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6" name="5 Flecha derecha"/>
          <p:cNvSpPr/>
          <p:nvPr/>
        </p:nvSpPr>
        <p:spPr>
          <a:xfrm rot="13874721">
            <a:off x="2771377" y="3251862"/>
            <a:ext cx="978408" cy="198880"/>
          </a:xfrm>
          <a:prstGeom prst="rightArrow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7" name="6 Flecha derecha"/>
          <p:cNvSpPr/>
          <p:nvPr/>
        </p:nvSpPr>
        <p:spPr>
          <a:xfrm rot="18862628">
            <a:off x="4996426" y="3340823"/>
            <a:ext cx="422802" cy="166073"/>
          </a:xfrm>
          <a:prstGeom prst="rightArrow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8" name="7 Flecha derecha"/>
          <p:cNvSpPr/>
          <p:nvPr/>
        </p:nvSpPr>
        <p:spPr>
          <a:xfrm rot="5400000">
            <a:off x="4099936" y="5115510"/>
            <a:ext cx="1571636" cy="198880"/>
          </a:xfrm>
          <a:prstGeom prst="rightArrow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9" name="8 Flecha derecha"/>
          <p:cNvSpPr/>
          <p:nvPr/>
        </p:nvSpPr>
        <p:spPr>
          <a:xfrm rot="8174850">
            <a:off x="3261649" y="4388412"/>
            <a:ext cx="564670" cy="155962"/>
          </a:xfrm>
          <a:prstGeom prst="rightArrow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0" name="9 Flecha derecha"/>
          <p:cNvSpPr/>
          <p:nvPr/>
        </p:nvSpPr>
        <p:spPr>
          <a:xfrm rot="1943001">
            <a:off x="5000708" y="4070140"/>
            <a:ext cx="575413" cy="167386"/>
          </a:xfrm>
          <a:prstGeom prst="rightArrow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42910" y="500042"/>
            <a:ext cx="7851648" cy="971544"/>
          </a:xfrm>
        </p:spPr>
        <p:txBody>
          <a:bodyPr>
            <a:normAutofit fontScale="90000"/>
          </a:bodyPr>
          <a:lstStyle/>
          <a:p>
            <a:pPr algn="ctr"/>
            <a:r>
              <a:rPr lang="es-ES" dirty="0" smtClean="0">
                <a:solidFill>
                  <a:srgbClr val="FFFF00"/>
                </a:solidFill>
              </a:rPr>
              <a:t>CONSTRUCCIÓN DE GREENS</a:t>
            </a:r>
            <a:endParaRPr lang="es-ES" dirty="0">
              <a:solidFill>
                <a:srgbClr val="FFFF00"/>
              </a:solidFill>
            </a:endParaRPr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428596" y="1500174"/>
            <a:ext cx="8358246" cy="5143560"/>
          </a:xfrm>
        </p:spPr>
        <p:txBody>
          <a:bodyPr>
            <a:normAutofit/>
          </a:bodyPr>
          <a:lstStyle/>
          <a:p>
            <a:pPr algn="l">
              <a:spcBef>
                <a:spcPct val="50000"/>
              </a:spcBef>
              <a:buClr>
                <a:srgbClr val="9900CC"/>
              </a:buClr>
              <a:buFont typeface="Wingdings" pitchFamily="2" charset="2"/>
              <a:buChar char="q"/>
            </a:pPr>
            <a:r>
              <a:rPr lang="es-ES" sz="2800" b="1" u="sng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Materiales  constructivos</a:t>
            </a:r>
            <a:endParaRPr lang="es-ES" sz="2000" b="1" u="sng" dirty="0" smtClean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l">
              <a:spcBef>
                <a:spcPct val="50000"/>
              </a:spcBef>
              <a:buClr>
                <a:srgbClr val="9900CC"/>
              </a:buClr>
              <a:buFont typeface="Wingdings" pitchFamily="2" charset="2"/>
              <a:buChar char="v"/>
            </a:pPr>
            <a:r>
              <a:rPr lang="es-ES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Punto de comienzo en la construcción </a:t>
            </a:r>
            <a:r>
              <a:rPr lang="es-ES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/>
                <a:cs typeface="Calibri"/>
              </a:rPr>
              <a:t>→</a:t>
            </a:r>
            <a:r>
              <a:rPr lang="es-ES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selección del material</a:t>
            </a:r>
          </a:p>
          <a:p>
            <a:pPr lvl="1" algn="l">
              <a:spcBef>
                <a:spcPct val="50000"/>
              </a:spcBef>
              <a:buClr>
                <a:srgbClr val="9900CC"/>
              </a:buClr>
              <a:buFont typeface="Wingdings" pitchFamily="2" charset="2"/>
              <a:buChar char="ü"/>
            </a:pPr>
            <a:r>
              <a:rPr lang="es-ES" sz="1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</a:t>
            </a:r>
            <a:r>
              <a:rPr lang="es-ES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Conocer las características físicas y químicas</a:t>
            </a:r>
          </a:p>
          <a:p>
            <a:pPr lvl="1" algn="l">
              <a:spcBef>
                <a:spcPct val="50000"/>
              </a:spcBef>
              <a:buClr>
                <a:srgbClr val="9900CC"/>
              </a:buClr>
              <a:buFont typeface="Wingdings" pitchFamily="2" charset="2"/>
              <a:buChar char="ü"/>
            </a:pPr>
            <a:r>
              <a:rPr lang="es-ES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Envío de muestras para ser analizadas</a:t>
            </a:r>
          </a:p>
          <a:p>
            <a:pPr algn="l">
              <a:spcBef>
                <a:spcPct val="50000"/>
              </a:spcBef>
              <a:buClr>
                <a:srgbClr val="9900CC"/>
              </a:buClr>
              <a:buFont typeface="Wingdings" pitchFamily="2" charset="2"/>
              <a:buChar char="v"/>
            </a:pPr>
            <a:r>
              <a:rPr lang="es-ES" sz="2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s-ES" sz="2200" b="1" u="sng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Materiales</a:t>
            </a:r>
            <a:endParaRPr lang="es-ES" sz="2000" b="1" u="sng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l">
              <a:spcBef>
                <a:spcPct val="50000"/>
              </a:spcBef>
              <a:buClr>
                <a:srgbClr val="9900CC"/>
              </a:buClr>
            </a:pPr>
            <a:r>
              <a:rPr lang="es-ES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    → Gravas</a:t>
            </a:r>
          </a:p>
          <a:p>
            <a:pPr algn="l">
              <a:spcBef>
                <a:spcPct val="50000"/>
              </a:spcBef>
              <a:buClr>
                <a:srgbClr val="9900CC"/>
              </a:buClr>
            </a:pPr>
            <a:r>
              <a:rPr lang="es-ES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    → Arenas</a:t>
            </a:r>
          </a:p>
          <a:p>
            <a:pPr algn="l">
              <a:spcBef>
                <a:spcPct val="50000"/>
              </a:spcBef>
              <a:buClr>
                <a:srgbClr val="9900CC"/>
              </a:buClr>
            </a:pPr>
            <a:r>
              <a:rPr lang="es-ES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    → Enmiendas</a:t>
            </a:r>
          </a:p>
          <a:p>
            <a:pPr algn="l">
              <a:spcBef>
                <a:spcPct val="50000"/>
              </a:spcBef>
              <a:buClr>
                <a:srgbClr val="9900CC"/>
              </a:buClr>
            </a:pPr>
            <a:r>
              <a:rPr lang="es-ES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    → Tuberías de drenaje</a:t>
            </a:r>
          </a:p>
          <a:p>
            <a:pPr algn="l">
              <a:spcBef>
                <a:spcPct val="50000"/>
              </a:spcBef>
              <a:buClr>
                <a:srgbClr val="9900CC"/>
              </a:buClr>
            </a:pPr>
            <a:r>
              <a:rPr lang="es-ES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    → Otros materiales</a:t>
            </a:r>
            <a:endParaRPr lang="es-ES" sz="20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42910" y="500042"/>
            <a:ext cx="7851648" cy="971544"/>
          </a:xfrm>
        </p:spPr>
        <p:txBody>
          <a:bodyPr>
            <a:normAutofit fontScale="90000"/>
          </a:bodyPr>
          <a:lstStyle/>
          <a:p>
            <a:pPr algn="ctr"/>
            <a:r>
              <a:rPr lang="es-ES" dirty="0" smtClean="0">
                <a:solidFill>
                  <a:srgbClr val="FFFF00"/>
                </a:solidFill>
              </a:rPr>
              <a:t>CONSTRUCCIÓN DE GREENS</a:t>
            </a:r>
            <a:endParaRPr lang="es-ES" dirty="0">
              <a:solidFill>
                <a:srgbClr val="FFFF00"/>
              </a:solidFill>
            </a:endParaRPr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428596" y="1500174"/>
            <a:ext cx="8358246" cy="5143560"/>
          </a:xfrm>
        </p:spPr>
        <p:txBody>
          <a:bodyPr>
            <a:normAutofit/>
          </a:bodyPr>
          <a:lstStyle/>
          <a:p>
            <a:pPr algn="l">
              <a:spcBef>
                <a:spcPct val="50000"/>
              </a:spcBef>
              <a:buClr>
                <a:srgbClr val="9900CC"/>
              </a:buClr>
              <a:buFont typeface="Wingdings" pitchFamily="2" charset="2"/>
              <a:buChar char="q"/>
            </a:pPr>
            <a:r>
              <a:rPr lang="es-ES" sz="2800" b="1" u="sng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NORMATIVA PUSH-UP, CALIFORNIA Y USGA</a:t>
            </a:r>
            <a:endParaRPr lang="es-ES" sz="2000" b="1" u="sng" dirty="0" smtClean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l">
              <a:spcBef>
                <a:spcPct val="50000"/>
              </a:spcBef>
              <a:buClr>
                <a:srgbClr val="9900CC"/>
              </a:buClr>
              <a:buFont typeface="Wingdings" pitchFamily="2" charset="2"/>
              <a:buChar char="v"/>
            </a:pPr>
            <a:r>
              <a:rPr lang="es-ES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</a:t>
            </a:r>
            <a:r>
              <a:rPr lang="es-ES" sz="2000" b="1" u="sng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Greens</a:t>
            </a:r>
            <a:r>
              <a:rPr lang="es-ES" sz="2000" b="1" u="sng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</a:t>
            </a:r>
            <a:r>
              <a:rPr lang="es-ES" sz="2000" b="1" u="sng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Push</a:t>
            </a:r>
            <a:r>
              <a:rPr lang="es-ES" sz="2000" b="1" u="sng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-Up</a:t>
            </a:r>
            <a:r>
              <a:rPr lang="es-ES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:</a:t>
            </a:r>
          </a:p>
          <a:p>
            <a:pPr algn="l">
              <a:spcBef>
                <a:spcPct val="50000"/>
              </a:spcBef>
              <a:buClr>
                <a:srgbClr val="9900CC"/>
              </a:buClr>
            </a:pPr>
            <a:r>
              <a:rPr lang="es-ES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/>
                <a:cs typeface="Calibri"/>
              </a:rPr>
              <a:t>     </a:t>
            </a:r>
            <a:r>
              <a:rPr lang="es-ES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→</a:t>
            </a:r>
            <a:r>
              <a:rPr lang="es-ES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/>
                <a:cs typeface="Calibri"/>
              </a:rPr>
              <a:t> </a:t>
            </a:r>
            <a:r>
              <a:rPr lang="es-ES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Construidos con materiales originales de la zona </a:t>
            </a:r>
          </a:p>
          <a:p>
            <a:pPr algn="l">
              <a:spcBef>
                <a:spcPct val="50000"/>
              </a:spcBef>
              <a:buClr>
                <a:srgbClr val="9900CC"/>
              </a:buClr>
            </a:pPr>
            <a:r>
              <a:rPr lang="es-ES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    → Green USGA está justificado con más 15.000 salidas anuales</a:t>
            </a:r>
          </a:p>
          <a:p>
            <a:pPr algn="l">
              <a:spcBef>
                <a:spcPct val="50000"/>
              </a:spcBef>
              <a:buClr>
                <a:srgbClr val="9900CC"/>
              </a:buClr>
            </a:pPr>
            <a:r>
              <a:rPr lang="es-ES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    →</a:t>
            </a:r>
            <a:r>
              <a:rPr lang="es-ES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/>
                <a:cs typeface="Calibri"/>
              </a:rPr>
              <a:t> </a:t>
            </a:r>
            <a:r>
              <a:rPr lang="es-ES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Seguir el proceso de construcción:</a:t>
            </a:r>
          </a:p>
          <a:p>
            <a:pPr algn="l">
              <a:spcBef>
                <a:spcPct val="50000"/>
              </a:spcBef>
              <a:buClr>
                <a:srgbClr val="9900CC"/>
              </a:buClr>
            </a:pPr>
            <a:r>
              <a:rPr lang="es-ES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           </a:t>
            </a:r>
            <a:r>
              <a:rPr lang="es-ES" sz="19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Marcaje                                                              Moldeo</a:t>
            </a:r>
          </a:p>
          <a:p>
            <a:pPr algn="l">
              <a:spcBef>
                <a:spcPct val="50000"/>
              </a:spcBef>
              <a:buClr>
                <a:srgbClr val="9900CC"/>
              </a:buClr>
            </a:pPr>
            <a:r>
              <a:rPr lang="es-ES" sz="1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             I</a:t>
            </a:r>
            <a:r>
              <a:rPr lang="es-ES" sz="19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nstalación/Modificación del riego         Aireación</a:t>
            </a:r>
          </a:p>
          <a:p>
            <a:pPr algn="l">
              <a:spcBef>
                <a:spcPct val="50000"/>
              </a:spcBef>
              <a:buClr>
                <a:srgbClr val="9900CC"/>
              </a:buClr>
            </a:pPr>
            <a:r>
              <a:rPr lang="es-ES" sz="19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            Replanteo base del </a:t>
            </a:r>
            <a:r>
              <a:rPr lang="es-ES" sz="19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green</a:t>
            </a:r>
            <a:r>
              <a:rPr lang="es-ES" sz="19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                           Nivelación fina</a:t>
            </a:r>
          </a:p>
          <a:p>
            <a:pPr algn="l">
              <a:spcBef>
                <a:spcPct val="50000"/>
              </a:spcBef>
              <a:buClr>
                <a:srgbClr val="9900CC"/>
              </a:buClr>
            </a:pPr>
            <a:r>
              <a:rPr lang="es-ES" sz="19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            Siembra</a:t>
            </a:r>
          </a:p>
          <a:p>
            <a:pPr algn="l">
              <a:spcBef>
                <a:spcPct val="50000"/>
              </a:spcBef>
              <a:buClr>
                <a:srgbClr val="9900CC"/>
              </a:buClr>
            </a:pPr>
            <a:r>
              <a:rPr lang="es-ES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   </a:t>
            </a:r>
          </a:p>
        </p:txBody>
      </p:sp>
      <p:sp>
        <p:nvSpPr>
          <p:cNvPr id="6" name="5 Estrella de 4 puntas"/>
          <p:cNvSpPr/>
          <p:nvPr/>
        </p:nvSpPr>
        <p:spPr>
          <a:xfrm>
            <a:off x="857224" y="4000504"/>
            <a:ext cx="214314" cy="214314"/>
          </a:xfrm>
          <a:prstGeom prst="star4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7" name="6 Estrella de 4 puntas"/>
          <p:cNvSpPr/>
          <p:nvPr/>
        </p:nvSpPr>
        <p:spPr>
          <a:xfrm>
            <a:off x="857224" y="4429132"/>
            <a:ext cx="214314" cy="214314"/>
          </a:xfrm>
          <a:prstGeom prst="star4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8" name="7 Estrella de 4 puntas"/>
          <p:cNvSpPr/>
          <p:nvPr/>
        </p:nvSpPr>
        <p:spPr>
          <a:xfrm>
            <a:off x="857224" y="4857760"/>
            <a:ext cx="214314" cy="214314"/>
          </a:xfrm>
          <a:prstGeom prst="star4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9" name="8 Estrella de 4 puntas"/>
          <p:cNvSpPr/>
          <p:nvPr/>
        </p:nvSpPr>
        <p:spPr>
          <a:xfrm>
            <a:off x="857224" y="5286388"/>
            <a:ext cx="214314" cy="214314"/>
          </a:xfrm>
          <a:prstGeom prst="star4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0" name="9 Estrella de 4 puntas"/>
          <p:cNvSpPr/>
          <p:nvPr/>
        </p:nvSpPr>
        <p:spPr>
          <a:xfrm>
            <a:off x="5286380" y="4000504"/>
            <a:ext cx="214314" cy="214314"/>
          </a:xfrm>
          <a:prstGeom prst="star4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1" name="10 Estrella de 4 puntas"/>
          <p:cNvSpPr/>
          <p:nvPr/>
        </p:nvSpPr>
        <p:spPr>
          <a:xfrm>
            <a:off x="5286380" y="4429132"/>
            <a:ext cx="214314" cy="214314"/>
          </a:xfrm>
          <a:prstGeom prst="star4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2" name="11 Estrella de 4 puntas"/>
          <p:cNvSpPr/>
          <p:nvPr/>
        </p:nvSpPr>
        <p:spPr>
          <a:xfrm>
            <a:off x="5286380" y="4857760"/>
            <a:ext cx="214314" cy="214314"/>
          </a:xfrm>
          <a:prstGeom prst="star4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42910" y="500042"/>
            <a:ext cx="7851648" cy="971544"/>
          </a:xfrm>
        </p:spPr>
        <p:txBody>
          <a:bodyPr>
            <a:normAutofit fontScale="90000"/>
          </a:bodyPr>
          <a:lstStyle/>
          <a:p>
            <a:pPr algn="ctr"/>
            <a:r>
              <a:rPr lang="es-ES" dirty="0" smtClean="0">
                <a:solidFill>
                  <a:srgbClr val="FFFF00"/>
                </a:solidFill>
              </a:rPr>
              <a:t>CONSTRUCCIÓN DE GREENS</a:t>
            </a:r>
            <a:endParaRPr lang="es-ES" dirty="0">
              <a:solidFill>
                <a:srgbClr val="FFFF00"/>
              </a:solidFill>
            </a:endParaRPr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428596" y="1500174"/>
            <a:ext cx="8358246" cy="5143560"/>
          </a:xfrm>
        </p:spPr>
        <p:txBody>
          <a:bodyPr>
            <a:normAutofit/>
          </a:bodyPr>
          <a:lstStyle/>
          <a:p>
            <a:pPr algn="l">
              <a:spcBef>
                <a:spcPct val="50000"/>
              </a:spcBef>
              <a:buClr>
                <a:srgbClr val="9900CC"/>
              </a:buClr>
              <a:buFont typeface="Wingdings" pitchFamily="2" charset="2"/>
              <a:buChar char="q"/>
            </a:pPr>
            <a:r>
              <a:rPr lang="es-ES" sz="2800" b="1" u="sng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NORMATIVA PUSH-UP, CALIFORNIA Y USGA</a:t>
            </a:r>
            <a:endParaRPr lang="es-ES" sz="2000" b="1" u="sng" dirty="0" smtClean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l">
              <a:spcBef>
                <a:spcPct val="50000"/>
              </a:spcBef>
              <a:buClr>
                <a:srgbClr val="9900CC"/>
              </a:buClr>
              <a:buFont typeface="Wingdings" pitchFamily="2" charset="2"/>
              <a:buChar char="v"/>
            </a:pPr>
            <a:r>
              <a:rPr lang="es-ES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</a:t>
            </a:r>
            <a:r>
              <a:rPr lang="es-ES" sz="2000" b="1" u="sng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Greens</a:t>
            </a:r>
            <a:r>
              <a:rPr lang="es-ES" sz="2000" b="1" u="sng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California</a:t>
            </a:r>
            <a:r>
              <a:rPr lang="es-ES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:</a:t>
            </a:r>
          </a:p>
          <a:p>
            <a:pPr algn="l">
              <a:spcBef>
                <a:spcPct val="50000"/>
              </a:spcBef>
              <a:buClr>
                <a:srgbClr val="9900CC"/>
              </a:buClr>
            </a:pPr>
            <a:r>
              <a:rPr lang="es-ES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/>
                <a:cs typeface="Calibri"/>
              </a:rPr>
              <a:t>     </a:t>
            </a:r>
            <a:r>
              <a:rPr lang="es-ES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→</a:t>
            </a:r>
            <a:r>
              <a:rPr lang="es-ES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/>
                <a:cs typeface="Calibri"/>
              </a:rPr>
              <a:t> </a:t>
            </a:r>
            <a:r>
              <a:rPr lang="es-ES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Construidos con arena pura + sistema interno de drenaje </a:t>
            </a:r>
          </a:p>
          <a:p>
            <a:pPr algn="l">
              <a:spcBef>
                <a:spcPct val="50000"/>
              </a:spcBef>
              <a:buClr>
                <a:srgbClr val="9900CC"/>
              </a:buClr>
            </a:pPr>
            <a:r>
              <a:rPr lang="es-ES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    → Coste 50 % más barato que los </a:t>
            </a:r>
            <a:r>
              <a:rPr lang="es-ES" sz="20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greens</a:t>
            </a:r>
            <a:r>
              <a:rPr lang="es-ES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USGA</a:t>
            </a:r>
          </a:p>
          <a:p>
            <a:pPr algn="l">
              <a:spcBef>
                <a:spcPct val="50000"/>
              </a:spcBef>
              <a:buClr>
                <a:srgbClr val="9900CC"/>
              </a:buClr>
            </a:pPr>
            <a:r>
              <a:rPr lang="es-ES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    </a:t>
            </a:r>
            <a:endParaRPr lang="es-ES" sz="20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1026" name="Picture 2" descr="california sand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897592" y="3714752"/>
            <a:ext cx="3664856" cy="28574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7" name="Picture 3" descr="california perfil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000628" y="3714752"/>
            <a:ext cx="3673953" cy="285751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42910" y="500042"/>
            <a:ext cx="7851648" cy="971544"/>
          </a:xfrm>
        </p:spPr>
        <p:txBody>
          <a:bodyPr>
            <a:normAutofit fontScale="90000"/>
          </a:bodyPr>
          <a:lstStyle/>
          <a:p>
            <a:pPr algn="ctr"/>
            <a:r>
              <a:rPr lang="es-ES" dirty="0" smtClean="0">
                <a:solidFill>
                  <a:srgbClr val="FFFF00"/>
                </a:solidFill>
              </a:rPr>
              <a:t>CONSTRUCCIÓN DE GREENS</a:t>
            </a:r>
            <a:endParaRPr lang="es-ES" dirty="0">
              <a:solidFill>
                <a:srgbClr val="FFFF00"/>
              </a:solidFill>
            </a:endParaRPr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428596" y="1500174"/>
            <a:ext cx="8358246" cy="5143560"/>
          </a:xfrm>
        </p:spPr>
        <p:txBody>
          <a:bodyPr>
            <a:normAutofit/>
          </a:bodyPr>
          <a:lstStyle/>
          <a:p>
            <a:pPr algn="l">
              <a:spcBef>
                <a:spcPct val="50000"/>
              </a:spcBef>
              <a:buClr>
                <a:srgbClr val="9900CC"/>
              </a:buClr>
              <a:buFont typeface="Wingdings" pitchFamily="2" charset="2"/>
              <a:buChar char="q"/>
            </a:pPr>
            <a:r>
              <a:rPr lang="es-ES" sz="2800" b="1" u="sng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NORMATIVA PUSH-UP, CALIFORNIA Y USGA</a:t>
            </a:r>
            <a:endParaRPr lang="es-ES" sz="2000" b="1" u="sng" dirty="0" smtClean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l">
              <a:spcBef>
                <a:spcPct val="50000"/>
              </a:spcBef>
              <a:buClr>
                <a:srgbClr val="9900CC"/>
              </a:buClr>
              <a:buFont typeface="Wingdings" pitchFamily="2" charset="2"/>
              <a:buChar char="v"/>
            </a:pPr>
            <a:r>
              <a:rPr lang="es-ES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</a:t>
            </a:r>
            <a:r>
              <a:rPr lang="es-ES" sz="2000" b="1" u="sng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Greens</a:t>
            </a:r>
            <a:r>
              <a:rPr lang="es-ES" sz="2000" b="1" u="sng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California</a:t>
            </a:r>
            <a:r>
              <a:rPr lang="es-ES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:</a:t>
            </a:r>
          </a:p>
          <a:p>
            <a:pPr algn="l">
              <a:spcBef>
                <a:spcPct val="50000"/>
              </a:spcBef>
              <a:buClr>
                <a:srgbClr val="9900CC"/>
              </a:buClr>
            </a:pPr>
            <a:r>
              <a:rPr lang="es-ES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/>
                <a:cs typeface="Calibri"/>
              </a:rPr>
              <a:t>     </a:t>
            </a:r>
            <a:r>
              <a:rPr lang="es-ES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→</a:t>
            </a:r>
            <a:r>
              <a:rPr lang="es-ES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/>
                <a:cs typeface="Calibri"/>
              </a:rPr>
              <a:t> </a:t>
            </a:r>
            <a:r>
              <a:rPr lang="es-ES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Distancia entre zanjas de drenaje es muy importante, basada en:</a:t>
            </a:r>
          </a:p>
          <a:p>
            <a:pPr algn="l">
              <a:spcBef>
                <a:spcPct val="50000"/>
              </a:spcBef>
              <a:buClr>
                <a:srgbClr val="9900CC"/>
              </a:buClr>
            </a:pPr>
            <a:r>
              <a:rPr lang="es-ES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           Permeabilidad arena usada               Pendiente</a:t>
            </a:r>
          </a:p>
          <a:p>
            <a:pPr algn="l">
              <a:spcBef>
                <a:spcPct val="50000"/>
              </a:spcBef>
              <a:buClr>
                <a:srgbClr val="9900CC"/>
              </a:buClr>
            </a:pPr>
            <a:r>
              <a:rPr lang="es-ES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           Precipitación media                             Cantidad de agua a desalojar </a:t>
            </a:r>
          </a:p>
          <a:p>
            <a:pPr algn="l">
              <a:spcBef>
                <a:spcPct val="50000"/>
              </a:spcBef>
              <a:buClr>
                <a:srgbClr val="9900CC"/>
              </a:buClr>
            </a:pPr>
            <a:r>
              <a:rPr lang="es-ES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                                                                                              </a:t>
            </a:r>
          </a:p>
          <a:p>
            <a:pPr algn="l">
              <a:spcBef>
                <a:spcPct val="50000"/>
              </a:spcBef>
              <a:buClr>
                <a:srgbClr val="9900CC"/>
              </a:buClr>
            </a:pPr>
            <a:r>
              <a:rPr lang="es-ES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              </a:t>
            </a:r>
          </a:p>
          <a:p>
            <a:pPr algn="l">
              <a:spcBef>
                <a:spcPct val="50000"/>
              </a:spcBef>
              <a:buClr>
                <a:srgbClr val="9900CC"/>
              </a:buClr>
            </a:pPr>
            <a:r>
              <a:rPr lang="es-ES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             </a:t>
            </a:r>
          </a:p>
          <a:p>
            <a:pPr algn="l">
              <a:spcBef>
                <a:spcPct val="50000"/>
              </a:spcBef>
              <a:buClr>
                <a:srgbClr val="9900CC"/>
              </a:buClr>
            </a:pPr>
            <a:r>
              <a:rPr lang="es-ES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   </a:t>
            </a:r>
          </a:p>
          <a:p>
            <a:pPr algn="l">
              <a:spcBef>
                <a:spcPct val="50000"/>
              </a:spcBef>
              <a:buClr>
                <a:srgbClr val="9900CC"/>
              </a:buClr>
            </a:pPr>
            <a:r>
              <a:rPr lang="es-ES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    </a:t>
            </a:r>
            <a:endParaRPr lang="es-ES" sz="20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6" name="5 Flecha curvada hacia la derecha"/>
          <p:cNvSpPr/>
          <p:nvPr/>
        </p:nvSpPr>
        <p:spPr>
          <a:xfrm>
            <a:off x="642910" y="3500438"/>
            <a:ext cx="357190" cy="285752"/>
          </a:xfrm>
          <a:prstGeom prst="curvedRightArrow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>
              <a:solidFill>
                <a:schemeClr val="tx1"/>
              </a:solidFill>
            </a:endParaRPr>
          </a:p>
        </p:txBody>
      </p:sp>
      <p:sp>
        <p:nvSpPr>
          <p:cNvPr id="7" name="6 Flecha curvada hacia la derecha"/>
          <p:cNvSpPr/>
          <p:nvPr/>
        </p:nvSpPr>
        <p:spPr>
          <a:xfrm>
            <a:off x="642910" y="3000372"/>
            <a:ext cx="357190" cy="285752"/>
          </a:xfrm>
          <a:prstGeom prst="curvedRightArrow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>
              <a:solidFill>
                <a:schemeClr val="tx1"/>
              </a:solidFill>
            </a:endParaRPr>
          </a:p>
        </p:txBody>
      </p:sp>
      <p:sp>
        <p:nvSpPr>
          <p:cNvPr id="8" name="7 Flecha curvada hacia la derecha"/>
          <p:cNvSpPr/>
          <p:nvPr/>
        </p:nvSpPr>
        <p:spPr>
          <a:xfrm>
            <a:off x="4857752" y="3500438"/>
            <a:ext cx="357190" cy="285752"/>
          </a:xfrm>
          <a:prstGeom prst="curvedRightArrow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>
              <a:solidFill>
                <a:schemeClr val="tx1"/>
              </a:solidFill>
            </a:endParaRPr>
          </a:p>
        </p:txBody>
      </p:sp>
      <p:sp>
        <p:nvSpPr>
          <p:cNvPr id="9" name="8 Flecha curvada hacia la derecha"/>
          <p:cNvSpPr/>
          <p:nvPr/>
        </p:nvSpPr>
        <p:spPr>
          <a:xfrm>
            <a:off x="4857752" y="3071810"/>
            <a:ext cx="357190" cy="285752"/>
          </a:xfrm>
          <a:prstGeom prst="curvedRightArrow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>
              <a:solidFill>
                <a:schemeClr val="tx1"/>
              </a:solidFill>
            </a:endParaRPr>
          </a:p>
        </p:txBody>
      </p:sp>
      <p:pic>
        <p:nvPicPr>
          <p:cNvPr id="2050" name="Picture 2" descr="drenaje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571736" y="4071942"/>
            <a:ext cx="3228975" cy="2371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42910" y="500042"/>
            <a:ext cx="7851648" cy="971544"/>
          </a:xfrm>
        </p:spPr>
        <p:txBody>
          <a:bodyPr>
            <a:normAutofit fontScale="90000"/>
          </a:bodyPr>
          <a:lstStyle/>
          <a:p>
            <a:pPr algn="ctr"/>
            <a:r>
              <a:rPr lang="es-ES" dirty="0" smtClean="0">
                <a:solidFill>
                  <a:srgbClr val="FFFF00"/>
                </a:solidFill>
              </a:rPr>
              <a:t>CONSTRUCCIÓN DE GREENS</a:t>
            </a:r>
            <a:endParaRPr lang="es-ES" dirty="0">
              <a:solidFill>
                <a:srgbClr val="FFFF00"/>
              </a:solidFill>
            </a:endParaRPr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428596" y="1500174"/>
            <a:ext cx="8358246" cy="5143560"/>
          </a:xfrm>
        </p:spPr>
        <p:txBody>
          <a:bodyPr>
            <a:normAutofit fontScale="92500" lnSpcReduction="20000"/>
          </a:bodyPr>
          <a:lstStyle/>
          <a:p>
            <a:pPr algn="l">
              <a:spcBef>
                <a:spcPct val="50000"/>
              </a:spcBef>
              <a:buClr>
                <a:srgbClr val="9900CC"/>
              </a:buClr>
              <a:buFont typeface="Wingdings" pitchFamily="2" charset="2"/>
              <a:buChar char="q"/>
            </a:pPr>
            <a:r>
              <a:rPr lang="es-ES" sz="3000" b="1" u="sng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NORMATIVA PUSH-UP, CALIFORNIA Y USGA</a:t>
            </a:r>
          </a:p>
          <a:p>
            <a:pPr algn="l">
              <a:spcBef>
                <a:spcPct val="50000"/>
              </a:spcBef>
              <a:buClr>
                <a:srgbClr val="9900CC"/>
              </a:buClr>
              <a:buFont typeface="Wingdings" pitchFamily="2" charset="2"/>
              <a:buChar char="v"/>
            </a:pPr>
            <a:r>
              <a:rPr lang="es-ES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</a:t>
            </a:r>
            <a:r>
              <a:rPr lang="es-ES" sz="2200" b="1" u="sng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Greens</a:t>
            </a:r>
            <a:r>
              <a:rPr lang="es-ES" sz="2200" b="1" u="sng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California</a:t>
            </a:r>
            <a:r>
              <a:rPr lang="es-ES" sz="2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:</a:t>
            </a:r>
          </a:p>
          <a:p>
            <a:pPr algn="l">
              <a:spcBef>
                <a:spcPct val="50000"/>
              </a:spcBef>
              <a:buClr>
                <a:srgbClr val="9900CC"/>
              </a:buClr>
            </a:pPr>
            <a:r>
              <a:rPr lang="es-ES" sz="2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/>
                <a:cs typeface="Calibri"/>
              </a:rPr>
              <a:t>     </a:t>
            </a:r>
            <a:r>
              <a:rPr lang="es-ES" sz="2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→</a:t>
            </a:r>
            <a:r>
              <a:rPr lang="es-ES" sz="2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/>
                <a:cs typeface="Calibri"/>
              </a:rPr>
              <a:t> </a:t>
            </a:r>
            <a:r>
              <a:rPr lang="es-ES" sz="2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Manejo </a:t>
            </a:r>
            <a:r>
              <a:rPr lang="es-ES" sz="2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más </a:t>
            </a:r>
            <a:r>
              <a:rPr lang="es-ES" sz="2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complejo debido a:</a:t>
            </a:r>
          </a:p>
          <a:p>
            <a:pPr algn="l">
              <a:spcBef>
                <a:spcPct val="50000"/>
              </a:spcBef>
              <a:buClr>
                <a:srgbClr val="9900CC"/>
              </a:buClr>
            </a:pPr>
            <a:endParaRPr lang="es-ES" sz="22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Calibri"/>
            </a:endParaRPr>
          </a:p>
          <a:p>
            <a:pPr algn="l">
              <a:spcBef>
                <a:spcPct val="50000"/>
              </a:spcBef>
              <a:buClr>
                <a:srgbClr val="9900CC"/>
              </a:buClr>
            </a:pPr>
            <a:r>
              <a:rPr lang="es-ES" sz="2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           Mantener la fertilidad en un medio meramente arenoso </a:t>
            </a:r>
          </a:p>
          <a:p>
            <a:pPr algn="l">
              <a:spcBef>
                <a:spcPct val="50000"/>
              </a:spcBef>
              <a:buClr>
                <a:srgbClr val="9900CC"/>
              </a:buClr>
            </a:pPr>
            <a:r>
              <a:rPr lang="es-ES" sz="2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          </a:t>
            </a:r>
          </a:p>
          <a:p>
            <a:pPr algn="l">
              <a:spcBef>
                <a:spcPct val="50000"/>
              </a:spcBef>
              <a:buClr>
                <a:srgbClr val="9900CC"/>
              </a:buClr>
            </a:pPr>
            <a:r>
              <a:rPr lang="es-ES" sz="2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           Especies como el </a:t>
            </a:r>
            <a:r>
              <a:rPr lang="es-ES" sz="22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Agrostis</a:t>
            </a:r>
            <a:r>
              <a:rPr lang="es-ES" sz="2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más  propensas al </a:t>
            </a:r>
            <a:r>
              <a:rPr lang="es-ES" sz="2200" b="1" i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Pythium</a:t>
            </a:r>
            <a:r>
              <a:rPr lang="es-ES" sz="2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en arena</a:t>
            </a:r>
          </a:p>
          <a:p>
            <a:pPr algn="l">
              <a:spcBef>
                <a:spcPct val="50000"/>
              </a:spcBef>
              <a:buClr>
                <a:srgbClr val="9900CC"/>
              </a:buClr>
            </a:pPr>
            <a:endParaRPr lang="es-ES" sz="22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Calibri"/>
            </a:endParaRPr>
          </a:p>
          <a:p>
            <a:pPr algn="l">
              <a:spcBef>
                <a:spcPct val="50000"/>
              </a:spcBef>
              <a:buClr>
                <a:srgbClr val="9900CC"/>
              </a:buClr>
            </a:pPr>
            <a:r>
              <a:rPr lang="es-ES" sz="2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           La ausencia de M.O. aumenta la lixiviación de los fitosanitarios     </a:t>
            </a:r>
          </a:p>
          <a:p>
            <a:pPr algn="l">
              <a:spcBef>
                <a:spcPct val="50000"/>
              </a:spcBef>
              <a:buClr>
                <a:srgbClr val="9900CC"/>
              </a:buClr>
            </a:pPr>
            <a:r>
              <a:rPr lang="es-ES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              </a:t>
            </a:r>
          </a:p>
          <a:p>
            <a:pPr algn="l">
              <a:spcBef>
                <a:spcPct val="50000"/>
              </a:spcBef>
              <a:buClr>
                <a:srgbClr val="9900CC"/>
              </a:buClr>
            </a:pPr>
            <a:r>
              <a:rPr lang="es-ES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             </a:t>
            </a:r>
          </a:p>
          <a:p>
            <a:pPr algn="l">
              <a:spcBef>
                <a:spcPct val="50000"/>
              </a:spcBef>
              <a:buClr>
                <a:srgbClr val="9900CC"/>
              </a:buClr>
            </a:pPr>
            <a:r>
              <a:rPr lang="es-ES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   </a:t>
            </a:r>
          </a:p>
          <a:p>
            <a:pPr algn="l">
              <a:spcBef>
                <a:spcPct val="50000"/>
              </a:spcBef>
              <a:buClr>
                <a:srgbClr val="9900CC"/>
              </a:buClr>
            </a:pPr>
            <a:r>
              <a:rPr lang="es-ES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    </a:t>
            </a:r>
            <a:endParaRPr lang="es-ES" sz="20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6" name="5 Flecha curvada hacia la derecha"/>
          <p:cNvSpPr/>
          <p:nvPr/>
        </p:nvSpPr>
        <p:spPr>
          <a:xfrm>
            <a:off x="642910" y="4000504"/>
            <a:ext cx="357190" cy="285752"/>
          </a:xfrm>
          <a:prstGeom prst="curvedRightArrow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>
              <a:solidFill>
                <a:schemeClr val="tx1"/>
              </a:solidFill>
            </a:endParaRPr>
          </a:p>
        </p:txBody>
      </p:sp>
      <p:sp>
        <p:nvSpPr>
          <p:cNvPr id="7" name="6 Flecha curvada hacia la derecha"/>
          <p:cNvSpPr/>
          <p:nvPr/>
        </p:nvSpPr>
        <p:spPr>
          <a:xfrm>
            <a:off x="642910" y="3143248"/>
            <a:ext cx="357190" cy="285752"/>
          </a:xfrm>
          <a:prstGeom prst="curvedRightArrow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>
              <a:solidFill>
                <a:schemeClr val="tx1"/>
              </a:solidFill>
            </a:endParaRPr>
          </a:p>
        </p:txBody>
      </p:sp>
      <p:sp>
        <p:nvSpPr>
          <p:cNvPr id="11" name="10 Flecha curvada hacia la derecha"/>
          <p:cNvSpPr/>
          <p:nvPr/>
        </p:nvSpPr>
        <p:spPr>
          <a:xfrm>
            <a:off x="642910" y="4786322"/>
            <a:ext cx="357190" cy="285752"/>
          </a:xfrm>
          <a:prstGeom prst="curvedRightArrow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>
              <a:solidFill>
                <a:schemeClr val="tx1"/>
              </a:solidFill>
            </a:endParaRPr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42910" y="500042"/>
            <a:ext cx="7851648" cy="971544"/>
          </a:xfrm>
        </p:spPr>
        <p:txBody>
          <a:bodyPr>
            <a:normAutofit fontScale="90000"/>
          </a:bodyPr>
          <a:lstStyle/>
          <a:p>
            <a:pPr algn="ctr"/>
            <a:r>
              <a:rPr lang="es-ES" dirty="0" smtClean="0">
                <a:solidFill>
                  <a:srgbClr val="FFFF00"/>
                </a:solidFill>
              </a:rPr>
              <a:t>CONSTRUCCIÓN DE GREENS</a:t>
            </a:r>
            <a:endParaRPr lang="es-ES" dirty="0">
              <a:solidFill>
                <a:srgbClr val="FFFF00"/>
              </a:solidFill>
            </a:endParaRPr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428596" y="1500174"/>
            <a:ext cx="8358246" cy="5143560"/>
          </a:xfrm>
        </p:spPr>
        <p:txBody>
          <a:bodyPr>
            <a:normAutofit fontScale="32500" lnSpcReduction="20000"/>
          </a:bodyPr>
          <a:lstStyle/>
          <a:p>
            <a:pPr algn="l">
              <a:spcBef>
                <a:spcPct val="50000"/>
              </a:spcBef>
              <a:buClr>
                <a:srgbClr val="9900CC"/>
              </a:buClr>
              <a:buFont typeface="Wingdings" pitchFamily="2" charset="2"/>
              <a:buChar char="q"/>
            </a:pPr>
            <a:r>
              <a:rPr lang="es-ES" sz="8600" b="1" u="sng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NORMATIVA PUSH-UP, CALIFORNIA Y USGA</a:t>
            </a:r>
          </a:p>
          <a:p>
            <a:pPr algn="l">
              <a:spcBef>
                <a:spcPct val="50000"/>
              </a:spcBef>
              <a:buClr>
                <a:srgbClr val="9900CC"/>
              </a:buClr>
              <a:buFont typeface="Wingdings" pitchFamily="2" charset="2"/>
              <a:buChar char="v"/>
            </a:pPr>
            <a:r>
              <a:rPr lang="es-ES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</a:t>
            </a:r>
            <a:r>
              <a:rPr lang="es-ES" sz="6200" b="1" u="sng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Greens</a:t>
            </a:r>
            <a:r>
              <a:rPr lang="es-ES" sz="6200" b="1" u="sng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USGA</a:t>
            </a:r>
            <a:r>
              <a:rPr lang="es-ES" sz="6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:</a:t>
            </a:r>
          </a:p>
          <a:p>
            <a:pPr algn="l">
              <a:spcBef>
                <a:spcPct val="50000"/>
              </a:spcBef>
              <a:buClr>
                <a:srgbClr val="9900CC"/>
              </a:buClr>
            </a:pPr>
            <a:r>
              <a:rPr lang="es-ES" sz="6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/>
                <a:cs typeface="Calibri"/>
              </a:rPr>
              <a:t>     </a:t>
            </a:r>
            <a:r>
              <a:rPr lang="es-ES" sz="6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→</a:t>
            </a:r>
            <a:r>
              <a:rPr lang="es-ES" sz="6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/>
                <a:cs typeface="Calibri"/>
              </a:rPr>
              <a:t> </a:t>
            </a:r>
            <a:r>
              <a:rPr lang="es-ES" sz="6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Elevado coste de construcción</a:t>
            </a:r>
          </a:p>
          <a:p>
            <a:pPr algn="l">
              <a:spcBef>
                <a:spcPct val="50000"/>
              </a:spcBef>
              <a:buClr>
                <a:srgbClr val="9900CC"/>
              </a:buClr>
            </a:pPr>
            <a:r>
              <a:rPr lang="es-ES" sz="6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/>
                <a:cs typeface="Calibri"/>
              </a:rPr>
              <a:t>     </a:t>
            </a:r>
            <a:r>
              <a:rPr lang="es-ES" sz="6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→</a:t>
            </a:r>
            <a:r>
              <a:rPr lang="es-ES" sz="6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/>
                <a:cs typeface="Calibri"/>
              </a:rPr>
              <a:t> </a:t>
            </a:r>
            <a:r>
              <a:rPr lang="es-ES" sz="6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Mayor resistencia a la compactación</a:t>
            </a:r>
          </a:p>
          <a:p>
            <a:pPr algn="l">
              <a:spcBef>
                <a:spcPct val="50000"/>
              </a:spcBef>
              <a:buClr>
                <a:srgbClr val="9900CC"/>
              </a:buClr>
            </a:pPr>
            <a:r>
              <a:rPr lang="es-ES" sz="6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    →</a:t>
            </a:r>
            <a:r>
              <a:rPr lang="es-ES" sz="6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/>
                <a:cs typeface="Calibri"/>
              </a:rPr>
              <a:t> </a:t>
            </a:r>
            <a:r>
              <a:rPr lang="es-ES" sz="6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Método constructivo y establecimiento</a:t>
            </a:r>
          </a:p>
          <a:p>
            <a:pPr algn="l">
              <a:spcBef>
                <a:spcPct val="50000"/>
              </a:spcBef>
              <a:buClr>
                <a:srgbClr val="9900CC"/>
              </a:buClr>
            </a:pPr>
            <a:endParaRPr lang="es-ES" sz="29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Calibri"/>
            </a:endParaRPr>
          </a:p>
          <a:p>
            <a:pPr algn="l">
              <a:spcBef>
                <a:spcPct val="50000"/>
              </a:spcBef>
              <a:buClr>
                <a:srgbClr val="9900CC"/>
              </a:buClr>
            </a:pPr>
            <a:r>
              <a:rPr lang="es-ES" sz="55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       1. Topografía y estaquillado                    7.  Enmiendas</a:t>
            </a:r>
          </a:p>
          <a:p>
            <a:pPr algn="l">
              <a:spcBef>
                <a:spcPct val="50000"/>
              </a:spcBef>
              <a:buClr>
                <a:srgbClr val="9900CC"/>
              </a:buClr>
            </a:pPr>
            <a:r>
              <a:rPr lang="es-ES" sz="55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       2. Instalación sistema drenaje               8.  Fertilización</a:t>
            </a:r>
          </a:p>
          <a:p>
            <a:pPr algn="l">
              <a:spcBef>
                <a:spcPct val="50000"/>
              </a:spcBef>
              <a:buClr>
                <a:srgbClr val="9900CC"/>
              </a:buClr>
            </a:pPr>
            <a:r>
              <a:rPr lang="es-ES" sz="55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       3. Instalación sistema drenaje               9.  Preparación final del terreno</a:t>
            </a:r>
          </a:p>
          <a:p>
            <a:pPr algn="l">
              <a:spcBef>
                <a:spcPct val="50000"/>
              </a:spcBef>
              <a:buClr>
                <a:srgbClr val="9900CC"/>
              </a:buClr>
            </a:pPr>
            <a:r>
              <a:rPr lang="es-ES" sz="55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       4. Grava, sellado y enraizamiento       10.  </a:t>
            </a:r>
            <a:r>
              <a:rPr lang="es-ES" sz="55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Selec</a:t>
            </a:r>
            <a:r>
              <a:rPr lang="es-ES" sz="55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. Especies cespitosas</a:t>
            </a:r>
          </a:p>
          <a:p>
            <a:pPr algn="l">
              <a:spcBef>
                <a:spcPct val="50000"/>
              </a:spcBef>
              <a:buClr>
                <a:srgbClr val="9900CC"/>
              </a:buClr>
            </a:pPr>
            <a:r>
              <a:rPr lang="es-ES" sz="55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       5. Instalación sistema riego                   11.  Siembra</a:t>
            </a:r>
          </a:p>
          <a:p>
            <a:pPr algn="l">
              <a:spcBef>
                <a:spcPct val="50000"/>
              </a:spcBef>
              <a:buClr>
                <a:srgbClr val="9900CC"/>
              </a:buClr>
            </a:pPr>
            <a:r>
              <a:rPr lang="es-ES" sz="55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       6. Moldeo final                                          12.  Cuidados post- </a:t>
            </a:r>
            <a:r>
              <a:rPr lang="es-ES" sz="55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siembra  </a:t>
            </a:r>
            <a:endParaRPr lang="es-ES" sz="55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Calibri"/>
            </a:endParaRPr>
          </a:p>
          <a:p>
            <a:pPr algn="l">
              <a:spcBef>
                <a:spcPct val="50000"/>
              </a:spcBef>
              <a:buClr>
                <a:srgbClr val="9900CC"/>
              </a:buClr>
            </a:pPr>
            <a:r>
              <a:rPr lang="es-ES" sz="45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    </a:t>
            </a:r>
          </a:p>
          <a:p>
            <a:pPr algn="l">
              <a:spcBef>
                <a:spcPct val="50000"/>
              </a:spcBef>
              <a:buClr>
                <a:srgbClr val="9900CC"/>
              </a:buClr>
            </a:pPr>
            <a:r>
              <a:rPr lang="es-ES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             </a:t>
            </a:r>
          </a:p>
          <a:p>
            <a:pPr algn="l">
              <a:spcBef>
                <a:spcPct val="50000"/>
              </a:spcBef>
              <a:buClr>
                <a:srgbClr val="9900CC"/>
              </a:buClr>
            </a:pPr>
            <a:r>
              <a:rPr lang="es-ES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   </a:t>
            </a:r>
          </a:p>
          <a:p>
            <a:pPr algn="l">
              <a:spcBef>
                <a:spcPct val="50000"/>
              </a:spcBef>
              <a:buClr>
                <a:srgbClr val="9900CC"/>
              </a:buClr>
            </a:pPr>
            <a:r>
              <a:rPr lang="es-ES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    </a:t>
            </a:r>
            <a:endParaRPr lang="es-ES" sz="20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42910" y="500042"/>
            <a:ext cx="7851648" cy="971544"/>
          </a:xfrm>
        </p:spPr>
        <p:txBody>
          <a:bodyPr>
            <a:normAutofit fontScale="90000"/>
          </a:bodyPr>
          <a:lstStyle/>
          <a:p>
            <a:pPr algn="ctr"/>
            <a:r>
              <a:rPr lang="es-ES" dirty="0" smtClean="0">
                <a:solidFill>
                  <a:srgbClr val="FFFF00"/>
                </a:solidFill>
              </a:rPr>
              <a:t>CONSTRUCCIÓN DE GREENS</a:t>
            </a:r>
            <a:endParaRPr lang="es-ES" dirty="0">
              <a:solidFill>
                <a:srgbClr val="FFFF00"/>
              </a:solidFill>
            </a:endParaRPr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428596" y="1500174"/>
            <a:ext cx="8358246" cy="5143560"/>
          </a:xfrm>
        </p:spPr>
        <p:txBody>
          <a:bodyPr>
            <a:normAutofit/>
          </a:bodyPr>
          <a:lstStyle/>
          <a:p>
            <a:pPr algn="l">
              <a:spcBef>
                <a:spcPct val="50000"/>
              </a:spcBef>
              <a:buClr>
                <a:srgbClr val="9900CC"/>
              </a:buClr>
              <a:buFont typeface="Wingdings" pitchFamily="2" charset="2"/>
              <a:buChar char="q"/>
            </a:pPr>
            <a:r>
              <a:rPr lang="es-ES" sz="2800" b="1" u="sng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NORMATIVA PUSH-UP, CALIFORNIA Y USGA</a:t>
            </a:r>
          </a:p>
          <a:p>
            <a:pPr algn="l">
              <a:spcBef>
                <a:spcPct val="50000"/>
              </a:spcBef>
              <a:buClr>
                <a:srgbClr val="9900CC"/>
              </a:buClr>
              <a:buFont typeface="Wingdings" pitchFamily="2" charset="2"/>
              <a:buChar char="v"/>
            </a:pPr>
            <a:r>
              <a:rPr lang="es-ES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</a:t>
            </a:r>
            <a:r>
              <a:rPr lang="es-ES" sz="2000" b="1" u="sng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Greens</a:t>
            </a:r>
            <a:r>
              <a:rPr lang="es-ES" sz="2000" b="1" u="sng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USGA</a:t>
            </a:r>
            <a:r>
              <a:rPr lang="es-ES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: Re-construcción </a:t>
            </a:r>
            <a:r>
              <a:rPr lang="es-ES" sz="20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greens</a:t>
            </a:r>
            <a:r>
              <a:rPr lang="es-ES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Atlanta </a:t>
            </a:r>
            <a:r>
              <a:rPr lang="es-ES" sz="20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Athletic</a:t>
            </a:r>
            <a:r>
              <a:rPr lang="es-ES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Club</a:t>
            </a:r>
          </a:p>
          <a:p>
            <a:pPr algn="l">
              <a:spcBef>
                <a:spcPct val="50000"/>
              </a:spcBef>
              <a:buClr>
                <a:srgbClr val="9900CC"/>
              </a:buClr>
            </a:pPr>
            <a:r>
              <a:rPr lang="es-ES" sz="4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/>
                <a:cs typeface="Calibri"/>
              </a:rPr>
              <a:t>     </a:t>
            </a:r>
            <a:r>
              <a:rPr lang="es-ES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   </a:t>
            </a:r>
          </a:p>
          <a:p>
            <a:pPr algn="l">
              <a:spcBef>
                <a:spcPct val="50000"/>
              </a:spcBef>
              <a:buClr>
                <a:srgbClr val="9900CC"/>
              </a:buClr>
            </a:pPr>
            <a:r>
              <a:rPr lang="es-ES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    </a:t>
            </a:r>
            <a:endParaRPr lang="es-ES" sz="20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4" name="Picture 5" descr="Picture 025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>
          <a:xfrm>
            <a:off x="1643042" y="2643182"/>
            <a:ext cx="6000792" cy="394879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42910" y="500042"/>
            <a:ext cx="7851648" cy="971544"/>
          </a:xfrm>
        </p:spPr>
        <p:txBody>
          <a:bodyPr>
            <a:normAutofit fontScale="90000"/>
          </a:bodyPr>
          <a:lstStyle/>
          <a:p>
            <a:pPr algn="ctr"/>
            <a:r>
              <a:rPr lang="es-ES" dirty="0" smtClean="0">
                <a:solidFill>
                  <a:srgbClr val="FFFF00"/>
                </a:solidFill>
              </a:rPr>
              <a:t>CONSTRUCCIÓN DE GREENS</a:t>
            </a:r>
            <a:endParaRPr lang="es-ES" dirty="0">
              <a:solidFill>
                <a:srgbClr val="FFFF00"/>
              </a:solidFill>
            </a:endParaRPr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428596" y="1500174"/>
            <a:ext cx="8358246" cy="5143560"/>
          </a:xfrm>
        </p:spPr>
        <p:txBody>
          <a:bodyPr>
            <a:normAutofit/>
          </a:bodyPr>
          <a:lstStyle/>
          <a:p>
            <a:pPr algn="l">
              <a:spcBef>
                <a:spcPct val="50000"/>
              </a:spcBef>
              <a:buClr>
                <a:srgbClr val="9900CC"/>
              </a:buClr>
              <a:buFont typeface="Wingdings" pitchFamily="2" charset="2"/>
              <a:buChar char="q"/>
            </a:pPr>
            <a:r>
              <a:rPr lang="es-ES" sz="2800" b="1" u="sng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NORMATIVA PUSH-UP, CALIFORNIA Y USGA</a:t>
            </a:r>
          </a:p>
          <a:p>
            <a:pPr algn="l">
              <a:spcBef>
                <a:spcPct val="50000"/>
              </a:spcBef>
              <a:buClr>
                <a:srgbClr val="9900CC"/>
              </a:buClr>
              <a:buFont typeface="Wingdings" pitchFamily="2" charset="2"/>
              <a:buChar char="v"/>
            </a:pPr>
            <a:r>
              <a:rPr lang="es-ES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</a:t>
            </a:r>
            <a:r>
              <a:rPr lang="es-ES" sz="2000" b="1" u="sng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Greens</a:t>
            </a:r>
            <a:r>
              <a:rPr lang="es-ES" sz="2000" b="1" u="sng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USGA</a:t>
            </a:r>
            <a:r>
              <a:rPr lang="es-ES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: Re-construcción </a:t>
            </a:r>
            <a:r>
              <a:rPr lang="es-ES" sz="20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greens</a:t>
            </a:r>
            <a:r>
              <a:rPr lang="es-ES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Atlanta </a:t>
            </a:r>
            <a:r>
              <a:rPr lang="es-ES" sz="20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Athletic</a:t>
            </a:r>
            <a:r>
              <a:rPr lang="es-ES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Club</a:t>
            </a:r>
          </a:p>
          <a:p>
            <a:pPr algn="l">
              <a:spcBef>
                <a:spcPct val="50000"/>
              </a:spcBef>
              <a:buClr>
                <a:srgbClr val="9900CC"/>
              </a:buClr>
            </a:pPr>
            <a:r>
              <a:rPr lang="es-ES" sz="4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/>
                <a:cs typeface="Calibri"/>
              </a:rPr>
              <a:t>     </a:t>
            </a:r>
            <a:r>
              <a:rPr lang="es-ES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   </a:t>
            </a:r>
          </a:p>
          <a:p>
            <a:pPr algn="l">
              <a:spcBef>
                <a:spcPct val="50000"/>
              </a:spcBef>
              <a:buClr>
                <a:srgbClr val="9900CC"/>
              </a:buClr>
            </a:pPr>
            <a:r>
              <a:rPr lang="es-ES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    </a:t>
            </a:r>
            <a:endParaRPr lang="es-ES" sz="20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5" name="Picture 5" descr="Picture 007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>
          <a:xfrm>
            <a:off x="1643042" y="2571744"/>
            <a:ext cx="6000792" cy="400052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42910" y="500042"/>
            <a:ext cx="7851648" cy="971544"/>
          </a:xfrm>
        </p:spPr>
        <p:txBody>
          <a:bodyPr>
            <a:normAutofit fontScale="90000"/>
          </a:bodyPr>
          <a:lstStyle/>
          <a:p>
            <a:pPr algn="ctr"/>
            <a:r>
              <a:rPr lang="es-ES" dirty="0" smtClean="0">
                <a:solidFill>
                  <a:srgbClr val="FFFF00"/>
                </a:solidFill>
              </a:rPr>
              <a:t>CONSTRUCCIÓN DE GREENS</a:t>
            </a:r>
            <a:endParaRPr lang="es-ES" dirty="0">
              <a:solidFill>
                <a:srgbClr val="FFFF00"/>
              </a:solidFill>
            </a:endParaRPr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428596" y="1500174"/>
            <a:ext cx="8358246" cy="5143560"/>
          </a:xfrm>
        </p:spPr>
        <p:txBody>
          <a:bodyPr>
            <a:normAutofit/>
          </a:bodyPr>
          <a:lstStyle/>
          <a:p>
            <a:pPr algn="l">
              <a:spcBef>
                <a:spcPct val="50000"/>
              </a:spcBef>
              <a:buClr>
                <a:srgbClr val="9900CC"/>
              </a:buClr>
              <a:buFont typeface="Wingdings" pitchFamily="2" charset="2"/>
              <a:buChar char="q"/>
            </a:pPr>
            <a:r>
              <a:rPr lang="es-ES" sz="2800" b="1" u="sng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NORMATIVA PUSH-UP, CALIFORNIA Y USGA</a:t>
            </a:r>
          </a:p>
          <a:p>
            <a:pPr algn="l">
              <a:spcBef>
                <a:spcPct val="50000"/>
              </a:spcBef>
              <a:buClr>
                <a:srgbClr val="9900CC"/>
              </a:buClr>
              <a:buFont typeface="Wingdings" pitchFamily="2" charset="2"/>
              <a:buChar char="v"/>
            </a:pPr>
            <a:r>
              <a:rPr lang="es-ES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</a:t>
            </a:r>
            <a:r>
              <a:rPr lang="es-ES" sz="2000" b="1" u="sng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Greens</a:t>
            </a:r>
            <a:r>
              <a:rPr lang="es-ES" sz="2000" b="1" u="sng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USGA</a:t>
            </a:r>
            <a:r>
              <a:rPr lang="es-ES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: Re-construcción </a:t>
            </a:r>
            <a:r>
              <a:rPr lang="es-ES" sz="20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greens</a:t>
            </a:r>
            <a:r>
              <a:rPr lang="es-ES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Atlanta </a:t>
            </a:r>
            <a:r>
              <a:rPr lang="es-ES" sz="20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Athletic</a:t>
            </a:r>
            <a:r>
              <a:rPr lang="es-ES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Club</a:t>
            </a:r>
          </a:p>
          <a:p>
            <a:pPr algn="l">
              <a:spcBef>
                <a:spcPct val="50000"/>
              </a:spcBef>
              <a:buClr>
                <a:srgbClr val="9900CC"/>
              </a:buClr>
            </a:pPr>
            <a:r>
              <a:rPr lang="es-ES" sz="4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/>
                <a:cs typeface="Calibri"/>
              </a:rPr>
              <a:t>     </a:t>
            </a:r>
            <a:r>
              <a:rPr lang="es-ES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   </a:t>
            </a:r>
          </a:p>
          <a:p>
            <a:pPr algn="l">
              <a:spcBef>
                <a:spcPct val="50000"/>
              </a:spcBef>
              <a:buClr>
                <a:srgbClr val="9900CC"/>
              </a:buClr>
            </a:pPr>
            <a:r>
              <a:rPr lang="es-ES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    </a:t>
            </a:r>
            <a:endParaRPr lang="es-ES" sz="20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6" name="Picture 5" descr="Picture 010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>
          <a:xfrm>
            <a:off x="1643042" y="2643182"/>
            <a:ext cx="6000792" cy="398264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42910" y="500042"/>
            <a:ext cx="7851648" cy="971544"/>
          </a:xfrm>
        </p:spPr>
        <p:txBody>
          <a:bodyPr>
            <a:normAutofit fontScale="90000"/>
          </a:bodyPr>
          <a:lstStyle/>
          <a:p>
            <a:pPr algn="ctr"/>
            <a:r>
              <a:rPr lang="es-ES" dirty="0" smtClean="0">
                <a:solidFill>
                  <a:srgbClr val="FFFF00"/>
                </a:solidFill>
              </a:rPr>
              <a:t>CONSTRUCCIÓN DE GREENS</a:t>
            </a:r>
            <a:endParaRPr lang="es-ES" dirty="0">
              <a:solidFill>
                <a:srgbClr val="FFFF00"/>
              </a:solidFill>
            </a:endParaRPr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428596" y="1500174"/>
            <a:ext cx="8358246" cy="5143560"/>
          </a:xfrm>
        </p:spPr>
        <p:txBody>
          <a:bodyPr>
            <a:normAutofit/>
          </a:bodyPr>
          <a:lstStyle/>
          <a:p>
            <a:pPr algn="l">
              <a:spcBef>
                <a:spcPct val="50000"/>
              </a:spcBef>
              <a:buClr>
                <a:srgbClr val="9900CC"/>
              </a:buClr>
              <a:buFont typeface="Wingdings" pitchFamily="2" charset="2"/>
              <a:buChar char="q"/>
            </a:pPr>
            <a:r>
              <a:rPr lang="es-ES" sz="2800" b="1" u="sng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NORMATIVA PUSH-UP, CALIFORNIA Y USGA</a:t>
            </a:r>
          </a:p>
          <a:p>
            <a:pPr algn="l">
              <a:spcBef>
                <a:spcPct val="50000"/>
              </a:spcBef>
              <a:buClr>
                <a:srgbClr val="9900CC"/>
              </a:buClr>
              <a:buFont typeface="Wingdings" pitchFamily="2" charset="2"/>
              <a:buChar char="v"/>
            </a:pPr>
            <a:r>
              <a:rPr lang="es-ES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</a:t>
            </a:r>
            <a:r>
              <a:rPr lang="es-ES" sz="2000" b="1" u="sng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Greens</a:t>
            </a:r>
            <a:r>
              <a:rPr lang="es-ES" sz="2000" b="1" u="sng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USGA</a:t>
            </a:r>
            <a:r>
              <a:rPr lang="es-ES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: Re-construcción </a:t>
            </a:r>
            <a:r>
              <a:rPr lang="es-ES" sz="20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greens</a:t>
            </a:r>
            <a:r>
              <a:rPr lang="es-ES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Atlanta </a:t>
            </a:r>
            <a:r>
              <a:rPr lang="es-ES" sz="20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Athletic</a:t>
            </a:r>
            <a:r>
              <a:rPr lang="es-ES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Club</a:t>
            </a:r>
          </a:p>
          <a:p>
            <a:pPr algn="l">
              <a:spcBef>
                <a:spcPct val="50000"/>
              </a:spcBef>
              <a:buClr>
                <a:srgbClr val="9900CC"/>
              </a:buClr>
            </a:pPr>
            <a:r>
              <a:rPr lang="es-ES" sz="4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/>
                <a:cs typeface="Calibri"/>
              </a:rPr>
              <a:t>     </a:t>
            </a:r>
            <a:r>
              <a:rPr lang="es-ES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   </a:t>
            </a:r>
          </a:p>
          <a:p>
            <a:pPr algn="l">
              <a:spcBef>
                <a:spcPct val="50000"/>
              </a:spcBef>
              <a:buClr>
                <a:srgbClr val="9900CC"/>
              </a:buClr>
            </a:pPr>
            <a:r>
              <a:rPr lang="es-ES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    </a:t>
            </a:r>
            <a:endParaRPr lang="es-ES" sz="20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5" name="Picture 5" descr="Picture 014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>
          <a:xfrm>
            <a:off x="1643042" y="2643182"/>
            <a:ext cx="6000792" cy="392909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42910" y="500042"/>
            <a:ext cx="7851648" cy="971544"/>
          </a:xfrm>
        </p:spPr>
        <p:txBody>
          <a:bodyPr>
            <a:normAutofit fontScale="90000"/>
          </a:bodyPr>
          <a:lstStyle/>
          <a:p>
            <a:pPr algn="ctr"/>
            <a:r>
              <a:rPr lang="es-ES" dirty="0" smtClean="0">
                <a:solidFill>
                  <a:srgbClr val="FFFF00"/>
                </a:solidFill>
              </a:rPr>
              <a:t>CONSTRUCCIÓN DE GREENS</a:t>
            </a:r>
            <a:endParaRPr lang="es-ES" dirty="0">
              <a:solidFill>
                <a:srgbClr val="FFFF00"/>
              </a:solidFill>
            </a:endParaRPr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428596" y="1500174"/>
            <a:ext cx="8358246" cy="5143560"/>
          </a:xfrm>
        </p:spPr>
        <p:txBody>
          <a:bodyPr>
            <a:normAutofit/>
          </a:bodyPr>
          <a:lstStyle/>
          <a:p>
            <a:pPr algn="l">
              <a:spcBef>
                <a:spcPct val="50000"/>
              </a:spcBef>
              <a:buClr>
                <a:srgbClr val="9900CC"/>
              </a:buClr>
              <a:buFont typeface="Wingdings" pitchFamily="2" charset="2"/>
              <a:buChar char="q"/>
            </a:pPr>
            <a:r>
              <a:rPr lang="es-ES" sz="2800" b="1" u="sng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NORMATIVA PUSH-UP, CALIFORNIA Y USGA</a:t>
            </a:r>
          </a:p>
          <a:p>
            <a:pPr algn="l">
              <a:spcBef>
                <a:spcPct val="50000"/>
              </a:spcBef>
              <a:buClr>
                <a:srgbClr val="9900CC"/>
              </a:buClr>
              <a:buFont typeface="Wingdings" pitchFamily="2" charset="2"/>
              <a:buChar char="v"/>
            </a:pPr>
            <a:r>
              <a:rPr lang="es-ES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</a:t>
            </a:r>
            <a:r>
              <a:rPr lang="es-ES" sz="2000" b="1" u="sng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Greens</a:t>
            </a:r>
            <a:r>
              <a:rPr lang="es-ES" sz="2000" b="1" u="sng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USGA</a:t>
            </a:r>
            <a:r>
              <a:rPr lang="es-ES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: Re-construcción </a:t>
            </a:r>
            <a:r>
              <a:rPr lang="es-ES" sz="20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greens</a:t>
            </a:r>
            <a:r>
              <a:rPr lang="es-ES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Atlanta </a:t>
            </a:r>
            <a:r>
              <a:rPr lang="es-ES" sz="20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Athletic</a:t>
            </a:r>
            <a:r>
              <a:rPr lang="es-ES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Club</a:t>
            </a:r>
          </a:p>
          <a:p>
            <a:pPr algn="l">
              <a:spcBef>
                <a:spcPct val="50000"/>
              </a:spcBef>
              <a:buClr>
                <a:srgbClr val="9900CC"/>
              </a:buClr>
            </a:pPr>
            <a:r>
              <a:rPr lang="es-ES" sz="4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/>
                <a:cs typeface="Calibri"/>
              </a:rPr>
              <a:t>     </a:t>
            </a:r>
            <a:r>
              <a:rPr lang="es-ES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   </a:t>
            </a:r>
          </a:p>
          <a:p>
            <a:pPr algn="l">
              <a:spcBef>
                <a:spcPct val="50000"/>
              </a:spcBef>
              <a:buClr>
                <a:srgbClr val="9900CC"/>
              </a:buClr>
            </a:pPr>
            <a:r>
              <a:rPr lang="es-ES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    </a:t>
            </a:r>
            <a:endParaRPr lang="es-ES" sz="20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5" name="Picture 5" descr="Picture 016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>
          <a:xfrm>
            <a:off x="1643042" y="2643182"/>
            <a:ext cx="6000792" cy="392908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42910" y="500042"/>
            <a:ext cx="7851648" cy="971544"/>
          </a:xfrm>
        </p:spPr>
        <p:txBody>
          <a:bodyPr>
            <a:normAutofit fontScale="90000"/>
          </a:bodyPr>
          <a:lstStyle/>
          <a:p>
            <a:pPr algn="ctr"/>
            <a:r>
              <a:rPr lang="es-ES" dirty="0" smtClean="0">
                <a:solidFill>
                  <a:srgbClr val="FFFF00"/>
                </a:solidFill>
              </a:rPr>
              <a:t>CONSTRUCCIÓN DE GREENS</a:t>
            </a:r>
            <a:endParaRPr lang="es-ES" dirty="0">
              <a:solidFill>
                <a:srgbClr val="FFFF00"/>
              </a:solidFill>
            </a:endParaRPr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428596" y="1500174"/>
            <a:ext cx="8358246" cy="5143560"/>
          </a:xfrm>
        </p:spPr>
        <p:txBody>
          <a:bodyPr>
            <a:normAutofit/>
          </a:bodyPr>
          <a:lstStyle/>
          <a:p>
            <a:pPr algn="l">
              <a:spcBef>
                <a:spcPct val="50000"/>
              </a:spcBef>
              <a:buClr>
                <a:srgbClr val="9900CC"/>
              </a:buClr>
              <a:buFont typeface="Wingdings" pitchFamily="2" charset="2"/>
              <a:buChar char="q"/>
            </a:pPr>
            <a:r>
              <a:rPr lang="es-ES" sz="2800" b="1" u="sng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NORMATIVA PUSH-UP, CALIFORNIA Y USGA</a:t>
            </a:r>
          </a:p>
          <a:p>
            <a:pPr algn="l">
              <a:spcBef>
                <a:spcPct val="50000"/>
              </a:spcBef>
              <a:buClr>
                <a:srgbClr val="9900CC"/>
              </a:buClr>
              <a:buFont typeface="Wingdings" pitchFamily="2" charset="2"/>
              <a:buChar char="v"/>
            </a:pPr>
            <a:r>
              <a:rPr lang="es-ES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</a:t>
            </a:r>
            <a:r>
              <a:rPr lang="es-ES" sz="2000" b="1" u="sng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Greens</a:t>
            </a:r>
            <a:r>
              <a:rPr lang="es-ES" sz="2000" b="1" u="sng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USGA</a:t>
            </a:r>
            <a:r>
              <a:rPr lang="es-ES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: Re-construcción </a:t>
            </a:r>
            <a:r>
              <a:rPr lang="es-ES" sz="20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greens</a:t>
            </a:r>
            <a:r>
              <a:rPr lang="es-ES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Atlanta </a:t>
            </a:r>
            <a:r>
              <a:rPr lang="es-ES" sz="20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Athletic</a:t>
            </a:r>
            <a:r>
              <a:rPr lang="es-ES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Club</a:t>
            </a:r>
          </a:p>
          <a:p>
            <a:pPr algn="l">
              <a:spcBef>
                <a:spcPct val="50000"/>
              </a:spcBef>
              <a:buClr>
                <a:srgbClr val="9900CC"/>
              </a:buClr>
            </a:pPr>
            <a:r>
              <a:rPr lang="es-ES" sz="4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/>
                <a:cs typeface="Calibri"/>
              </a:rPr>
              <a:t>     </a:t>
            </a:r>
            <a:r>
              <a:rPr lang="es-ES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   </a:t>
            </a:r>
          </a:p>
          <a:p>
            <a:pPr algn="l">
              <a:spcBef>
                <a:spcPct val="50000"/>
              </a:spcBef>
              <a:buClr>
                <a:srgbClr val="9900CC"/>
              </a:buClr>
            </a:pPr>
            <a:r>
              <a:rPr lang="es-ES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    </a:t>
            </a:r>
            <a:endParaRPr lang="es-ES" sz="20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5" name="Picture 5" descr="Picture 019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>
          <a:xfrm>
            <a:off x="1643042" y="2643182"/>
            <a:ext cx="6000792" cy="400052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42910" y="500042"/>
            <a:ext cx="7851648" cy="971544"/>
          </a:xfrm>
        </p:spPr>
        <p:txBody>
          <a:bodyPr>
            <a:normAutofit fontScale="90000"/>
          </a:bodyPr>
          <a:lstStyle/>
          <a:p>
            <a:pPr algn="ctr"/>
            <a:r>
              <a:rPr lang="es-ES" dirty="0" smtClean="0">
                <a:solidFill>
                  <a:srgbClr val="FFFF00"/>
                </a:solidFill>
              </a:rPr>
              <a:t>CONSTRUCCIÓN DE GREENS</a:t>
            </a:r>
            <a:endParaRPr lang="es-ES" dirty="0">
              <a:solidFill>
                <a:srgbClr val="FFFF00"/>
              </a:solidFill>
            </a:endParaRPr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428596" y="1500174"/>
            <a:ext cx="8358246" cy="5143560"/>
          </a:xfrm>
        </p:spPr>
        <p:txBody>
          <a:bodyPr>
            <a:normAutofit/>
          </a:bodyPr>
          <a:lstStyle/>
          <a:p>
            <a:pPr algn="l">
              <a:spcBef>
                <a:spcPct val="50000"/>
              </a:spcBef>
              <a:buClr>
                <a:srgbClr val="9900CC"/>
              </a:buClr>
              <a:buFont typeface="Wingdings" pitchFamily="2" charset="2"/>
              <a:buChar char="q"/>
            </a:pPr>
            <a:r>
              <a:rPr lang="es-ES" sz="2800" b="1" u="sng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NORMATIVA PUSH-UP, CALIFORNIA Y USGA</a:t>
            </a:r>
          </a:p>
          <a:p>
            <a:pPr algn="l">
              <a:spcBef>
                <a:spcPct val="50000"/>
              </a:spcBef>
              <a:buClr>
                <a:srgbClr val="9900CC"/>
              </a:buClr>
              <a:buFont typeface="Wingdings" pitchFamily="2" charset="2"/>
              <a:buChar char="v"/>
            </a:pPr>
            <a:r>
              <a:rPr lang="es-ES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</a:t>
            </a:r>
            <a:r>
              <a:rPr lang="es-ES" sz="2000" b="1" u="sng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Greens</a:t>
            </a:r>
            <a:r>
              <a:rPr lang="es-ES" sz="2000" b="1" u="sng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USGA</a:t>
            </a:r>
            <a:r>
              <a:rPr lang="es-ES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: Re-construcción </a:t>
            </a:r>
            <a:r>
              <a:rPr lang="es-ES" sz="20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greens</a:t>
            </a:r>
            <a:r>
              <a:rPr lang="es-ES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Atlanta </a:t>
            </a:r>
            <a:r>
              <a:rPr lang="es-ES" sz="20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Athletic</a:t>
            </a:r>
            <a:r>
              <a:rPr lang="es-ES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Club</a:t>
            </a:r>
          </a:p>
          <a:p>
            <a:pPr algn="l">
              <a:spcBef>
                <a:spcPct val="50000"/>
              </a:spcBef>
              <a:buClr>
                <a:srgbClr val="9900CC"/>
              </a:buClr>
            </a:pPr>
            <a:r>
              <a:rPr lang="es-ES" sz="4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/>
                <a:cs typeface="Calibri"/>
              </a:rPr>
              <a:t>     </a:t>
            </a:r>
            <a:r>
              <a:rPr lang="es-ES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   </a:t>
            </a:r>
          </a:p>
          <a:p>
            <a:pPr algn="l">
              <a:spcBef>
                <a:spcPct val="50000"/>
              </a:spcBef>
              <a:buClr>
                <a:srgbClr val="9900CC"/>
              </a:buClr>
            </a:pPr>
            <a:r>
              <a:rPr lang="es-ES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    </a:t>
            </a:r>
            <a:endParaRPr lang="es-ES" sz="20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5" name="Picture 5" descr="Picture 009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>
          <a:xfrm>
            <a:off x="1643042" y="2643182"/>
            <a:ext cx="6000792" cy="392909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42910" y="500042"/>
            <a:ext cx="7851648" cy="971544"/>
          </a:xfrm>
        </p:spPr>
        <p:txBody>
          <a:bodyPr>
            <a:normAutofit fontScale="90000"/>
          </a:bodyPr>
          <a:lstStyle/>
          <a:p>
            <a:pPr algn="ctr"/>
            <a:r>
              <a:rPr lang="es-ES" dirty="0" smtClean="0">
                <a:solidFill>
                  <a:srgbClr val="FFFF00"/>
                </a:solidFill>
              </a:rPr>
              <a:t>CONSTRUCCIÓN DE GREENS</a:t>
            </a:r>
            <a:endParaRPr lang="es-ES" dirty="0">
              <a:solidFill>
                <a:srgbClr val="FFFF00"/>
              </a:solidFill>
            </a:endParaRPr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428596" y="1500174"/>
            <a:ext cx="8358246" cy="5143560"/>
          </a:xfrm>
        </p:spPr>
        <p:txBody>
          <a:bodyPr>
            <a:normAutofit/>
          </a:bodyPr>
          <a:lstStyle/>
          <a:p>
            <a:pPr algn="l">
              <a:spcBef>
                <a:spcPct val="50000"/>
              </a:spcBef>
              <a:buClr>
                <a:srgbClr val="9900CC"/>
              </a:buClr>
              <a:buFont typeface="Wingdings" pitchFamily="2" charset="2"/>
              <a:buChar char="q"/>
            </a:pPr>
            <a:r>
              <a:rPr lang="es-ES" sz="2800" b="1" u="sng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NORMATIVA PUSH-UP, CALIFORNIA Y USGA</a:t>
            </a:r>
          </a:p>
          <a:p>
            <a:pPr algn="l">
              <a:spcBef>
                <a:spcPct val="50000"/>
              </a:spcBef>
              <a:buClr>
                <a:srgbClr val="9900CC"/>
              </a:buClr>
              <a:buFont typeface="Wingdings" pitchFamily="2" charset="2"/>
              <a:buChar char="v"/>
            </a:pPr>
            <a:r>
              <a:rPr lang="es-ES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</a:t>
            </a:r>
            <a:r>
              <a:rPr lang="es-ES" sz="2000" b="1" u="sng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Greens</a:t>
            </a:r>
            <a:r>
              <a:rPr lang="es-ES" sz="2000" b="1" u="sng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USGA</a:t>
            </a:r>
            <a:r>
              <a:rPr lang="es-ES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: Re-construcción </a:t>
            </a:r>
            <a:r>
              <a:rPr lang="es-ES" sz="20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greens</a:t>
            </a:r>
            <a:r>
              <a:rPr lang="es-ES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Atlanta </a:t>
            </a:r>
            <a:r>
              <a:rPr lang="es-ES" sz="20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Athletic</a:t>
            </a:r>
            <a:r>
              <a:rPr lang="es-ES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Club</a:t>
            </a:r>
          </a:p>
          <a:p>
            <a:pPr algn="l">
              <a:spcBef>
                <a:spcPct val="50000"/>
              </a:spcBef>
              <a:buClr>
                <a:srgbClr val="9900CC"/>
              </a:buClr>
            </a:pPr>
            <a:r>
              <a:rPr lang="es-ES" sz="4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/>
                <a:cs typeface="Calibri"/>
              </a:rPr>
              <a:t>     </a:t>
            </a:r>
            <a:r>
              <a:rPr lang="es-ES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   </a:t>
            </a:r>
          </a:p>
          <a:p>
            <a:pPr algn="l">
              <a:spcBef>
                <a:spcPct val="50000"/>
              </a:spcBef>
              <a:buClr>
                <a:srgbClr val="9900CC"/>
              </a:buClr>
            </a:pPr>
            <a:r>
              <a:rPr lang="es-ES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    </a:t>
            </a:r>
            <a:endParaRPr lang="es-ES" sz="20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5" name="Picture 5" descr="Picture 020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>
          <a:xfrm>
            <a:off x="1643042" y="2643182"/>
            <a:ext cx="6000792" cy="400052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42910" y="500042"/>
            <a:ext cx="7851648" cy="971544"/>
          </a:xfrm>
        </p:spPr>
        <p:txBody>
          <a:bodyPr>
            <a:normAutofit fontScale="90000"/>
          </a:bodyPr>
          <a:lstStyle/>
          <a:p>
            <a:pPr algn="ctr"/>
            <a:r>
              <a:rPr lang="es-ES" dirty="0" smtClean="0">
                <a:solidFill>
                  <a:srgbClr val="FFFF00"/>
                </a:solidFill>
              </a:rPr>
              <a:t>CONSTRUCCIÓN DE GREENS</a:t>
            </a:r>
            <a:endParaRPr lang="es-ES" dirty="0">
              <a:solidFill>
                <a:srgbClr val="FFFF00"/>
              </a:solidFill>
            </a:endParaRPr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428596" y="1500174"/>
            <a:ext cx="8358246" cy="5143560"/>
          </a:xfrm>
        </p:spPr>
        <p:txBody>
          <a:bodyPr>
            <a:normAutofit/>
          </a:bodyPr>
          <a:lstStyle/>
          <a:p>
            <a:pPr algn="l">
              <a:spcBef>
                <a:spcPct val="50000"/>
              </a:spcBef>
              <a:buClr>
                <a:srgbClr val="9900CC"/>
              </a:buClr>
              <a:buFont typeface="Wingdings" pitchFamily="2" charset="2"/>
              <a:buChar char="q"/>
            </a:pPr>
            <a:r>
              <a:rPr lang="es-ES" sz="2800" b="1" u="sng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NORMATIVA PUSH-UP, CALIFORNIA Y USGA</a:t>
            </a:r>
          </a:p>
          <a:p>
            <a:pPr algn="l">
              <a:spcBef>
                <a:spcPct val="50000"/>
              </a:spcBef>
              <a:buClr>
                <a:srgbClr val="9900CC"/>
              </a:buClr>
              <a:buFont typeface="Wingdings" pitchFamily="2" charset="2"/>
              <a:buChar char="v"/>
            </a:pPr>
            <a:r>
              <a:rPr lang="es-ES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</a:t>
            </a:r>
            <a:r>
              <a:rPr lang="es-ES" sz="2000" b="1" u="sng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Greens</a:t>
            </a:r>
            <a:r>
              <a:rPr lang="es-ES" sz="2000" b="1" u="sng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USGA</a:t>
            </a:r>
            <a:r>
              <a:rPr lang="es-ES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: Re-construcción </a:t>
            </a:r>
            <a:r>
              <a:rPr lang="es-ES" sz="20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greens</a:t>
            </a:r>
            <a:r>
              <a:rPr lang="es-ES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Atlanta </a:t>
            </a:r>
            <a:r>
              <a:rPr lang="es-ES" sz="20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Athletic</a:t>
            </a:r>
            <a:r>
              <a:rPr lang="es-ES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Club</a:t>
            </a:r>
          </a:p>
          <a:p>
            <a:pPr algn="l">
              <a:spcBef>
                <a:spcPct val="50000"/>
              </a:spcBef>
              <a:buClr>
                <a:srgbClr val="9900CC"/>
              </a:buClr>
            </a:pPr>
            <a:r>
              <a:rPr lang="es-ES" sz="4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/>
                <a:cs typeface="Calibri"/>
              </a:rPr>
              <a:t>     </a:t>
            </a:r>
            <a:r>
              <a:rPr lang="es-ES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   </a:t>
            </a:r>
          </a:p>
          <a:p>
            <a:pPr algn="l">
              <a:spcBef>
                <a:spcPct val="50000"/>
              </a:spcBef>
              <a:buClr>
                <a:srgbClr val="9900CC"/>
              </a:buClr>
            </a:pPr>
            <a:r>
              <a:rPr lang="es-ES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    </a:t>
            </a:r>
            <a:endParaRPr lang="es-ES" sz="20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5" name="Picture 5" descr="Picture 02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>
          <a:xfrm>
            <a:off x="1643042" y="2643182"/>
            <a:ext cx="6000792" cy="392909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42910" y="500042"/>
            <a:ext cx="7851648" cy="971544"/>
          </a:xfrm>
        </p:spPr>
        <p:txBody>
          <a:bodyPr>
            <a:normAutofit fontScale="90000"/>
          </a:bodyPr>
          <a:lstStyle/>
          <a:p>
            <a:pPr algn="ctr"/>
            <a:r>
              <a:rPr lang="es-ES" dirty="0" smtClean="0">
                <a:solidFill>
                  <a:srgbClr val="FFFF00"/>
                </a:solidFill>
              </a:rPr>
              <a:t>CONSTRUCCIÓN DE GREENS</a:t>
            </a:r>
            <a:endParaRPr lang="es-ES" dirty="0">
              <a:solidFill>
                <a:srgbClr val="FFFF00"/>
              </a:solidFill>
            </a:endParaRPr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428596" y="1500174"/>
            <a:ext cx="8358246" cy="5143560"/>
          </a:xfrm>
        </p:spPr>
        <p:txBody>
          <a:bodyPr>
            <a:normAutofit/>
          </a:bodyPr>
          <a:lstStyle/>
          <a:p>
            <a:pPr algn="l">
              <a:spcBef>
                <a:spcPct val="50000"/>
              </a:spcBef>
              <a:buClr>
                <a:srgbClr val="9900CC"/>
              </a:buClr>
              <a:buFont typeface="Wingdings" pitchFamily="2" charset="2"/>
              <a:buChar char="q"/>
            </a:pPr>
            <a:r>
              <a:rPr lang="es-ES" sz="2800" b="1" u="sng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NORMATIVA PUSH-UP, CALIFORNIA Y USGA</a:t>
            </a:r>
          </a:p>
          <a:p>
            <a:pPr algn="l">
              <a:spcBef>
                <a:spcPct val="50000"/>
              </a:spcBef>
              <a:buClr>
                <a:srgbClr val="9900CC"/>
              </a:buClr>
              <a:buFont typeface="Wingdings" pitchFamily="2" charset="2"/>
              <a:buChar char="v"/>
            </a:pPr>
            <a:r>
              <a:rPr lang="es-ES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</a:t>
            </a:r>
            <a:r>
              <a:rPr lang="es-ES" sz="2000" b="1" u="sng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Greens</a:t>
            </a:r>
            <a:r>
              <a:rPr lang="es-ES" sz="2000" b="1" u="sng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USGA</a:t>
            </a:r>
            <a:r>
              <a:rPr lang="es-ES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: Re-construcción </a:t>
            </a:r>
            <a:r>
              <a:rPr lang="es-ES" sz="20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greens</a:t>
            </a:r>
            <a:r>
              <a:rPr lang="es-ES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Atlanta </a:t>
            </a:r>
            <a:r>
              <a:rPr lang="es-ES" sz="20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Athletic</a:t>
            </a:r>
            <a:r>
              <a:rPr lang="es-ES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Club</a:t>
            </a:r>
          </a:p>
          <a:p>
            <a:pPr algn="l">
              <a:spcBef>
                <a:spcPct val="50000"/>
              </a:spcBef>
              <a:buClr>
                <a:srgbClr val="9900CC"/>
              </a:buClr>
            </a:pPr>
            <a:r>
              <a:rPr lang="es-ES" sz="4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/>
                <a:cs typeface="Calibri"/>
              </a:rPr>
              <a:t>     </a:t>
            </a:r>
            <a:r>
              <a:rPr lang="es-ES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   </a:t>
            </a:r>
          </a:p>
          <a:p>
            <a:pPr algn="l">
              <a:spcBef>
                <a:spcPct val="50000"/>
              </a:spcBef>
              <a:buClr>
                <a:srgbClr val="9900CC"/>
              </a:buClr>
            </a:pPr>
            <a:r>
              <a:rPr lang="es-ES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    </a:t>
            </a:r>
            <a:endParaRPr lang="es-ES" sz="20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5" name="Picture 5" descr="Picture 016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>
          <a:xfrm>
            <a:off x="1643042" y="2643182"/>
            <a:ext cx="6000792" cy="392909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42910" y="500042"/>
            <a:ext cx="7851648" cy="971544"/>
          </a:xfrm>
        </p:spPr>
        <p:txBody>
          <a:bodyPr>
            <a:normAutofit fontScale="90000"/>
          </a:bodyPr>
          <a:lstStyle/>
          <a:p>
            <a:pPr algn="ctr"/>
            <a:r>
              <a:rPr lang="es-ES" dirty="0" smtClean="0">
                <a:solidFill>
                  <a:srgbClr val="FFFF00"/>
                </a:solidFill>
              </a:rPr>
              <a:t>CONSTRUCCIÓN DE GREENS</a:t>
            </a:r>
            <a:endParaRPr lang="es-ES" dirty="0">
              <a:solidFill>
                <a:srgbClr val="FFFF00"/>
              </a:solidFill>
            </a:endParaRPr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428596" y="1500174"/>
            <a:ext cx="8358246" cy="5143560"/>
          </a:xfrm>
        </p:spPr>
        <p:txBody>
          <a:bodyPr>
            <a:normAutofit/>
          </a:bodyPr>
          <a:lstStyle/>
          <a:p>
            <a:pPr algn="l">
              <a:spcBef>
                <a:spcPct val="50000"/>
              </a:spcBef>
              <a:buClr>
                <a:srgbClr val="9900CC"/>
              </a:buClr>
              <a:buFont typeface="Wingdings" pitchFamily="2" charset="2"/>
              <a:buChar char="q"/>
            </a:pPr>
            <a:r>
              <a:rPr lang="es-ES" sz="2800" b="1" u="sng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NORMATIVA PUSH-UP, CALIFORNIA Y USGA</a:t>
            </a:r>
          </a:p>
          <a:p>
            <a:pPr algn="l">
              <a:spcBef>
                <a:spcPct val="50000"/>
              </a:spcBef>
              <a:buClr>
                <a:srgbClr val="9900CC"/>
              </a:buClr>
              <a:buFont typeface="Wingdings" pitchFamily="2" charset="2"/>
              <a:buChar char="v"/>
            </a:pPr>
            <a:r>
              <a:rPr lang="es-ES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</a:t>
            </a:r>
            <a:r>
              <a:rPr lang="es-ES" sz="2000" b="1" u="sng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Greens</a:t>
            </a:r>
            <a:r>
              <a:rPr lang="es-ES" sz="2000" b="1" u="sng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USGA</a:t>
            </a:r>
            <a:r>
              <a:rPr lang="es-ES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: Re-construcción </a:t>
            </a:r>
            <a:r>
              <a:rPr lang="es-ES" sz="20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greens</a:t>
            </a:r>
            <a:r>
              <a:rPr lang="es-ES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Atlanta </a:t>
            </a:r>
            <a:r>
              <a:rPr lang="es-ES" sz="20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Athletic</a:t>
            </a:r>
            <a:r>
              <a:rPr lang="es-ES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Club</a:t>
            </a:r>
          </a:p>
          <a:p>
            <a:pPr algn="l">
              <a:spcBef>
                <a:spcPct val="50000"/>
              </a:spcBef>
              <a:buClr>
                <a:srgbClr val="9900CC"/>
              </a:buClr>
            </a:pPr>
            <a:r>
              <a:rPr lang="es-ES" sz="4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/>
                <a:cs typeface="Calibri"/>
              </a:rPr>
              <a:t>     </a:t>
            </a:r>
            <a:r>
              <a:rPr lang="es-ES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   </a:t>
            </a:r>
          </a:p>
          <a:p>
            <a:pPr algn="l">
              <a:spcBef>
                <a:spcPct val="50000"/>
              </a:spcBef>
              <a:buClr>
                <a:srgbClr val="9900CC"/>
              </a:buClr>
            </a:pPr>
            <a:r>
              <a:rPr lang="es-ES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    </a:t>
            </a:r>
            <a:endParaRPr lang="es-ES" sz="20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5" name="Picture 5" descr="Picture 029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>
          <a:xfrm>
            <a:off x="1643042" y="2643182"/>
            <a:ext cx="6000792" cy="392909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42910" y="500042"/>
            <a:ext cx="7851648" cy="971544"/>
          </a:xfrm>
        </p:spPr>
        <p:txBody>
          <a:bodyPr>
            <a:normAutofit fontScale="90000"/>
          </a:bodyPr>
          <a:lstStyle/>
          <a:p>
            <a:pPr algn="ctr"/>
            <a:r>
              <a:rPr lang="es-ES" dirty="0" smtClean="0">
                <a:solidFill>
                  <a:srgbClr val="FFFF00"/>
                </a:solidFill>
              </a:rPr>
              <a:t>CONSTRUCCIÓN DE GREENS</a:t>
            </a:r>
            <a:endParaRPr lang="es-ES" dirty="0">
              <a:solidFill>
                <a:srgbClr val="FFFF00"/>
              </a:solidFill>
            </a:endParaRPr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428596" y="1500174"/>
            <a:ext cx="8358246" cy="5143560"/>
          </a:xfrm>
        </p:spPr>
        <p:txBody>
          <a:bodyPr>
            <a:normAutofit/>
          </a:bodyPr>
          <a:lstStyle/>
          <a:p>
            <a:pPr algn="l">
              <a:spcBef>
                <a:spcPct val="50000"/>
              </a:spcBef>
              <a:buClr>
                <a:srgbClr val="9900CC"/>
              </a:buClr>
              <a:buFont typeface="Wingdings" pitchFamily="2" charset="2"/>
              <a:buChar char="q"/>
            </a:pPr>
            <a:r>
              <a:rPr lang="es-ES" sz="2800" b="1" u="sng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NORMATIVA PUSH-UP, CALIFORNIA Y USGA</a:t>
            </a:r>
          </a:p>
          <a:p>
            <a:pPr algn="l">
              <a:spcBef>
                <a:spcPct val="50000"/>
              </a:spcBef>
              <a:buClr>
                <a:srgbClr val="9900CC"/>
              </a:buClr>
              <a:buFont typeface="Wingdings" pitchFamily="2" charset="2"/>
              <a:buChar char="v"/>
            </a:pPr>
            <a:r>
              <a:rPr lang="es-ES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</a:t>
            </a:r>
            <a:r>
              <a:rPr lang="es-ES" sz="2000" b="1" u="sng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Greens</a:t>
            </a:r>
            <a:r>
              <a:rPr lang="es-ES" sz="2000" b="1" u="sng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USGA</a:t>
            </a:r>
            <a:r>
              <a:rPr lang="es-ES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: Re-construcción </a:t>
            </a:r>
            <a:r>
              <a:rPr lang="es-ES" sz="20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greens</a:t>
            </a:r>
            <a:r>
              <a:rPr lang="es-ES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Atlanta </a:t>
            </a:r>
            <a:r>
              <a:rPr lang="es-ES" sz="20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Athletic</a:t>
            </a:r>
            <a:r>
              <a:rPr lang="es-ES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Club</a:t>
            </a:r>
          </a:p>
          <a:p>
            <a:pPr algn="l">
              <a:spcBef>
                <a:spcPct val="50000"/>
              </a:spcBef>
              <a:buClr>
                <a:srgbClr val="9900CC"/>
              </a:buClr>
            </a:pPr>
            <a:r>
              <a:rPr lang="es-ES" sz="4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/>
                <a:cs typeface="Calibri"/>
              </a:rPr>
              <a:t>     </a:t>
            </a:r>
            <a:r>
              <a:rPr lang="es-ES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   </a:t>
            </a:r>
          </a:p>
          <a:p>
            <a:pPr algn="l">
              <a:spcBef>
                <a:spcPct val="50000"/>
              </a:spcBef>
              <a:buClr>
                <a:srgbClr val="9900CC"/>
              </a:buClr>
            </a:pPr>
            <a:r>
              <a:rPr lang="es-ES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    </a:t>
            </a:r>
            <a:endParaRPr lang="es-ES" sz="20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5" name="Picture 5" descr="Picture 036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>
          <a:xfrm>
            <a:off x="1643042" y="2643182"/>
            <a:ext cx="6000792" cy="392909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42910" y="500042"/>
            <a:ext cx="7851648" cy="971544"/>
          </a:xfrm>
        </p:spPr>
        <p:txBody>
          <a:bodyPr>
            <a:normAutofit fontScale="90000"/>
          </a:bodyPr>
          <a:lstStyle/>
          <a:p>
            <a:pPr algn="ctr"/>
            <a:r>
              <a:rPr lang="es-ES" dirty="0" smtClean="0">
                <a:solidFill>
                  <a:srgbClr val="FFFF00"/>
                </a:solidFill>
              </a:rPr>
              <a:t>CONSTRUCCIÓN DE GREENS</a:t>
            </a:r>
            <a:endParaRPr lang="es-ES" dirty="0">
              <a:solidFill>
                <a:srgbClr val="FFFF00"/>
              </a:solidFill>
            </a:endParaRPr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428596" y="1500174"/>
            <a:ext cx="8358246" cy="5143560"/>
          </a:xfrm>
        </p:spPr>
        <p:txBody>
          <a:bodyPr>
            <a:normAutofit/>
          </a:bodyPr>
          <a:lstStyle/>
          <a:p>
            <a:pPr algn="l">
              <a:spcBef>
                <a:spcPct val="50000"/>
              </a:spcBef>
              <a:buClr>
                <a:srgbClr val="9900CC"/>
              </a:buClr>
              <a:buFont typeface="Wingdings" pitchFamily="2" charset="2"/>
              <a:buChar char="q"/>
            </a:pPr>
            <a:r>
              <a:rPr lang="es-ES" sz="2800" b="1" u="sng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NORMATIVA PUSH-UP, CALIFORNIA Y USGA</a:t>
            </a:r>
          </a:p>
          <a:p>
            <a:pPr algn="l">
              <a:spcBef>
                <a:spcPct val="50000"/>
              </a:spcBef>
              <a:buClr>
                <a:srgbClr val="9900CC"/>
              </a:buClr>
              <a:buFont typeface="Wingdings" pitchFamily="2" charset="2"/>
              <a:buChar char="v"/>
            </a:pPr>
            <a:r>
              <a:rPr lang="es-ES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</a:t>
            </a:r>
            <a:r>
              <a:rPr lang="es-ES" sz="2000" b="1" u="sng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Greens</a:t>
            </a:r>
            <a:r>
              <a:rPr lang="es-ES" sz="2000" b="1" u="sng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USGA</a:t>
            </a:r>
            <a:r>
              <a:rPr lang="es-ES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: Re-construcción </a:t>
            </a:r>
            <a:r>
              <a:rPr lang="es-ES" sz="20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greens</a:t>
            </a:r>
            <a:r>
              <a:rPr lang="es-ES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Atlanta </a:t>
            </a:r>
            <a:r>
              <a:rPr lang="es-ES" sz="20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Athletic</a:t>
            </a:r>
            <a:r>
              <a:rPr lang="es-ES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Club</a:t>
            </a:r>
          </a:p>
          <a:p>
            <a:pPr algn="l">
              <a:spcBef>
                <a:spcPct val="50000"/>
              </a:spcBef>
              <a:buClr>
                <a:srgbClr val="9900CC"/>
              </a:buClr>
            </a:pPr>
            <a:r>
              <a:rPr lang="es-ES" sz="4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/>
                <a:cs typeface="Calibri"/>
              </a:rPr>
              <a:t>     </a:t>
            </a:r>
            <a:r>
              <a:rPr lang="es-ES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   </a:t>
            </a:r>
          </a:p>
          <a:p>
            <a:pPr algn="l">
              <a:spcBef>
                <a:spcPct val="50000"/>
              </a:spcBef>
              <a:buClr>
                <a:srgbClr val="9900CC"/>
              </a:buClr>
            </a:pPr>
            <a:r>
              <a:rPr lang="es-ES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    </a:t>
            </a:r>
            <a:endParaRPr lang="es-ES" sz="20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5" name="Picture 5" descr="Picture 001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>
          <a:xfrm>
            <a:off x="1643042" y="2643182"/>
            <a:ext cx="6000792" cy="392909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42910" y="500042"/>
            <a:ext cx="7851648" cy="971544"/>
          </a:xfrm>
        </p:spPr>
        <p:txBody>
          <a:bodyPr>
            <a:normAutofit fontScale="90000"/>
          </a:bodyPr>
          <a:lstStyle/>
          <a:p>
            <a:pPr algn="ctr"/>
            <a:r>
              <a:rPr lang="es-ES" dirty="0" smtClean="0">
                <a:solidFill>
                  <a:srgbClr val="FFFF00"/>
                </a:solidFill>
              </a:rPr>
              <a:t>CONSTRUCCIÓN DE GREENS</a:t>
            </a:r>
            <a:endParaRPr lang="es-ES" dirty="0">
              <a:solidFill>
                <a:srgbClr val="FFFF00"/>
              </a:solidFill>
            </a:endParaRPr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428596" y="1500174"/>
            <a:ext cx="8358246" cy="5143560"/>
          </a:xfrm>
        </p:spPr>
        <p:txBody>
          <a:bodyPr>
            <a:normAutofit/>
          </a:bodyPr>
          <a:lstStyle/>
          <a:p>
            <a:pPr algn="l">
              <a:spcBef>
                <a:spcPct val="50000"/>
              </a:spcBef>
              <a:buClr>
                <a:srgbClr val="9900CC"/>
              </a:buClr>
              <a:buFont typeface="Wingdings" pitchFamily="2" charset="2"/>
              <a:buChar char="q"/>
            </a:pPr>
            <a:r>
              <a:rPr lang="es-ES" sz="2800" b="1" u="sng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NORMATIVA PUSH-UP, CALIFORNIA Y USGA</a:t>
            </a:r>
          </a:p>
          <a:p>
            <a:pPr algn="l">
              <a:spcBef>
                <a:spcPct val="50000"/>
              </a:spcBef>
              <a:buClr>
                <a:srgbClr val="9900CC"/>
              </a:buClr>
              <a:buFont typeface="Wingdings" pitchFamily="2" charset="2"/>
              <a:buChar char="v"/>
            </a:pPr>
            <a:r>
              <a:rPr lang="es-ES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</a:t>
            </a:r>
            <a:r>
              <a:rPr lang="es-ES" sz="2000" b="1" u="sng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Greens</a:t>
            </a:r>
            <a:r>
              <a:rPr lang="es-ES" sz="2000" b="1" u="sng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USGA</a:t>
            </a:r>
            <a:r>
              <a:rPr lang="es-ES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: Re-construcción </a:t>
            </a:r>
            <a:r>
              <a:rPr lang="es-ES" sz="20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greens</a:t>
            </a:r>
            <a:r>
              <a:rPr lang="es-ES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Atlanta </a:t>
            </a:r>
            <a:r>
              <a:rPr lang="es-ES" sz="20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Athletic</a:t>
            </a:r>
            <a:r>
              <a:rPr lang="es-ES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Club</a:t>
            </a:r>
          </a:p>
          <a:p>
            <a:pPr algn="l">
              <a:spcBef>
                <a:spcPct val="50000"/>
              </a:spcBef>
              <a:buClr>
                <a:srgbClr val="9900CC"/>
              </a:buClr>
            </a:pPr>
            <a:r>
              <a:rPr lang="es-ES" sz="4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/>
                <a:cs typeface="Calibri"/>
              </a:rPr>
              <a:t>     </a:t>
            </a:r>
            <a:r>
              <a:rPr lang="es-ES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   </a:t>
            </a:r>
          </a:p>
          <a:p>
            <a:pPr algn="l">
              <a:spcBef>
                <a:spcPct val="50000"/>
              </a:spcBef>
              <a:buClr>
                <a:srgbClr val="9900CC"/>
              </a:buClr>
            </a:pPr>
            <a:r>
              <a:rPr lang="es-ES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    </a:t>
            </a:r>
            <a:endParaRPr lang="es-ES" sz="20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4" name="Picture 5" descr="Picture 025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>
          <a:xfrm>
            <a:off x="1643042" y="2643182"/>
            <a:ext cx="6000792" cy="3948798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Picture 6" descr="Picture 02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1643042" y="2643182"/>
            <a:ext cx="6072230" cy="396478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42910" y="500042"/>
            <a:ext cx="7851648" cy="971544"/>
          </a:xfrm>
        </p:spPr>
        <p:txBody>
          <a:bodyPr>
            <a:normAutofit fontScale="90000"/>
          </a:bodyPr>
          <a:lstStyle/>
          <a:p>
            <a:pPr algn="ctr"/>
            <a:r>
              <a:rPr lang="es-ES" dirty="0" smtClean="0">
                <a:solidFill>
                  <a:srgbClr val="FFFF00"/>
                </a:solidFill>
              </a:rPr>
              <a:t>CONSTRUCCIÓN DE GREENS</a:t>
            </a:r>
            <a:endParaRPr lang="es-ES" dirty="0">
              <a:solidFill>
                <a:srgbClr val="FFFF00"/>
              </a:solidFill>
            </a:endParaRPr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428596" y="1500174"/>
            <a:ext cx="8358246" cy="5143560"/>
          </a:xfrm>
        </p:spPr>
        <p:txBody>
          <a:bodyPr>
            <a:normAutofit/>
          </a:bodyPr>
          <a:lstStyle/>
          <a:p>
            <a:pPr algn="l">
              <a:spcBef>
                <a:spcPct val="50000"/>
              </a:spcBef>
              <a:buClr>
                <a:srgbClr val="9900CC"/>
              </a:buClr>
              <a:buFont typeface="Wingdings" pitchFamily="2" charset="2"/>
              <a:buChar char="q"/>
            </a:pPr>
            <a:r>
              <a:rPr lang="es-ES" sz="2800" b="1" u="sng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NORMATIVA PUSH-UP, CALIFORNIA Y USGA</a:t>
            </a:r>
          </a:p>
          <a:p>
            <a:pPr algn="l">
              <a:spcBef>
                <a:spcPct val="50000"/>
              </a:spcBef>
              <a:buClr>
                <a:srgbClr val="9900CC"/>
              </a:buClr>
              <a:buFont typeface="Wingdings" pitchFamily="2" charset="2"/>
              <a:buChar char="v"/>
            </a:pPr>
            <a:r>
              <a:rPr lang="es-ES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</a:t>
            </a:r>
            <a:r>
              <a:rPr lang="es-ES" sz="2000" b="1" u="sng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Greens</a:t>
            </a:r>
            <a:r>
              <a:rPr lang="es-ES" sz="2000" b="1" u="sng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USGA</a:t>
            </a:r>
            <a:r>
              <a:rPr lang="es-ES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: Re-construcción </a:t>
            </a:r>
            <a:r>
              <a:rPr lang="es-ES" sz="20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greens</a:t>
            </a:r>
            <a:r>
              <a:rPr lang="es-ES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Atlanta </a:t>
            </a:r>
            <a:r>
              <a:rPr lang="es-ES" sz="20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Athletic</a:t>
            </a:r>
            <a:r>
              <a:rPr lang="es-ES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Club</a:t>
            </a:r>
          </a:p>
          <a:p>
            <a:pPr algn="l">
              <a:spcBef>
                <a:spcPct val="50000"/>
              </a:spcBef>
              <a:buClr>
                <a:srgbClr val="9900CC"/>
              </a:buClr>
            </a:pPr>
            <a:r>
              <a:rPr lang="es-ES" sz="4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/>
                <a:cs typeface="Calibri"/>
              </a:rPr>
              <a:t>     </a:t>
            </a:r>
            <a:r>
              <a:rPr lang="es-ES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   </a:t>
            </a:r>
          </a:p>
          <a:p>
            <a:pPr algn="l">
              <a:spcBef>
                <a:spcPct val="50000"/>
              </a:spcBef>
              <a:buClr>
                <a:srgbClr val="9900CC"/>
              </a:buClr>
            </a:pPr>
            <a:r>
              <a:rPr lang="es-ES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    </a:t>
            </a:r>
            <a:endParaRPr lang="es-ES" sz="20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5" name="Picture 5" descr="Picture 015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>
          <a:xfrm>
            <a:off x="1643042" y="2643182"/>
            <a:ext cx="6000792" cy="392909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42910" y="500042"/>
            <a:ext cx="7851648" cy="971544"/>
          </a:xfrm>
        </p:spPr>
        <p:txBody>
          <a:bodyPr>
            <a:normAutofit fontScale="90000"/>
          </a:bodyPr>
          <a:lstStyle/>
          <a:p>
            <a:pPr algn="ctr"/>
            <a:r>
              <a:rPr lang="es-ES" dirty="0" smtClean="0">
                <a:solidFill>
                  <a:srgbClr val="FFFF00"/>
                </a:solidFill>
              </a:rPr>
              <a:t>CONSTRUCCIÓN DE GREENS</a:t>
            </a:r>
            <a:endParaRPr lang="es-ES" dirty="0">
              <a:solidFill>
                <a:srgbClr val="FFFF00"/>
              </a:solidFill>
            </a:endParaRPr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428596" y="1500174"/>
            <a:ext cx="8358246" cy="5143560"/>
          </a:xfrm>
        </p:spPr>
        <p:txBody>
          <a:bodyPr>
            <a:normAutofit/>
          </a:bodyPr>
          <a:lstStyle/>
          <a:p>
            <a:pPr algn="l">
              <a:spcBef>
                <a:spcPct val="50000"/>
              </a:spcBef>
              <a:buClr>
                <a:srgbClr val="9900CC"/>
              </a:buClr>
              <a:buFont typeface="Wingdings" pitchFamily="2" charset="2"/>
              <a:buChar char="q"/>
            </a:pPr>
            <a:r>
              <a:rPr lang="es-ES" sz="2800" b="1" u="sng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NORMATIVA PUSH-UP, CALIFORNIA Y USGA</a:t>
            </a:r>
          </a:p>
          <a:p>
            <a:pPr algn="l">
              <a:spcBef>
                <a:spcPct val="50000"/>
              </a:spcBef>
              <a:buClr>
                <a:srgbClr val="9900CC"/>
              </a:buClr>
              <a:buFont typeface="Wingdings" pitchFamily="2" charset="2"/>
              <a:buChar char="v"/>
            </a:pPr>
            <a:r>
              <a:rPr lang="es-ES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</a:t>
            </a:r>
            <a:r>
              <a:rPr lang="es-ES" sz="2000" b="1" u="sng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Greens</a:t>
            </a:r>
            <a:r>
              <a:rPr lang="es-ES" sz="2000" b="1" u="sng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USGA</a:t>
            </a:r>
            <a:r>
              <a:rPr lang="es-ES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: Re-construcción </a:t>
            </a:r>
            <a:r>
              <a:rPr lang="es-ES" sz="20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greens</a:t>
            </a:r>
            <a:r>
              <a:rPr lang="es-ES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Atlanta </a:t>
            </a:r>
            <a:r>
              <a:rPr lang="es-ES" sz="20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Athletic</a:t>
            </a:r>
            <a:r>
              <a:rPr lang="es-ES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Club</a:t>
            </a:r>
          </a:p>
          <a:p>
            <a:pPr algn="l">
              <a:spcBef>
                <a:spcPct val="50000"/>
              </a:spcBef>
              <a:buClr>
                <a:srgbClr val="9900CC"/>
              </a:buClr>
            </a:pPr>
            <a:r>
              <a:rPr lang="es-ES" sz="4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/>
                <a:cs typeface="Calibri"/>
              </a:rPr>
              <a:t>     </a:t>
            </a:r>
            <a:r>
              <a:rPr lang="es-ES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   </a:t>
            </a:r>
          </a:p>
          <a:p>
            <a:pPr algn="l">
              <a:spcBef>
                <a:spcPct val="50000"/>
              </a:spcBef>
              <a:buClr>
                <a:srgbClr val="9900CC"/>
              </a:buClr>
            </a:pPr>
            <a:r>
              <a:rPr lang="es-ES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    </a:t>
            </a:r>
            <a:endParaRPr lang="es-ES" sz="20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5" name="Picture 5" descr="Picture 096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>
          <a:xfrm>
            <a:off x="1643042" y="2643182"/>
            <a:ext cx="6000792" cy="392909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42910" y="500042"/>
            <a:ext cx="7851648" cy="971544"/>
          </a:xfrm>
        </p:spPr>
        <p:txBody>
          <a:bodyPr>
            <a:normAutofit fontScale="90000"/>
          </a:bodyPr>
          <a:lstStyle/>
          <a:p>
            <a:pPr algn="ctr"/>
            <a:r>
              <a:rPr lang="es-ES" dirty="0" smtClean="0">
                <a:solidFill>
                  <a:srgbClr val="FFFF00"/>
                </a:solidFill>
              </a:rPr>
              <a:t>CONSTRUCCIÓN DE GREENS</a:t>
            </a:r>
            <a:endParaRPr lang="es-ES" dirty="0">
              <a:solidFill>
                <a:srgbClr val="FFFF00"/>
              </a:solidFill>
            </a:endParaRPr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428596" y="1500174"/>
            <a:ext cx="8358246" cy="5143560"/>
          </a:xfrm>
        </p:spPr>
        <p:txBody>
          <a:bodyPr>
            <a:normAutofit/>
          </a:bodyPr>
          <a:lstStyle/>
          <a:p>
            <a:pPr algn="l">
              <a:spcBef>
                <a:spcPct val="50000"/>
              </a:spcBef>
              <a:buClr>
                <a:srgbClr val="9900CC"/>
              </a:buClr>
              <a:buFont typeface="Wingdings" pitchFamily="2" charset="2"/>
              <a:buChar char="q"/>
            </a:pPr>
            <a:r>
              <a:rPr lang="es-ES" sz="2800" b="1" u="sng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NORMATIVA PUSH-UP, CALIFORNIA Y USGA</a:t>
            </a:r>
          </a:p>
          <a:p>
            <a:pPr algn="l">
              <a:spcBef>
                <a:spcPct val="50000"/>
              </a:spcBef>
              <a:buClr>
                <a:srgbClr val="9900CC"/>
              </a:buClr>
              <a:buFont typeface="Wingdings" pitchFamily="2" charset="2"/>
              <a:buChar char="v"/>
            </a:pPr>
            <a:r>
              <a:rPr lang="es-ES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</a:t>
            </a:r>
            <a:r>
              <a:rPr lang="es-ES" sz="2000" b="1" u="sng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Greens</a:t>
            </a:r>
            <a:r>
              <a:rPr lang="es-ES" sz="2000" b="1" u="sng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USGA</a:t>
            </a:r>
            <a:r>
              <a:rPr lang="es-ES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: </a:t>
            </a:r>
          </a:p>
          <a:p>
            <a:pPr algn="l">
              <a:spcBef>
                <a:spcPct val="50000"/>
              </a:spcBef>
              <a:buClr>
                <a:srgbClr val="9900CC"/>
              </a:buClr>
            </a:pPr>
            <a:endParaRPr lang="es-ES" sz="20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Calibri"/>
            </a:endParaRPr>
          </a:p>
          <a:p>
            <a:pPr algn="l">
              <a:spcBef>
                <a:spcPct val="50000"/>
              </a:spcBef>
              <a:buClr>
                <a:srgbClr val="9900CC"/>
              </a:buClr>
            </a:pPr>
            <a:r>
              <a:rPr lang="es-ES" sz="4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/>
                <a:cs typeface="Calibri"/>
              </a:rPr>
              <a:t>     </a:t>
            </a:r>
            <a:r>
              <a:rPr lang="es-ES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   </a:t>
            </a:r>
          </a:p>
          <a:p>
            <a:pPr algn="l">
              <a:spcBef>
                <a:spcPct val="50000"/>
              </a:spcBef>
              <a:buClr>
                <a:srgbClr val="9900CC"/>
              </a:buClr>
            </a:pPr>
            <a:r>
              <a:rPr lang="es-ES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    </a:t>
            </a:r>
            <a:endParaRPr lang="es-ES" sz="20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graphicFrame>
        <p:nvGraphicFramePr>
          <p:cNvPr id="5" name="4 Tabla"/>
          <p:cNvGraphicFramePr>
            <a:graphicFrameLocks noGrp="1"/>
          </p:cNvGraphicFramePr>
          <p:nvPr/>
        </p:nvGraphicFramePr>
        <p:xfrm>
          <a:off x="928662" y="2786058"/>
          <a:ext cx="7286676" cy="3327400"/>
        </p:xfrm>
        <a:graphic>
          <a:graphicData uri="http://schemas.openxmlformats.org/drawingml/2006/table">
            <a:tbl>
              <a:tblPr firstRow="1" bandRow="1">
                <a:tableStyleId>{93296810-A885-4BE3-A3E7-6D5BEEA58F35}</a:tableStyleId>
              </a:tblPr>
              <a:tblGrid>
                <a:gridCol w="3643338"/>
                <a:gridCol w="3643338"/>
              </a:tblGrid>
              <a:tr h="370840">
                <a:tc gridSpan="2">
                  <a:txBody>
                    <a:bodyPr/>
                    <a:lstStyle/>
                    <a:p>
                      <a:pPr algn="ctr"/>
                      <a:r>
                        <a:rPr kumimoji="0" lang="es-ES" sz="1800" kern="1200" dirty="0" smtClean="0"/>
                        <a:t>DESCRIPCIÓN DEL TAMAÑO DE PARTÍCULA DE LOS MATERIALES DE LAS CAPAS DE GRAVA E INTERMEDIA</a:t>
                      </a:r>
                      <a:endParaRPr lang="es-ES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kumimoji="0" lang="es-ES" sz="1800" b="1" kern="1200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Material</a:t>
                      </a:r>
                      <a:endParaRPr lang="es-ES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0" lang="es-ES" sz="1800" b="1" kern="1200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Descripción</a:t>
                      </a:r>
                      <a:endParaRPr lang="es-ES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kumimoji="0" lang="es-ES" sz="1600" b="1" u="none" kern="1200" dirty="0" smtClean="0">
                          <a:latin typeface="+mj-lt"/>
                        </a:rPr>
                        <a:t>Grava</a:t>
                      </a:r>
                      <a:r>
                        <a:rPr kumimoji="0" lang="es-ES" sz="1600" kern="1200" dirty="0" smtClean="0">
                          <a:latin typeface="+mj-lt"/>
                        </a:rPr>
                        <a:t>: </a:t>
                      </a:r>
                      <a:r>
                        <a:rPr kumimoji="0" lang="es-ES" sz="1600" b="1" kern="1200" dirty="0" smtClean="0">
                          <a:latin typeface="+mj-lt"/>
                        </a:rPr>
                        <a:t>capa intermedia es usada</a:t>
                      </a:r>
                      <a:endParaRPr lang="es-ES" sz="1600" b="1" dirty="0">
                        <a:latin typeface="+mj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just"/>
                      <a:r>
                        <a:rPr kumimoji="0" lang="es-ES" sz="1600" kern="1200" dirty="0" smtClean="0">
                          <a:latin typeface="+mj-lt"/>
                        </a:rPr>
                        <a:t>No más del 10% de partículas mayores de 12 mm.</a:t>
                      </a:r>
                      <a:endParaRPr lang="es-ES" sz="1600" dirty="0">
                        <a:latin typeface="+mj-lt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endParaRPr lang="es-ES" sz="160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/>
                      <a:r>
                        <a:rPr kumimoji="0" lang="es-ES" sz="1600" kern="1200" dirty="0" smtClean="0">
                          <a:latin typeface="+mj-lt"/>
                        </a:rPr>
                        <a:t>Al menos un 65% de partículas entre 6 y 9 mm.</a:t>
                      </a:r>
                      <a:endParaRPr lang="es-ES" sz="1600" dirty="0">
                        <a:latin typeface="+mj-lt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endParaRPr lang="es-ES" sz="160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/>
                      <a:r>
                        <a:rPr kumimoji="0" lang="es-ES" sz="1600" kern="1200" dirty="0" smtClean="0">
                          <a:latin typeface="+mj-lt"/>
                        </a:rPr>
                        <a:t>No más del 10% de las partículas menores de 2 mm.</a:t>
                      </a:r>
                      <a:endParaRPr lang="es-ES" sz="1600" dirty="0">
                        <a:latin typeface="+mj-lt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kumimoji="0" lang="es-ES" sz="1600" b="1" kern="1200" dirty="0" smtClean="0">
                          <a:latin typeface="+mj-lt"/>
                        </a:rPr>
                        <a:t>Material para la capa intermedia</a:t>
                      </a:r>
                      <a:endParaRPr lang="es-ES" sz="1600" b="1" dirty="0">
                        <a:latin typeface="+mj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just"/>
                      <a:r>
                        <a:rPr kumimoji="0" lang="es-ES" sz="1600" kern="1200" dirty="0" smtClean="0">
                          <a:latin typeface="+mj-lt"/>
                        </a:rPr>
                        <a:t>Al menos un 90% de las partículas entre 1 y 4 mm.</a:t>
                      </a:r>
                      <a:endParaRPr lang="es-ES" sz="1600" dirty="0">
                        <a:latin typeface="+mj-lt"/>
                      </a:endParaRPr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42910" y="500042"/>
            <a:ext cx="7851648" cy="971544"/>
          </a:xfrm>
        </p:spPr>
        <p:txBody>
          <a:bodyPr>
            <a:normAutofit fontScale="90000"/>
          </a:bodyPr>
          <a:lstStyle/>
          <a:p>
            <a:pPr algn="ctr"/>
            <a:r>
              <a:rPr lang="es-ES" dirty="0" smtClean="0">
                <a:solidFill>
                  <a:srgbClr val="FFFF00"/>
                </a:solidFill>
              </a:rPr>
              <a:t>CONSTRUCCIÓN DE GREENS</a:t>
            </a:r>
            <a:endParaRPr lang="es-ES" dirty="0">
              <a:solidFill>
                <a:srgbClr val="FFFF00"/>
              </a:solidFill>
            </a:endParaRPr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428596" y="1500174"/>
            <a:ext cx="8358246" cy="5143560"/>
          </a:xfrm>
        </p:spPr>
        <p:txBody>
          <a:bodyPr>
            <a:normAutofit/>
          </a:bodyPr>
          <a:lstStyle/>
          <a:p>
            <a:pPr algn="l">
              <a:spcBef>
                <a:spcPct val="50000"/>
              </a:spcBef>
              <a:buClr>
                <a:srgbClr val="9900CC"/>
              </a:buClr>
              <a:buFont typeface="Wingdings" pitchFamily="2" charset="2"/>
              <a:buChar char="q"/>
            </a:pPr>
            <a:r>
              <a:rPr lang="es-ES" sz="2800" b="1" u="sng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NORMATIVA PUSH-UP, CALIFORNIA Y USGA</a:t>
            </a:r>
          </a:p>
          <a:p>
            <a:pPr algn="l">
              <a:spcBef>
                <a:spcPct val="50000"/>
              </a:spcBef>
              <a:buClr>
                <a:srgbClr val="9900CC"/>
              </a:buClr>
              <a:buFont typeface="Wingdings" pitchFamily="2" charset="2"/>
              <a:buChar char="v"/>
            </a:pPr>
            <a:r>
              <a:rPr lang="es-ES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</a:t>
            </a:r>
            <a:r>
              <a:rPr lang="es-ES" sz="2000" b="1" u="sng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Greens</a:t>
            </a:r>
            <a:r>
              <a:rPr lang="es-ES" sz="2000" b="1" u="sng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USGA</a:t>
            </a:r>
            <a:r>
              <a:rPr lang="es-ES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: p</a:t>
            </a:r>
            <a:r>
              <a:rPr lang="es-ES" sz="2000" b="1" dirty="0" smtClean="0"/>
              <a:t>erfil tipo de un </a:t>
            </a:r>
            <a:r>
              <a:rPr lang="es-ES" sz="2000" b="1" dirty="0" err="1" smtClean="0"/>
              <a:t>green</a:t>
            </a:r>
            <a:r>
              <a:rPr lang="es-ES" sz="2000" b="1" dirty="0" smtClean="0"/>
              <a:t> USGA con capa intermedia</a:t>
            </a:r>
            <a:endParaRPr lang="es-ES" sz="20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Calibri"/>
            </a:endParaRPr>
          </a:p>
          <a:p>
            <a:pPr algn="l">
              <a:spcBef>
                <a:spcPct val="50000"/>
              </a:spcBef>
              <a:buClr>
                <a:srgbClr val="9900CC"/>
              </a:buClr>
            </a:pPr>
            <a:endParaRPr lang="es-ES" sz="20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Calibri"/>
            </a:endParaRPr>
          </a:p>
          <a:p>
            <a:pPr algn="l">
              <a:spcBef>
                <a:spcPct val="50000"/>
              </a:spcBef>
              <a:buClr>
                <a:srgbClr val="9900CC"/>
              </a:buClr>
            </a:pPr>
            <a:r>
              <a:rPr lang="es-ES" sz="4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/>
                <a:cs typeface="Calibri"/>
              </a:rPr>
              <a:t>     </a:t>
            </a:r>
            <a:r>
              <a:rPr lang="es-ES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   </a:t>
            </a:r>
          </a:p>
          <a:p>
            <a:pPr algn="l">
              <a:spcBef>
                <a:spcPct val="50000"/>
              </a:spcBef>
              <a:buClr>
                <a:srgbClr val="9900CC"/>
              </a:buClr>
            </a:pPr>
            <a:r>
              <a:rPr lang="es-ES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    </a:t>
            </a:r>
            <a:endParaRPr lang="es-ES" sz="20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3074" name="Picture 2" descr="CAPA INTERMEDIA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928662" y="2714620"/>
            <a:ext cx="7143800" cy="36433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42910" y="500042"/>
            <a:ext cx="7851648" cy="971544"/>
          </a:xfrm>
        </p:spPr>
        <p:txBody>
          <a:bodyPr>
            <a:normAutofit fontScale="90000"/>
          </a:bodyPr>
          <a:lstStyle/>
          <a:p>
            <a:pPr algn="ctr"/>
            <a:r>
              <a:rPr lang="es-ES" dirty="0" smtClean="0">
                <a:solidFill>
                  <a:srgbClr val="FFFF00"/>
                </a:solidFill>
              </a:rPr>
              <a:t>CONSTRUCCIÓN DE GREENS</a:t>
            </a:r>
            <a:endParaRPr lang="es-ES" dirty="0">
              <a:solidFill>
                <a:srgbClr val="FFFF00"/>
              </a:solidFill>
            </a:endParaRPr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428596" y="1500174"/>
            <a:ext cx="8358246" cy="5143560"/>
          </a:xfrm>
        </p:spPr>
        <p:txBody>
          <a:bodyPr>
            <a:normAutofit/>
          </a:bodyPr>
          <a:lstStyle/>
          <a:p>
            <a:pPr algn="l">
              <a:spcBef>
                <a:spcPct val="50000"/>
              </a:spcBef>
              <a:buClr>
                <a:srgbClr val="9900CC"/>
              </a:buClr>
              <a:buFont typeface="Wingdings" pitchFamily="2" charset="2"/>
              <a:buChar char="q"/>
            </a:pPr>
            <a:r>
              <a:rPr lang="es-ES" sz="2800" b="1" u="sng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NORMATIVA PUSH-UP, CALIFORNIA Y USGA</a:t>
            </a:r>
          </a:p>
          <a:p>
            <a:pPr algn="l">
              <a:spcBef>
                <a:spcPct val="50000"/>
              </a:spcBef>
              <a:buClr>
                <a:srgbClr val="9900CC"/>
              </a:buClr>
              <a:buFont typeface="Wingdings" pitchFamily="2" charset="2"/>
              <a:buChar char="v"/>
            </a:pPr>
            <a:r>
              <a:rPr lang="es-ES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</a:t>
            </a:r>
            <a:r>
              <a:rPr lang="es-ES" sz="2000" b="1" u="sng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Greens</a:t>
            </a:r>
            <a:r>
              <a:rPr lang="es-ES" sz="2000" b="1" u="sng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USGA</a:t>
            </a:r>
            <a:r>
              <a:rPr lang="es-ES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: </a:t>
            </a:r>
          </a:p>
          <a:p>
            <a:pPr algn="l">
              <a:spcBef>
                <a:spcPct val="50000"/>
              </a:spcBef>
              <a:buClr>
                <a:srgbClr val="9900CC"/>
              </a:buClr>
            </a:pPr>
            <a:endParaRPr lang="es-ES" sz="20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Calibri"/>
            </a:endParaRPr>
          </a:p>
          <a:p>
            <a:pPr algn="l">
              <a:spcBef>
                <a:spcPct val="50000"/>
              </a:spcBef>
              <a:buClr>
                <a:srgbClr val="9900CC"/>
              </a:buClr>
            </a:pPr>
            <a:r>
              <a:rPr lang="es-ES" sz="4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/>
                <a:cs typeface="Calibri"/>
              </a:rPr>
              <a:t>     </a:t>
            </a:r>
            <a:r>
              <a:rPr lang="es-ES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   </a:t>
            </a:r>
          </a:p>
          <a:p>
            <a:pPr algn="l">
              <a:spcBef>
                <a:spcPct val="50000"/>
              </a:spcBef>
              <a:buClr>
                <a:srgbClr val="9900CC"/>
              </a:buClr>
            </a:pPr>
            <a:r>
              <a:rPr lang="es-ES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    </a:t>
            </a:r>
            <a:endParaRPr lang="es-ES" sz="20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graphicFrame>
        <p:nvGraphicFramePr>
          <p:cNvPr id="5" name="4 Tabla"/>
          <p:cNvGraphicFramePr>
            <a:graphicFrameLocks noGrp="1"/>
          </p:cNvGraphicFramePr>
          <p:nvPr/>
        </p:nvGraphicFramePr>
        <p:xfrm>
          <a:off x="1000100" y="2857496"/>
          <a:ext cx="7286676" cy="3479800"/>
        </p:xfrm>
        <a:graphic>
          <a:graphicData uri="http://schemas.openxmlformats.org/drawingml/2006/table">
            <a:tbl>
              <a:tblPr firstRow="1" bandRow="1">
                <a:tableStyleId>{93296810-A885-4BE3-A3E7-6D5BEEA58F35}</a:tableStyleId>
              </a:tblPr>
              <a:tblGrid>
                <a:gridCol w="3643338"/>
                <a:gridCol w="3643338"/>
              </a:tblGrid>
              <a:tr h="370840">
                <a:tc gridSpan="2">
                  <a:txBody>
                    <a:bodyPr/>
                    <a:lstStyle/>
                    <a:p>
                      <a:pPr algn="ctr"/>
                      <a:r>
                        <a:rPr lang="es-ES" dirty="0" smtClean="0"/>
                        <a:t>RECOMENDACIONES</a:t>
                      </a:r>
                      <a:r>
                        <a:rPr lang="es-ES" baseline="0" dirty="0" smtClean="0"/>
                        <a:t> DE TAMAÑO DE GRAVA CUANDO LA CAPA INTERMEDIA NO ES USADA</a:t>
                      </a:r>
                      <a:endParaRPr lang="es-ES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kumimoji="0" lang="es-ES" sz="1800" b="1" kern="1200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Factores</a:t>
                      </a:r>
                      <a:endParaRPr lang="es-ES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0" lang="es-ES" sz="1800" b="1" kern="1200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Recomendación</a:t>
                      </a:r>
                      <a:endParaRPr lang="es-ES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kumimoji="0" lang="es-ES" sz="1600" b="1" u="none" kern="1200" dirty="0" smtClean="0">
                          <a:latin typeface="+mj-lt"/>
                        </a:rPr>
                        <a:t>Puenteo</a:t>
                      </a:r>
                      <a:endParaRPr lang="es-ES" sz="1600" b="1" dirty="0">
                        <a:latin typeface="+mj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just"/>
                      <a:r>
                        <a:rPr kumimoji="0" lang="es-ES" sz="1600" kern="1200" dirty="0" smtClean="0">
                          <a:solidFill>
                            <a:schemeClr val="dk1"/>
                          </a:solidFill>
                          <a:latin typeface="+mj-lt"/>
                          <a:ea typeface="+mn-ea"/>
                          <a:cs typeface="+mn-cs"/>
                        </a:rPr>
                        <a:t>D15 (grava) menor o igual a cinco veces el D85 (capa de enraizamiento)</a:t>
                      </a:r>
                      <a:endParaRPr lang="es-ES" sz="1600" dirty="0">
                        <a:latin typeface="+mj-lt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s-ES" sz="1600" b="1" dirty="0" smtClean="0">
                          <a:latin typeface="+mj-lt"/>
                        </a:rPr>
                        <a:t>Permeabilidad</a:t>
                      </a:r>
                      <a:endParaRPr lang="es-ES" sz="1600" b="1" dirty="0">
                        <a:latin typeface="+mj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just"/>
                      <a:r>
                        <a:rPr kumimoji="0" lang="es-ES" sz="1600" kern="1200" dirty="0" smtClean="0">
                          <a:solidFill>
                            <a:schemeClr val="dk1"/>
                          </a:solidFill>
                          <a:latin typeface="+mj-lt"/>
                          <a:ea typeface="+mn-ea"/>
                          <a:cs typeface="+mn-cs"/>
                        </a:rPr>
                        <a:t>D15 (grava) mayor o igual que cinco veces el D15 de la capa de enraizamiento</a:t>
                      </a:r>
                      <a:endParaRPr lang="es-ES" sz="1600" dirty="0">
                        <a:latin typeface="+mj-lt"/>
                      </a:endParaRPr>
                    </a:p>
                  </a:txBody>
                  <a:tcPr/>
                </a:tc>
              </a:tr>
              <a:tr h="741680">
                <a:tc>
                  <a:txBody>
                    <a:bodyPr/>
                    <a:lstStyle/>
                    <a:p>
                      <a:r>
                        <a:rPr lang="es-ES" sz="1600" b="1" dirty="0" smtClean="0">
                          <a:latin typeface="+mj-lt"/>
                        </a:rPr>
                        <a:t>Uniformidad</a:t>
                      </a:r>
                      <a:endParaRPr lang="es-ES" sz="1600" b="1" dirty="0">
                        <a:latin typeface="+mj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just"/>
                      <a:r>
                        <a:rPr kumimoji="0" lang="es-ES" sz="1600" kern="1200" dirty="0" smtClean="0">
                          <a:solidFill>
                            <a:schemeClr val="dk1"/>
                          </a:solidFill>
                          <a:latin typeface="+mj-lt"/>
                          <a:ea typeface="+mn-ea"/>
                          <a:cs typeface="+mn-cs"/>
                        </a:rPr>
                        <a:t>D90 (grava) / D15 (grava) es menor o igual a 2,5</a:t>
                      </a:r>
                    </a:p>
                    <a:p>
                      <a:pPr algn="just"/>
                      <a:r>
                        <a:rPr kumimoji="0" lang="es-ES" sz="1600" kern="1200" dirty="0" smtClean="0">
                          <a:solidFill>
                            <a:schemeClr val="dk1"/>
                          </a:solidFill>
                          <a:latin typeface="+mj-lt"/>
                          <a:ea typeface="+mn-ea"/>
                          <a:cs typeface="+mn-cs"/>
                        </a:rPr>
                        <a:t>No partículas mayores de 12 mm.</a:t>
                      </a:r>
                    </a:p>
                    <a:p>
                      <a:pPr algn="just"/>
                      <a:r>
                        <a:rPr kumimoji="0" lang="es-ES" sz="1600" kern="1200" dirty="0" smtClean="0">
                          <a:solidFill>
                            <a:schemeClr val="dk1"/>
                          </a:solidFill>
                          <a:latin typeface="+mj-lt"/>
                          <a:ea typeface="+mn-ea"/>
                          <a:cs typeface="+mn-cs"/>
                        </a:rPr>
                        <a:t>No más de un 10% menores de 2 mm.</a:t>
                      </a:r>
                    </a:p>
                    <a:p>
                      <a:pPr algn="just"/>
                      <a:r>
                        <a:rPr kumimoji="0" lang="es-ES" sz="1600" kern="1200" dirty="0" smtClean="0">
                          <a:solidFill>
                            <a:schemeClr val="dk1"/>
                          </a:solidFill>
                          <a:latin typeface="+mj-lt"/>
                          <a:ea typeface="+mn-ea"/>
                          <a:cs typeface="+mn-cs"/>
                        </a:rPr>
                        <a:t>No más de un 5% menores de 1 mm.</a:t>
                      </a:r>
                      <a:endParaRPr lang="es-ES" sz="1600" dirty="0">
                        <a:latin typeface="+mj-lt"/>
                      </a:endParaRPr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42910" y="500042"/>
            <a:ext cx="7851648" cy="971544"/>
          </a:xfrm>
        </p:spPr>
        <p:txBody>
          <a:bodyPr>
            <a:normAutofit fontScale="90000"/>
          </a:bodyPr>
          <a:lstStyle/>
          <a:p>
            <a:pPr algn="ctr"/>
            <a:r>
              <a:rPr lang="es-ES" dirty="0" smtClean="0">
                <a:solidFill>
                  <a:srgbClr val="FFFF00"/>
                </a:solidFill>
              </a:rPr>
              <a:t>CONSTRUCCIÓN DE GREENS</a:t>
            </a:r>
            <a:endParaRPr lang="es-ES" dirty="0">
              <a:solidFill>
                <a:srgbClr val="FFFF00"/>
              </a:solidFill>
            </a:endParaRPr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428596" y="1500174"/>
            <a:ext cx="8358246" cy="5143560"/>
          </a:xfrm>
        </p:spPr>
        <p:txBody>
          <a:bodyPr>
            <a:normAutofit/>
          </a:bodyPr>
          <a:lstStyle/>
          <a:p>
            <a:pPr algn="l">
              <a:spcBef>
                <a:spcPct val="50000"/>
              </a:spcBef>
              <a:buClr>
                <a:srgbClr val="9900CC"/>
              </a:buClr>
              <a:buFont typeface="Wingdings" pitchFamily="2" charset="2"/>
              <a:buChar char="q"/>
            </a:pPr>
            <a:r>
              <a:rPr lang="es-ES" sz="2800" b="1" u="sng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NORMATIVA PUSH-UP, CALIFORNIA Y USGA</a:t>
            </a:r>
          </a:p>
          <a:p>
            <a:pPr algn="l">
              <a:spcBef>
                <a:spcPct val="50000"/>
              </a:spcBef>
              <a:buClr>
                <a:srgbClr val="9900CC"/>
              </a:buClr>
              <a:buFont typeface="Wingdings" pitchFamily="2" charset="2"/>
              <a:buChar char="v"/>
            </a:pPr>
            <a:r>
              <a:rPr lang="es-ES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</a:t>
            </a:r>
            <a:r>
              <a:rPr lang="es-ES" sz="2000" b="1" u="sng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Greens</a:t>
            </a:r>
            <a:r>
              <a:rPr lang="es-ES" sz="2000" b="1" u="sng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USGA</a:t>
            </a:r>
            <a:r>
              <a:rPr lang="es-ES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: </a:t>
            </a:r>
          </a:p>
          <a:p>
            <a:pPr algn="l">
              <a:spcBef>
                <a:spcPct val="50000"/>
              </a:spcBef>
              <a:buClr>
                <a:srgbClr val="9900CC"/>
              </a:buClr>
            </a:pPr>
            <a:endParaRPr lang="es-ES" sz="20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Calibri"/>
            </a:endParaRPr>
          </a:p>
          <a:p>
            <a:pPr algn="l">
              <a:spcBef>
                <a:spcPct val="50000"/>
              </a:spcBef>
              <a:buClr>
                <a:srgbClr val="9900CC"/>
              </a:buClr>
            </a:pPr>
            <a:r>
              <a:rPr lang="es-ES" sz="4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/>
                <a:cs typeface="Calibri"/>
              </a:rPr>
              <a:t>     </a:t>
            </a:r>
            <a:r>
              <a:rPr lang="es-ES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   </a:t>
            </a:r>
          </a:p>
          <a:p>
            <a:pPr algn="l">
              <a:spcBef>
                <a:spcPct val="50000"/>
              </a:spcBef>
              <a:buClr>
                <a:srgbClr val="9900CC"/>
              </a:buClr>
            </a:pPr>
            <a:r>
              <a:rPr lang="es-ES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    </a:t>
            </a:r>
            <a:endParaRPr lang="es-ES" sz="20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graphicFrame>
        <p:nvGraphicFramePr>
          <p:cNvPr id="5" name="4 Tabla"/>
          <p:cNvGraphicFramePr>
            <a:graphicFrameLocks noGrp="1"/>
          </p:cNvGraphicFramePr>
          <p:nvPr/>
        </p:nvGraphicFramePr>
        <p:xfrm>
          <a:off x="1285852" y="2571744"/>
          <a:ext cx="7143798" cy="4127148"/>
        </p:xfrm>
        <a:graphic>
          <a:graphicData uri="http://schemas.openxmlformats.org/drawingml/2006/table">
            <a:tbl>
              <a:tblPr firstRow="1" bandRow="1">
                <a:tableStyleId>{93296810-A885-4BE3-A3E7-6D5BEEA58F35}</a:tableStyleId>
              </a:tblPr>
              <a:tblGrid>
                <a:gridCol w="2381266"/>
                <a:gridCol w="2381266"/>
                <a:gridCol w="2381266"/>
              </a:tblGrid>
              <a:tr h="607241">
                <a:tc gridSpan="3">
                  <a:txBody>
                    <a:bodyPr/>
                    <a:lstStyle/>
                    <a:p>
                      <a:pPr algn="ctr"/>
                      <a:r>
                        <a:rPr lang="es-ES" dirty="0" smtClean="0"/>
                        <a:t>DISTRIBUCIÓN DEL TAMAÑO DE PARTÍCULAS DE ARENA PARA CAPAS DE ENRAIZAMIENTO USGA</a:t>
                      </a:r>
                      <a:endParaRPr lang="es-ES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 dirty="0"/>
                    </a:p>
                  </a:txBody>
                  <a:tcPr/>
                </a:tc>
              </a:tr>
              <a:tr h="432533">
                <a:tc>
                  <a:txBody>
                    <a:bodyPr/>
                    <a:lstStyle/>
                    <a:p>
                      <a:pPr algn="ctr"/>
                      <a:r>
                        <a:rPr kumimoji="0" lang="es-ES" sz="1400" b="1" kern="1200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Nombre</a:t>
                      </a:r>
                      <a:endParaRPr lang="es-ES" sz="14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es-ES" sz="1400" b="1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Diámetro partícula(mm.) </a:t>
                      </a:r>
                      <a:endParaRPr lang="es-ES" sz="14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0" lang="es-ES" sz="1400" b="1" kern="1200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Recomendación</a:t>
                      </a:r>
                      <a:endParaRPr lang="es-ES" sz="14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/>
                </a:tc>
              </a:tr>
              <a:tr h="289162">
                <a:tc>
                  <a:txBody>
                    <a:bodyPr/>
                    <a:lstStyle/>
                    <a:p>
                      <a:pPr algn="just"/>
                      <a:r>
                        <a:rPr kumimoji="0" lang="es-ES" sz="1400" b="1" u="none" kern="1200" dirty="0" smtClean="0">
                          <a:latin typeface="+mj-lt"/>
                        </a:rPr>
                        <a:t>Grava</a:t>
                      </a:r>
                      <a:r>
                        <a:rPr kumimoji="0" lang="es-ES" sz="1400" b="1" u="none" kern="1200" baseline="0" dirty="0" smtClean="0">
                          <a:latin typeface="+mj-lt"/>
                        </a:rPr>
                        <a:t> fina</a:t>
                      </a:r>
                      <a:endParaRPr lang="es-ES" sz="1400" b="1" dirty="0">
                        <a:latin typeface="+mj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400" b="0" dirty="0" smtClean="0">
                          <a:latin typeface="+mj-lt"/>
                        </a:rPr>
                        <a:t>2-3,4</a:t>
                      </a:r>
                      <a:endParaRPr lang="es-ES" sz="1400" b="0" dirty="0">
                        <a:latin typeface="+mj-lt"/>
                      </a:endParaRPr>
                    </a:p>
                  </a:txBody>
                  <a:tcPr anchor="ctr"/>
                </a:tc>
                <a:tc rowSpan="2">
                  <a:txBody>
                    <a:bodyPr/>
                    <a:lstStyle/>
                    <a:p>
                      <a:pPr algn="just"/>
                      <a:r>
                        <a:rPr kumimoji="0" lang="es-ES" sz="1400" kern="1200" dirty="0" smtClean="0">
                          <a:solidFill>
                            <a:schemeClr val="dk1"/>
                          </a:solidFill>
                          <a:latin typeface="+mj-lt"/>
                          <a:ea typeface="+mn-ea"/>
                          <a:cs typeface="+mn-cs"/>
                        </a:rPr>
                        <a:t>No más del 10% del total, y no más de un 3% de grava fina (mejor nada)</a:t>
                      </a:r>
                      <a:endParaRPr lang="es-ES" sz="1400" dirty="0">
                        <a:latin typeface="+mj-lt"/>
                      </a:endParaRPr>
                    </a:p>
                  </a:txBody>
                  <a:tcPr anchor="ctr"/>
                </a:tc>
              </a:tr>
              <a:tr h="404827">
                <a:tc>
                  <a:txBody>
                    <a:bodyPr/>
                    <a:lstStyle/>
                    <a:p>
                      <a:r>
                        <a:rPr lang="es-ES" sz="1400" b="1" dirty="0" smtClean="0">
                          <a:latin typeface="+mj-lt"/>
                        </a:rPr>
                        <a:t>Arena muy gruesa</a:t>
                      </a:r>
                      <a:endParaRPr lang="es-ES" sz="1400" b="1" dirty="0">
                        <a:latin typeface="+mj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400" b="0" dirty="0" smtClean="0">
                          <a:latin typeface="+mj-lt"/>
                        </a:rPr>
                        <a:t>1-2</a:t>
                      </a:r>
                      <a:endParaRPr lang="es-ES" sz="1400" b="0" dirty="0">
                        <a:latin typeface="+mj-lt"/>
                      </a:endParaRPr>
                    </a:p>
                  </a:txBody>
                  <a:tcPr anchor="ctr"/>
                </a:tc>
                <a:tc vMerge="1">
                  <a:txBody>
                    <a:bodyPr/>
                    <a:lstStyle/>
                    <a:p>
                      <a:pPr algn="just"/>
                      <a:endParaRPr lang="es-ES" sz="1600" dirty="0"/>
                    </a:p>
                  </a:txBody>
                  <a:tcPr/>
                </a:tc>
              </a:tr>
              <a:tr h="289162">
                <a:tc>
                  <a:txBody>
                    <a:bodyPr/>
                    <a:lstStyle/>
                    <a:p>
                      <a:r>
                        <a:rPr lang="es-ES" sz="1400" b="1" dirty="0" smtClean="0">
                          <a:latin typeface="+mj-lt"/>
                        </a:rPr>
                        <a:t>Arena gruesa</a:t>
                      </a:r>
                      <a:endParaRPr lang="es-ES" sz="1400" b="1" dirty="0">
                        <a:latin typeface="+mj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400" b="0" dirty="0" smtClean="0">
                          <a:latin typeface="+mj-lt"/>
                        </a:rPr>
                        <a:t>0,5-1</a:t>
                      </a:r>
                      <a:endParaRPr lang="es-ES" sz="1400" b="0" dirty="0">
                        <a:latin typeface="+mj-lt"/>
                      </a:endParaRPr>
                    </a:p>
                  </a:txBody>
                  <a:tcPr anchor="ctr"/>
                </a:tc>
                <a:tc rowSpan="2">
                  <a:txBody>
                    <a:bodyPr/>
                    <a:lstStyle/>
                    <a:p>
                      <a:pPr algn="just"/>
                      <a:r>
                        <a:rPr kumimoji="0" lang="es-ES" sz="1400" kern="1200" dirty="0" smtClean="0">
                          <a:solidFill>
                            <a:schemeClr val="dk1"/>
                          </a:solidFill>
                          <a:latin typeface="+mj-lt"/>
                          <a:ea typeface="+mn-ea"/>
                          <a:cs typeface="+mn-cs"/>
                        </a:rPr>
                        <a:t>Un mínimo del 60% en este rango</a:t>
                      </a:r>
                      <a:endParaRPr lang="es-ES" sz="1400" dirty="0">
                        <a:latin typeface="+mj-lt"/>
                      </a:endParaRPr>
                    </a:p>
                  </a:txBody>
                  <a:tcPr anchor="ctr"/>
                </a:tc>
              </a:tr>
              <a:tr h="289162">
                <a:tc>
                  <a:txBody>
                    <a:bodyPr/>
                    <a:lstStyle/>
                    <a:p>
                      <a:r>
                        <a:rPr lang="es-ES" sz="1400" b="1" dirty="0" smtClean="0">
                          <a:latin typeface="+mj-lt"/>
                        </a:rPr>
                        <a:t>Arena</a:t>
                      </a:r>
                      <a:r>
                        <a:rPr lang="es-ES" sz="1400" b="1" baseline="0" dirty="0" smtClean="0">
                          <a:latin typeface="+mj-lt"/>
                        </a:rPr>
                        <a:t> media</a:t>
                      </a:r>
                      <a:endParaRPr lang="es-ES" sz="1400" b="1" dirty="0">
                        <a:latin typeface="+mj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400" b="0" dirty="0" smtClean="0">
                          <a:latin typeface="+mj-lt"/>
                        </a:rPr>
                        <a:t>0,25-0,5</a:t>
                      </a:r>
                      <a:endParaRPr lang="es-ES" sz="1400" b="0" dirty="0">
                        <a:latin typeface="+mj-lt"/>
                      </a:endParaRPr>
                    </a:p>
                  </a:txBody>
                  <a:tcPr anchor="ctr"/>
                </a:tc>
                <a:tc vMerge="1">
                  <a:txBody>
                    <a:bodyPr/>
                    <a:lstStyle/>
                    <a:p>
                      <a:pPr algn="just"/>
                      <a:endParaRPr lang="es-ES" sz="1600" dirty="0"/>
                    </a:p>
                  </a:txBody>
                  <a:tcPr/>
                </a:tc>
              </a:tr>
              <a:tr h="289162">
                <a:tc>
                  <a:txBody>
                    <a:bodyPr/>
                    <a:lstStyle/>
                    <a:p>
                      <a:r>
                        <a:rPr lang="es-ES" sz="1400" b="1" dirty="0" smtClean="0">
                          <a:latin typeface="+mj-lt"/>
                        </a:rPr>
                        <a:t>Arena fina</a:t>
                      </a:r>
                      <a:endParaRPr lang="es-ES" sz="1400" b="1" dirty="0">
                        <a:latin typeface="+mj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400" b="0" dirty="0" smtClean="0">
                          <a:latin typeface="+mj-lt"/>
                        </a:rPr>
                        <a:t>0,15-0,25</a:t>
                      </a:r>
                      <a:endParaRPr lang="es-ES" sz="1400" b="0" dirty="0">
                        <a:latin typeface="+mj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just"/>
                      <a:r>
                        <a:rPr kumimoji="0" lang="es-ES" sz="1400" kern="1200" dirty="0" smtClean="0">
                          <a:solidFill>
                            <a:schemeClr val="dk1"/>
                          </a:solidFill>
                          <a:latin typeface="+mj-lt"/>
                          <a:ea typeface="+mn-ea"/>
                          <a:cs typeface="+mn-cs"/>
                        </a:rPr>
                        <a:t>No más del 20%</a:t>
                      </a:r>
                      <a:endParaRPr lang="es-ES" sz="1400" dirty="0">
                        <a:latin typeface="+mj-lt"/>
                      </a:endParaRPr>
                    </a:p>
                  </a:txBody>
                  <a:tcPr anchor="ctr"/>
                </a:tc>
              </a:tr>
              <a:tr h="289162">
                <a:tc>
                  <a:txBody>
                    <a:bodyPr/>
                    <a:lstStyle/>
                    <a:p>
                      <a:r>
                        <a:rPr lang="es-ES" sz="1400" b="1" dirty="0" smtClean="0">
                          <a:latin typeface="+mj-lt"/>
                        </a:rPr>
                        <a:t>Arena muy fina</a:t>
                      </a:r>
                      <a:endParaRPr lang="es-ES" sz="1400" b="1" dirty="0">
                        <a:latin typeface="+mj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400" b="0" dirty="0" smtClean="0">
                          <a:latin typeface="+mj-lt"/>
                        </a:rPr>
                        <a:t>0,05-0,15</a:t>
                      </a:r>
                      <a:endParaRPr lang="es-ES" sz="1400" b="0" dirty="0">
                        <a:latin typeface="+mj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just"/>
                      <a:r>
                        <a:rPr kumimoji="0" lang="es-ES" sz="1400" kern="1200" dirty="0" smtClean="0">
                          <a:solidFill>
                            <a:schemeClr val="dk1"/>
                          </a:solidFill>
                          <a:latin typeface="+mj-lt"/>
                          <a:ea typeface="+mn-ea"/>
                          <a:cs typeface="+mn-cs"/>
                        </a:rPr>
                        <a:t>No más del 5%</a:t>
                      </a:r>
                      <a:endParaRPr lang="es-ES" sz="1400" dirty="0">
                        <a:latin typeface="+mj-lt"/>
                      </a:endParaRPr>
                    </a:p>
                  </a:txBody>
                  <a:tcPr anchor="ctr"/>
                </a:tc>
              </a:tr>
              <a:tr h="289162">
                <a:tc>
                  <a:txBody>
                    <a:bodyPr/>
                    <a:lstStyle/>
                    <a:p>
                      <a:r>
                        <a:rPr lang="es-ES" sz="1400" b="1" dirty="0" smtClean="0">
                          <a:latin typeface="+mj-lt"/>
                        </a:rPr>
                        <a:t>Limo</a:t>
                      </a:r>
                      <a:endParaRPr lang="es-ES" sz="1400" b="1" dirty="0">
                        <a:latin typeface="+mj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400" b="0" dirty="0" smtClean="0">
                          <a:latin typeface="+mj-lt"/>
                        </a:rPr>
                        <a:t>0,002-0,05</a:t>
                      </a:r>
                      <a:endParaRPr lang="es-ES" sz="1400" b="0" dirty="0">
                        <a:latin typeface="+mj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just"/>
                      <a:r>
                        <a:rPr kumimoji="0" lang="es-ES" sz="1400" kern="1200" dirty="0" smtClean="0">
                          <a:solidFill>
                            <a:schemeClr val="dk1"/>
                          </a:solidFill>
                          <a:latin typeface="+mj-lt"/>
                          <a:ea typeface="+mn-ea"/>
                          <a:cs typeface="+mn-cs"/>
                        </a:rPr>
                        <a:t>No más del 5%</a:t>
                      </a:r>
                      <a:endParaRPr lang="es-ES" sz="1400" dirty="0">
                        <a:latin typeface="+mj-lt"/>
                      </a:endParaRPr>
                    </a:p>
                  </a:txBody>
                  <a:tcPr anchor="ctr"/>
                </a:tc>
              </a:tr>
              <a:tr h="289162">
                <a:tc>
                  <a:txBody>
                    <a:bodyPr/>
                    <a:lstStyle/>
                    <a:p>
                      <a:r>
                        <a:rPr lang="es-ES" sz="1400" b="1" dirty="0" smtClean="0">
                          <a:latin typeface="+mj-lt"/>
                        </a:rPr>
                        <a:t>Arcilla</a:t>
                      </a:r>
                      <a:endParaRPr lang="es-ES" sz="1400" b="1" dirty="0">
                        <a:latin typeface="+mj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400" b="0" dirty="0" smtClean="0">
                          <a:latin typeface="+mj-lt"/>
                          <a:cs typeface="Calibri"/>
                        </a:rPr>
                        <a:t>&lt;</a:t>
                      </a:r>
                      <a:r>
                        <a:rPr lang="es-ES" sz="1400" b="0" dirty="0" smtClean="0">
                          <a:latin typeface="+mj-lt"/>
                        </a:rPr>
                        <a:t>0,002</a:t>
                      </a:r>
                      <a:endParaRPr lang="es-ES" sz="1400" b="0" dirty="0">
                        <a:latin typeface="+mj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just"/>
                      <a:r>
                        <a:rPr kumimoji="0" lang="es-ES" sz="1400" kern="1200" dirty="0" smtClean="0">
                          <a:solidFill>
                            <a:schemeClr val="dk1"/>
                          </a:solidFill>
                          <a:latin typeface="+mj-lt"/>
                          <a:ea typeface="+mn-ea"/>
                          <a:cs typeface="+mn-cs"/>
                        </a:rPr>
                        <a:t>No más del 3%</a:t>
                      </a:r>
                      <a:endParaRPr lang="es-ES" sz="1400" dirty="0">
                        <a:latin typeface="+mj-lt"/>
                      </a:endParaRPr>
                    </a:p>
                  </a:txBody>
                  <a:tcPr anchor="ctr"/>
                </a:tc>
              </a:tr>
              <a:tr h="494215">
                <a:tc>
                  <a:txBody>
                    <a:bodyPr/>
                    <a:lstStyle/>
                    <a:p>
                      <a:r>
                        <a:rPr lang="es-ES" sz="1400" b="1" dirty="0" smtClean="0">
                          <a:latin typeface="+mj-lt"/>
                        </a:rPr>
                        <a:t>Total</a:t>
                      </a:r>
                      <a:r>
                        <a:rPr lang="es-ES" sz="1400" b="1" baseline="0" dirty="0" smtClean="0">
                          <a:latin typeface="+mj-lt"/>
                        </a:rPr>
                        <a:t> finos</a:t>
                      </a:r>
                      <a:endParaRPr lang="es-ES" sz="1400" b="1" dirty="0">
                        <a:latin typeface="+mj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400" b="0" dirty="0" smtClean="0">
                          <a:latin typeface="+mj-lt"/>
                        </a:rPr>
                        <a:t>Arena muy fina + limo+</a:t>
                      </a:r>
                      <a:r>
                        <a:rPr lang="es-ES" sz="1400" b="0" baseline="0" dirty="0" smtClean="0">
                          <a:latin typeface="+mj-lt"/>
                        </a:rPr>
                        <a:t> arcilla</a:t>
                      </a:r>
                      <a:endParaRPr lang="es-ES" sz="1400" b="0" dirty="0">
                        <a:latin typeface="+mj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just"/>
                      <a:r>
                        <a:rPr kumimoji="0" lang="es-ES" sz="1400" kern="1200" dirty="0" smtClean="0">
                          <a:solidFill>
                            <a:schemeClr val="dk1"/>
                          </a:solidFill>
                          <a:latin typeface="+mj-lt"/>
                          <a:ea typeface="+mn-ea"/>
                          <a:cs typeface="+mn-cs"/>
                        </a:rPr>
                        <a:t>Menor o igual al 10%</a:t>
                      </a:r>
                      <a:endParaRPr lang="es-ES" sz="1400" dirty="0">
                        <a:latin typeface="+mj-lt"/>
                      </a:endParaRPr>
                    </a:p>
                  </a:txBody>
                  <a:tcPr anchor="ctr"/>
                </a:tc>
              </a:tr>
            </a:tbl>
          </a:graphicData>
        </a:graphic>
      </p:graphicFrame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42910" y="500042"/>
            <a:ext cx="7851648" cy="971544"/>
          </a:xfrm>
        </p:spPr>
        <p:txBody>
          <a:bodyPr>
            <a:normAutofit/>
          </a:bodyPr>
          <a:lstStyle/>
          <a:p>
            <a:pPr algn="ctr"/>
            <a:r>
              <a:rPr lang="es-ES" dirty="0" smtClean="0">
                <a:solidFill>
                  <a:srgbClr val="FFFF00"/>
                </a:solidFill>
              </a:rPr>
              <a:t>MANTENIMIENTO</a:t>
            </a:r>
            <a:endParaRPr lang="es-ES" dirty="0">
              <a:solidFill>
                <a:srgbClr val="FFFF00"/>
              </a:solidFill>
            </a:endParaRPr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642910" y="1500150"/>
            <a:ext cx="8215370" cy="5143560"/>
          </a:xfrm>
        </p:spPr>
        <p:txBody>
          <a:bodyPr>
            <a:normAutofit/>
          </a:bodyPr>
          <a:lstStyle/>
          <a:p>
            <a:pPr algn="l">
              <a:spcBef>
                <a:spcPct val="50000"/>
              </a:spcBef>
              <a:buClr>
                <a:srgbClr val="9900CC"/>
              </a:buClr>
              <a:buFont typeface="Wingdings" pitchFamily="2" charset="2"/>
              <a:buChar char="q"/>
            </a:pPr>
            <a:r>
              <a:rPr lang="es-ES" sz="2800" b="1" u="sng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Tratamientos Fitosanitarios</a:t>
            </a:r>
            <a:endParaRPr lang="es-ES" sz="2800" b="1" dirty="0" smtClean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just">
              <a:spcBef>
                <a:spcPct val="50000"/>
              </a:spcBef>
              <a:buClr>
                <a:srgbClr val="9900CC"/>
              </a:buClr>
              <a:buFont typeface="Wingdings" pitchFamily="2" charset="2"/>
              <a:buChar char="v"/>
            </a:pPr>
            <a:r>
              <a:rPr lang="es-ES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s-ES" sz="2000" b="1" u="sng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Conceptos básicos</a:t>
            </a:r>
            <a:r>
              <a:rPr lang="es-ES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:</a:t>
            </a:r>
          </a:p>
          <a:p>
            <a:pPr algn="just">
              <a:spcBef>
                <a:spcPct val="50000"/>
              </a:spcBef>
              <a:buClr>
                <a:srgbClr val="9900CC"/>
              </a:buClr>
            </a:pPr>
            <a:r>
              <a:rPr lang="es-ES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   → Un    buen     mantenimiento    no    siempre    deja    exenta    de </a:t>
            </a:r>
          </a:p>
          <a:p>
            <a:pPr algn="just">
              <a:spcBef>
                <a:spcPct val="50000"/>
              </a:spcBef>
              <a:buClr>
                <a:srgbClr val="9900CC"/>
              </a:buClr>
            </a:pPr>
            <a:r>
              <a:rPr lang="es-ES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        enfermedades, plagas o malas hierbas a la planta</a:t>
            </a:r>
          </a:p>
          <a:p>
            <a:pPr algn="just">
              <a:spcBef>
                <a:spcPct val="50000"/>
              </a:spcBef>
              <a:buClr>
                <a:srgbClr val="9900CC"/>
              </a:buClr>
            </a:pPr>
            <a:r>
              <a:rPr lang="es-ES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   → Para reducir el efecto de éstas, se recurre a productos químicos:</a:t>
            </a:r>
          </a:p>
          <a:p>
            <a:pPr algn="just">
              <a:spcBef>
                <a:spcPct val="50000"/>
              </a:spcBef>
              <a:buClr>
                <a:srgbClr val="9900CC"/>
              </a:buClr>
            </a:pPr>
            <a:r>
              <a:rPr lang="es-ES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         </a:t>
            </a:r>
            <a:r>
              <a:rPr lang="es-ES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Insecticidas: </a:t>
            </a:r>
            <a:r>
              <a:rPr lang="es-ES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repelentes, exterminadores de insectos</a:t>
            </a:r>
          </a:p>
          <a:p>
            <a:pPr algn="just">
              <a:spcBef>
                <a:spcPct val="50000"/>
              </a:spcBef>
              <a:buClr>
                <a:srgbClr val="9900CC"/>
              </a:buClr>
            </a:pPr>
            <a:r>
              <a:rPr lang="es-ES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         Fungicidas: previenen o eliminan hongos</a:t>
            </a:r>
          </a:p>
          <a:p>
            <a:pPr algn="just">
              <a:spcBef>
                <a:spcPct val="50000"/>
              </a:spcBef>
              <a:buClr>
                <a:srgbClr val="9900CC"/>
              </a:buClr>
            </a:pPr>
            <a:r>
              <a:rPr lang="es-ES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         Herbicidas: control de las malas hierbas</a:t>
            </a:r>
          </a:p>
          <a:p>
            <a:pPr algn="just">
              <a:spcBef>
                <a:spcPct val="50000"/>
              </a:spcBef>
              <a:buClr>
                <a:srgbClr val="9900CC"/>
              </a:buClr>
            </a:pPr>
            <a:r>
              <a:rPr lang="es-ES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         Humectantes</a:t>
            </a:r>
          </a:p>
          <a:p>
            <a:pPr algn="just">
              <a:spcBef>
                <a:spcPct val="50000"/>
              </a:spcBef>
              <a:buClr>
                <a:srgbClr val="9900CC"/>
              </a:buClr>
            </a:pPr>
            <a:r>
              <a:rPr lang="es-ES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         Reguladores de Crecimiento</a:t>
            </a:r>
            <a:endParaRPr lang="es-ES" sz="20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>
              <a:spcBef>
                <a:spcPct val="0"/>
              </a:spcBef>
            </a:pPr>
            <a:endParaRPr lang="es-ES" sz="5600" b="1" dirty="0" smtClean="0">
              <a:solidFill>
                <a:schemeClr val="accent3">
                  <a:tint val="90000"/>
                  <a:satMod val="120000"/>
                </a:schemeClr>
              </a:solidFill>
              <a:effectLst>
                <a:outerShdw blurRad="38100" dist="25400" dir="5400000" algn="tl" rotWithShape="0">
                  <a:srgbClr val="000000">
                    <a:alpha val="43000"/>
                  </a:srgbClr>
                </a:outerShdw>
              </a:effectLst>
              <a:latin typeface="+mj-lt"/>
              <a:ea typeface="+mj-ea"/>
              <a:cs typeface="+mj-cs"/>
            </a:endParaRPr>
          </a:p>
        </p:txBody>
      </p:sp>
      <p:sp>
        <p:nvSpPr>
          <p:cNvPr id="4" name="3 Estrella de 4 puntas"/>
          <p:cNvSpPr/>
          <p:nvPr/>
        </p:nvSpPr>
        <p:spPr>
          <a:xfrm>
            <a:off x="928662" y="4000504"/>
            <a:ext cx="214314" cy="214314"/>
          </a:xfrm>
          <a:prstGeom prst="star4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5" name="4 Estrella de 4 puntas"/>
          <p:cNvSpPr/>
          <p:nvPr/>
        </p:nvSpPr>
        <p:spPr>
          <a:xfrm>
            <a:off x="928662" y="4429132"/>
            <a:ext cx="214314" cy="214314"/>
          </a:xfrm>
          <a:prstGeom prst="star4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6" name="5 Estrella de 4 puntas"/>
          <p:cNvSpPr/>
          <p:nvPr/>
        </p:nvSpPr>
        <p:spPr>
          <a:xfrm>
            <a:off x="928662" y="4857760"/>
            <a:ext cx="214314" cy="214314"/>
          </a:xfrm>
          <a:prstGeom prst="star4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7" name="6 Estrella de 4 puntas"/>
          <p:cNvSpPr/>
          <p:nvPr/>
        </p:nvSpPr>
        <p:spPr>
          <a:xfrm>
            <a:off x="928662" y="5357826"/>
            <a:ext cx="214314" cy="214314"/>
          </a:xfrm>
          <a:prstGeom prst="star4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8" name="7 Estrella de 4 puntas"/>
          <p:cNvSpPr/>
          <p:nvPr/>
        </p:nvSpPr>
        <p:spPr>
          <a:xfrm>
            <a:off x="928662" y="5786454"/>
            <a:ext cx="214314" cy="214314"/>
          </a:xfrm>
          <a:prstGeom prst="star4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42910" y="500042"/>
            <a:ext cx="7851648" cy="971544"/>
          </a:xfrm>
        </p:spPr>
        <p:txBody>
          <a:bodyPr>
            <a:normAutofit/>
          </a:bodyPr>
          <a:lstStyle/>
          <a:p>
            <a:pPr algn="ctr"/>
            <a:r>
              <a:rPr lang="es-ES" dirty="0" smtClean="0">
                <a:solidFill>
                  <a:srgbClr val="FFFF00"/>
                </a:solidFill>
              </a:rPr>
              <a:t>MANTENIMIENTO</a:t>
            </a:r>
            <a:endParaRPr lang="es-ES" dirty="0">
              <a:solidFill>
                <a:srgbClr val="FFFF00"/>
              </a:solidFill>
            </a:endParaRPr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642910" y="1500150"/>
            <a:ext cx="8215370" cy="5143560"/>
          </a:xfrm>
        </p:spPr>
        <p:txBody>
          <a:bodyPr>
            <a:normAutofit/>
          </a:bodyPr>
          <a:lstStyle/>
          <a:p>
            <a:pPr algn="l">
              <a:spcBef>
                <a:spcPct val="50000"/>
              </a:spcBef>
              <a:buClr>
                <a:srgbClr val="9900CC"/>
              </a:buClr>
              <a:buFont typeface="Wingdings" pitchFamily="2" charset="2"/>
              <a:buChar char="q"/>
            </a:pPr>
            <a:r>
              <a:rPr lang="es-ES" sz="2800" b="1" u="sng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Tipos de formulaciones</a:t>
            </a:r>
            <a:endParaRPr lang="es-ES" sz="2800" b="1" dirty="0" smtClean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just">
              <a:spcBef>
                <a:spcPct val="50000"/>
              </a:spcBef>
              <a:buClr>
                <a:srgbClr val="9900CC"/>
              </a:buClr>
            </a:pPr>
            <a:r>
              <a:rPr lang="es-ES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A. </a:t>
            </a:r>
            <a:r>
              <a:rPr lang="es-ES" sz="2000" b="1" u="sng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Líquidos concentrados para diluir en agua</a:t>
            </a:r>
            <a:r>
              <a:rPr lang="es-ES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:</a:t>
            </a:r>
          </a:p>
          <a:p>
            <a:pPr algn="just">
              <a:spcBef>
                <a:spcPct val="50000"/>
              </a:spcBef>
              <a:buClr>
                <a:srgbClr val="9900CC"/>
              </a:buClr>
            </a:pPr>
            <a:r>
              <a:rPr lang="es-ES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   1. Concentrado </a:t>
            </a:r>
            <a:r>
              <a:rPr lang="es-ES" sz="20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emulsionable</a:t>
            </a:r>
            <a:r>
              <a:rPr lang="es-ES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(EC)</a:t>
            </a:r>
          </a:p>
          <a:p>
            <a:pPr algn="just">
              <a:spcBef>
                <a:spcPct val="50000"/>
              </a:spcBef>
              <a:buClr>
                <a:srgbClr val="9900CC"/>
              </a:buClr>
            </a:pPr>
            <a:r>
              <a:rPr lang="es-ES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   2. Suspensión concentrada (SC)</a:t>
            </a:r>
          </a:p>
          <a:p>
            <a:pPr algn="just">
              <a:spcBef>
                <a:spcPct val="50000"/>
              </a:spcBef>
              <a:buClr>
                <a:srgbClr val="9900CC"/>
              </a:buClr>
            </a:pPr>
            <a:r>
              <a:rPr lang="es-ES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   3.  Concentrado soluble (SL) </a:t>
            </a:r>
          </a:p>
          <a:p>
            <a:pPr algn="just">
              <a:spcBef>
                <a:spcPct val="50000"/>
              </a:spcBef>
              <a:buClr>
                <a:srgbClr val="9900CC"/>
              </a:buClr>
            </a:pPr>
            <a:r>
              <a:rPr lang="es-ES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   4. Suspensión de cápsulas (CS)</a:t>
            </a:r>
          </a:p>
          <a:p>
            <a:pPr algn="just">
              <a:spcBef>
                <a:spcPct val="50000"/>
              </a:spcBef>
              <a:buClr>
                <a:srgbClr val="9900CC"/>
              </a:buClr>
            </a:pPr>
            <a:r>
              <a:rPr lang="es-ES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   5. Emulsión acuosa ( EW)</a:t>
            </a:r>
          </a:p>
          <a:p>
            <a:pPr algn="just">
              <a:spcBef>
                <a:spcPct val="50000"/>
              </a:spcBef>
              <a:buClr>
                <a:srgbClr val="9900CC"/>
              </a:buClr>
            </a:pPr>
            <a:r>
              <a:rPr lang="es-ES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   6. Líquido para </a:t>
            </a:r>
            <a:r>
              <a:rPr lang="es-ES" sz="20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ultrabajo</a:t>
            </a:r>
            <a:r>
              <a:rPr lang="es-ES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volumen (UL) </a:t>
            </a:r>
          </a:p>
          <a:p>
            <a:pPr algn="just">
              <a:spcBef>
                <a:spcPct val="50000"/>
              </a:spcBef>
              <a:buClr>
                <a:srgbClr val="9900CC"/>
              </a:buClr>
            </a:pPr>
            <a:endParaRPr lang="es-ES" sz="5600" b="1" dirty="0" smtClean="0">
              <a:solidFill>
                <a:schemeClr val="accent3">
                  <a:tint val="90000"/>
                  <a:satMod val="120000"/>
                </a:schemeClr>
              </a:solidFill>
              <a:effectLst>
                <a:outerShdw blurRad="38100" dist="25400" dir="5400000" algn="tl" rotWithShape="0">
                  <a:srgbClr val="000000">
                    <a:alpha val="43000"/>
                  </a:srgbClr>
                </a:outerShdw>
              </a:effectLst>
              <a:latin typeface="+mj-lt"/>
              <a:ea typeface="+mj-ea"/>
              <a:cs typeface="+mj-cs"/>
            </a:endParaRPr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42910" y="500042"/>
            <a:ext cx="7851648" cy="971544"/>
          </a:xfrm>
        </p:spPr>
        <p:txBody>
          <a:bodyPr>
            <a:normAutofit/>
          </a:bodyPr>
          <a:lstStyle/>
          <a:p>
            <a:pPr algn="ctr"/>
            <a:r>
              <a:rPr lang="es-ES" dirty="0" smtClean="0">
                <a:solidFill>
                  <a:srgbClr val="FFFF00"/>
                </a:solidFill>
              </a:rPr>
              <a:t>MANTENIMIENTO</a:t>
            </a:r>
            <a:endParaRPr lang="es-ES" dirty="0">
              <a:solidFill>
                <a:srgbClr val="FFFF00"/>
              </a:solidFill>
            </a:endParaRPr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642910" y="1500150"/>
            <a:ext cx="8215370" cy="5143560"/>
          </a:xfrm>
        </p:spPr>
        <p:txBody>
          <a:bodyPr>
            <a:normAutofit/>
          </a:bodyPr>
          <a:lstStyle/>
          <a:p>
            <a:pPr algn="l">
              <a:spcBef>
                <a:spcPct val="50000"/>
              </a:spcBef>
              <a:buClr>
                <a:srgbClr val="9900CC"/>
              </a:buClr>
              <a:buFont typeface="Wingdings" pitchFamily="2" charset="2"/>
              <a:buChar char="q"/>
            </a:pPr>
            <a:r>
              <a:rPr lang="es-ES" sz="28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s-ES" sz="2800" b="1" u="sng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Tipos de formulaciones</a:t>
            </a:r>
            <a:endParaRPr lang="es-ES" sz="2800" b="1" dirty="0" smtClean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just">
              <a:spcBef>
                <a:spcPct val="50000"/>
              </a:spcBef>
              <a:buClr>
                <a:srgbClr val="9900CC"/>
              </a:buClr>
            </a:pPr>
            <a:r>
              <a:rPr lang="es-ES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B. </a:t>
            </a:r>
            <a:r>
              <a:rPr lang="es-ES" sz="2000" b="1" u="sng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Sólidos concentrados para diluir en agua</a:t>
            </a:r>
            <a:r>
              <a:rPr lang="es-ES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:</a:t>
            </a:r>
          </a:p>
          <a:p>
            <a:pPr algn="just">
              <a:spcBef>
                <a:spcPct val="50000"/>
              </a:spcBef>
              <a:buClr>
                <a:srgbClr val="9900CC"/>
              </a:buClr>
            </a:pPr>
            <a:r>
              <a:rPr lang="es-ES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   1. Polvo </a:t>
            </a:r>
            <a:r>
              <a:rPr lang="es-ES" sz="20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mojable</a:t>
            </a:r>
            <a:r>
              <a:rPr lang="es-ES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(WP)</a:t>
            </a:r>
          </a:p>
          <a:p>
            <a:pPr algn="just">
              <a:spcBef>
                <a:spcPct val="50000"/>
              </a:spcBef>
              <a:buClr>
                <a:srgbClr val="9900CC"/>
              </a:buClr>
            </a:pPr>
            <a:endParaRPr lang="es-ES" sz="20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Calibri"/>
            </a:endParaRPr>
          </a:p>
          <a:p>
            <a:pPr algn="just">
              <a:spcBef>
                <a:spcPct val="50000"/>
              </a:spcBef>
              <a:buClr>
                <a:srgbClr val="9900CC"/>
              </a:buClr>
            </a:pPr>
            <a:r>
              <a:rPr lang="es-ES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   2. Polvo soluble (SP)</a:t>
            </a:r>
          </a:p>
          <a:p>
            <a:pPr algn="just">
              <a:spcBef>
                <a:spcPct val="50000"/>
              </a:spcBef>
              <a:buClr>
                <a:srgbClr val="9900CC"/>
              </a:buClr>
            </a:pPr>
            <a:endParaRPr lang="es-ES" sz="20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Calibri"/>
            </a:endParaRPr>
          </a:p>
          <a:p>
            <a:pPr algn="just">
              <a:spcBef>
                <a:spcPct val="50000"/>
              </a:spcBef>
              <a:buClr>
                <a:srgbClr val="9900CC"/>
              </a:buClr>
            </a:pPr>
            <a:r>
              <a:rPr lang="es-ES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   3.  Gránulos hidrosolubles (SG) </a:t>
            </a:r>
          </a:p>
          <a:p>
            <a:pPr algn="just">
              <a:spcBef>
                <a:spcPct val="50000"/>
              </a:spcBef>
              <a:buClr>
                <a:srgbClr val="9900CC"/>
              </a:buClr>
            </a:pPr>
            <a:endParaRPr lang="es-ES" sz="20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Calibri"/>
            </a:endParaRPr>
          </a:p>
          <a:p>
            <a:pPr algn="just">
              <a:spcBef>
                <a:spcPct val="50000"/>
              </a:spcBef>
              <a:buClr>
                <a:srgbClr val="9900CC"/>
              </a:buClr>
            </a:pPr>
            <a:r>
              <a:rPr lang="es-ES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   4. Gránulos </a:t>
            </a:r>
            <a:r>
              <a:rPr lang="es-ES" sz="20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hidrodispersos</a:t>
            </a:r>
            <a:r>
              <a:rPr lang="es-ES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(WG)</a:t>
            </a:r>
          </a:p>
          <a:p>
            <a:pPr algn="just">
              <a:spcBef>
                <a:spcPct val="50000"/>
              </a:spcBef>
              <a:buClr>
                <a:srgbClr val="9900CC"/>
              </a:buClr>
            </a:pPr>
            <a:r>
              <a:rPr lang="es-ES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   </a:t>
            </a:r>
            <a:endParaRPr lang="es-ES" sz="5600" b="1" dirty="0" smtClean="0">
              <a:solidFill>
                <a:schemeClr val="accent3">
                  <a:tint val="90000"/>
                  <a:satMod val="120000"/>
                </a:schemeClr>
              </a:solidFill>
              <a:effectLst>
                <a:outerShdw blurRad="38100" dist="25400" dir="5400000" algn="tl" rotWithShape="0">
                  <a:srgbClr val="000000">
                    <a:alpha val="43000"/>
                  </a:srgbClr>
                </a:outerShdw>
              </a:effectLst>
              <a:latin typeface="+mj-lt"/>
              <a:ea typeface="+mj-ea"/>
              <a:cs typeface="+mj-cs"/>
            </a:endParaRPr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42910" y="500042"/>
            <a:ext cx="7851648" cy="971544"/>
          </a:xfrm>
        </p:spPr>
        <p:txBody>
          <a:bodyPr>
            <a:normAutofit/>
          </a:bodyPr>
          <a:lstStyle/>
          <a:p>
            <a:pPr algn="ctr"/>
            <a:r>
              <a:rPr lang="es-ES" dirty="0" smtClean="0">
                <a:solidFill>
                  <a:srgbClr val="FFFF00"/>
                </a:solidFill>
              </a:rPr>
              <a:t>MANTENIMIENTO</a:t>
            </a:r>
            <a:endParaRPr lang="es-ES" dirty="0">
              <a:solidFill>
                <a:srgbClr val="FFFF00"/>
              </a:solidFill>
            </a:endParaRPr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642910" y="1500150"/>
            <a:ext cx="8215370" cy="5143560"/>
          </a:xfrm>
        </p:spPr>
        <p:txBody>
          <a:bodyPr>
            <a:normAutofit/>
          </a:bodyPr>
          <a:lstStyle/>
          <a:p>
            <a:pPr algn="l">
              <a:spcBef>
                <a:spcPct val="50000"/>
              </a:spcBef>
              <a:buClr>
                <a:srgbClr val="9900CC"/>
              </a:buClr>
              <a:buFont typeface="Wingdings" pitchFamily="2" charset="2"/>
              <a:buChar char="q"/>
            </a:pPr>
            <a:r>
              <a:rPr lang="es-ES" sz="28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s-ES" sz="2800" b="1" u="sng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Tipos de formulaciones</a:t>
            </a:r>
            <a:endParaRPr lang="es-ES" sz="2800" b="1" dirty="0" smtClean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just">
              <a:spcBef>
                <a:spcPct val="50000"/>
              </a:spcBef>
              <a:buClr>
                <a:srgbClr val="9900CC"/>
              </a:buClr>
            </a:pPr>
            <a:r>
              <a:rPr lang="es-ES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C. </a:t>
            </a:r>
            <a:r>
              <a:rPr lang="es-ES" sz="2000" b="1" u="sng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Sólidos para ser aplicados directamente</a:t>
            </a:r>
            <a:r>
              <a:rPr lang="es-ES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:</a:t>
            </a:r>
          </a:p>
          <a:p>
            <a:pPr algn="just">
              <a:spcBef>
                <a:spcPct val="50000"/>
              </a:spcBef>
              <a:buClr>
                <a:srgbClr val="9900CC"/>
              </a:buClr>
            </a:pPr>
            <a:r>
              <a:rPr lang="es-ES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   1. </a:t>
            </a:r>
            <a:r>
              <a:rPr lang="es-ES" sz="20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Microgránulos</a:t>
            </a:r>
            <a:r>
              <a:rPr lang="es-ES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(MG)</a:t>
            </a:r>
          </a:p>
          <a:p>
            <a:pPr algn="just">
              <a:spcBef>
                <a:spcPct val="50000"/>
              </a:spcBef>
              <a:buClr>
                <a:srgbClr val="9900CC"/>
              </a:buClr>
            </a:pPr>
            <a:r>
              <a:rPr lang="es-ES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   2. Gránulos (GR)</a:t>
            </a:r>
          </a:p>
          <a:p>
            <a:pPr algn="just">
              <a:spcBef>
                <a:spcPct val="50000"/>
              </a:spcBef>
              <a:buClr>
                <a:srgbClr val="9900CC"/>
              </a:buClr>
            </a:pPr>
            <a:r>
              <a:rPr lang="es-ES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   3.  </a:t>
            </a:r>
            <a:r>
              <a:rPr lang="es-ES" sz="20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Macrogránulos</a:t>
            </a:r>
            <a:r>
              <a:rPr lang="es-ES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(FG) </a:t>
            </a:r>
          </a:p>
          <a:p>
            <a:pPr algn="just">
              <a:spcBef>
                <a:spcPct val="50000"/>
              </a:spcBef>
              <a:buClr>
                <a:srgbClr val="9900CC"/>
              </a:buClr>
            </a:pPr>
            <a:r>
              <a:rPr lang="es-ES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   4. Píldoras, bastoncillos o pajillas (GG)</a:t>
            </a:r>
          </a:p>
          <a:p>
            <a:pPr algn="just">
              <a:spcBef>
                <a:spcPct val="50000"/>
              </a:spcBef>
              <a:buClr>
                <a:srgbClr val="9900CC"/>
              </a:buClr>
            </a:pPr>
            <a:r>
              <a:rPr lang="es-ES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   5. Gránulos encapsulados (CG)</a:t>
            </a:r>
          </a:p>
          <a:p>
            <a:pPr algn="just">
              <a:spcBef>
                <a:spcPct val="50000"/>
              </a:spcBef>
              <a:buClr>
                <a:srgbClr val="9900CC"/>
              </a:buClr>
            </a:pPr>
            <a:r>
              <a:rPr lang="es-ES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   6. Polvo para espolvoreo (DP) </a:t>
            </a:r>
          </a:p>
          <a:p>
            <a:pPr algn="just">
              <a:spcBef>
                <a:spcPct val="50000"/>
              </a:spcBef>
              <a:buClr>
                <a:srgbClr val="9900CC"/>
              </a:buClr>
            </a:pPr>
            <a:endParaRPr lang="es-ES" sz="5600" b="1" dirty="0" smtClean="0">
              <a:solidFill>
                <a:schemeClr val="accent3">
                  <a:tint val="90000"/>
                  <a:satMod val="120000"/>
                </a:schemeClr>
              </a:solidFill>
              <a:effectLst>
                <a:outerShdw blurRad="38100" dist="25400" dir="5400000" algn="tl" rotWithShape="0">
                  <a:srgbClr val="000000">
                    <a:alpha val="43000"/>
                  </a:srgbClr>
                </a:outerShdw>
              </a:effectLst>
              <a:latin typeface="+mj-lt"/>
              <a:ea typeface="+mj-ea"/>
              <a:cs typeface="+mj-cs"/>
            </a:endParaRPr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42910" y="500042"/>
            <a:ext cx="7851648" cy="971544"/>
          </a:xfrm>
        </p:spPr>
        <p:txBody>
          <a:bodyPr>
            <a:normAutofit/>
          </a:bodyPr>
          <a:lstStyle/>
          <a:p>
            <a:pPr algn="ctr"/>
            <a:r>
              <a:rPr lang="es-ES" dirty="0" smtClean="0">
                <a:solidFill>
                  <a:srgbClr val="FFFF00"/>
                </a:solidFill>
              </a:rPr>
              <a:t>MANTENIMIENTO</a:t>
            </a:r>
            <a:endParaRPr lang="es-ES" dirty="0">
              <a:solidFill>
                <a:srgbClr val="FFFF00"/>
              </a:solidFill>
            </a:endParaRPr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571472" y="1500150"/>
            <a:ext cx="8286808" cy="5143560"/>
          </a:xfrm>
        </p:spPr>
        <p:txBody>
          <a:bodyPr>
            <a:normAutofit/>
          </a:bodyPr>
          <a:lstStyle/>
          <a:p>
            <a:pPr algn="l">
              <a:spcBef>
                <a:spcPct val="50000"/>
              </a:spcBef>
              <a:buClr>
                <a:srgbClr val="9900CC"/>
              </a:buClr>
              <a:buFont typeface="Wingdings" pitchFamily="2" charset="2"/>
              <a:buChar char="q"/>
            </a:pPr>
            <a:r>
              <a:rPr lang="es-ES" sz="28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s-ES" sz="2800" b="1" u="sng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Tratamientos Fitosanitarios</a:t>
            </a:r>
            <a:endParaRPr lang="es-ES" sz="2800" b="1" dirty="0" smtClean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just">
              <a:spcBef>
                <a:spcPct val="50000"/>
              </a:spcBef>
              <a:buClr>
                <a:srgbClr val="9900CC"/>
              </a:buClr>
              <a:buFont typeface="Courier New" pitchFamily="49" charset="0"/>
              <a:buChar char="o"/>
            </a:pPr>
            <a:r>
              <a:rPr lang="es-ES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</a:t>
            </a:r>
            <a:r>
              <a:rPr lang="es-ES" sz="2000" b="1" u="sng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TEST DE LA JARRA</a:t>
            </a:r>
            <a:r>
              <a:rPr lang="es-ES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: incompatibilidades en la mezcla de productos</a:t>
            </a:r>
          </a:p>
          <a:p>
            <a:pPr algn="just">
              <a:spcBef>
                <a:spcPct val="50000"/>
              </a:spcBef>
              <a:buClr>
                <a:srgbClr val="9900CC"/>
              </a:buClr>
            </a:pPr>
            <a:r>
              <a:rPr lang="es-ES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   → Mezclar todas las materias activas en un recipiente</a:t>
            </a:r>
          </a:p>
          <a:p>
            <a:pPr algn="just">
              <a:spcBef>
                <a:spcPct val="50000"/>
              </a:spcBef>
              <a:buClr>
                <a:srgbClr val="9900CC"/>
              </a:buClr>
            </a:pPr>
            <a:r>
              <a:rPr lang="es-ES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   → Observar:</a:t>
            </a:r>
          </a:p>
          <a:p>
            <a:pPr algn="just">
              <a:spcBef>
                <a:spcPct val="50000"/>
              </a:spcBef>
              <a:buClr>
                <a:srgbClr val="9900CC"/>
              </a:buClr>
            </a:pPr>
            <a:r>
              <a:rPr lang="es-ES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         Formación de agregados            Separación de productos</a:t>
            </a:r>
          </a:p>
          <a:p>
            <a:pPr algn="just">
              <a:spcBef>
                <a:spcPct val="50000"/>
              </a:spcBef>
              <a:buClr>
                <a:srgbClr val="9900CC"/>
              </a:buClr>
            </a:pPr>
            <a:r>
              <a:rPr lang="es-ES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         Aumento de temperatura          Deposición de materia activa</a:t>
            </a:r>
          </a:p>
          <a:p>
            <a:pPr algn="just">
              <a:spcBef>
                <a:spcPct val="50000"/>
              </a:spcBef>
              <a:buClr>
                <a:srgbClr val="9900CC"/>
              </a:buClr>
            </a:pPr>
            <a:r>
              <a:rPr lang="es-ES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         en mezcla                                         en el fondo del recipiente</a:t>
            </a:r>
          </a:p>
          <a:p>
            <a:pPr algn="just">
              <a:spcBef>
                <a:spcPct val="50000"/>
              </a:spcBef>
              <a:buClr>
                <a:srgbClr val="9900CC"/>
              </a:buClr>
            </a:pPr>
            <a:r>
              <a:rPr lang="es-ES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   → Esperar 15 minutos y comprobar de nuevo</a:t>
            </a:r>
          </a:p>
          <a:p>
            <a:pPr algn="just">
              <a:spcBef>
                <a:spcPct val="50000"/>
              </a:spcBef>
              <a:buClr>
                <a:srgbClr val="9900CC"/>
              </a:buClr>
            </a:pPr>
            <a:r>
              <a:rPr lang="es-ES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   → Si se encuentra alguna de estas reacciones = incompatibilidad</a:t>
            </a:r>
          </a:p>
          <a:p>
            <a:pPr algn="just">
              <a:spcBef>
                <a:spcPct val="50000"/>
              </a:spcBef>
              <a:buClr>
                <a:srgbClr val="9900CC"/>
              </a:buClr>
            </a:pPr>
            <a:r>
              <a:rPr lang="es-ES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   → Aplicar sobre una pequeña zona para observar cualquier daño</a:t>
            </a:r>
          </a:p>
        </p:txBody>
      </p:sp>
      <p:sp>
        <p:nvSpPr>
          <p:cNvPr id="9" name="8 Flecha curvada hacia la derecha"/>
          <p:cNvSpPr/>
          <p:nvPr/>
        </p:nvSpPr>
        <p:spPr>
          <a:xfrm>
            <a:off x="714348" y="4000504"/>
            <a:ext cx="357190" cy="285752"/>
          </a:xfrm>
          <a:prstGeom prst="curvedRightArrow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>
              <a:solidFill>
                <a:schemeClr val="tx1"/>
              </a:solidFill>
            </a:endParaRPr>
          </a:p>
        </p:txBody>
      </p:sp>
      <p:sp>
        <p:nvSpPr>
          <p:cNvPr id="10" name="9 Flecha curvada hacia la derecha"/>
          <p:cNvSpPr/>
          <p:nvPr/>
        </p:nvSpPr>
        <p:spPr>
          <a:xfrm>
            <a:off x="714348" y="3571876"/>
            <a:ext cx="357190" cy="285752"/>
          </a:xfrm>
          <a:prstGeom prst="curvedRightArrow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>
              <a:solidFill>
                <a:schemeClr val="tx1"/>
              </a:solidFill>
            </a:endParaRPr>
          </a:p>
        </p:txBody>
      </p:sp>
      <p:sp>
        <p:nvSpPr>
          <p:cNvPr id="11" name="10 Flecha curvada hacia la derecha"/>
          <p:cNvSpPr/>
          <p:nvPr/>
        </p:nvSpPr>
        <p:spPr>
          <a:xfrm>
            <a:off x="4357686" y="3500438"/>
            <a:ext cx="357190" cy="285752"/>
          </a:xfrm>
          <a:prstGeom prst="curvedRightArrow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>
              <a:solidFill>
                <a:schemeClr val="tx1"/>
              </a:solidFill>
            </a:endParaRPr>
          </a:p>
        </p:txBody>
      </p:sp>
      <p:sp>
        <p:nvSpPr>
          <p:cNvPr id="12" name="11 Flecha curvada hacia la derecha"/>
          <p:cNvSpPr/>
          <p:nvPr/>
        </p:nvSpPr>
        <p:spPr>
          <a:xfrm>
            <a:off x="4357686" y="4000504"/>
            <a:ext cx="357190" cy="285752"/>
          </a:xfrm>
          <a:prstGeom prst="curvedRightArrow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>
              <a:solidFill>
                <a:schemeClr val="tx1"/>
              </a:solidFill>
            </a:endParaRPr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42910" y="500042"/>
            <a:ext cx="7851648" cy="971544"/>
          </a:xfrm>
        </p:spPr>
        <p:txBody>
          <a:bodyPr>
            <a:normAutofit/>
          </a:bodyPr>
          <a:lstStyle/>
          <a:p>
            <a:pPr algn="ctr"/>
            <a:r>
              <a:rPr lang="es-ES" dirty="0" smtClean="0">
                <a:solidFill>
                  <a:srgbClr val="FFFF00"/>
                </a:solidFill>
              </a:rPr>
              <a:t>MANTENIMIENTO</a:t>
            </a:r>
            <a:endParaRPr lang="es-ES" dirty="0">
              <a:solidFill>
                <a:srgbClr val="FFFF00"/>
              </a:solidFill>
            </a:endParaRPr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571472" y="1500150"/>
            <a:ext cx="8286808" cy="5357850"/>
          </a:xfrm>
        </p:spPr>
        <p:txBody>
          <a:bodyPr>
            <a:normAutofit fontScale="77500" lnSpcReduction="20000"/>
          </a:bodyPr>
          <a:lstStyle/>
          <a:p>
            <a:pPr algn="l">
              <a:spcBef>
                <a:spcPct val="50000"/>
              </a:spcBef>
              <a:buClr>
                <a:srgbClr val="9900CC"/>
              </a:buClr>
              <a:buFont typeface="Wingdings" pitchFamily="2" charset="2"/>
              <a:buChar char="q"/>
            </a:pPr>
            <a:r>
              <a:rPr lang="es-ES" sz="28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s-ES" sz="3600" b="1" u="sng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Equipos para tratamientos</a:t>
            </a:r>
            <a:endParaRPr lang="es-ES" sz="3600" b="1" dirty="0" smtClean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just">
              <a:spcBef>
                <a:spcPct val="50000"/>
              </a:spcBef>
              <a:buClr>
                <a:srgbClr val="9900CC"/>
              </a:buClr>
              <a:buFont typeface="Wingdings" pitchFamily="2" charset="2"/>
              <a:buChar char="v"/>
            </a:pPr>
            <a:r>
              <a:rPr lang="es-ES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s-ES" b="1" u="sng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Pulverizadores</a:t>
            </a:r>
            <a:r>
              <a:rPr lang="es-ES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: aparato utilizado para aplicar tratamientos  </a:t>
            </a:r>
          </a:p>
          <a:p>
            <a:pPr algn="just">
              <a:spcBef>
                <a:spcPct val="50000"/>
              </a:spcBef>
              <a:buClr>
                <a:srgbClr val="9900CC"/>
              </a:buClr>
            </a:pPr>
            <a:r>
              <a:rPr lang="es-ES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 usando de 500-800 litros/ha de caldo</a:t>
            </a:r>
          </a:p>
          <a:p>
            <a:pPr algn="just">
              <a:spcBef>
                <a:spcPct val="50000"/>
              </a:spcBef>
              <a:buClr>
                <a:srgbClr val="9900CC"/>
              </a:buClr>
            </a:pPr>
            <a:endParaRPr lang="es-ES" sz="20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just">
              <a:spcBef>
                <a:spcPct val="50000"/>
              </a:spcBef>
              <a:buClr>
                <a:srgbClr val="9900CC"/>
              </a:buClr>
              <a:buFont typeface="Courier New" pitchFamily="49" charset="0"/>
              <a:buChar char="o"/>
            </a:pPr>
            <a:r>
              <a:rPr lang="es-ES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s-ES" b="1" u="sng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Componentes de un pulverizador</a:t>
            </a:r>
          </a:p>
          <a:p>
            <a:pPr algn="just">
              <a:spcBef>
                <a:spcPct val="50000"/>
              </a:spcBef>
              <a:buClr>
                <a:srgbClr val="9900CC"/>
              </a:buClr>
            </a:pPr>
            <a:r>
              <a:rPr lang="es-ES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   1. Boquillas –Tipos-                              6. Sistemas de filtración</a:t>
            </a:r>
          </a:p>
          <a:p>
            <a:pPr algn="just">
              <a:spcBef>
                <a:spcPct val="50000"/>
              </a:spcBef>
              <a:buClr>
                <a:srgbClr val="9900CC"/>
              </a:buClr>
            </a:pPr>
            <a:r>
              <a:rPr lang="es-ES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   2. Bomba                                                  7. Tipos de pulverizadores</a:t>
            </a:r>
          </a:p>
          <a:p>
            <a:pPr algn="just">
              <a:spcBef>
                <a:spcPct val="50000"/>
              </a:spcBef>
              <a:buClr>
                <a:srgbClr val="9900CC"/>
              </a:buClr>
            </a:pPr>
            <a:r>
              <a:rPr lang="es-ES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   3.  Depósito                                             8. Barras de pulverizar</a:t>
            </a:r>
          </a:p>
          <a:p>
            <a:pPr algn="just">
              <a:spcBef>
                <a:spcPct val="50000"/>
              </a:spcBef>
              <a:buClr>
                <a:srgbClr val="9900CC"/>
              </a:buClr>
            </a:pPr>
            <a:r>
              <a:rPr lang="es-ES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   4. Agitadores                                          9. Sistemas de regulación</a:t>
            </a:r>
          </a:p>
          <a:p>
            <a:pPr algn="just">
              <a:spcBef>
                <a:spcPct val="50000"/>
              </a:spcBef>
              <a:buClr>
                <a:srgbClr val="9900CC"/>
              </a:buClr>
            </a:pPr>
            <a:r>
              <a:rPr lang="es-ES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   5. Regulación de presión                  10. Altura de barras</a:t>
            </a:r>
          </a:p>
          <a:p>
            <a:pPr algn="just">
              <a:spcBef>
                <a:spcPct val="50000"/>
              </a:spcBef>
              <a:buClr>
                <a:srgbClr val="9900CC"/>
              </a:buClr>
            </a:pPr>
            <a:r>
              <a:rPr lang="es-ES" sz="2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   </a:t>
            </a:r>
          </a:p>
          <a:p>
            <a:pPr algn="just">
              <a:spcBef>
                <a:spcPct val="50000"/>
              </a:spcBef>
              <a:buClr>
                <a:srgbClr val="9900CC"/>
              </a:buClr>
            </a:pPr>
            <a:r>
              <a:rPr lang="es-ES" sz="1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   </a:t>
            </a:r>
          </a:p>
          <a:p>
            <a:pPr algn="just">
              <a:spcBef>
                <a:spcPct val="50000"/>
              </a:spcBef>
              <a:buClr>
                <a:srgbClr val="9900CC"/>
              </a:buClr>
            </a:pPr>
            <a:r>
              <a:rPr lang="es-ES" sz="1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   </a:t>
            </a:r>
          </a:p>
          <a:p>
            <a:pPr algn="just">
              <a:spcBef>
                <a:spcPct val="50000"/>
              </a:spcBef>
              <a:buClr>
                <a:srgbClr val="9900CC"/>
              </a:buClr>
            </a:pPr>
            <a:r>
              <a:rPr lang="es-ES" sz="1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   </a:t>
            </a:r>
          </a:p>
          <a:p>
            <a:pPr algn="just">
              <a:spcBef>
                <a:spcPct val="50000"/>
              </a:spcBef>
              <a:buClr>
                <a:srgbClr val="9900CC"/>
              </a:buClr>
            </a:pPr>
            <a:r>
              <a:rPr lang="es-ES" sz="1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  </a:t>
            </a:r>
            <a:endParaRPr lang="es-ES" sz="16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42910" y="500042"/>
            <a:ext cx="7851648" cy="971544"/>
          </a:xfrm>
        </p:spPr>
        <p:txBody>
          <a:bodyPr>
            <a:normAutofit/>
          </a:bodyPr>
          <a:lstStyle/>
          <a:p>
            <a:pPr algn="ctr"/>
            <a:r>
              <a:rPr lang="es-ES" dirty="0" smtClean="0">
                <a:solidFill>
                  <a:srgbClr val="FFFF00"/>
                </a:solidFill>
              </a:rPr>
              <a:t>MANTENIMIENTO</a:t>
            </a:r>
            <a:endParaRPr lang="es-ES" dirty="0">
              <a:solidFill>
                <a:srgbClr val="FFFF00"/>
              </a:solidFill>
            </a:endParaRPr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571472" y="1500150"/>
            <a:ext cx="8286808" cy="5357850"/>
          </a:xfrm>
        </p:spPr>
        <p:txBody>
          <a:bodyPr>
            <a:normAutofit fontScale="77500" lnSpcReduction="20000"/>
          </a:bodyPr>
          <a:lstStyle/>
          <a:p>
            <a:pPr algn="l">
              <a:spcBef>
                <a:spcPct val="50000"/>
              </a:spcBef>
              <a:buClr>
                <a:srgbClr val="9900CC"/>
              </a:buClr>
              <a:buFont typeface="Wingdings" pitchFamily="2" charset="2"/>
              <a:buChar char="q"/>
            </a:pPr>
            <a:r>
              <a:rPr lang="es-ES" sz="28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s-ES" sz="3600" b="1" u="sng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Equipos para tratamientos</a:t>
            </a:r>
            <a:endParaRPr lang="es-ES" sz="3600" b="1" dirty="0" smtClean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just">
              <a:spcBef>
                <a:spcPct val="50000"/>
              </a:spcBef>
              <a:buClr>
                <a:srgbClr val="9900CC"/>
              </a:buClr>
              <a:buFont typeface="Wingdings" pitchFamily="2" charset="2"/>
              <a:buChar char="v"/>
            </a:pPr>
            <a:r>
              <a:rPr lang="es-ES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s-ES" b="1" u="sng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Pulverizadores</a:t>
            </a:r>
            <a:r>
              <a:rPr lang="es-ES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: aparato utilizado para aplicar tratamientos  </a:t>
            </a:r>
          </a:p>
          <a:p>
            <a:pPr algn="just">
              <a:spcBef>
                <a:spcPct val="50000"/>
              </a:spcBef>
              <a:buClr>
                <a:srgbClr val="9900CC"/>
              </a:buClr>
            </a:pPr>
            <a:r>
              <a:rPr lang="es-ES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 usando de 500-800 litros/ha de caldo</a:t>
            </a:r>
          </a:p>
          <a:p>
            <a:pPr algn="just">
              <a:spcBef>
                <a:spcPct val="50000"/>
              </a:spcBef>
              <a:buClr>
                <a:srgbClr val="9900CC"/>
              </a:buClr>
            </a:pPr>
            <a:endParaRPr lang="es-ES" sz="20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just">
              <a:spcBef>
                <a:spcPct val="50000"/>
              </a:spcBef>
              <a:buClr>
                <a:srgbClr val="9900CC"/>
              </a:buClr>
              <a:buFont typeface="Courier New" pitchFamily="49" charset="0"/>
              <a:buChar char="o"/>
            </a:pPr>
            <a:r>
              <a:rPr lang="es-ES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s-ES" b="1" u="sng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Componentes de un pulverizador</a:t>
            </a:r>
          </a:p>
          <a:p>
            <a:pPr algn="just">
              <a:spcBef>
                <a:spcPct val="50000"/>
              </a:spcBef>
              <a:buClr>
                <a:srgbClr val="9900CC"/>
              </a:buClr>
            </a:pPr>
            <a:r>
              <a:rPr lang="es-ES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   1. </a:t>
            </a:r>
            <a:r>
              <a:rPr lang="es-ES" b="1" u="sng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Boquillas –Tipos-</a:t>
            </a:r>
            <a:r>
              <a:rPr lang="es-ES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                             6. Sistemas de filtración</a:t>
            </a:r>
          </a:p>
          <a:p>
            <a:pPr algn="just">
              <a:spcBef>
                <a:spcPct val="50000"/>
              </a:spcBef>
              <a:buClr>
                <a:srgbClr val="9900CC"/>
              </a:buClr>
            </a:pPr>
            <a:r>
              <a:rPr lang="es-ES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   2. Bomba                                                  7. Tipos de pulverizadores</a:t>
            </a:r>
          </a:p>
          <a:p>
            <a:pPr algn="just">
              <a:spcBef>
                <a:spcPct val="50000"/>
              </a:spcBef>
              <a:buClr>
                <a:srgbClr val="9900CC"/>
              </a:buClr>
            </a:pPr>
            <a:r>
              <a:rPr lang="es-ES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   3.  Depósito                                             8. Barras de pulverizar</a:t>
            </a:r>
          </a:p>
          <a:p>
            <a:pPr algn="just">
              <a:spcBef>
                <a:spcPct val="50000"/>
              </a:spcBef>
              <a:buClr>
                <a:srgbClr val="9900CC"/>
              </a:buClr>
            </a:pPr>
            <a:r>
              <a:rPr lang="es-ES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   4. Agitadores                                          9. Sistemas de regulación</a:t>
            </a:r>
          </a:p>
          <a:p>
            <a:pPr algn="just">
              <a:spcBef>
                <a:spcPct val="50000"/>
              </a:spcBef>
              <a:buClr>
                <a:srgbClr val="9900CC"/>
              </a:buClr>
            </a:pPr>
            <a:r>
              <a:rPr lang="es-ES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   5. Regulación de presión                  10. Altura de barras</a:t>
            </a:r>
          </a:p>
          <a:p>
            <a:pPr algn="just">
              <a:spcBef>
                <a:spcPct val="50000"/>
              </a:spcBef>
              <a:buClr>
                <a:srgbClr val="9900CC"/>
              </a:buClr>
            </a:pPr>
            <a:r>
              <a:rPr lang="es-ES" sz="2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   </a:t>
            </a:r>
          </a:p>
          <a:p>
            <a:pPr algn="just">
              <a:spcBef>
                <a:spcPct val="50000"/>
              </a:spcBef>
              <a:buClr>
                <a:srgbClr val="9900CC"/>
              </a:buClr>
            </a:pPr>
            <a:r>
              <a:rPr lang="es-ES" sz="1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   </a:t>
            </a:r>
          </a:p>
          <a:p>
            <a:pPr algn="just">
              <a:spcBef>
                <a:spcPct val="50000"/>
              </a:spcBef>
              <a:buClr>
                <a:srgbClr val="9900CC"/>
              </a:buClr>
            </a:pPr>
            <a:r>
              <a:rPr lang="es-ES" sz="1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   </a:t>
            </a:r>
          </a:p>
          <a:p>
            <a:pPr algn="just">
              <a:spcBef>
                <a:spcPct val="50000"/>
              </a:spcBef>
              <a:buClr>
                <a:srgbClr val="9900CC"/>
              </a:buClr>
            </a:pPr>
            <a:r>
              <a:rPr lang="es-ES" sz="1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   </a:t>
            </a:r>
          </a:p>
          <a:p>
            <a:pPr algn="just">
              <a:spcBef>
                <a:spcPct val="50000"/>
              </a:spcBef>
              <a:buClr>
                <a:srgbClr val="9900CC"/>
              </a:buClr>
            </a:pPr>
            <a:r>
              <a:rPr lang="es-ES" sz="1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  </a:t>
            </a:r>
            <a:endParaRPr lang="es-ES" sz="16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42910" y="500042"/>
            <a:ext cx="7851648" cy="971544"/>
          </a:xfrm>
        </p:spPr>
        <p:txBody>
          <a:bodyPr>
            <a:normAutofit/>
          </a:bodyPr>
          <a:lstStyle/>
          <a:p>
            <a:pPr algn="ctr"/>
            <a:r>
              <a:rPr lang="es-ES" dirty="0" smtClean="0">
                <a:solidFill>
                  <a:srgbClr val="FFFF00"/>
                </a:solidFill>
              </a:rPr>
              <a:t>MANTENIMIENTO</a:t>
            </a:r>
            <a:endParaRPr lang="es-ES" dirty="0">
              <a:solidFill>
                <a:srgbClr val="FFFF00"/>
              </a:solidFill>
            </a:endParaRPr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571472" y="1500150"/>
            <a:ext cx="8286808" cy="5357850"/>
          </a:xfrm>
        </p:spPr>
        <p:txBody>
          <a:bodyPr>
            <a:normAutofit/>
          </a:bodyPr>
          <a:lstStyle/>
          <a:p>
            <a:pPr algn="l">
              <a:spcBef>
                <a:spcPct val="50000"/>
              </a:spcBef>
              <a:buClr>
                <a:srgbClr val="9900CC"/>
              </a:buClr>
              <a:buFont typeface="Wingdings" pitchFamily="2" charset="2"/>
              <a:buChar char="q"/>
            </a:pPr>
            <a:r>
              <a:rPr lang="es-ES" sz="28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s-ES" sz="2800" b="1" u="sng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Equipos para tratamientos</a:t>
            </a:r>
            <a:endParaRPr lang="es-ES" sz="2800" b="1" dirty="0" smtClean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just">
              <a:spcBef>
                <a:spcPct val="50000"/>
              </a:spcBef>
              <a:buClr>
                <a:srgbClr val="9900CC"/>
              </a:buClr>
            </a:pPr>
            <a:r>
              <a:rPr lang="es-ES" sz="2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   </a:t>
            </a:r>
          </a:p>
          <a:p>
            <a:pPr algn="just">
              <a:spcBef>
                <a:spcPct val="50000"/>
              </a:spcBef>
              <a:buClr>
                <a:srgbClr val="9900CC"/>
              </a:buClr>
            </a:pPr>
            <a:r>
              <a:rPr lang="es-ES" sz="1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   </a:t>
            </a:r>
          </a:p>
          <a:p>
            <a:pPr algn="just">
              <a:spcBef>
                <a:spcPct val="50000"/>
              </a:spcBef>
              <a:buClr>
                <a:srgbClr val="9900CC"/>
              </a:buClr>
            </a:pPr>
            <a:r>
              <a:rPr lang="es-ES" sz="1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   </a:t>
            </a:r>
          </a:p>
          <a:p>
            <a:pPr algn="just">
              <a:spcBef>
                <a:spcPct val="50000"/>
              </a:spcBef>
              <a:buClr>
                <a:srgbClr val="9900CC"/>
              </a:buClr>
            </a:pPr>
            <a:r>
              <a:rPr lang="es-ES" sz="1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   </a:t>
            </a:r>
          </a:p>
          <a:p>
            <a:pPr algn="just">
              <a:spcBef>
                <a:spcPct val="50000"/>
              </a:spcBef>
              <a:buClr>
                <a:srgbClr val="9900CC"/>
              </a:buClr>
            </a:pPr>
            <a:r>
              <a:rPr lang="es-ES" sz="1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  </a:t>
            </a:r>
            <a:endParaRPr lang="es-ES" sz="16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4" name="Picture 2" descr="xrteejet126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928662" y="2857496"/>
            <a:ext cx="3857652" cy="23574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Picture 7" descr="http://www.teejet.com/admin/ImageGen.aspx?image=/media/48958/24216_fluff.jpg&amp;height=300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715008" y="2428868"/>
            <a:ext cx="2836862" cy="34337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42910" y="500042"/>
            <a:ext cx="7851648" cy="971544"/>
          </a:xfrm>
        </p:spPr>
        <p:txBody>
          <a:bodyPr>
            <a:normAutofit/>
          </a:bodyPr>
          <a:lstStyle/>
          <a:p>
            <a:pPr algn="ctr"/>
            <a:r>
              <a:rPr lang="es-ES" dirty="0" smtClean="0">
                <a:solidFill>
                  <a:srgbClr val="FFFF00"/>
                </a:solidFill>
              </a:rPr>
              <a:t>MANTENIMIENTO</a:t>
            </a:r>
            <a:endParaRPr lang="es-ES" dirty="0">
              <a:solidFill>
                <a:srgbClr val="FFFF00"/>
              </a:solidFill>
            </a:endParaRPr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571472" y="1500150"/>
            <a:ext cx="8286808" cy="5357850"/>
          </a:xfrm>
        </p:spPr>
        <p:txBody>
          <a:bodyPr>
            <a:normAutofit fontScale="77500" lnSpcReduction="20000"/>
          </a:bodyPr>
          <a:lstStyle/>
          <a:p>
            <a:pPr algn="l">
              <a:spcBef>
                <a:spcPct val="50000"/>
              </a:spcBef>
              <a:buClr>
                <a:srgbClr val="9900CC"/>
              </a:buClr>
              <a:buFont typeface="Wingdings" pitchFamily="2" charset="2"/>
              <a:buChar char="q"/>
            </a:pPr>
            <a:r>
              <a:rPr lang="es-ES" sz="28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s-ES" sz="3600" b="1" u="sng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Equipos para tratamientos</a:t>
            </a:r>
            <a:endParaRPr lang="es-ES" sz="3600" b="1" dirty="0" smtClean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just">
              <a:spcBef>
                <a:spcPct val="50000"/>
              </a:spcBef>
              <a:buClr>
                <a:srgbClr val="9900CC"/>
              </a:buClr>
              <a:buFont typeface="Wingdings" pitchFamily="2" charset="2"/>
              <a:buChar char="v"/>
            </a:pPr>
            <a:r>
              <a:rPr lang="es-ES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s-ES" b="1" u="sng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Pulverizadores</a:t>
            </a:r>
            <a:r>
              <a:rPr lang="es-ES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: aparato utilizado para aplicar tratamientos  </a:t>
            </a:r>
          </a:p>
          <a:p>
            <a:pPr algn="just">
              <a:spcBef>
                <a:spcPct val="50000"/>
              </a:spcBef>
              <a:buClr>
                <a:srgbClr val="9900CC"/>
              </a:buClr>
            </a:pPr>
            <a:r>
              <a:rPr lang="es-ES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 usando de 500-800 litros/ha de caldo</a:t>
            </a:r>
          </a:p>
          <a:p>
            <a:pPr algn="just">
              <a:spcBef>
                <a:spcPct val="50000"/>
              </a:spcBef>
              <a:buClr>
                <a:srgbClr val="9900CC"/>
              </a:buClr>
            </a:pPr>
            <a:endParaRPr lang="es-ES" sz="20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just">
              <a:spcBef>
                <a:spcPct val="50000"/>
              </a:spcBef>
              <a:buClr>
                <a:srgbClr val="9900CC"/>
              </a:buClr>
              <a:buFont typeface="Courier New" pitchFamily="49" charset="0"/>
              <a:buChar char="o"/>
            </a:pPr>
            <a:r>
              <a:rPr lang="es-ES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s-ES" b="1" u="sng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Componentes de un pulverizador</a:t>
            </a:r>
          </a:p>
          <a:p>
            <a:pPr algn="just">
              <a:spcBef>
                <a:spcPct val="50000"/>
              </a:spcBef>
              <a:buClr>
                <a:srgbClr val="9900CC"/>
              </a:buClr>
            </a:pPr>
            <a:r>
              <a:rPr lang="es-ES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   1. Boquillas –Tipos-                              6. Sistemas de filtración</a:t>
            </a:r>
          </a:p>
          <a:p>
            <a:pPr algn="just">
              <a:spcBef>
                <a:spcPct val="50000"/>
              </a:spcBef>
              <a:buClr>
                <a:srgbClr val="9900CC"/>
              </a:buClr>
            </a:pPr>
            <a:r>
              <a:rPr lang="es-ES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   2. </a:t>
            </a:r>
            <a:r>
              <a:rPr lang="es-ES" b="1" u="sng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Bomba</a:t>
            </a:r>
            <a:r>
              <a:rPr lang="es-ES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                                                 7. Tipos de pulverizadores</a:t>
            </a:r>
          </a:p>
          <a:p>
            <a:pPr algn="just">
              <a:spcBef>
                <a:spcPct val="50000"/>
              </a:spcBef>
              <a:buClr>
                <a:srgbClr val="9900CC"/>
              </a:buClr>
            </a:pPr>
            <a:r>
              <a:rPr lang="es-ES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   3.  Depósito                                             8. Barras de pulverizar</a:t>
            </a:r>
          </a:p>
          <a:p>
            <a:pPr algn="just">
              <a:spcBef>
                <a:spcPct val="50000"/>
              </a:spcBef>
              <a:buClr>
                <a:srgbClr val="9900CC"/>
              </a:buClr>
            </a:pPr>
            <a:r>
              <a:rPr lang="es-ES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   4. Agitadores                                          9. Sistemas de regulación</a:t>
            </a:r>
          </a:p>
          <a:p>
            <a:pPr algn="just">
              <a:spcBef>
                <a:spcPct val="50000"/>
              </a:spcBef>
              <a:buClr>
                <a:srgbClr val="9900CC"/>
              </a:buClr>
            </a:pPr>
            <a:r>
              <a:rPr lang="es-ES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   5. Regulación de presión                  10. Altura de barras</a:t>
            </a:r>
          </a:p>
          <a:p>
            <a:pPr algn="just">
              <a:spcBef>
                <a:spcPct val="50000"/>
              </a:spcBef>
              <a:buClr>
                <a:srgbClr val="9900CC"/>
              </a:buClr>
            </a:pPr>
            <a:r>
              <a:rPr lang="es-ES" sz="2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   </a:t>
            </a:r>
          </a:p>
          <a:p>
            <a:pPr algn="just">
              <a:spcBef>
                <a:spcPct val="50000"/>
              </a:spcBef>
              <a:buClr>
                <a:srgbClr val="9900CC"/>
              </a:buClr>
            </a:pPr>
            <a:r>
              <a:rPr lang="es-ES" sz="1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   </a:t>
            </a:r>
          </a:p>
          <a:p>
            <a:pPr algn="just">
              <a:spcBef>
                <a:spcPct val="50000"/>
              </a:spcBef>
              <a:buClr>
                <a:srgbClr val="9900CC"/>
              </a:buClr>
            </a:pPr>
            <a:r>
              <a:rPr lang="es-ES" sz="1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   </a:t>
            </a:r>
          </a:p>
          <a:p>
            <a:pPr algn="just">
              <a:spcBef>
                <a:spcPct val="50000"/>
              </a:spcBef>
              <a:buClr>
                <a:srgbClr val="9900CC"/>
              </a:buClr>
            </a:pPr>
            <a:r>
              <a:rPr lang="es-ES" sz="1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   </a:t>
            </a:r>
          </a:p>
          <a:p>
            <a:pPr algn="just">
              <a:spcBef>
                <a:spcPct val="50000"/>
              </a:spcBef>
              <a:buClr>
                <a:srgbClr val="9900CC"/>
              </a:buClr>
            </a:pPr>
            <a:r>
              <a:rPr lang="es-ES" sz="1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  </a:t>
            </a:r>
            <a:endParaRPr lang="es-ES" sz="16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42910" y="500042"/>
            <a:ext cx="7851648" cy="971544"/>
          </a:xfrm>
        </p:spPr>
        <p:txBody>
          <a:bodyPr>
            <a:normAutofit/>
          </a:bodyPr>
          <a:lstStyle/>
          <a:p>
            <a:pPr algn="ctr"/>
            <a:r>
              <a:rPr lang="es-ES" dirty="0" smtClean="0">
                <a:solidFill>
                  <a:srgbClr val="FFFF00"/>
                </a:solidFill>
              </a:rPr>
              <a:t>MANTENIMIENTO</a:t>
            </a:r>
            <a:endParaRPr lang="es-ES" dirty="0">
              <a:solidFill>
                <a:srgbClr val="FFFF00"/>
              </a:solidFill>
            </a:endParaRPr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571472" y="1500150"/>
            <a:ext cx="8286808" cy="5357850"/>
          </a:xfrm>
        </p:spPr>
        <p:txBody>
          <a:bodyPr>
            <a:normAutofit/>
          </a:bodyPr>
          <a:lstStyle/>
          <a:p>
            <a:pPr algn="l">
              <a:spcBef>
                <a:spcPct val="50000"/>
              </a:spcBef>
              <a:buClr>
                <a:srgbClr val="9900CC"/>
              </a:buClr>
              <a:buFont typeface="Wingdings" pitchFamily="2" charset="2"/>
              <a:buChar char="q"/>
            </a:pPr>
            <a:r>
              <a:rPr lang="es-ES" sz="28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s-ES" sz="2800" b="1" u="sng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Equipos para tratamientos</a:t>
            </a:r>
            <a:endParaRPr lang="es-ES" sz="2800" b="1" dirty="0" smtClean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just">
              <a:spcBef>
                <a:spcPct val="50000"/>
              </a:spcBef>
              <a:buClr>
                <a:srgbClr val="9900CC"/>
              </a:buClr>
            </a:pPr>
            <a:r>
              <a:rPr lang="es-ES" sz="2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   </a:t>
            </a:r>
          </a:p>
          <a:p>
            <a:pPr algn="just">
              <a:spcBef>
                <a:spcPct val="50000"/>
              </a:spcBef>
              <a:buClr>
                <a:srgbClr val="9900CC"/>
              </a:buClr>
            </a:pPr>
            <a:r>
              <a:rPr lang="es-ES" sz="1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   </a:t>
            </a:r>
          </a:p>
          <a:p>
            <a:pPr algn="just">
              <a:spcBef>
                <a:spcPct val="50000"/>
              </a:spcBef>
              <a:buClr>
                <a:srgbClr val="9900CC"/>
              </a:buClr>
            </a:pPr>
            <a:r>
              <a:rPr lang="es-ES" sz="1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   </a:t>
            </a:r>
          </a:p>
          <a:p>
            <a:pPr algn="just">
              <a:spcBef>
                <a:spcPct val="50000"/>
              </a:spcBef>
              <a:buClr>
                <a:srgbClr val="9900CC"/>
              </a:buClr>
            </a:pPr>
            <a:r>
              <a:rPr lang="es-ES" sz="1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   </a:t>
            </a:r>
          </a:p>
          <a:p>
            <a:pPr algn="just">
              <a:spcBef>
                <a:spcPct val="50000"/>
              </a:spcBef>
              <a:buClr>
                <a:srgbClr val="9900CC"/>
              </a:buClr>
            </a:pPr>
            <a:r>
              <a:rPr lang="es-ES" sz="1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  </a:t>
            </a:r>
            <a:endParaRPr lang="es-ES" sz="16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8" name="7 Imagen" descr="IMG_0647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714480" y="2428868"/>
            <a:ext cx="5241509" cy="3914954"/>
          </a:xfrm>
          <a:prstGeom prst="rect">
            <a:avLst/>
          </a:prstGeom>
        </p:spPr>
      </p:pic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42910" y="500042"/>
            <a:ext cx="7851648" cy="971544"/>
          </a:xfrm>
        </p:spPr>
        <p:txBody>
          <a:bodyPr>
            <a:normAutofit/>
          </a:bodyPr>
          <a:lstStyle/>
          <a:p>
            <a:pPr algn="ctr"/>
            <a:r>
              <a:rPr lang="es-ES" dirty="0" smtClean="0">
                <a:solidFill>
                  <a:srgbClr val="FFFF00"/>
                </a:solidFill>
              </a:rPr>
              <a:t>MANTENIMIENTO</a:t>
            </a:r>
            <a:endParaRPr lang="es-ES" dirty="0">
              <a:solidFill>
                <a:srgbClr val="FFFF00"/>
              </a:solidFill>
            </a:endParaRPr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571472" y="1500150"/>
            <a:ext cx="8286808" cy="5357850"/>
          </a:xfrm>
        </p:spPr>
        <p:txBody>
          <a:bodyPr>
            <a:normAutofit fontScale="77500" lnSpcReduction="20000"/>
          </a:bodyPr>
          <a:lstStyle/>
          <a:p>
            <a:pPr algn="l">
              <a:spcBef>
                <a:spcPct val="50000"/>
              </a:spcBef>
              <a:buClr>
                <a:srgbClr val="9900CC"/>
              </a:buClr>
              <a:buFont typeface="Wingdings" pitchFamily="2" charset="2"/>
              <a:buChar char="q"/>
            </a:pPr>
            <a:r>
              <a:rPr lang="es-ES" sz="28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s-ES" sz="3600" b="1" u="sng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Equipos para tratamientos</a:t>
            </a:r>
            <a:endParaRPr lang="es-ES" sz="3600" b="1" dirty="0" smtClean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just">
              <a:spcBef>
                <a:spcPct val="50000"/>
              </a:spcBef>
              <a:buClr>
                <a:srgbClr val="9900CC"/>
              </a:buClr>
              <a:buFont typeface="Wingdings" pitchFamily="2" charset="2"/>
              <a:buChar char="v"/>
            </a:pPr>
            <a:r>
              <a:rPr lang="es-ES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s-ES" b="1" u="sng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Pulverizadores</a:t>
            </a:r>
            <a:r>
              <a:rPr lang="es-ES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: aparato utilizado para aplicar tratamientos  </a:t>
            </a:r>
          </a:p>
          <a:p>
            <a:pPr algn="just">
              <a:spcBef>
                <a:spcPct val="50000"/>
              </a:spcBef>
              <a:buClr>
                <a:srgbClr val="9900CC"/>
              </a:buClr>
            </a:pPr>
            <a:r>
              <a:rPr lang="es-ES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 usando de 500-800 litros/ha de caldo</a:t>
            </a:r>
          </a:p>
          <a:p>
            <a:pPr algn="just">
              <a:spcBef>
                <a:spcPct val="50000"/>
              </a:spcBef>
              <a:buClr>
                <a:srgbClr val="9900CC"/>
              </a:buClr>
            </a:pPr>
            <a:endParaRPr lang="es-ES" sz="20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just">
              <a:spcBef>
                <a:spcPct val="50000"/>
              </a:spcBef>
              <a:buClr>
                <a:srgbClr val="9900CC"/>
              </a:buClr>
              <a:buFont typeface="Courier New" pitchFamily="49" charset="0"/>
              <a:buChar char="o"/>
            </a:pPr>
            <a:r>
              <a:rPr lang="es-ES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s-ES" b="1" u="sng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Componentes de un pulverizador</a:t>
            </a:r>
          </a:p>
          <a:p>
            <a:pPr algn="just">
              <a:spcBef>
                <a:spcPct val="50000"/>
              </a:spcBef>
              <a:buClr>
                <a:srgbClr val="9900CC"/>
              </a:buClr>
            </a:pPr>
            <a:r>
              <a:rPr lang="es-ES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   1. Boquillas –Tipos-                              6. Sistemas de filtración</a:t>
            </a:r>
          </a:p>
          <a:p>
            <a:pPr algn="just">
              <a:spcBef>
                <a:spcPct val="50000"/>
              </a:spcBef>
              <a:buClr>
                <a:srgbClr val="9900CC"/>
              </a:buClr>
            </a:pPr>
            <a:r>
              <a:rPr lang="es-ES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   2. Bomba                                                  7. Tipos de pulverizadores</a:t>
            </a:r>
          </a:p>
          <a:p>
            <a:pPr algn="just">
              <a:spcBef>
                <a:spcPct val="50000"/>
              </a:spcBef>
              <a:buClr>
                <a:srgbClr val="9900CC"/>
              </a:buClr>
            </a:pPr>
            <a:r>
              <a:rPr lang="es-ES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   3.  </a:t>
            </a:r>
            <a:r>
              <a:rPr lang="es-ES" b="1" u="sng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Depósito</a:t>
            </a:r>
            <a:r>
              <a:rPr lang="es-ES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                                            8. Barras de pulverizar</a:t>
            </a:r>
          </a:p>
          <a:p>
            <a:pPr algn="just">
              <a:spcBef>
                <a:spcPct val="50000"/>
              </a:spcBef>
              <a:buClr>
                <a:srgbClr val="9900CC"/>
              </a:buClr>
            </a:pPr>
            <a:r>
              <a:rPr lang="es-ES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   4. Agitadores                                          9. Sistemas de regulación</a:t>
            </a:r>
          </a:p>
          <a:p>
            <a:pPr algn="just">
              <a:spcBef>
                <a:spcPct val="50000"/>
              </a:spcBef>
              <a:buClr>
                <a:srgbClr val="9900CC"/>
              </a:buClr>
            </a:pPr>
            <a:r>
              <a:rPr lang="es-ES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   5. Regulación de presión                  10. Altura de barras</a:t>
            </a:r>
          </a:p>
          <a:p>
            <a:pPr algn="just">
              <a:spcBef>
                <a:spcPct val="50000"/>
              </a:spcBef>
              <a:buClr>
                <a:srgbClr val="9900CC"/>
              </a:buClr>
            </a:pPr>
            <a:r>
              <a:rPr lang="es-ES" sz="2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   </a:t>
            </a:r>
          </a:p>
          <a:p>
            <a:pPr algn="just">
              <a:spcBef>
                <a:spcPct val="50000"/>
              </a:spcBef>
              <a:buClr>
                <a:srgbClr val="9900CC"/>
              </a:buClr>
            </a:pPr>
            <a:r>
              <a:rPr lang="es-ES" sz="1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   </a:t>
            </a:r>
          </a:p>
          <a:p>
            <a:pPr algn="just">
              <a:spcBef>
                <a:spcPct val="50000"/>
              </a:spcBef>
              <a:buClr>
                <a:srgbClr val="9900CC"/>
              </a:buClr>
            </a:pPr>
            <a:r>
              <a:rPr lang="es-ES" sz="1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   </a:t>
            </a:r>
          </a:p>
          <a:p>
            <a:pPr algn="just">
              <a:spcBef>
                <a:spcPct val="50000"/>
              </a:spcBef>
              <a:buClr>
                <a:srgbClr val="9900CC"/>
              </a:buClr>
            </a:pPr>
            <a:r>
              <a:rPr lang="es-ES" sz="1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   </a:t>
            </a:r>
          </a:p>
          <a:p>
            <a:pPr algn="just">
              <a:spcBef>
                <a:spcPct val="50000"/>
              </a:spcBef>
              <a:buClr>
                <a:srgbClr val="9900CC"/>
              </a:buClr>
            </a:pPr>
            <a:r>
              <a:rPr lang="es-ES" sz="1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  </a:t>
            </a:r>
            <a:endParaRPr lang="es-ES" sz="16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42910" y="500042"/>
            <a:ext cx="7851648" cy="971544"/>
          </a:xfrm>
        </p:spPr>
        <p:txBody>
          <a:bodyPr>
            <a:normAutofit/>
          </a:bodyPr>
          <a:lstStyle/>
          <a:p>
            <a:pPr algn="ctr"/>
            <a:r>
              <a:rPr lang="es-ES" dirty="0" smtClean="0">
                <a:solidFill>
                  <a:srgbClr val="FFFF00"/>
                </a:solidFill>
              </a:rPr>
              <a:t>MANTENIMIENTO</a:t>
            </a:r>
            <a:endParaRPr lang="es-ES" dirty="0">
              <a:solidFill>
                <a:srgbClr val="FFFF00"/>
              </a:solidFill>
            </a:endParaRPr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571472" y="1500150"/>
            <a:ext cx="8286808" cy="5357850"/>
          </a:xfrm>
        </p:spPr>
        <p:txBody>
          <a:bodyPr>
            <a:normAutofit/>
          </a:bodyPr>
          <a:lstStyle/>
          <a:p>
            <a:pPr algn="l">
              <a:spcBef>
                <a:spcPct val="50000"/>
              </a:spcBef>
              <a:buClr>
                <a:srgbClr val="9900CC"/>
              </a:buClr>
              <a:buFont typeface="Wingdings" pitchFamily="2" charset="2"/>
              <a:buChar char="q"/>
            </a:pPr>
            <a:r>
              <a:rPr lang="es-ES" sz="28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s-ES" sz="2800" b="1" u="sng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Equipos para tratamientos</a:t>
            </a:r>
            <a:endParaRPr lang="es-ES" sz="2800" b="1" dirty="0" smtClean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just">
              <a:spcBef>
                <a:spcPct val="50000"/>
              </a:spcBef>
              <a:buClr>
                <a:srgbClr val="9900CC"/>
              </a:buClr>
            </a:pPr>
            <a:r>
              <a:rPr lang="es-ES" sz="2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   </a:t>
            </a:r>
          </a:p>
          <a:p>
            <a:pPr algn="just">
              <a:spcBef>
                <a:spcPct val="50000"/>
              </a:spcBef>
              <a:buClr>
                <a:srgbClr val="9900CC"/>
              </a:buClr>
            </a:pPr>
            <a:r>
              <a:rPr lang="es-ES" sz="1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   </a:t>
            </a:r>
          </a:p>
          <a:p>
            <a:pPr algn="just">
              <a:spcBef>
                <a:spcPct val="50000"/>
              </a:spcBef>
              <a:buClr>
                <a:srgbClr val="9900CC"/>
              </a:buClr>
            </a:pPr>
            <a:r>
              <a:rPr lang="es-ES" sz="1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   </a:t>
            </a:r>
          </a:p>
          <a:p>
            <a:pPr algn="just">
              <a:spcBef>
                <a:spcPct val="50000"/>
              </a:spcBef>
              <a:buClr>
                <a:srgbClr val="9900CC"/>
              </a:buClr>
            </a:pPr>
            <a:r>
              <a:rPr lang="es-ES" sz="1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   </a:t>
            </a:r>
          </a:p>
          <a:p>
            <a:pPr algn="just">
              <a:spcBef>
                <a:spcPct val="50000"/>
              </a:spcBef>
              <a:buClr>
                <a:srgbClr val="9900CC"/>
              </a:buClr>
            </a:pPr>
            <a:r>
              <a:rPr lang="es-ES" sz="1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  </a:t>
            </a:r>
            <a:endParaRPr lang="es-ES" sz="16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5" name="4 Imagen" descr="BOMBA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928794" y="2500306"/>
            <a:ext cx="5357850" cy="3521605"/>
          </a:xfrm>
          <a:prstGeom prst="rect">
            <a:avLst/>
          </a:prstGeom>
        </p:spPr>
      </p:pic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42910" y="500042"/>
            <a:ext cx="7851648" cy="971544"/>
          </a:xfrm>
        </p:spPr>
        <p:txBody>
          <a:bodyPr>
            <a:normAutofit/>
          </a:bodyPr>
          <a:lstStyle/>
          <a:p>
            <a:pPr algn="ctr"/>
            <a:r>
              <a:rPr lang="es-ES" dirty="0" smtClean="0">
                <a:solidFill>
                  <a:srgbClr val="FFFF00"/>
                </a:solidFill>
              </a:rPr>
              <a:t>MANTENIMIENTO</a:t>
            </a:r>
            <a:endParaRPr lang="es-ES" dirty="0">
              <a:solidFill>
                <a:srgbClr val="FFFF00"/>
              </a:solidFill>
            </a:endParaRPr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571472" y="1500150"/>
            <a:ext cx="8286808" cy="5357850"/>
          </a:xfrm>
        </p:spPr>
        <p:txBody>
          <a:bodyPr>
            <a:normAutofit fontScale="77500" lnSpcReduction="20000"/>
          </a:bodyPr>
          <a:lstStyle/>
          <a:p>
            <a:pPr algn="l">
              <a:spcBef>
                <a:spcPct val="50000"/>
              </a:spcBef>
              <a:buClr>
                <a:srgbClr val="9900CC"/>
              </a:buClr>
              <a:buFont typeface="Wingdings" pitchFamily="2" charset="2"/>
              <a:buChar char="q"/>
            </a:pPr>
            <a:r>
              <a:rPr lang="es-ES" sz="28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s-ES" sz="3600" b="1" u="sng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Equipos para tratamientos</a:t>
            </a:r>
            <a:endParaRPr lang="es-ES" sz="3600" b="1" dirty="0" smtClean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just">
              <a:spcBef>
                <a:spcPct val="50000"/>
              </a:spcBef>
              <a:buClr>
                <a:srgbClr val="9900CC"/>
              </a:buClr>
              <a:buFont typeface="Wingdings" pitchFamily="2" charset="2"/>
              <a:buChar char="v"/>
            </a:pPr>
            <a:r>
              <a:rPr lang="es-ES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s-ES" b="1" u="sng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Pulverizadores</a:t>
            </a:r>
            <a:r>
              <a:rPr lang="es-ES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: aparato utilizado para aplicar tratamientos  </a:t>
            </a:r>
          </a:p>
          <a:p>
            <a:pPr algn="just">
              <a:spcBef>
                <a:spcPct val="50000"/>
              </a:spcBef>
              <a:buClr>
                <a:srgbClr val="9900CC"/>
              </a:buClr>
            </a:pPr>
            <a:r>
              <a:rPr lang="es-ES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 usando de 500-800 litros/ha de caldo</a:t>
            </a:r>
          </a:p>
          <a:p>
            <a:pPr algn="just">
              <a:spcBef>
                <a:spcPct val="50000"/>
              </a:spcBef>
              <a:buClr>
                <a:srgbClr val="9900CC"/>
              </a:buClr>
            </a:pPr>
            <a:endParaRPr lang="es-ES" sz="20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just">
              <a:spcBef>
                <a:spcPct val="50000"/>
              </a:spcBef>
              <a:buClr>
                <a:srgbClr val="9900CC"/>
              </a:buClr>
              <a:buFont typeface="Courier New" pitchFamily="49" charset="0"/>
              <a:buChar char="o"/>
            </a:pPr>
            <a:r>
              <a:rPr lang="es-ES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s-ES" b="1" u="sng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Componentes de un pulverizador</a:t>
            </a:r>
          </a:p>
          <a:p>
            <a:pPr algn="just">
              <a:spcBef>
                <a:spcPct val="50000"/>
              </a:spcBef>
              <a:buClr>
                <a:srgbClr val="9900CC"/>
              </a:buClr>
            </a:pPr>
            <a:r>
              <a:rPr lang="es-ES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   1. Boquillas –Tipos-                              6. Sistemas de filtración</a:t>
            </a:r>
          </a:p>
          <a:p>
            <a:pPr algn="just">
              <a:spcBef>
                <a:spcPct val="50000"/>
              </a:spcBef>
              <a:buClr>
                <a:srgbClr val="9900CC"/>
              </a:buClr>
            </a:pPr>
            <a:r>
              <a:rPr lang="es-ES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   2. Bomba                                                  7. Tipos de pulverizadores</a:t>
            </a:r>
          </a:p>
          <a:p>
            <a:pPr algn="just">
              <a:spcBef>
                <a:spcPct val="50000"/>
              </a:spcBef>
              <a:buClr>
                <a:srgbClr val="9900CC"/>
              </a:buClr>
            </a:pPr>
            <a:r>
              <a:rPr lang="es-ES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   3.  Depósito                                             8. Barras de pulverizar</a:t>
            </a:r>
          </a:p>
          <a:p>
            <a:pPr algn="just">
              <a:spcBef>
                <a:spcPct val="50000"/>
              </a:spcBef>
              <a:buClr>
                <a:srgbClr val="9900CC"/>
              </a:buClr>
            </a:pPr>
            <a:r>
              <a:rPr lang="es-ES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   4. </a:t>
            </a:r>
            <a:r>
              <a:rPr lang="es-ES" b="1" u="sng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Agitadores</a:t>
            </a:r>
            <a:r>
              <a:rPr lang="es-ES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                                         9. Sistemas de regulación</a:t>
            </a:r>
          </a:p>
          <a:p>
            <a:pPr algn="just">
              <a:spcBef>
                <a:spcPct val="50000"/>
              </a:spcBef>
              <a:buClr>
                <a:srgbClr val="9900CC"/>
              </a:buClr>
            </a:pPr>
            <a:r>
              <a:rPr lang="es-ES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   5. Regulación de presión                  10. Altura de barras</a:t>
            </a:r>
          </a:p>
          <a:p>
            <a:pPr algn="just">
              <a:spcBef>
                <a:spcPct val="50000"/>
              </a:spcBef>
              <a:buClr>
                <a:srgbClr val="9900CC"/>
              </a:buClr>
            </a:pPr>
            <a:r>
              <a:rPr lang="es-ES" sz="2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   </a:t>
            </a:r>
          </a:p>
          <a:p>
            <a:pPr algn="just">
              <a:spcBef>
                <a:spcPct val="50000"/>
              </a:spcBef>
              <a:buClr>
                <a:srgbClr val="9900CC"/>
              </a:buClr>
            </a:pPr>
            <a:r>
              <a:rPr lang="es-ES" sz="1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   </a:t>
            </a:r>
          </a:p>
          <a:p>
            <a:pPr algn="just">
              <a:spcBef>
                <a:spcPct val="50000"/>
              </a:spcBef>
              <a:buClr>
                <a:srgbClr val="9900CC"/>
              </a:buClr>
            </a:pPr>
            <a:r>
              <a:rPr lang="es-ES" sz="1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   </a:t>
            </a:r>
          </a:p>
          <a:p>
            <a:pPr algn="just">
              <a:spcBef>
                <a:spcPct val="50000"/>
              </a:spcBef>
              <a:buClr>
                <a:srgbClr val="9900CC"/>
              </a:buClr>
            </a:pPr>
            <a:r>
              <a:rPr lang="es-ES" sz="1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   </a:t>
            </a:r>
          </a:p>
          <a:p>
            <a:pPr algn="just">
              <a:spcBef>
                <a:spcPct val="50000"/>
              </a:spcBef>
              <a:buClr>
                <a:srgbClr val="9900CC"/>
              </a:buClr>
            </a:pPr>
            <a:r>
              <a:rPr lang="es-ES" sz="1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  </a:t>
            </a:r>
            <a:endParaRPr lang="es-ES" sz="16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42910" y="500042"/>
            <a:ext cx="7851648" cy="971544"/>
          </a:xfrm>
        </p:spPr>
        <p:txBody>
          <a:bodyPr>
            <a:normAutofit/>
          </a:bodyPr>
          <a:lstStyle/>
          <a:p>
            <a:pPr algn="ctr"/>
            <a:r>
              <a:rPr lang="es-ES" dirty="0" smtClean="0">
                <a:solidFill>
                  <a:srgbClr val="FFFF00"/>
                </a:solidFill>
              </a:rPr>
              <a:t>MANTENIMIENTO</a:t>
            </a:r>
            <a:endParaRPr lang="es-ES" dirty="0">
              <a:solidFill>
                <a:srgbClr val="FFFF00"/>
              </a:solidFill>
            </a:endParaRPr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571472" y="1500150"/>
            <a:ext cx="8286808" cy="5357850"/>
          </a:xfrm>
        </p:spPr>
        <p:txBody>
          <a:bodyPr>
            <a:normAutofit/>
          </a:bodyPr>
          <a:lstStyle/>
          <a:p>
            <a:pPr algn="l">
              <a:spcBef>
                <a:spcPct val="50000"/>
              </a:spcBef>
              <a:buClr>
                <a:srgbClr val="9900CC"/>
              </a:buClr>
              <a:buFont typeface="Wingdings" pitchFamily="2" charset="2"/>
              <a:buChar char="q"/>
            </a:pPr>
            <a:r>
              <a:rPr lang="es-ES" sz="28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s-ES" sz="2800" b="1" u="sng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Equipos para tratamientos</a:t>
            </a:r>
            <a:endParaRPr lang="es-ES" sz="2800" b="1" dirty="0" smtClean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just">
              <a:spcBef>
                <a:spcPct val="50000"/>
              </a:spcBef>
              <a:buClr>
                <a:srgbClr val="9900CC"/>
              </a:buClr>
            </a:pPr>
            <a:r>
              <a:rPr lang="es-ES" sz="2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   </a:t>
            </a:r>
          </a:p>
          <a:p>
            <a:pPr algn="just">
              <a:spcBef>
                <a:spcPct val="50000"/>
              </a:spcBef>
              <a:buClr>
                <a:srgbClr val="9900CC"/>
              </a:buClr>
            </a:pPr>
            <a:r>
              <a:rPr lang="es-ES" sz="1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   </a:t>
            </a:r>
          </a:p>
          <a:p>
            <a:pPr algn="just">
              <a:spcBef>
                <a:spcPct val="50000"/>
              </a:spcBef>
              <a:buClr>
                <a:srgbClr val="9900CC"/>
              </a:buClr>
            </a:pPr>
            <a:r>
              <a:rPr lang="es-ES" sz="1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   </a:t>
            </a:r>
          </a:p>
          <a:p>
            <a:pPr algn="just">
              <a:spcBef>
                <a:spcPct val="50000"/>
              </a:spcBef>
              <a:buClr>
                <a:srgbClr val="9900CC"/>
              </a:buClr>
            </a:pPr>
            <a:r>
              <a:rPr lang="es-ES" sz="1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   </a:t>
            </a:r>
          </a:p>
          <a:p>
            <a:pPr algn="just">
              <a:spcBef>
                <a:spcPct val="50000"/>
              </a:spcBef>
              <a:buClr>
                <a:srgbClr val="9900CC"/>
              </a:buClr>
            </a:pPr>
            <a:r>
              <a:rPr lang="es-ES" sz="1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  </a:t>
            </a:r>
            <a:endParaRPr lang="es-ES" sz="16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7" name="6 Imagen" descr="IMG_0649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643174" y="2143116"/>
            <a:ext cx="3775612" cy="4197720"/>
          </a:xfrm>
          <a:prstGeom prst="rect">
            <a:avLst/>
          </a:prstGeom>
        </p:spPr>
      </p:pic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42910" y="500042"/>
            <a:ext cx="7851648" cy="971544"/>
          </a:xfrm>
        </p:spPr>
        <p:txBody>
          <a:bodyPr>
            <a:normAutofit/>
          </a:bodyPr>
          <a:lstStyle/>
          <a:p>
            <a:pPr algn="ctr"/>
            <a:r>
              <a:rPr lang="es-ES" dirty="0" smtClean="0">
                <a:solidFill>
                  <a:srgbClr val="FFFF00"/>
                </a:solidFill>
              </a:rPr>
              <a:t>MANTENIMIENTO</a:t>
            </a:r>
            <a:endParaRPr lang="es-ES" dirty="0">
              <a:solidFill>
                <a:srgbClr val="FFFF00"/>
              </a:solidFill>
            </a:endParaRPr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571472" y="1500150"/>
            <a:ext cx="8286808" cy="5357850"/>
          </a:xfrm>
        </p:spPr>
        <p:txBody>
          <a:bodyPr>
            <a:normAutofit fontScale="77500" lnSpcReduction="20000"/>
          </a:bodyPr>
          <a:lstStyle/>
          <a:p>
            <a:pPr algn="l">
              <a:spcBef>
                <a:spcPct val="50000"/>
              </a:spcBef>
              <a:buClr>
                <a:srgbClr val="9900CC"/>
              </a:buClr>
              <a:buFont typeface="Wingdings" pitchFamily="2" charset="2"/>
              <a:buChar char="q"/>
            </a:pPr>
            <a:r>
              <a:rPr lang="es-ES" sz="28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s-ES" sz="3600" b="1" u="sng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Equipos para tratamientos</a:t>
            </a:r>
            <a:endParaRPr lang="es-ES" sz="3600" b="1" dirty="0" smtClean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just">
              <a:spcBef>
                <a:spcPct val="50000"/>
              </a:spcBef>
              <a:buClr>
                <a:srgbClr val="9900CC"/>
              </a:buClr>
              <a:buFont typeface="Wingdings" pitchFamily="2" charset="2"/>
              <a:buChar char="v"/>
            </a:pPr>
            <a:r>
              <a:rPr lang="es-ES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s-ES" b="1" u="sng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Pulverizadores</a:t>
            </a:r>
            <a:r>
              <a:rPr lang="es-ES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: aparato utilizado para aplicar tratamientos  </a:t>
            </a:r>
          </a:p>
          <a:p>
            <a:pPr algn="just">
              <a:spcBef>
                <a:spcPct val="50000"/>
              </a:spcBef>
              <a:buClr>
                <a:srgbClr val="9900CC"/>
              </a:buClr>
            </a:pPr>
            <a:r>
              <a:rPr lang="es-ES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 usando de 500-800 litros/ha de caldo</a:t>
            </a:r>
          </a:p>
          <a:p>
            <a:pPr algn="just">
              <a:spcBef>
                <a:spcPct val="50000"/>
              </a:spcBef>
              <a:buClr>
                <a:srgbClr val="9900CC"/>
              </a:buClr>
            </a:pPr>
            <a:endParaRPr lang="es-ES" sz="20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just">
              <a:spcBef>
                <a:spcPct val="50000"/>
              </a:spcBef>
              <a:buClr>
                <a:srgbClr val="9900CC"/>
              </a:buClr>
              <a:buFont typeface="Courier New" pitchFamily="49" charset="0"/>
              <a:buChar char="o"/>
            </a:pPr>
            <a:r>
              <a:rPr lang="es-ES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s-ES" b="1" u="sng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Componentes de un pulverizador</a:t>
            </a:r>
          </a:p>
          <a:p>
            <a:pPr algn="just">
              <a:spcBef>
                <a:spcPct val="50000"/>
              </a:spcBef>
              <a:buClr>
                <a:srgbClr val="9900CC"/>
              </a:buClr>
            </a:pPr>
            <a:r>
              <a:rPr lang="es-ES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   1. Boquillas –Tipos-                              6. Sistemas de filtración</a:t>
            </a:r>
          </a:p>
          <a:p>
            <a:pPr algn="just">
              <a:spcBef>
                <a:spcPct val="50000"/>
              </a:spcBef>
              <a:buClr>
                <a:srgbClr val="9900CC"/>
              </a:buClr>
            </a:pPr>
            <a:r>
              <a:rPr lang="es-ES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   2. Bomba                                                  7. Tipos de pulverizadores</a:t>
            </a:r>
          </a:p>
          <a:p>
            <a:pPr algn="just">
              <a:spcBef>
                <a:spcPct val="50000"/>
              </a:spcBef>
              <a:buClr>
                <a:srgbClr val="9900CC"/>
              </a:buClr>
            </a:pPr>
            <a:r>
              <a:rPr lang="es-ES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   3.  Depósito                                             8. Barras de pulverizar</a:t>
            </a:r>
          </a:p>
          <a:p>
            <a:pPr algn="just">
              <a:spcBef>
                <a:spcPct val="50000"/>
              </a:spcBef>
              <a:buClr>
                <a:srgbClr val="9900CC"/>
              </a:buClr>
            </a:pPr>
            <a:r>
              <a:rPr lang="es-ES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   4. Agitadores                                          9. Sistemas de regulación</a:t>
            </a:r>
          </a:p>
          <a:p>
            <a:pPr algn="just">
              <a:spcBef>
                <a:spcPct val="50000"/>
              </a:spcBef>
              <a:buClr>
                <a:srgbClr val="9900CC"/>
              </a:buClr>
            </a:pPr>
            <a:r>
              <a:rPr lang="es-ES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   5. </a:t>
            </a:r>
            <a:r>
              <a:rPr lang="es-ES" b="1" u="sng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Regulación de presión</a:t>
            </a:r>
            <a:r>
              <a:rPr lang="es-ES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                 10. Altura de barras</a:t>
            </a:r>
          </a:p>
          <a:p>
            <a:pPr algn="just">
              <a:spcBef>
                <a:spcPct val="50000"/>
              </a:spcBef>
              <a:buClr>
                <a:srgbClr val="9900CC"/>
              </a:buClr>
            </a:pPr>
            <a:r>
              <a:rPr lang="es-ES" sz="2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   </a:t>
            </a:r>
          </a:p>
          <a:p>
            <a:pPr algn="just">
              <a:spcBef>
                <a:spcPct val="50000"/>
              </a:spcBef>
              <a:buClr>
                <a:srgbClr val="9900CC"/>
              </a:buClr>
            </a:pPr>
            <a:r>
              <a:rPr lang="es-ES" sz="1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   </a:t>
            </a:r>
          </a:p>
          <a:p>
            <a:pPr algn="just">
              <a:spcBef>
                <a:spcPct val="50000"/>
              </a:spcBef>
              <a:buClr>
                <a:srgbClr val="9900CC"/>
              </a:buClr>
            </a:pPr>
            <a:r>
              <a:rPr lang="es-ES" sz="1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   </a:t>
            </a:r>
          </a:p>
          <a:p>
            <a:pPr algn="just">
              <a:spcBef>
                <a:spcPct val="50000"/>
              </a:spcBef>
              <a:buClr>
                <a:srgbClr val="9900CC"/>
              </a:buClr>
            </a:pPr>
            <a:r>
              <a:rPr lang="es-ES" sz="1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   </a:t>
            </a:r>
          </a:p>
          <a:p>
            <a:pPr algn="just">
              <a:spcBef>
                <a:spcPct val="50000"/>
              </a:spcBef>
              <a:buClr>
                <a:srgbClr val="9900CC"/>
              </a:buClr>
            </a:pPr>
            <a:r>
              <a:rPr lang="es-ES" sz="1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  </a:t>
            </a:r>
            <a:endParaRPr lang="es-ES" sz="16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42910" y="500042"/>
            <a:ext cx="7851648" cy="971544"/>
          </a:xfrm>
        </p:spPr>
        <p:txBody>
          <a:bodyPr>
            <a:normAutofit/>
          </a:bodyPr>
          <a:lstStyle/>
          <a:p>
            <a:pPr algn="ctr"/>
            <a:r>
              <a:rPr lang="es-ES" dirty="0" smtClean="0">
                <a:solidFill>
                  <a:srgbClr val="FFFF00"/>
                </a:solidFill>
              </a:rPr>
              <a:t>MANTENIMIENTO</a:t>
            </a:r>
            <a:endParaRPr lang="es-ES" dirty="0">
              <a:solidFill>
                <a:srgbClr val="FFFF00"/>
              </a:solidFill>
            </a:endParaRPr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571472" y="1500150"/>
            <a:ext cx="8286808" cy="5357850"/>
          </a:xfrm>
        </p:spPr>
        <p:txBody>
          <a:bodyPr>
            <a:normAutofit/>
          </a:bodyPr>
          <a:lstStyle/>
          <a:p>
            <a:pPr algn="l">
              <a:spcBef>
                <a:spcPct val="50000"/>
              </a:spcBef>
              <a:buClr>
                <a:srgbClr val="9900CC"/>
              </a:buClr>
              <a:buFont typeface="Wingdings" pitchFamily="2" charset="2"/>
              <a:buChar char="q"/>
            </a:pPr>
            <a:r>
              <a:rPr lang="es-ES" sz="28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s-ES" sz="2800" b="1" u="sng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Equipos para tratamientos</a:t>
            </a:r>
            <a:endParaRPr lang="es-ES" sz="2800" b="1" dirty="0" smtClean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just">
              <a:spcBef>
                <a:spcPct val="50000"/>
              </a:spcBef>
              <a:buClr>
                <a:srgbClr val="9900CC"/>
              </a:buClr>
            </a:pPr>
            <a:r>
              <a:rPr lang="es-ES" sz="2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   </a:t>
            </a:r>
          </a:p>
          <a:p>
            <a:pPr algn="just">
              <a:spcBef>
                <a:spcPct val="50000"/>
              </a:spcBef>
              <a:buClr>
                <a:srgbClr val="9900CC"/>
              </a:buClr>
            </a:pPr>
            <a:r>
              <a:rPr lang="es-ES" sz="1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   </a:t>
            </a:r>
          </a:p>
          <a:p>
            <a:pPr algn="just">
              <a:spcBef>
                <a:spcPct val="50000"/>
              </a:spcBef>
              <a:buClr>
                <a:srgbClr val="9900CC"/>
              </a:buClr>
            </a:pPr>
            <a:r>
              <a:rPr lang="es-ES" sz="1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   </a:t>
            </a:r>
          </a:p>
          <a:p>
            <a:pPr algn="just">
              <a:spcBef>
                <a:spcPct val="50000"/>
              </a:spcBef>
              <a:buClr>
                <a:srgbClr val="9900CC"/>
              </a:buClr>
            </a:pPr>
            <a:r>
              <a:rPr lang="es-ES" sz="1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   </a:t>
            </a:r>
          </a:p>
          <a:p>
            <a:pPr algn="just">
              <a:spcBef>
                <a:spcPct val="50000"/>
              </a:spcBef>
              <a:buClr>
                <a:srgbClr val="9900CC"/>
              </a:buClr>
            </a:pPr>
            <a:r>
              <a:rPr lang="es-ES" sz="1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  </a:t>
            </a:r>
            <a:endParaRPr lang="es-ES" sz="16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5" name="4 Imagen" descr="IMG_0648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000232" y="2428868"/>
            <a:ext cx="5214942" cy="3895112"/>
          </a:xfrm>
          <a:prstGeom prst="rect">
            <a:avLst/>
          </a:prstGeom>
        </p:spPr>
      </p:pic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42910" y="500042"/>
            <a:ext cx="7851648" cy="971544"/>
          </a:xfrm>
        </p:spPr>
        <p:txBody>
          <a:bodyPr>
            <a:normAutofit/>
          </a:bodyPr>
          <a:lstStyle/>
          <a:p>
            <a:pPr algn="ctr"/>
            <a:r>
              <a:rPr lang="es-ES" dirty="0" smtClean="0">
                <a:solidFill>
                  <a:srgbClr val="FFFF00"/>
                </a:solidFill>
              </a:rPr>
              <a:t>MANTENIMIENTO</a:t>
            </a:r>
            <a:endParaRPr lang="es-ES" dirty="0">
              <a:solidFill>
                <a:srgbClr val="FFFF00"/>
              </a:solidFill>
            </a:endParaRPr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642910" y="1500150"/>
            <a:ext cx="8215370" cy="5643626"/>
          </a:xfrm>
        </p:spPr>
        <p:txBody>
          <a:bodyPr>
            <a:normAutofit fontScale="25000" lnSpcReduction="20000"/>
          </a:bodyPr>
          <a:lstStyle/>
          <a:p>
            <a:pPr algn="l">
              <a:spcBef>
                <a:spcPct val="50000"/>
              </a:spcBef>
              <a:buClr>
                <a:srgbClr val="9900CC"/>
              </a:buClr>
              <a:buFont typeface="Wingdings" pitchFamily="2" charset="2"/>
              <a:buChar char="q"/>
            </a:pPr>
            <a:r>
              <a:rPr lang="es-ES" sz="112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s-ES" sz="11200" b="1" u="sng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Fungicidas</a:t>
            </a:r>
          </a:p>
          <a:p>
            <a:pPr algn="just">
              <a:spcBef>
                <a:spcPct val="50000"/>
              </a:spcBef>
              <a:buClr>
                <a:srgbClr val="9900CC"/>
              </a:buClr>
            </a:pPr>
            <a:r>
              <a:rPr lang="es-ES" sz="8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→ Sustancia o </a:t>
            </a:r>
            <a:r>
              <a:rPr lang="es-ES" sz="80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i.a.</a:t>
            </a:r>
            <a:r>
              <a:rPr lang="es-ES" sz="8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destinado a combatir los agentes patógenos</a:t>
            </a:r>
          </a:p>
          <a:p>
            <a:pPr algn="just">
              <a:spcBef>
                <a:spcPct val="50000"/>
              </a:spcBef>
              <a:buClr>
                <a:srgbClr val="9900CC"/>
              </a:buClr>
            </a:pPr>
            <a:r>
              <a:rPr lang="es-ES" sz="8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→ </a:t>
            </a:r>
            <a:r>
              <a:rPr lang="es-ES" sz="8000" b="1" u="sng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Triángulo de la enfermedad</a:t>
            </a:r>
            <a:r>
              <a:rPr lang="es-ES" sz="8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: factores necesarios para el desarrollo </a:t>
            </a:r>
          </a:p>
          <a:p>
            <a:pPr algn="just">
              <a:spcBef>
                <a:spcPct val="50000"/>
              </a:spcBef>
              <a:buClr>
                <a:srgbClr val="9900CC"/>
              </a:buClr>
            </a:pPr>
            <a:r>
              <a:rPr lang="es-ES" sz="8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    de una enfermedad</a:t>
            </a:r>
          </a:p>
          <a:p>
            <a:pPr algn="just">
              <a:spcBef>
                <a:spcPct val="50000"/>
              </a:spcBef>
              <a:buClr>
                <a:srgbClr val="9900CC"/>
              </a:buClr>
            </a:pPr>
            <a:r>
              <a:rPr lang="es-ES" sz="8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       - Patógeno</a:t>
            </a:r>
          </a:p>
          <a:p>
            <a:pPr algn="just">
              <a:spcBef>
                <a:spcPct val="50000"/>
              </a:spcBef>
              <a:buClr>
                <a:srgbClr val="9900CC"/>
              </a:buClr>
            </a:pPr>
            <a:r>
              <a:rPr lang="es-ES" sz="8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       - Hospedante</a:t>
            </a:r>
          </a:p>
          <a:p>
            <a:pPr algn="just">
              <a:spcBef>
                <a:spcPct val="50000"/>
              </a:spcBef>
              <a:buClr>
                <a:srgbClr val="9900CC"/>
              </a:buClr>
            </a:pPr>
            <a:r>
              <a:rPr lang="es-ES" sz="8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       - Condiciones ambientales favorables</a:t>
            </a:r>
          </a:p>
          <a:p>
            <a:pPr algn="just">
              <a:spcBef>
                <a:spcPct val="50000"/>
              </a:spcBef>
              <a:buClr>
                <a:srgbClr val="9900CC"/>
              </a:buClr>
            </a:pPr>
            <a:endParaRPr lang="es-ES" sz="8000" b="1" u="sng" dirty="0" smtClean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just">
              <a:spcBef>
                <a:spcPct val="50000"/>
              </a:spcBef>
              <a:buClr>
                <a:srgbClr val="9900CC"/>
              </a:buClr>
              <a:buFont typeface="Wingdings" pitchFamily="2" charset="2"/>
              <a:buChar char="v"/>
            </a:pPr>
            <a:r>
              <a:rPr lang="es-ES" sz="8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s-ES" sz="8000" b="1" u="sng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Modo de acción</a:t>
            </a:r>
            <a:r>
              <a:rPr lang="es-ES" sz="8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:                             </a:t>
            </a:r>
            <a:r>
              <a:rPr lang="es-ES" sz="8000" b="1" u="sng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Resistencias</a:t>
            </a:r>
            <a:r>
              <a:rPr lang="es-ES" sz="8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:                 </a:t>
            </a:r>
          </a:p>
          <a:p>
            <a:pPr algn="just">
              <a:spcBef>
                <a:spcPct val="50000"/>
              </a:spcBef>
              <a:buClr>
                <a:srgbClr val="9900CC"/>
              </a:buClr>
            </a:pPr>
            <a:r>
              <a:rPr lang="es-ES" sz="8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    - De contacto                                    - Cruzada</a:t>
            </a:r>
          </a:p>
          <a:p>
            <a:pPr algn="just">
              <a:spcBef>
                <a:spcPct val="50000"/>
              </a:spcBef>
              <a:buClr>
                <a:srgbClr val="9900CC"/>
              </a:buClr>
            </a:pPr>
            <a:r>
              <a:rPr lang="es-ES" sz="8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    - Penetrantes                                    - Múltiple</a:t>
            </a:r>
          </a:p>
          <a:p>
            <a:pPr algn="just">
              <a:spcBef>
                <a:spcPct val="50000"/>
              </a:spcBef>
              <a:buClr>
                <a:srgbClr val="9900CC"/>
              </a:buClr>
            </a:pPr>
            <a:r>
              <a:rPr lang="es-ES" sz="8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    - Sistémicos</a:t>
            </a:r>
          </a:p>
          <a:p>
            <a:pPr algn="just">
              <a:spcBef>
                <a:spcPct val="50000"/>
              </a:spcBef>
              <a:buClr>
                <a:srgbClr val="9900CC"/>
              </a:buClr>
            </a:pPr>
            <a:r>
              <a:rPr lang="es-ES" sz="8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   </a:t>
            </a:r>
          </a:p>
          <a:p>
            <a:pPr algn="just">
              <a:spcBef>
                <a:spcPct val="50000"/>
              </a:spcBef>
              <a:buClr>
                <a:srgbClr val="9900CC"/>
              </a:buClr>
            </a:pPr>
            <a:r>
              <a:rPr lang="es-ES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                 </a:t>
            </a:r>
            <a:endParaRPr lang="es-ES" sz="20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>
              <a:spcBef>
                <a:spcPct val="0"/>
              </a:spcBef>
            </a:pPr>
            <a:endParaRPr lang="es-ES" sz="5600" b="1" dirty="0" smtClean="0">
              <a:solidFill>
                <a:schemeClr val="accent3">
                  <a:tint val="90000"/>
                  <a:satMod val="120000"/>
                </a:schemeClr>
              </a:solidFill>
              <a:effectLst>
                <a:outerShdw blurRad="38100" dist="25400" dir="5400000" algn="tl" rotWithShape="0">
                  <a:srgbClr val="000000">
                    <a:alpha val="43000"/>
                  </a:srgbClr>
                </a:outerShdw>
              </a:effectLst>
              <a:latin typeface="+mj-lt"/>
              <a:ea typeface="+mj-ea"/>
              <a:cs typeface="+mj-cs"/>
            </a:endParaRPr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42910" y="500042"/>
            <a:ext cx="7851648" cy="971544"/>
          </a:xfrm>
        </p:spPr>
        <p:txBody>
          <a:bodyPr>
            <a:normAutofit/>
          </a:bodyPr>
          <a:lstStyle/>
          <a:p>
            <a:pPr algn="ctr"/>
            <a:r>
              <a:rPr lang="es-ES" dirty="0" smtClean="0">
                <a:solidFill>
                  <a:srgbClr val="FFFF00"/>
                </a:solidFill>
              </a:rPr>
              <a:t>MANTENIMIENTO</a:t>
            </a:r>
            <a:endParaRPr lang="es-ES" dirty="0">
              <a:solidFill>
                <a:srgbClr val="FFFF00"/>
              </a:solidFill>
            </a:endParaRPr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642910" y="1500150"/>
            <a:ext cx="8215370" cy="5643626"/>
          </a:xfrm>
        </p:spPr>
        <p:txBody>
          <a:bodyPr>
            <a:normAutofit/>
          </a:bodyPr>
          <a:lstStyle/>
          <a:p>
            <a:pPr algn="l">
              <a:spcBef>
                <a:spcPct val="50000"/>
              </a:spcBef>
              <a:buClr>
                <a:srgbClr val="9900CC"/>
              </a:buClr>
              <a:buFont typeface="Wingdings" pitchFamily="2" charset="2"/>
              <a:buChar char="q"/>
            </a:pPr>
            <a:r>
              <a:rPr lang="es-ES" sz="28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s-ES" sz="2800" b="1" u="sng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Fungicidas</a:t>
            </a:r>
          </a:p>
          <a:p>
            <a:pPr algn="just">
              <a:spcBef>
                <a:spcPct val="50000"/>
              </a:spcBef>
              <a:buClr>
                <a:srgbClr val="9900CC"/>
              </a:buClr>
              <a:buFont typeface="Wingdings" pitchFamily="2" charset="2"/>
              <a:buChar char="v"/>
            </a:pPr>
            <a:endParaRPr lang="es-ES" sz="20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Calibri"/>
            </a:endParaRPr>
          </a:p>
          <a:p>
            <a:pPr algn="just">
              <a:spcBef>
                <a:spcPct val="50000"/>
              </a:spcBef>
              <a:buClr>
                <a:srgbClr val="9900CC"/>
              </a:buClr>
            </a:pPr>
            <a:r>
              <a:rPr lang="es-ES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                 </a:t>
            </a:r>
            <a:endParaRPr lang="es-ES" sz="20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>
              <a:spcBef>
                <a:spcPct val="0"/>
              </a:spcBef>
            </a:pPr>
            <a:endParaRPr lang="es-ES" sz="5600" b="1" dirty="0" smtClean="0">
              <a:solidFill>
                <a:schemeClr val="accent3">
                  <a:tint val="90000"/>
                  <a:satMod val="120000"/>
                </a:schemeClr>
              </a:solidFill>
              <a:effectLst>
                <a:outerShdw blurRad="38100" dist="25400" dir="5400000" algn="tl" rotWithShape="0">
                  <a:srgbClr val="000000">
                    <a:alpha val="43000"/>
                  </a:srgbClr>
                </a:outerShdw>
              </a:effectLst>
              <a:latin typeface="+mj-lt"/>
              <a:ea typeface="+mj-ea"/>
              <a:cs typeface="+mj-cs"/>
            </a:endParaRPr>
          </a:p>
        </p:txBody>
      </p:sp>
      <p:pic>
        <p:nvPicPr>
          <p:cNvPr id="5" name="4 Imagen" descr="ko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56262" y="0"/>
            <a:ext cx="9200262" cy="6858000"/>
          </a:xfrm>
          <a:prstGeom prst="rect">
            <a:avLst/>
          </a:prstGeom>
        </p:spPr>
      </p:pic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42910" y="500042"/>
            <a:ext cx="7851648" cy="971544"/>
          </a:xfrm>
        </p:spPr>
        <p:txBody>
          <a:bodyPr>
            <a:normAutofit/>
          </a:bodyPr>
          <a:lstStyle/>
          <a:p>
            <a:pPr algn="ctr"/>
            <a:r>
              <a:rPr lang="es-ES" dirty="0" smtClean="0">
                <a:solidFill>
                  <a:srgbClr val="FFFF00"/>
                </a:solidFill>
              </a:rPr>
              <a:t>MANTENIMIENTO</a:t>
            </a:r>
            <a:endParaRPr lang="es-ES" dirty="0">
              <a:solidFill>
                <a:srgbClr val="FFFF00"/>
              </a:solidFill>
            </a:endParaRPr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642910" y="1500150"/>
            <a:ext cx="8215370" cy="5643626"/>
          </a:xfrm>
        </p:spPr>
        <p:txBody>
          <a:bodyPr>
            <a:normAutofit fontScale="25000" lnSpcReduction="20000"/>
          </a:bodyPr>
          <a:lstStyle/>
          <a:p>
            <a:pPr algn="l">
              <a:spcBef>
                <a:spcPct val="50000"/>
              </a:spcBef>
              <a:buClr>
                <a:srgbClr val="9900CC"/>
              </a:buClr>
              <a:buFont typeface="Wingdings" pitchFamily="2" charset="2"/>
              <a:buChar char="q"/>
            </a:pPr>
            <a:r>
              <a:rPr lang="es-ES" sz="112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s-ES" sz="11200" b="1" u="sng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Insecticidas</a:t>
            </a:r>
          </a:p>
          <a:p>
            <a:pPr algn="just">
              <a:spcBef>
                <a:spcPct val="50000"/>
              </a:spcBef>
              <a:buClr>
                <a:srgbClr val="9900CC"/>
              </a:buClr>
            </a:pPr>
            <a:r>
              <a:rPr lang="es-ES" sz="8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→ Sustancia o </a:t>
            </a:r>
            <a:r>
              <a:rPr lang="es-ES" sz="80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i.a.</a:t>
            </a:r>
            <a:r>
              <a:rPr lang="es-ES" sz="8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destinado a la eliminación de insectos y plagas</a:t>
            </a:r>
          </a:p>
          <a:p>
            <a:pPr algn="just">
              <a:spcBef>
                <a:spcPct val="50000"/>
              </a:spcBef>
              <a:buClr>
                <a:srgbClr val="9900CC"/>
              </a:buClr>
            </a:pPr>
            <a:endParaRPr lang="es-ES" sz="80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Calibri"/>
            </a:endParaRPr>
          </a:p>
          <a:p>
            <a:pPr algn="just">
              <a:spcBef>
                <a:spcPct val="50000"/>
              </a:spcBef>
              <a:buClr>
                <a:srgbClr val="9900CC"/>
              </a:buClr>
            </a:pPr>
            <a:r>
              <a:rPr lang="es-ES" sz="8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→ Información de importancia para cada plaga:</a:t>
            </a:r>
          </a:p>
          <a:p>
            <a:pPr algn="just">
              <a:spcBef>
                <a:spcPct val="50000"/>
              </a:spcBef>
              <a:buClr>
                <a:srgbClr val="9900CC"/>
              </a:buClr>
            </a:pPr>
            <a:endParaRPr lang="es-ES" sz="80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Calibri"/>
            </a:endParaRPr>
          </a:p>
          <a:p>
            <a:pPr algn="just">
              <a:spcBef>
                <a:spcPct val="50000"/>
              </a:spcBef>
              <a:buClr>
                <a:srgbClr val="9900CC"/>
              </a:buClr>
            </a:pPr>
            <a:r>
              <a:rPr lang="es-ES" sz="8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     Ciclo de vida  y época del año para: adulto, larva y daño en césped</a:t>
            </a:r>
          </a:p>
          <a:p>
            <a:pPr algn="just">
              <a:spcBef>
                <a:spcPct val="50000"/>
              </a:spcBef>
              <a:buClr>
                <a:srgbClr val="9900CC"/>
              </a:buClr>
            </a:pPr>
            <a:r>
              <a:rPr lang="es-ES" sz="8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     Cómo y cuándo realizar el control de poblaciones para cada plaga</a:t>
            </a:r>
          </a:p>
          <a:p>
            <a:pPr algn="just">
              <a:spcBef>
                <a:spcPct val="50000"/>
              </a:spcBef>
              <a:buClr>
                <a:srgbClr val="9900CC"/>
              </a:buClr>
            </a:pPr>
            <a:r>
              <a:rPr lang="es-ES" sz="8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     Estimar un umbral (a partir del cual causa daño)</a:t>
            </a:r>
          </a:p>
          <a:p>
            <a:pPr algn="just">
              <a:spcBef>
                <a:spcPct val="50000"/>
              </a:spcBef>
              <a:buClr>
                <a:srgbClr val="9900CC"/>
              </a:buClr>
            </a:pPr>
            <a:r>
              <a:rPr lang="es-ES" sz="8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     Tratamientos: medidas culturales y/0 insecticidas</a:t>
            </a:r>
          </a:p>
          <a:p>
            <a:pPr algn="just">
              <a:spcBef>
                <a:spcPct val="50000"/>
              </a:spcBef>
              <a:buClr>
                <a:srgbClr val="9900CC"/>
              </a:buClr>
            </a:pPr>
            <a:r>
              <a:rPr lang="es-ES" sz="8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     ¿Qué tipo de insecticidas hay que usar? </a:t>
            </a:r>
          </a:p>
          <a:p>
            <a:pPr algn="just">
              <a:spcBef>
                <a:spcPct val="50000"/>
              </a:spcBef>
              <a:buClr>
                <a:srgbClr val="9900CC"/>
              </a:buClr>
            </a:pPr>
            <a:r>
              <a:rPr lang="es-ES" sz="8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       </a:t>
            </a:r>
            <a:endParaRPr lang="es-ES" sz="8000" b="1" u="sng" dirty="0" smtClean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just">
              <a:spcBef>
                <a:spcPct val="50000"/>
              </a:spcBef>
              <a:buClr>
                <a:srgbClr val="9900CC"/>
              </a:buClr>
            </a:pPr>
            <a:r>
              <a:rPr lang="es-ES" sz="8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  </a:t>
            </a:r>
          </a:p>
          <a:p>
            <a:pPr algn="just">
              <a:spcBef>
                <a:spcPct val="50000"/>
              </a:spcBef>
              <a:buClr>
                <a:srgbClr val="9900CC"/>
              </a:buClr>
            </a:pPr>
            <a:r>
              <a:rPr lang="es-ES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                 </a:t>
            </a:r>
            <a:endParaRPr lang="es-ES" sz="20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>
              <a:spcBef>
                <a:spcPct val="0"/>
              </a:spcBef>
            </a:pPr>
            <a:endParaRPr lang="es-ES" sz="5600" b="1" dirty="0" smtClean="0">
              <a:solidFill>
                <a:schemeClr val="accent3">
                  <a:tint val="90000"/>
                  <a:satMod val="120000"/>
                </a:schemeClr>
              </a:solidFill>
              <a:effectLst>
                <a:outerShdw blurRad="38100" dist="25400" dir="5400000" algn="tl" rotWithShape="0">
                  <a:srgbClr val="000000">
                    <a:alpha val="43000"/>
                  </a:srgbClr>
                </a:outerShdw>
              </a:effectLst>
              <a:latin typeface="+mj-lt"/>
              <a:ea typeface="+mj-ea"/>
              <a:cs typeface="+mj-cs"/>
            </a:endParaRPr>
          </a:p>
        </p:txBody>
      </p:sp>
      <p:sp>
        <p:nvSpPr>
          <p:cNvPr id="4" name="3 Flecha curvada hacia la derecha"/>
          <p:cNvSpPr/>
          <p:nvPr/>
        </p:nvSpPr>
        <p:spPr>
          <a:xfrm>
            <a:off x="571472" y="3929066"/>
            <a:ext cx="357190" cy="285752"/>
          </a:xfrm>
          <a:prstGeom prst="curvedRightArrow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>
              <a:solidFill>
                <a:schemeClr val="tx1"/>
              </a:solidFill>
            </a:endParaRPr>
          </a:p>
        </p:txBody>
      </p:sp>
      <p:sp>
        <p:nvSpPr>
          <p:cNvPr id="5" name="4 Flecha curvada hacia la derecha"/>
          <p:cNvSpPr/>
          <p:nvPr/>
        </p:nvSpPr>
        <p:spPr>
          <a:xfrm>
            <a:off x="571472" y="5143512"/>
            <a:ext cx="357190" cy="285752"/>
          </a:xfrm>
          <a:prstGeom prst="curvedRightArrow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>
              <a:solidFill>
                <a:schemeClr val="tx1"/>
              </a:solidFill>
            </a:endParaRPr>
          </a:p>
        </p:txBody>
      </p:sp>
      <p:sp>
        <p:nvSpPr>
          <p:cNvPr id="6" name="5 Flecha curvada hacia la derecha"/>
          <p:cNvSpPr/>
          <p:nvPr/>
        </p:nvSpPr>
        <p:spPr>
          <a:xfrm>
            <a:off x="571472" y="3571876"/>
            <a:ext cx="357190" cy="285752"/>
          </a:xfrm>
          <a:prstGeom prst="curvedRightArrow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>
              <a:solidFill>
                <a:schemeClr val="tx1"/>
              </a:solidFill>
            </a:endParaRPr>
          </a:p>
        </p:txBody>
      </p:sp>
      <p:sp>
        <p:nvSpPr>
          <p:cNvPr id="7" name="6 Flecha curvada hacia la derecha"/>
          <p:cNvSpPr/>
          <p:nvPr/>
        </p:nvSpPr>
        <p:spPr>
          <a:xfrm>
            <a:off x="571472" y="4357694"/>
            <a:ext cx="357190" cy="285752"/>
          </a:xfrm>
          <a:prstGeom prst="curvedRightArrow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>
              <a:solidFill>
                <a:schemeClr val="tx1"/>
              </a:solidFill>
            </a:endParaRPr>
          </a:p>
        </p:txBody>
      </p:sp>
      <p:sp>
        <p:nvSpPr>
          <p:cNvPr id="8" name="7 Flecha curvada hacia la derecha"/>
          <p:cNvSpPr/>
          <p:nvPr/>
        </p:nvSpPr>
        <p:spPr>
          <a:xfrm>
            <a:off x="571472" y="4786322"/>
            <a:ext cx="357190" cy="285752"/>
          </a:xfrm>
          <a:prstGeom prst="curvedRightArrow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>
              <a:solidFill>
                <a:schemeClr val="tx1"/>
              </a:solidFill>
            </a:endParaRPr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42910" y="500042"/>
            <a:ext cx="7851648" cy="971544"/>
          </a:xfrm>
        </p:spPr>
        <p:txBody>
          <a:bodyPr>
            <a:normAutofit/>
          </a:bodyPr>
          <a:lstStyle/>
          <a:p>
            <a:pPr algn="ctr"/>
            <a:r>
              <a:rPr lang="es-ES" dirty="0" smtClean="0">
                <a:solidFill>
                  <a:srgbClr val="FFFF00"/>
                </a:solidFill>
              </a:rPr>
              <a:t>MANTENIMIENTO</a:t>
            </a:r>
            <a:endParaRPr lang="es-ES" dirty="0">
              <a:solidFill>
                <a:srgbClr val="FFFF00"/>
              </a:solidFill>
            </a:endParaRPr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642910" y="1500150"/>
            <a:ext cx="8215370" cy="5643626"/>
          </a:xfrm>
        </p:spPr>
        <p:txBody>
          <a:bodyPr>
            <a:normAutofit/>
          </a:bodyPr>
          <a:lstStyle/>
          <a:p>
            <a:pPr algn="l">
              <a:spcBef>
                <a:spcPct val="50000"/>
              </a:spcBef>
              <a:buClr>
                <a:srgbClr val="9900CC"/>
              </a:buClr>
              <a:buFont typeface="Wingdings" pitchFamily="2" charset="2"/>
              <a:buChar char="q"/>
            </a:pPr>
            <a:r>
              <a:rPr lang="es-ES" sz="28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s-ES" sz="2800" b="1" u="sng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Insecticidas</a:t>
            </a:r>
          </a:p>
          <a:p>
            <a:pPr algn="just">
              <a:spcBef>
                <a:spcPct val="50000"/>
              </a:spcBef>
              <a:buClr>
                <a:srgbClr val="9900CC"/>
              </a:buClr>
            </a:pPr>
            <a:endParaRPr lang="es-ES" sz="8000" b="1" u="sng" dirty="0" smtClean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just">
              <a:spcBef>
                <a:spcPct val="50000"/>
              </a:spcBef>
              <a:buClr>
                <a:srgbClr val="9900CC"/>
              </a:buClr>
            </a:pPr>
            <a:r>
              <a:rPr lang="es-ES" sz="8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  </a:t>
            </a:r>
          </a:p>
          <a:p>
            <a:pPr algn="just">
              <a:spcBef>
                <a:spcPct val="50000"/>
              </a:spcBef>
              <a:buClr>
                <a:srgbClr val="9900CC"/>
              </a:buClr>
            </a:pPr>
            <a:r>
              <a:rPr lang="es-ES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                 </a:t>
            </a:r>
            <a:endParaRPr lang="es-ES" sz="20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>
              <a:spcBef>
                <a:spcPct val="0"/>
              </a:spcBef>
            </a:pPr>
            <a:endParaRPr lang="es-ES" sz="5600" b="1" dirty="0" smtClean="0">
              <a:solidFill>
                <a:schemeClr val="accent3">
                  <a:tint val="90000"/>
                  <a:satMod val="120000"/>
                </a:schemeClr>
              </a:solidFill>
              <a:effectLst>
                <a:outerShdw blurRad="38100" dist="25400" dir="5400000" algn="tl" rotWithShape="0">
                  <a:srgbClr val="000000">
                    <a:alpha val="43000"/>
                  </a:srgbClr>
                </a:outerShdw>
              </a:effectLst>
              <a:latin typeface="+mj-lt"/>
              <a:ea typeface="+mj-ea"/>
              <a:cs typeface="+mj-cs"/>
            </a:endParaRPr>
          </a:p>
        </p:txBody>
      </p:sp>
      <p:pic>
        <p:nvPicPr>
          <p:cNvPr id="9" name="Picture 4" descr="Grub Butts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571604" y="2071678"/>
            <a:ext cx="6234130" cy="45720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Table 2"/>
          <p:cNvGraphicFramePr>
            <a:graphicFrameLocks noGrp="1"/>
          </p:cNvGraphicFramePr>
          <p:nvPr/>
        </p:nvGraphicFramePr>
        <p:xfrm>
          <a:off x="0" y="0"/>
          <a:ext cx="9144000" cy="702945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24000"/>
                <a:gridCol w="1524000"/>
                <a:gridCol w="1524000"/>
                <a:gridCol w="1524000"/>
                <a:gridCol w="1524000"/>
                <a:gridCol w="1524000"/>
              </a:tblGrid>
              <a:tr h="857250"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Pest</a:t>
                      </a:r>
                      <a:endParaRPr lang="en-US" sz="20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Adults</a:t>
                      </a:r>
                      <a:endParaRPr 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Larvae</a:t>
                      </a:r>
                      <a:endParaRPr 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Threshold</a:t>
                      </a:r>
                      <a:endParaRPr 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Treatment</a:t>
                      </a:r>
                      <a:endParaRPr 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Timing of treatment</a:t>
                      </a:r>
                      <a:endParaRPr lang="en-US" dirty="0"/>
                    </a:p>
                  </a:txBody>
                  <a:tcPr anchor="ctr"/>
                </a:tc>
              </a:tr>
              <a:tr h="85725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European crane</a:t>
                      </a:r>
                      <a:r>
                        <a:rPr lang="en-US" baseline="0" dirty="0" smtClean="0"/>
                        <a:t> fly</a:t>
                      </a:r>
                      <a:endParaRPr 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Aug,</a:t>
                      </a:r>
                      <a:r>
                        <a:rPr lang="en-US" baseline="0" dirty="0" smtClean="0"/>
                        <a:t> Sep</a:t>
                      </a:r>
                      <a:r>
                        <a:rPr lang="en-US" dirty="0" smtClean="0"/>
                        <a:t>,</a:t>
                      </a:r>
                      <a:r>
                        <a:rPr lang="en-US" baseline="0" dirty="0" smtClean="0"/>
                        <a:t> May</a:t>
                      </a:r>
                      <a:endParaRPr lang="en-US" dirty="0" smtClean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Oct,</a:t>
                      </a:r>
                      <a:r>
                        <a:rPr lang="en-US" baseline="0" dirty="0" smtClean="0"/>
                        <a:t> May and June</a:t>
                      </a:r>
                      <a:endParaRPr 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Visible damage</a:t>
                      </a:r>
                      <a:endParaRPr 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342900" indent="-342900" algn="ctr">
                        <a:buAutoNum type="arabicPeriod"/>
                      </a:pPr>
                      <a:r>
                        <a:rPr lang="en-US" dirty="0" smtClean="0"/>
                        <a:t>Sevin</a:t>
                      </a:r>
                    </a:p>
                    <a:p>
                      <a:pPr marL="342900" indent="-342900" algn="ctr">
                        <a:buAutoNum type="arabicPeriod"/>
                      </a:pPr>
                      <a:r>
                        <a:rPr lang="en-US" dirty="0" smtClean="0"/>
                        <a:t>Arena  </a:t>
                      </a:r>
                      <a:endParaRPr 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342900" indent="-342900" algn="ctr">
                        <a:buAutoNum type="arabicPeriod"/>
                      </a:pPr>
                      <a:r>
                        <a:rPr lang="en-US" dirty="0" smtClean="0"/>
                        <a:t>October</a:t>
                      </a:r>
                    </a:p>
                    <a:p>
                      <a:pPr marL="342900" indent="-342900" algn="ctr">
                        <a:buAutoNum type="arabicPeriod"/>
                      </a:pPr>
                      <a:r>
                        <a:rPr lang="en-US" dirty="0" smtClean="0"/>
                        <a:t> May</a:t>
                      </a:r>
                      <a:endParaRPr lang="en-US" dirty="0"/>
                    </a:p>
                  </a:txBody>
                  <a:tcPr anchor="ctr"/>
                </a:tc>
              </a:tr>
              <a:tr h="85725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Mole crickets</a:t>
                      </a:r>
                      <a:endParaRPr 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Sep-April</a:t>
                      </a:r>
                      <a:endParaRPr 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June-Aug</a:t>
                      </a:r>
                      <a:endParaRPr 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Visible damage</a:t>
                      </a:r>
                      <a:r>
                        <a:rPr lang="en-US" baseline="0" dirty="0" smtClean="0"/>
                        <a:t> </a:t>
                      </a:r>
                      <a:endParaRPr 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Sevin</a:t>
                      </a:r>
                      <a:r>
                        <a:rPr lang="en-US" baseline="0" dirty="0" smtClean="0"/>
                        <a:t> or </a:t>
                      </a:r>
                      <a:r>
                        <a:rPr lang="en-US" baseline="0" dirty="0" err="1" smtClean="0"/>
                        <a:t>dylox</a:t>
                      </a:r>
                      <a:endParaRPr 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June after 90% egg hatch</a:t>
                      </a:r>
                      <a:endParaRPr lang="en-US" dirty="0"/>
                    </a:p>
                  </a:txBody>
                  <a:tcPr anchor="ctr"/>
                </a:tc>
              </a:tr>
              <a:tr h="85725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Aphodius</a:t>
                      </a:r>
                      <a:endParaRPr 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May</a:t>
                      </a:r>
                      <a:endParaRPr 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June</a:t>
                      </a:r>
                      <a:endParaRPr 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60/sq</a:t>
                      </a:r>
                      <a:r>
                        <a:rPr lang="en-US" baseline="0" dirty="0" smtClean="0"/>
                        <a:t> ft</a:t>
                      </a:r>
                      <a:endParaRPr 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342900" indent="-342900" algn="ctr">
                        <a:buAutoNum type="arabicPeriod"/>
                      </a:pPr>
                      <a:r>
                        <a:rPr lang="en-US" baseline="0" dirty="0" smtClean="0"/>
                        <a:t>Sevin or </a:t>
                      </a:r>
                      <a:r>
                        <a:rPr lang="en-US" baseline="0" dirty="0" err="1" smtClean="0"/>
                        <a:t>Dylox</a:t>
                      </a:r>
                      <a:endParaRPr lang="en-US" baseline="0" dirty="0" smtClean="0"/>
                    </a:p>
                    <a:p>
                      <a:pPr marL="342900" indent="-342900" algn="ctr">
                        <a:buNone/>
                      </a:pPr>
                      <a:r>
                        <a:rPr lang="en-US" baseline="0" dirty="0" smtClean="0"/>
                        <a:t>2.Nicotinoid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342900" indent="-342900" algn="ctr">
                        <a:buAutoNum type="arabicPeriod"/>
                      </a:pPr>
                      <a:r>
                        <a:rPr lang="en-US" dirty="0" smtClean="0"/>
                        <a:t>June</a:t>
                      </a:r>
                    </a:p>
                    <a:p>
                      <a:pPr marL="342900" indent="-342900" algn="ctr">
                        <a:buAutoNum type="arabicPeriod"/>
                      </a:pPr>
                      <a:r>
                        <a:rPr lang="en-US" dirty="0" smtClean="0"/>
                        <a:t>May</a:t>
                      </a:r>
                      <a:endParaRPr lang="en-US" dirty="0"/>
                    </a:p>
                  </a:txBody>
                  <a:tcPr anchor="ctr"/>
                </a:tc>
              </a:tr>
              <a:tr h="85725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BTA</a:t>
                      </a:r>
                      <a:endParaRPr 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May and June</a:t>
                      </a:r>
                      <a:endParaRPr 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July to early August</a:t>
                      </a:r>
                      <a:endParaRPr 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80/sq ft</a:t>
                      </a:r>
                      <a:endParaRPr 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Same</a:t>
                      </a:r>
                      <a:r>
                        <a:rPr lang="en-US" baseline="0" dirty="0" smtClean="0"/>
                        <a:t> as Aphodius</a:t>
                      </a:r>
                      <a:endParaRPr 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342900" indent="-342900" algn="ctr">
                        <a:buAutoNum type="arabicPeriod"/>
                      </a:pPr>
                      <a:r>
                        <a:rPr lang="en-US" dirty="0" smtClean="0"/>
                        <a:t>July</a:t>
                      </a:r>
                    </a:p>
                    <a:p>
                      <a:pPr marL="342900" indent="-342900" algn="ctr">
                        <a:buAutoNum type="arabicPeriod"/>
                      </a:pPr>
                      <a:r>
                        <a:rPr lang="en-US" dirty="0" smtClean="0"/>
                        <a:t>May</a:t>
                      </a:r>
                      <a:endParaRPr lang="en-US" dirty="0"/>
                    </a:p>
                  </a:txBody>
                  <a:tcPr anchor="ctr"/>
                </a:tc>
              </a:tr>
              <a:tr h="85725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Japanese beetle</a:t>
                      </a:r>
                      <a:endParaRPr 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July and August</a:t>
                      </a:r>
                      <a:endParaRPr 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Sep-October</a:t>
                      </a:r>
                      <a:endParaRPr 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10/sq</a:t>
                      </a:r>
                      <a:r>
                        <a:rPr lang="en-US" baseline="0" dirty="0" smtClean="0"/>
                        <a:t> ft</a:t>
                      </a:r>
                      <a:endParaRPr 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Same as </a:t>
                      </a:r>
                      <a:r>
                        <a:rPr lang="en-US" dirty="0" err="1" smtClean="0"/>
                        <a:t>aphodius</a:t>
                      </a:r>
                      <a:endParaRPr 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342900" indent="-342900" algn="ctr">
                        <a:buAutoNum type="arabicPeriod"/>
                      </a:pPr>
                      <a:r>
                        <a:rPr lang="en-US" dirty="0" smtClean="0"/>
                        <a:t>Sep/Oct</a:t>
                      </a:r>
                    </a:p>
                    <a:p>
                      <a:pPr marL="342900" indent="-342900" algn="ctr">
                        <a:buAutoNum type="arabicPeriod"/>
                      </a:pPr>
                      <a:r>
                        <a:rPr lang="en-US" dirty="0" smtClean="0"/>
                        <a:t>May</a:t>
                      </a:r>
                      <a:endParaRPr lang="en-US" dirty="0"/>
                    </a:p>
                  </a:txBody>
                  <a:tcPr anchor="ctr"/>
                </a:tc>
              </a:tr>
              <a:tr h="85725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European chafer</a:t>
                      </a:r>
                      <a:endParaRPr 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Late June early July</a:t>
                      </a:r>
                      <a:endParaRPr 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Sep-Nov, April</a:t>
                      </a:r>
                      <a:endParaRPr 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5/sq ft</a:t>
                      </a:r>
                      <a:endParaRPr 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Same as </a:t>
                      </a:r>
                      <a:r>
                        <a:rPr lang="en-US" dirty="0" err="1" smtClean="0"/>
                        <a:t>aphodius</a:t>
                      </a:r>
                      <a:endParaRPr 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342900" indent="-342900" algn="ctr">
                        <a:buAutoNum type="arabicPeriod"/>
                      </a:pPr>
                      <a:r>
                        <a:rPr lang="en-US" dirty="0" smtClean="0"/>
                        <a:t>Sep-April</a:t>
                      </a:r>
                    </a:p>
                    <a:p>
                      <a:pPr marL="342900" indent="-342900" algn="ctr">
                        <a:buAutoNum type="arabicPeriod"/>
                      </a:pPr>
                      <a:r>
                        <a:rPr lang="en-US" dirty="0" smtClean="0"/>
                        <a:t>July</a:t>
                      </a:r>
                      <a:endParaRPr lang="en-US" dirty="0"/>
                    </a:p>
                  </a:txBody>
                  <a:tcPr anchor="ctr"/>
                </a:tc>
              </a:tr>
              <a:tr h="85725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June beetle</a:t>
                      </a:r>
                      <a:endParaRPr 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June-Aug</a:t>
                      </a:r>
                      <a:endParaRPr 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May-October</a:t>
                      </a:r>
                      <a:endParaRPr 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2/sq ft</a:t>
                      </a:r>
                      <a:endParaRPr 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Sevin</a:t>
                      </a:r>
                      <a:r>
                        <a:rPr lang="en-US" baseline="0" dirty="0" smtClean="0"/>
                        <a:t> or </a:t>
                      </a:r>
                      <a:r>
                        <a:rPr lang="en-US" baseline="0" dirty="0" err="1" smtClean="0"/>
                        <a:t>Dylox</a:t>
                      </a:r>
                      <a:endParaRPr 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When damage found</a:t>
                      </a:r>
                      <a:endParaRPr lang="en-US" dirty="0"/>
                    </a:p>
                  </a:txBody>
                  <a:tcPr anchor="ctr"/>
                </a:tc>
              </a:tr>
            </a:tbl>
          </a:graphicData>
        </a:graphic>
      </p:graphicFrame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e 1"/>
          <p:cNvGraphicFramePr>
            <a:graphicFrameLocks noGrp="1"/>
          </p:cNvGraphicFramePr>
          <p:nvPr/>
        </p:nvGraphicFramePr>
        <p:xfrm>
          <a:off x="0" y="1"/>
          <a:ext cx="9144000" cy="685799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90262"/>
                <a:gridCol w="1457738"/>
                <a:gridCol w="1524000"/>
                <a:gridCol w="1524000"/>
                <a:gridCol w="1524000"/>
                <a:gridCol w="1524000"/>
              </a:tblGrid>
              <a:tr h="728268">
                <a:tc>
                  <a:txBody>
                    <a:bodyPr/>
                    <a:lstStyle/>
                    <a:p>
                      <a:pPr algn="ctr"/>
                      <a:r>
                        <a:rPr lang="en-US" sz="2000" b="0" dirty="0" smtClean="0"/>
                        <a:t>Pest</a:t>
                      </a:r>
                      <a:endParaRPr lang="en-US" sz="2000" b="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Adult</a:t>
                      </a:r>
                      <a:endParaRPr 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Larvae</a:t>
                      </a:r>
                      <a:endParaRPr 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Threshold</a:t>
                      </a:r>
                      <a:endParaRPr 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Treatment</a:t>
                      </a:r>
                      <a:endParaRPr 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Time of Treatment</a:t>
                      </a:r>
                      <a:endParaRPr lang="en-US" dirty="0"/>
                    </a:p>
                  </a:txBody>
                  <a:tcPr anchor="ctr"/>
                </a:tc>
              </a:tr>
              <a:tr h="983314">
                <a:tc>
                  <a:txBody>
                    <a:bodyPr/>
                    <a:lstStyle/>
                    <a:p>
                      <a:pPr algn="ctr"/>
                      <a:endParaRPr lang="en-US" dirty="0" smtClean="0"/>
                    </a:p>
                    <a:p>
                      <a:pPr algn="ctr"/>
                      <a:r>
                        <a:rPr lang="en-US" dirty="0" smtClean="0"/>
                        <a:t>June Beetle</a:t>
                      </a:r>
                      <a:endParaRPr 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dirty="0" smtClean="0"/>
                    </a:p>
                    <a:p>
                      <a:pPr algn="ctr"/>
                      <a:r>
                        <a:rPr lang="en-US" dirty="0" smtClean="0"/>
                        <a:t>Mostl</a:t>
                      </a:r>
                      <a:r>
                        <a:rPr lang="en-US" baseline="0" dirty="0" smtClean="0"/>
                        <a:t>y June</a:t>
                      </a:r>
                      <a:endParaRPr 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dirty="0" smtClean="0"/>
                    </a:p>
                    <a:p>
                      <a:pPr algn="ctr"/>
                      <a:r>
                        <a:rPr lang="en-US" dirty="0" smtClean="0"/>
                        <a:t>May to Nov</a:t>
                      </a:r>
                      <a:endParaRPr 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dirty="0" smtClean="0"/>
                    </a:p>
                    <a:p>
                      <a:pPr algn="ctr"/>
                      <a:r>
                        <a:rPr lang="en-US" dirty="0" smtClean="0"/>
                        <a:t>2 per sq. ft.</a:t>
                      </a:r>
                      <a:endParaRPr 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dirty="0" smtClean="0"/>
                    </a:p>
                    <a:p>
                      <a:pPr algn="ctr"/>
                      <a:r>
                        <a:rPr lang="en-US" dirty="0" err="1" smtClean="0"/>
                        <a:t>Dylox</a:t>
                      </a:r>
                      <a:r>
                        <a:rPr lang="en-US" dirty="0" smtClean="0"/>
                        <a:t> or Sevin, twice</a:t>
                      </a:r>
                      <a:endParaRPr 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When</a:t>
                      </a:r>
                      <a:r>
                        <a:rPr lang="en-US" baseline="0" dirty="0" smtClean="0"/>
                        <a:t>  turf damage  is found</a:t>
                      </a:r>
                      <a:endParaRPr lang="en-US" dirty="0"/>
                    </a:p>
                  </a:txBody>
                  <a:tcPr anchor="ctr"/>
                </a:tc>
              </a:tr>
              <a:tr h="1262328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Green</a:t>
                      </a:r>
                    </a:p>
                    <a:p>
                      <a:pPr algn="ctr"/>
                      <a:r>
                        <a:rPr lang="en-US" dirty="0" smtClean="0"/>
                        <a:t>June</a:t>
                      </a:r>
                      <a:r>
                        <a:rPr lang="en-US" baseline="0" dirty="0" smtClean="0"/>
                        <a:t> Beetle</a:t>
                      </a:r>
                      <a:endParaRPr 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dirty="0" smtClean="0"/>
                    </a:p>
                    <a:p>
                      <a:pPr algn="ctr"/>
                      <a:r>
                        <a:rPr lang="en-US" dirty="0" smtClean="0"/>
                        <a:t>Mid July (</a:t>
                      </a:r>
                      <a:r>
                        <a:rPr lang="en-US" dirty="0" err="1" smtClean="0"/>
                        <a:t>Ky</a:t>
                      </a:r>
                      <a:r>
                        <a:rPr lang="en-US" dirty="0" smtClean="0"/>
                        <a:t>)</a:t>
                      </a:r>
                    </a:p>
                    <a:p>
                      <a:pPr algn="ctr"/>
                      <a:endParaRPr 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dirty="0" smtClean="0"/>
                    </a:p>
                    <a:p>
                      <a:pPr algn="ctr"/>
                      <a:r>
                        <a:rPr lang="en-US" dirty="0" smtClean="0"/>
                        <a:t>Sep – Oct</a:t>
                      </a:r>
                      <a:endParaRPr 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dirty="0" smtClean="0"/>
                    </a:p>
                    <a:p>
                      <a:pPr algn="ctr"/>
                      <a:r>
                        <a:rPr lang="en-US" dirty="0" smtClean="0"/>
                        <a:t>2 per sq. ft</a:t>
                      </a:r>
                      <a:endParaRPr 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Merit etc.</a:t>
                      </a:r>
                    </a:p>
                    <a:p>
                      <a:pPr algn="ctr"/>
                      <a:r>
                        <a:rPr lang="en-US" dirty="0" err="1" smtClean="0"/>
                        <a:t>Dylox</a:t>
                      </a:r>
                      <a:r>
                        <a:rPr lang="en-US" dirty="0" smtClean="0"/>
                        <a:t> or Sevin</a:t>
                      </a:r>
                      <a:endParaRPr 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May to Aug</a:t>
                      </a:r>
                    </a:p>
                    <a:p>
                      <a:pPr algn="ctr"/>
                      <a:endParaRPr lang="en-US" dirty="0" smtClean="0"/>
                    </a:p>
                    <a:p>
                      <a:pPr algn="ctr"/>
                      <a:r>
                        <a:rPr lang="en-US" dirty="0" smtClean="0"/>
                        <a:t>Sep</a:t>
                      </a:r>
                      <a:r>
                        <a:rPr lang="en-US" baseline="0" dirty="0" smtClean="0"/>
                        <a:t> - Oct</a:t>
                      </a:r>
                      <a:endParaRPr lang="en-US" dirty="0"/>
                    </a:p>
                  </a:txBody>
                  <a:tcPr anchor="ctr"/>
                </a:tc>
              </a:tr>
              <a:tr h="971022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Masked</a:t>
                      </a:r>
                      <a:r>
                        <a:rPr lang="en-US" baseline="0" dirty="0" smtClean="0"/>
                        <a:t> chafer</a:t>
                      </a:r>
                      <a:endParaRPr 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dirty="0" smtClean="0"/>
                    </a:p>
                    <a:p>
                      <a:pPr algn="ctr"/>
                      <a:r>
                        <a:rPr lang="en-US" dirty="0" smtClean="0"/>
                        <a:t>July</a:t>
                      </a:r>
                      <a:endParaRPr 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dirty="0" smtClean="0"/>
                    </a:p>
                    <a:p>
                      <a:pPr algn="ctr"/>
                      <a:r>
                        <a:rPr lang="en-US" dirty="0" smtClean="0"/>
                        <a:t>Sep – Oct</a:t>
                      </a:r>
                      <a:endParaRPr 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dirty="0" smtClean="0"/>
                    </a:p>
                    <a:p>
                      <a:pPr algn="ctr"/>
                      <a:r>
                        <a:rPr lang="en-US" dirty="0" smtClean="0"/>
                        <a:t>10 per sq ft for </a:t>
                      </a:r>
                      <a:r>
                        <a:rPr lang="en-US" dirty="0" err="1" smtClean="0"/>
                        <a:t>irr</a:t>
                      </a:r>
                      <a:r>
                        <a:rPr lang="en-US" dirty="0" smtClean="0"/>
                        <a:t>. Turf</a:t>
                      </a:r>
                      <a:endParaRPr 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Merit</a:t>
                      </a:r>
                      <a:r>
                        <a:rPr lang="en-US" baseline="0" dirty="0" smtClean="0"/>
                        <a:t> etc.</a:t>
                      </a:r>
                    </a:p>
                    <a:p>
                      <a:pPr algn="ctr"/>
                      <a:r>
                        <a:rPr lang="en-US" baseline="0" dirty="0" smtClean="0"/>
                        <a:t>Sevin or </a:t>
                      </a:r>
                    </a:p>
                    <a:p>
                      <a:pPr algn="ctr"/>
                      <a:r>
                        <a:rPr lang="en-US" baseline="0" dirty="0" err="1" smtClean="0"/>
                        <a:t>Dylox</a:t>
                      </a:r>
                      <a:endParaRPr lang="en-US" dirty="0" smtClean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May to Aug</a:t>
                      </a:r>
                    </a:p>
                    <a:p>
                      <a:pPr algn="ctr"/>
                      <a:endParaRPr lang="en-US" dirty="0" smtClean="0"/>
                    </a:p>
                    <a:p>
                      <a:pPr algn="ctr"/>
                      <a:r>
                        <a:rPr lang="en-US" dirty="0" smtClean="0"/>
                        <a:t>Sep</a:t>
                      </a:r>
                      <a:r>
                        <a:rPr lang="en-US" baseline="0" dirty="0" smtClean="0"/>
                        <a:t> - Oct</a:t>
                      </a:r>
                      <a:endParaRPr lang="en-US" dirty="0"/>
                    </a:p>
                  </a:txBody>
                  <a:tcPr anchor="ctr"/>
                </a:tc>
              </a:tr>
              <a:tr h="971022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Oriental</a:t>
                      </a:r>
                    </a:p>
                    <a:p>
                      <a:pPr algn="ctr"/>
                      <a:r>
                        <a:rPr lang="en-US" dirty="0" smtClean="0"/>
                        <a:t>Beetle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dirty="0" smtClean="0"/>
                    </a:p>
                    <a:p>
                      <a:pPr algn="ctr"/>
                      <a:r>
                        <a:rPr lang="en-US" dirty="0" smtClean="0"/>
                        <a:t>July</a:t>
                      </a:r>
                      <a:endParaRPr 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dirty="0" smtClean="0"/>
                    </a:p>
                    <a:p>
                      <a:pPr algn="ctr"/>
                      <a:r>
                        <a:rPr lang="en-US" dirty="0" smtClean="0"/>
                        <a:t>Sep – Oct</a:t>
                      </a:r>
                      <a:endParaRPr 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dirty="0" smtClean="0"/>
                    </a:p>
                    <a:p>
                      <a:pPr algn="ctr"/>
                      <a:r>
                        <a:rPr lang="en-US" dirty="0" smtClean="0"/>
                        <a:t>10 per sq. ft</a:t>
                      </a:r>
                    </a:p>
                    <a:p>
                      <a:pPr algn="ctr"/>
                      <a:r>
                        <a:rPr lang="en-US" dirty="0" err="1" smtClean="0"/>
                        <a:t>Irr</a:t>
                      </a:r>
                      <a:r>
                        <a:rPr lang="en-US" dirty="0" smtClean="0"/>
                        <a:t>. Turf</a:t>
                      </a:r>
                      <a:endParaRPr 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Merit</a:t>
                      </a:r>
                      <a:r>
                        <a:rPr lang="en-US" baseline="0" dirty="0" smtClean="0"/>
                        <a:t> etc.</a:t>
                      </a:r>
                    </a:p>
                    <a:p>
                      <a:pPr algn="ctr"/>
                      <a:r>
                        <a:rPr lang="en-US" baseline="0" dirty="0" smtClean="0"/>
                        <a:t>Sevin or</a:t>
                      </a:r>
                    </a:p>
                    <a:p>
                      <a:pPr algn="ctr"/>
                      <a:r>
                        <a:rPr lang="en-US" baseline="0" dirty="0" err="1" smtClean="0"/>
                        <a:t>Dylox</a:t>
                      </a:r>
                      <a:endParaRPr lang="en-US" dirty="0" smtClean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May to Aug.</a:t>
                      </a:r>
                    </a:p>
                    <a:p>
                      <a:pPr algn="ctr"/>
                      <a:endParaRPr lang="en-US" dirty="0" smtClean="0"/>
                    </a:p>
                    <a:p>
                      <a:pPr algn="ctr"/>
                      <a:r>
                        <a:rPr lang="en-US" dirty="0" smtClean="0"/>
                        <a:t>Sep – Oct</a:t>
                      </a:r>
                    </a:p>
                  </a:txBody>
                  <a:tcPr anchor="ctr"/>
                </a:tc>
              </a:tr>
              <a:tr h="971022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Bluegrass</a:t>
                      </a:r>
                    </a:p>
                    <a:p>
                      <a:pPr algn="ctr"/>
                      <a:r>
                        <a:rPr lang="en-US" dirty="0" smtClean="0"/>
                        <a:t>Billbug</a:t>
                      </a:r>
                      <a:endParaRPr 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dirty="0" smtClean="0"/>
                    </a:p>
                    <a:p>
                      <a:pPr algn="ctr"/>
                      <a:r>
                        <a:rPr lang="en-US" dirty="0" smtClean="0"/>
                        <a:t>May to</a:t>
                      </a:r>
                      <a:r>
                        <a:rPr lang="en-US" baseline="0" dirty="0" smtClean="0"/>
                        <a:t> early</a:t>
                      </a:r>
                    </a:p>
                    <a:p>
                      <a:pPr algn="ctr"/>
                      <a:r>
                        <a:rPr lang="en-US" baseline="0" dirty="0" smtClean="0"/>
                        <a:t>June, Aug.</a:t>
                      </a:r>
                      <a:endParaRPr 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dirty="0" smtClean="0"/>
                    </a:p>
                    <a:p>
                      <a:pPr algn="ctr"/>
                      <a:r>
                        <a:rPr lang="en-US" dirty="0" smtClean="0"/>
                        <a:t>July to early</a:t>
                      </a:r>
                    </a:p>
                    <a:p>
                      <a:pPr algn="ctr"/>
                      <a:r>
                        <a:rPr lang="en-US" dirty="0" smtClean="0"/>
                        <a:t>August</a:t>
                      </a:r>
                      <a:endParaRPr 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Damage</a:t>
                      </a:r>
                      <a:r>
                        <a:rPr lang="en-US" baseline="0" dirty="0" smtClean="0"/>
                        <a:t> or</a:t>
                      </a:r>
                      <a:endParaRPr lang="en-US" dirty="0" smtClean="0"/>
                    </a:p>
                    <a:p>
                      <a:pPr algn="ctr"/>
                      <a:r>
                        <a:rPr lang="en-US" dirty="0" smtClean="0"/>
                        <a:t>1/3 of turf</a:t>
                      </a:r>
                      <a:r>
                        <a:rPr lang="en-US" baseline="0" dirty="0" smtClean="0"/>
                        <a:t> stems </a:t>
                      </a:r>
                      <a:endParaRPr 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dirty="0" smtClean="0"/>
                    </a:p>
                    <a:p>
                      <a:pPr algn="ctr"/>
                      <a:r>
                        <a:rPr lang="en-US" dirty="0" smtClean="0"/>
                        <a:t>Arena </a:t>
                      </a:r>
                      <a:endParaRPr 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dirty="0" smtClean="0"/>
                    </a:p>
                    <a:p>
                      <a:pPr algn="ctr"/>
                      <a:r>
                        <a:rPr lang="en-US" dirty="0" smtClean="0"/>
                        <a:t>Mid May</a:t>
                      </a:r>
                      <a:endParaRPr lang="en-US" dirty="0"/>
                    </a:p>
                  </a:txBody>
                  <a:tcPr anchor="ctr"/>
                </a:tc>
              </a:tr>
              <a:tr h="971022">
                <a:tc>
                  <a:txBody>
                    <a:bodyPr/>
                    <a:lstStyle/>
                    <a:p>
                      <a:pPr algn="ctr"/>
                      <a:endParaRPr lang="en-US" dirty="0" smtClean="0"/>
                    </a:p>
                    <a:p>
                      <a:pPr algn="ctr"/>
                      <a:r>
                        <a:rPr lang="en-US" dirty="0" smtClean="0"/>
                        <a:t>Chinch bug</a:t>
                      </a:r>
                      <a:endParaRPr 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May</a:t>
                      </a:r>
                      <a:r>
                        <a:rPr lang="en-US" baseline="0" dirty="0" smtClean="0"/>
                        <a:t> and again in Aug</a:t>
                      </a:r>
                      <a:endParaRPr lang="en-US" dirty="0" smtClean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dirty="0" smtClean="0"/>
                    </a:p>
                    <a:p>
                      <a:pPr algn="ctr"/>
                      <a:r>
                        <a:rPr lang="en-US" dirty="0" smtClean="0"/>
                        <a:t>June to Aug</a:t>
                      </a:r>
                      <a:endParaRPr 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20</a:t>
                      </a:r>
                      <a:r>
                        <a:rPr lang="en-US" baseline="0" dirty="0" smtClean="0"/>
                        <a:t> bugs in 2 min of searching</a:t>
                      </a:r>
                      <a:endParaRPr lang="en-US" dirty="0" smtClean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Merit</a:t>
                      </a:r>
                      <a:r>
                        <a:rPr lang="en-US" baseline="0" dirty="0" smtClean="0"/>
                        <a:t> or other nicotinoid</a:t>
                      </a:r>
                      <a:endParaRPr 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dirty="0" smtClean="0"/>
                    </a:p>
                    <a:p>
                      <a:pPr algn="ctr"/>
                      <a:r>
                        <a:rPr lang="en-US" dirty="0" smtClean="0"/>
                        <a:t>May to July</a:t>
                      </a:r>
                      <a:endParaRPr lang="en-US" dirty="0"/>
                    </a:p>
                  </a:txBody>
                  <a:tcPr anchor="ctr"/>
                </a:tc>
              </a:tr>
            </a:tbl>
          </a:graphicData>
        </a:graphic>
      </p:graphicFrame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42910" y="500042"/>
            <a:ext cx="7851648" cy="971544"/>
          </a:xfrm>
        </p:spPr>
        <p:txBody>
          <a:bodyPr>
            <a:normAutofit/>
          </a:bodyPr>
          <a:lstStyle/>
          <a:p>
            <a:pPr algn="ctr"/>
            <a:r>
              <a:rPr lang="es-ES" dirty="0" smtClean="0">
                <a:solidFill>
                  <a:srgbClr val="FFFF00"/>
                </a:solidFill>
              </a:rPr>
              <a:t>MANTENIMIENTO</a:t>
            </a:r>
            <a:endParaRPr lang="es-ES" dirty="0">
              <a:solidFill>
                <a:srgbClr val="FFFF00"/>
              </a:solidFill>
            </a:endParaRPr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642910" y="1500150"/>
            <a:ext cx="8215370" cy="5643626"/>
          </a:xfrm>
        </p:spPr>
        <p:txBody>
          <a:bodyPr>
            <a:normAutofit/>
          </a:bodyPr>
          <a:lstStyle/>
          <a:p>
            <a:pPr algn="l">
              <a:spcBef>
                <a:spcPct val="50000"/>
              </a:spcBef>
              <a:buClr>
                <a:srgbClr val="9900CC"/>
              </a:buClr>
              <a:buFont typeface="Wingdings" pitchFamily="2" charset="2"/>
              <a:buChar char="q"/>
            </a:pPr>
            <a:r>
              <a:rPr lang="es-ES" sz="28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s-ES" sz="2800" b="1" u="sng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Insecticidas</a:t>
            </a:r>
          </a:p>
          <a:p>
            <a:pPr algn="just">
              <a:spcBef>
                <a:spcPct val="50000"/>
              </a:spcBef>
              <a:buClr>
                <a:srgbClr val="9900CC"/>
              </a:buClr>
            </a:pPr>
            <a:endParaRPr lang="es-ES" sz="8000" b="1" u="sng" dirty="0" smtClean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just">
              <a:spcBef>
                <a:spcPct val="50000"/>
              </a:spcBef>
              <a:buClr>
                <a:srgbClr val="9900CC"/>
              </a:buClr>
            </a:pPr>
            <a:r>
              <a:rPr lang="es-ES" sz="8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  </a:t>
            </a:r>
          </a:p>
          <a:p>
            <a:pPr algn="just">
              <a:spcBef>
                <a:spcPct val="50000"/>
              </a:spcBef>
              <a:buClr>
                <a:srgbClr val="9900CC"/>
              </a:buClr>
            </a:pPr>
            <a:r>
              <a:rPr lang="es-ES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                 </a:t>
            </a:r>
            <a:endParaRPr lang="es-ES" sz="20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>
              <a:spcBef>
                <a:spcPct val="0"/>
              </a:spcBef>
            </a:pPr>
            <a:endParaRPr lang="es-ES" sz="5600" b="1" dirty="0" smtClean="0">
              <a:solidFill>
                <a:schemeClr val="accent3">
                  <a:tint val="90000"/>
                  <a:satMod val="120000"/>
                </a:schemeClr>
              </a:solidFill>
              <a:effectLst>
                <a:outerShdw blurRad="38100" dist="25400" dir="5400000" algn="tl" rotWithShape="0">
                  <a:srgbClr val="000000">
                    <a:alpha val="43000"/>
                  </a:srgbClr>
                </a:outerShdw>
              </a:effectLst>
              <a:latin typeface="+mj-lt"/>
              <a:ea typeface="+mj-ea"/>
              <a:cs typeface="+mj-cs"/>
            </a:endParaRPr>
          </a:p>
        </p:txBody>
      </p:sp>
      <p:pic>
        <p:nvPicPr>
          <p:cNvPr id="5" name="Picture 4" descr="At Aph Orchard Lake 93 graph 1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428728" y="2143116"/>
            <a:ext cx="6615130" cy="440325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42910" y="500042"/>
            <a:ext cx="7851648" cy="971544"/>
          </a:xfrm>
        </p:spPr>
        <p:txBody>
          <a:bodyPr>
            <a:normAutofit/>
          </a:bodyPr>
          <a:lstStyle/>
          <a:p>
            <a:pPr algn="ctr"/>
            <a:r>
              <a:rPr lang="es-ES" dirty="0" smtClean="0">
                <a:solidFill>
                  <a:srgbClr val="FFFF00"/>
                </a:solidFill>
              </a:rPr>
              <a:t>MANTENIMIENTO</a:t>
            </a:r>
            <a:endParaRPr lang="es-ES" dirty="0">
              <a:solidFill>
                <a:srgbClr val="FFFF00"/>
              </a:solidFill>
            </a:endParaRPr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642910" y="1500150"/>
            <a:ext cx="8215370" cy="5643626"/>
          </a:xfrm>
        </p:spPr>
        <p:txBody>
          <a:bodyPr>
            <a:normAutofit fontScale="32500" lnSpcReduction="20000"/>
          </a:bodyPr>
          <a:lstStyle/>
          <a:p>
            <a:pPr algn="l">
              <a:spcBef>
                <a:spcPct val="50000"/>
              </a:spcBef>
              <a:buClr>
                <a:srgbClr val="9900CC"/>
              </a:buClr>
              <a:buFont typeface="Wingdings" pitchFamily="2" charset="2"/>
              <a:buChar char="q"/>
            </a:pPr>
            <a:r>
              <a:rPr lang="es-ES" sz="86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s-ES" sz="8600" b="1" u="sng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Insecticidas</a:t>
            </a:r>
          </a:p>
          <a:p>
            <a:pPr algn="just">
              <a:spcBef>
                <a:spcPct val="50000"/>
              </a:spcBef>
              <a:buClr>
                <a:srgbClr val="9900CC"/>
              </a:buClr>
            </a:pPr>
            <a:r>
              <a:rPr lang="es-ES" sz="6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→ Las plagas se pueden encontrar en:</a:t>
            </a:r>
          </a:p>
          <a:p>
            <a:pPr algn="just">
              <a:spcBef>
                <a:spcPct val="50000"/>
              </a:spcBef>
              <a:buClr>
                <a:srgbClr val="9900CC"/>
              </a:buClr>
            </a:pPr>
            <a:endParaRPr lang="es-ES" sz="62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Calibri"/>
            </a:endParaRPr>
          </a:p>
          <a:p>
            <a:pPr algn="just">
              <a:spcBef>
                <a:spcPct val="50000"/>
              </a:spcBef>
              <a:buClr>
                <a:srgbClr val="9900CC"/>
              </a:buClr>
            </a:pPr>
            <a:endParaRPr lang="es-ES" sz="62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Calibri"/>
            </a:endParaRPr>
          </a:p>
          <a:p>
            <a:pPr algn="just">
              <a:spcBef>
                <a:spcPct val="50000"/>
              </a:spcBef>
              <a:buClr>
                <a:srgbClr val="9900CC"/>
              </a:buClr>
              <a:buFont typeface="Courier New" pitchFamily="49" charset="0"/>
              <a:buChar char="o"/>
            </a:pPr>
            <a:r>
              <a:rPr lang="es-ES" sz="6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</a:t>
            </a:r>
            <a:r>
              <a:rPr lang="es-ES" sz="6200" b="1" u="sng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Hojas y tallos</a:t>
            </a:r>
          </a:p>
          <a:p>
            <a:pPr algn="just">
              <a:spcBef>
                <a:spcPct val="50000"/>
              </a:spcBef>
              <a:buClr>
                <a:srgbClr val="9900CC"/>
              </a:buClr>
            </a:pPr>
            <a:endParaRPr lang="es-ES" sz="6200" b="1" u="sng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Calibri"/>
            </a:endParaRPr>
          </a:p>
          <a:p>
            <a:pPr algn="just">
              <a:spcBef>
                <a:spcPct val="50000"/>
              </a:spcBef>
              <a:buClr>
                <a:srgbClr val="9900CC"/>
              </a:buClr>
              <a:buFont typeface="Courier New" pitchFamily="49" charset="0"/>
              <a:buChar char="o"/>
            </a:pPr>
            <a:r>
              <a:rPr lang="es-ES" sz="6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</a:t>
            </a:r>
            <a:r>
              <a:rPr lang="es-ES" sz="62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Thatch</a:t>
            </a:r>
            <a:endParaRPr lang="es-ES" sz="62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Calibri"/>
            </a:endParaRPr>
          </a:p>
          <a:p>
            <a:pPr algn="just">
              <a:spcBef>
                <a:spcPct val="50000"/>
              </a:spcBef>
              <a:buClr>
                <a:srgbClr val="9900CC"/>
              </a:buClr>
              <a:buFont typeface="Courier New" pitchFamily="49" charset="0"/>
              <a:buChar char="o"/>
            </a:pPr>
            <a:endParaRPr lang="es-ES" sz="62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Calibri"/>
            </a:endParaRPr>
          </a:p>
          <a:p>
            <a:pPr algn="just">
              <a:spcBef>
                <a:spcPct val="50000"/>
              </a:spcBef>
              <a:buClr>
                <a:srgbClr val="9900CC"/>
              </a:buClr>
              <a:buFont typeface="Courier New" pitchFamily="49" charset="0"/>
              <a:buChar char="o"/>
            </a:pPr>
            <a:r>
              <a:rPr lang="es-ES" sz="6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Suelo y raíces</a:t>
            </a:r>
          </a:p>
          <a:p>
            <a:pPr algn="just">
              <a:spcBef>
                <a:spcPct val="50000"/>
              </a:spcBef>
              <a:buClr>
                <a:srgbClr val="9900CC"/>
              </a:buClr>
            </a:pPr>
            <a:r>
              <a:rPr lang="es-ES" sz="8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             </a:t>
            </a:r>
            <a:endParaRPr lang="es-ES" sz="8000" b="1" u="sng" dirty="0" smtClean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just">
              <a:spcBef>
                <a:spcPct val="50000"/>
              </a:spcBef>
              <a:buClr>
                <a:srgbClr val="9900CC"/>
              </a:buClr>
            </a:pPr>
            <a:r>
              <a:rPr lang="es-ES" sz="8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  </a:t>
            </a:r>
          </a:p>
          <a:p>
            <a:pPr algn="just">
              <a:spcBef>
                <a:spcPct val="50000"/>
              </a:spcBef>
              <a:buClr>
                <a:srgbClr val="9900CC"/>
              </a:buClr>
            </a:pPr>
            <a:r>
              <a:rPr lang="es-ES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                 </a:t>
            </a:r>
            <a:endParaRPr lang="es-ES" sz="20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>
              <a:spcBef>
                <a:spcPct val="0"/>
              </a:spcBef>
            </a:pPr>
            <a:endParaRPr lang="es-ES" sz="5600" b="1" dirty="0" smtClean="0">
              <a:solidFill>
                <a:schemeClr val="accent3">
                  <a:tint val="90000"/>
                  <a:satMod val="120000"/>
                </a:schemeClr>
              </a:solidFill>
              <a:effectLst>
                <a:outerShdw blurRad="38100" dist="25400" dir="5400000" algn="tl" rotWithShape="0">
                  <a:srgbClr val="000000">
                    <a:alpha val="43000"/>
                  </a:srgbClr>
                </a:outerShdw>
              </a:effectLst>
              <a:latin typeface="+mj-lt"/>
              <a:ea typeface="+mj-ea"/>
              <a:cs typeface="+mj-cs"/>
            </a:endParaRPr>
          </a:p>
        </p:txBody>
      </p:sp>
      <p:pic>
        <p:nvPicPr>
          <p:cNvPr id="9" name="Picture 4" descr="Adult EC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286116" y="2428868"/>
            <a:ext cx="4976847" cy="37326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42910" y="500042"/>
            <a:ext cx="7851648" cy="971544"/>
          </a:xfrm>
        </p:spPr>
        <p:txBody>
          <a:bodyPr>
            <a:normAutofit/>
          </a:bodyPr>
          <a:lstStyle/>
          <a:p>
            <a:pPr algn="ctr"/>
            <a:r>
              <a:rPr lang="es-ES" dirty="0" smtClean="0">
                <a:solidFill>
                  <a:srgbClr val="FFFF00"/>
                </a:solidFill>
              </a:rPr>
              <a:t>MANTENIMIENTO</a:t>
            </a:r>
            <a:endParaRPr lang="es-ES" dirty="0">
              <a:solidFill>
                <a:srgbClr val="FFFF00"/>
              </a:solidFill>
            </a:endParaRPr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642910" y="1500150"/>
            <a:ext cx="8215370" cy="5643626"/>
          </a:xfrm>
        </p:spPr>
        <p:txBody>
          <a:bodyPr>
            <a:normAutofit fontScale="32500" lnSpcReduction="20000"/>
          </a:bodyPr>
          <a:lstStyle/>
          <a:p>
            <a:pPr algn="l">
              <a:spcBef>
                <a:spcPct val="50000"/>
              </a:spcBef>
              <a:buClr>
                <a:srgbClr val="9900CC"/>
              </a:buClr>
              <a:buFont typeface="Wingdings" pitchFamily="2" charset="2"/>
              <a:buChar char="q"/>
            </a:pPr>
            <a:r>
              <a:rPr lang="es-ES" sz="86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s-ES" sz="8600" b="1" u="sng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Insecticidas</a:t>
            </a:r>
          </a:p>
          <a:p>
            <a:pPr algn="just">
              <a:spcBef>
                <a:spcPct val="50000"/>
              </a:spcBef>
              <a:buClr>
                <a:srgbClr val="9900CC"/>
              </a:buClr>
            </a:pPr>
            <a:r>
              <a:rPr lang="es-ES" sz="6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→ Las plagas se pueden encontrar en:</a:t>
            </a:r>
          </a:p>
          <a:p>
            <a:pPr algn="just">
              <a:spcBef>
                <a:spcPct val="50000"/>
              </a:spcBef>
              <a:buClr>
                <a:srgbClr val="9900CC"/>
              </a:buClr>
            </a:pPr>
            <a:endParaRPr lang="es-ES" sz="62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Calibri"/>
            </a:endParaRPr>
          </a:p>
          <a:p>
            <a:pPr algn="just">
              <a:spcBef>
                <a:spcPct val="50000"/>
              </a:spcBef>
              <a:buClr>
                <a:srgbClr val="9900CC"/>
              </a:buClr>
            </a:pPr>
            <a:endParaRPr lang="es-ES" sz="62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Calibri"/>
            </a:endParaRPr>
          </a:p>
          <a:p>
            <a:pPr algn="just">
              <a:spcBef>
                <a:spcPct val="50000"/>
              </a:spcBef>
              <a:buClr>
                <a:srgbClr val="9900CC"/>
              </a:buClr>
              <a:buFont typeface="Courier New" pitchFamily="49" charset="0"/>
              <a:buChar char="o"/>
            </a:pPr>
            <a:r>
              <a:rPr lang="es-ES" sz="6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Hojas y tallos</a:t>
            </a:r>
          </a:p>
          <a:p>
            <a:pPr algn="just">
              <a:spcBef>
                <a:spcPct val="50000"/>
              </a:spcBef>
              <a:buClr>
                <a:srgbClr val="9900CC"/>
              </a:buClr>
            </a:pPr>
            <a:endParaRPr lang="es-ES" sz="6200" b="1" u="sng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Calibri"/>
            </a:endParaRPr>
          </a:p>
          <a:p>
            <a:pPr algn="just">
              <a:spcBef>
                <a:spcPct val="50000"/>
              </a:spcBef>
              <a:buClr>
                <a:srgbClr val="9900CC"/>
              </a:buClr>
              <a:buFont typeface="Courier New" pitchFamily="49" charset="0"/>
              <a:buChar char="o"/>
            </a:pPr>
            <a:r>
              <a:rPr lang="es-ES" sz="6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</a:t>
            </a:r>
            <a:r>
              <a:rPr lang="es-ES" sz="6200" b="1" u="sng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Thatch</a:t>
            </a:r>
            <a:endParaRPr lang="es-ES" sz="6200" b="1" u="sng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Calibri"/>
            </a:endParaRPr>
          </a:p>
          <a:p>
            <a:pPr algn="just">
              <a:spcBef>
                <a:spcPct val="50000"/>
              </a:spcBef>
              <a:buClr>
                <a:srgbClr val="9900CC"/>
              </a:buClr>
              <a:buFont typeface="Courier New" pitchFamily="49" charset="0"/>
              <a:buChar char="o"/>
            </a:pPr>
            <a:endParaRPr lang="es-ES" sz="62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Calibri"/>
            </a:endParaRPr>
          </a:p>
          <a:p>
            <a:pPr algn="just">
              <a:spcBef>
                <a:spcPct val="50000"/>
              </a:spcBef>
              <a:buClr>
                <a:srgbClr val="9900CC"/>
              </a:buClr>
              <a:buFont typeface="Courier New" pitchFamily="49" charset="0"/>
              <a:buChar char="o"/>
            </a:pPr>
            <a:r>
              <a:rPr lang="es-ES" sz="6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Suelo y raíces</a:t>
            </a:r>
          </a:p>
          <a:p>
            <a:pPr algn="just">
              <a:spcBef>
                <a:spcPct val="50000"/>
              </a:spcBef>
              <a:buClr>
                <a:srgbClr val="9900CC"/>
              </a:buClr>
            </a:pPr>
            <a:r>
              <a:rPr lang="es-ES" sz="8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             </a:t>
            </a:r>
            <a:endParaRPr lang="es-ES" sz="8000" b="1" u="sng" dirty="0" smtClean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just">
              <a:spcBef>
                <a:spcPct val="50000"/>
              </a:spcBef>
              <a:buClr>
                <a:srgbClr val="9900CC"/>
              </a:buClr>
            </a:pPr>
            <a:r>
              <a:rPr lang="es-ES" sz="8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  </a:t>
            </a:r>
          </a:p>
          <a:p>
            <a:pPr algn="just">
              <a:spcBef>
                <a:spcPct val="50000"/>
              </a:spcBef>
              <a:buClr>
                <a:srgbClr val="9900CC"/>
              </a:buClr>
            </a:pPr>
            <a:r>
              <a:rPr lang="es-ES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                 </a:t>
            </a:r>
            <a:endParaRPr lang="es-ES" sz="20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>
              <a:spcBef>
                <a:spcPct val="0"/>
              </a:spcBef>
            </a:pPr>
            <a:endParaRPr lang="es-ES" sz="5600" b="1" dirty="0" smtClean="0">
              <a:solidFill>
                <a:schemeClr val="accent3">
                  <a:tint val="90000"/>
                  <a:satMod val="120000"/>
                </a:schemeClr>
              </a:solidFill>
              <a:effectLst>
                <a:outerShdw blurRad="38100" dist="25400" dir="5400000" algn="tl" rotWithShape="0">
                  <a:srgbClr val="000000">
                    <a:alpha val="43000"/>
                  </a:srgbClr>
                </a:outerShdw>
              </a:effectLst>
              <a:latin typeface="+mj-lt"/>
              <a:ea typeface="+mj-ea"/>
              <a:cs typeface="+mj-cs"/>
            </a:endParaRPr>
          </a:p>
        </p:txBody>
      </p:sp>
      <p:pic>
        <p:nvPicPr>
          <p:cNvPr id="5" name="Picture 2" descr="Phyllophaga Damage 1986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071802" y="2571744"/>
            <a:ext cx="5286380" cy="396478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42910" y="500042"/>
            <a:ext cx="7851648" cy="971544"/>
          </a:xfrm>
        </p:spPr>
        <p:txBody>
          <a:bodyPr>
            <a:normAutofit/>
          </a:bodyPr>
          <a:lstStyle/>
          <a:p>
            <a:pPr algn="ctr"/>
            <a:r>
              <a:rPr lang="es-ES" dirty="0" smtClean="0">
                <a:solidFill>
                  <a:srgbClr val="FFFF00"/>
                </a:solidFill>
              </a:rPr>
              <a:t>MANTENIMIENTO</a:t>
            </a:r>
            <a:endParaRPr lang="es-ES" dirty="0">
              <a:solidFill>
                <a:srgbClr val="FFFF00"/>
              </a:solidFill>
            </a:endParaRPr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642910" y="1500150"/>
            <a:ext cx="8215370" cy="5643626"/>
          </a:xfrm>
        </p:spPr>
        <p:txBody>
          <a:bodyPr>
            <a:normAutofit fontScale="32500" lnSpcReduction="20000"/>
          </a:bodyPr>
          <a:lstStyle/>
          <a:p>
            <a:pPr algn="l">
              <a:spcBef>
                <a:spcPct val="50000"/>
              </a:spcBef>
              <a:buClr>
                <a:srgbClr val="9900CC"/>
              </a:buClr>
              <a:buFont typeface="Wingdings" pitchFamily="2" charset="2"/>
              <a:buChar char="q"/>
            </a:pPr>
            <a:r>
              <a:rPr lang="es-ES" sz="86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s-ES" sz="8600" b="1" u="sng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Insecticidas</a:t>
            </a:r>
          </a:p>
          <a:p>
            <a:pPr algn="just">
              <a:spcBef>
                <a:spcPct val="50000"/>
              </a:spcBef>
              <a:buClr>
                <a:srgbClr val="9900CC"/>
              </a:buClr>
            </a:pPr>
            <a:r>
              <a:rPr lang="es-ES" sz="6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→ Las plagas se pueden encontrar en:</a:t>
            </a:r>
          </a:p>
          <a:p>
            <a:pPr algn="just">
              <a:spcBef>
                <a:spcPct val="50000"/>
              </a:spcBef>
              <a:buClr>
                <a:srgbClr val="9900CC"/>
              </a:buClr>
            </a:pPr>
            <a:endParaRPr lang="es-ES" sz="62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Calibri"/>
            </a:endParaRPr>
          </a:p>
          <a:p>
            <a:pPr algn="just">
              <a:spcBef>
                <a:spcPct val="50000"/>
              </a:spcBef>
              <a:buClr>
                <a:srgbClr val="9900CC"/>
              </a:buClr>
            </a:pPr>
            <a:endParaRPr lang="es-ES" sz="62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Calibri"/>
            </a:endParaRPr>
          </a:p>
          <a:p>
            <a:pPr algn="just">
              <a:spcBef>
                <a:spcPct val="50000"/>
              </a:spcBef>
              <a:buClr>
                <a:srgbClr val="9900CC"/>
              </a:buClr>
              <a:buFont typeface="Courier New" pitchFamily="49" charset="0"/>
              <a:buChar char="o"/>
            </a:pPr>
            <a:r>
              <a:rPr lang="es-ES" sz="6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Hojas y tallos</a:t>
            </a:r>
          </a:p>
          <a:p>
            <a:pPr algn="just">
              <a:spcBef>
                <a:spcPct val="50000"/>
              </a:spcBef>
              <a:buClr>
                <a:srgbClr val="9900CC"/>
              </a:buClr>
            </a:pPr>
            <a:endParaRPr lang="es-ES" sz="6200" b="1" u="sng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Calibri"/>
            </a:endParaRPr>
          </a:p>
          <a:p>
            <a:pPr algn="just">
              <a:spcBef>
                <a:spcPct val="50000"/>
              </a:spcBef>
              <a:buClr>
                <a:srgbClr val="9900CC"/>
              </a:buClr>
              <a:buFont typeface="Courier New" pitchFamily="49" charset="0"/>
              <a:buChar char="o"/>
            </a:pPr>
            <a:r>
              <a:rPr lang="es-ES" sz="6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</a:t>
            </a:r>
            <a:r>
              <a:rPr lang="es-ES" sz="62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Thatch</a:t>
            </a:r>
            <a:endParaRPr lang="es-ES" sz="62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Calibri"/>
            </a:endParaRPr>
          </a:p>
          <a:p>
            <a:pPr algn="just">
              <a:spcBef>
                <a:spcPct val="50000"/>
              </a:spcBef>
              <a:buClr>
                <a:srgbClr val="9900CC"/>
              </a:buClr>
              <a:buFont typeface="Courier New" pitchFamily="49" charset="0"/>
              <a:buChar char="o"/>
            </a:pPr>
            <a:endParaRPr lang="es-ES" sz="62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Calibri"/>
            </a:endParaRPr>
          </a:p>
          <a:p>
            <a:pPr algn="just">
              <a:spcBef>
                <a:spcPct val="50000"/>
              </a:spcBef>
              <a:buClr>
                <a:srgbClr val="9900CC"/>
              </a:buClr>
              <a:buFont typeface="Courier New" pitchFamily="49" charset="0"/>
              <a:buChar char="o"/>
            </a:pPr>
            <a:r>
              <a:rPr lang="es-ES" sz="6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</a:t>
            </a:r>
            <a:r>
              <a:rPr lang="es-ES" sz="6200" b="1" u="sng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Suelo y raíces</a:t>
            </a:r>
          </a:p>
          <a:p>
            <a:pPr algn="just">
              <a:spcBef>
                <a:spcPct val="50000"/>
              </a:spcBef>
              <a:buClr>
                <a:srgbClr val="9900CC"/>
              </a:buClr>
            </a:pPr>
            <a:r>
              <a:rPr lang="es-ES" sz="8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             </a:t>
            </a:r>
            <a:endParaRPr lang="es-ES" sz="8000" b="1" u="sng" dirty="0" smtClean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just">
              <a:spcBef>
                <a:spcPct val="50000"/>
              </a:spcBef>
              <a:buClr>
                <a:srgbClr val="9900CC"/>
              </a:buClr>
            </a:pPr>
            <a:r>
              <a:rPr lang="es-ES" sz="8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  </a:t>
            </a:r>
          </a:p>
          <a:p>
            <a:pPr algn="just">
              <a:spcBef>
                <a:spcPct val="50000"/>
              </a:spcBef>
              <a:buClr>
                <a:srgbClr val="9900CC"/>
              </a:buClr>
            </a:pPr>
            <a:r>
              <a:rPr lang="es-ES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                 </a:t>
            </a:r>
            <a:endParaRPr lang="es-ES" sz="20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>
              <a:spcBef>
                <a:spcPct val="0"/>
              </a:spcBef>
            </a:pPr>
            <a:endParaRPr lang="es-ES" sz="5600" b="1" dirty="0" smtClean="0">
              <a:solidFill>
                <a:schemeClr val="accent3">
                  <a:tint val="90000"/>
                  <a:satMod val="120000"/>
                </a:schemeClr>
              </a:solidFill>
              <a:effectLst>
                <a:outerShdw blurRad="38100" dist="25400" dir="5400000" algn="tl" rotWithShape="0">
                  <a:srgbClr val="000000">
                    <a:alpha val="43000"/>
                  </a:srgbClr>
                </a:outerShdw>
              </a:effectLst>
              <a:latin typeface="+mj-lt"/>
              <a:ea typeface="+mj-ea"/>
              <a:cs typeface="+mj-cs"/>
            </a:endParaRPr>
          </a:p>
        </p:txBody>
      </p:sp>
      <p:pic>
        <p:nvPicPr>
          <p:cNvPr id="5" name="Picture 3" descr="C:\Documents and Settings\Dave Smitley.LANDSCAP-WKX83Y\Desktop\4-1-09 Desktop\Photos and Scans\Turf\Ataenius-Aphodius\Ataenius with Keys.tif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000496" y="2571744"/>
            <a:ext cx="4532313" cy="3795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42910" y="500042"/>
            <a:ext cx="7851648" cy="971544"/>
          </a:xfrm>
        </p:spPr>
        <p:txBody>
          <a:bodyPr>
            <a:normAutofit/>
          </a:bodyPr>
          <a:lstStyle/>
          <a:p>
            <a:pPr algn="ctr"/>
            <a:r>
              <a:rPr lang="es-ES" dirty="0" smtClean="0">
                <a:solidFill>
                  <a:srgbClr val="FFFF00"/>
                </a:solidFill>
              </a:rPr>
              <a:t>MANTENIMIENTO</a:t>
            </a:r>
            <a:endParaRPr lang="es-ES" dirty="0">
              <a:solidFill>
                <a:srgbClr val="FFFF00"/>
              </a:solidFill>
            </a:endParaRPr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642910" y="1500150"/>
            <a:ext cx="8215370" cy="5643626"/>
          </a:xfrm>
        </p:spPr>
        <p:txBody>
          <a:bodyPr>
            <a:normAutofit fontScale="25000" lnSpcReduction="20000"/>
          </a:bodyPr>
          <a:lstStyle/>
          <a:p>
            <a:pPr algn="l">
              <a:spcBef>
                <a:spcPct val="50000"/>
              </a:spcBef>
              <a:buClr>
                <a:srgbClr val="9900CC"/>
              </a:buClr>
              <a:buFont typeface="Wingdings" pitchFamily="2" charset="2"/>
              <a:buChar char="q"/>
            </a:pPr>
            <a:r>
              <a:rPr lang="es-ES" sz="112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s-ES" sz="11200" b="1" u="sng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Insecticidas</a:t>
            </a:r>
          </a:p>
          <a:p>
            <a:pPr algn="l">
              <a:spcBef>
                <a:spcPct val="50000"/>
              </a:spcBef>
              <a:buClr>
                <a:srgbClr val="9900CC"/>
              </a:buClr>
              <a:buFont typeface="Wingdings" pitchFamily="2" charset="2"/>
              <a:buChar char="v"/>
            </a:pPr>
            <a:r>
              <a:rPr lang="es-ES" sz="8000" b="1" u="sng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¿Por qué fallan los insecticidas?</a:t>
            </a:r>
          </a:p>
          <a:p>
            <a:pPr algn="just">
              <a:spcBef>
                <a:spcPct val="50000"/>
              </a:spcBef>
              <a:buClr>
                <a:srgbClr val="9900CC"/>
              </a:buClr>
            </a:pPr>
            <a:r>
              <a:rPr lang="es-ES" sz="8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→ Identificación incorrecta de la plaga</a:t>
            </a:r>
          </a:p>
          <a:p>
            <a:pPr algn="just">
              <a:spcBef>
                <a:spcPct val="50000"/>
              </a:spcBef>
              <a:buClr>
                <a:srgbClr val="9900CC"/>
              </a:buClr>
            </a:pPr>
            <a:r>
              <a:rPr lang="es-ES" sz="8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→ Elección incorrecta del producto</a:t>
            </a:r>
          </a:p>
          <a:p>
            <a:pPr algn="just">
              <a:spcBef>
                <a:spcPct val="50000"/>
              </a:spcBef>
              <a:buClr>
                <a:srgbClr val="9900CC"/>
              </a:buClr>
            </a:pPr>
            <a:r>
              <a:rPr lang="es-ES" sz="8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→ Formulación equivocada</a:t>
            </a:r>
          </a:p>
          <a:p>
            <a:pPr algn="just">
              <a:spcBef>
                <a:spcPct val="50000"/>
              </a:spcBef>
              <a:buClr>
                <a:srgbClr val="9900CC"/>
              </a:buClr>
            </a:pPr>
            <a:r>
              <a:rPr lang="es-ES" sz="8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→ Aplicación en la época incorrecta</a:t>
            </a:r>
          </a:p>
          <a:p>
            <a:pPr algn="just">
              <a:spcBef>
                <a:spcPct val="50000"/>
              </a:spcBef>
              <a:buClr>
                <a:srgbClr val="9900CC"/>
              </a:buClr>
            </a:pPr>
            <a:r>
              <a:rPr lang="es-ES" sz="8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→ Calibración deficiente del equipo</a:t>
            </a:r>
          </a:p>
          <a:p>
            <a:pPr algn="just">
              <a:spcBef>
                <a:spcPct val="50000"/>
              </a:spcBef>
              <a:buClr>
                <a:srgbClr val="9900CC"/>
              </a:buClr>
            </a:pPr>
            <a:r>
              <a:rPr lang="es-ES" sz="8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→ Desactivación en el tanque. Hidrólisis alcalina con pH&gt; 7,5</a:t>
            </a:r>
          </a:p>
          <a:p>
            <a:pPr algn="just">
              <a:spcBef>
                <a:spcPct val="50000"/>
              </a:spcBef>
              <a:buClr>
                <a:srgbClr val="9900CC"/>
              </a:buClr>
            </a:pPr>
            <a:r>
              <a:rPr lang="es-ES" sz="8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→ Incompatibilidad (Evitar mezclar EC con WP)</a:t>
            </a:r>
          </a:p>
          <a:p>
            <a:pPr algn="just">
              <a:spcBef>
                <a:spcPct val="50000"/>
              </a:spcBef>
              <a:buClr>
                <a:srgbClr val="9900CC"/>
              </a:buClr>
            </a:pPr>
            <a:r>
              <a:rPr lang="es-ES" sz="8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→ Desactivación en la superficie (</a:t>
            </a:r>
            <a:r>
              <a:rPr lang="es-ES" sz="80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volatización</a:t>
            </a:r>
            <a:r>
              <a:rPr lang="es-ES" sz="8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, </a:t>
            </a:r>
            <a:r>
              <a:rPr lang="es-ES" sz="80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etc</a:t>
            </a:r>
            <a:r>
              <a:rPr lang="es-ES" sz="8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…)</a:t>
            </a:r>
          </a:p>
          <a:p>
            <a:pPr algn="just">
              <a:spcBef>
                <a:spcPct val="50000"/>
              </a:spcBef>
              <a:buClr>
                <a:srgbClr val="9900CC"/>
              </a:buClr>
            </a:pPr>
            <a:endParaRPr lang="es-ES" sz="80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Calibri"/>
            </a:endParaRPr>
          </a:p>
          <a:p>
            <a:pPr algn="just">
              <a:spcBef>
                <a:spcPct val="50000"/>
              </a:spcBef>
              <a:buClr>
                <a:srgbClr val="9900CC"/>
              </a:buClr>
            </a:pPr>
            <a:endParaRPr lang="es-ES" sz="80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Calibri"/>
            </a:endParaRPr>
          </a:p>
          <a:p>
            <a:pPr algn="just">
              <a:spcBef>
                <a:spcPct val="50000"/>
              </a:spcBef>
              <a:buClr>
                <a:srgbClr val="9900CC"/>
              </a:buClr>
            </a:pPr>
            <a:endParaRPr lang="es-ES" sz="80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Calibri"/>
            </a:endParaRPr>
          </a:p>
          <a:p>
            <a:pPr algn="just">
              <a:spcBef>
                <a:spcPct val="50000"/>
              </a:spcBef>
              <a:buClr>
                <a:srgbClr val="9900CC"/>
              </a:buClr>
            </a:pPr>
            <a:endParaRPr lang="es-ES" sz="80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Calibri"/>
            </a:endParaRPr>
          </a:p>
          <a:p>
            <a:pPr algn="just">
              <a:spcBef>
                <a:spcPct val="50000"/>
              </a:spcBef>
              <a:buClr>
                <a:srgbClr val="9900CC"/>
              </a:buClr>
            </a:pPr>
            <a:r>
              <a:rPr lang="es-ES" sz="8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             </a:t>
            </a:r>
            <a:endParaRPr lang="es-ES" sz="8000" b="1" u="sng" dirty="0" smtClean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just">
              <a:spcBef>
                <a:spcPct val="50000"/>
              </a:spcBef>
              <a:buClr>
                <a:srgbClr val="9900CC"/>
              </a:buClr>
            </a:pPr>
            <a:r>
              <a:rPr lang="es-ES" sz="8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  </a:t>
            </a:r>
          </a:p>
          <a:p>
            <a:pPr algn="just">
              <a:spcBef>
                <a:spcPct val="50000"/>
              </a:spcBef>
              <a:buClr>
                <a:srgbClr val="9900CC"/>
              </a:buClr>
            </a:pPr>
            <a:r>
              <a:rPr lang="es-ES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                 </a:t>
            </a:r>
            <a:endParaRPr lang="es-ES" sz="20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>
              <a:spcBef>
                <a:spcPct val="0"/>
              </a:spcBef>
            </a:pPr>
            <a:endParaRPr lang="es-ES" sz="5600" b="1" dirty="0" smtClean="0">
              <a:solidFill>
                <a:schemeClr val="accent3">
                  <a:tint val="90000"/>
                  <a:satMod val="120000"/>
                </a:schemeClr>
              </a:solidFill>
              <a:effectLst>
                <a:outerShdw blurRad="38100" dist="25400" dir="5400000" algn="tl" rotWithShape="0">
                  <a:srgbClr val="000000">
                    <a:alpha val="43000"/>
                  </a:srgbClr>
                </a:outerShdw>
              </a:effectLst>
              <a:latin typeface="+mj-lt"/>
              <a:ea typeface="+mj-ea"/>
              <a:cs typeface="+mj-cs"/>
            </a:endParaRPr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42910" y="500042"/>
            <a:ext cx="7851648" cy="971544"/>
          </a:xfrm>
        </p:spPr>
        <p:txBody>
          <a:bodyPr>
            <a:normAutofit/>
          </a:bodyPr>
          <a:lstStyle/>
          <a:p>
            <a:pPr algn="ctr"/>
            <a:r>
              <a:rPr lang="es-ES" dirty="0" smtClean="0">
                <a:solidFill>
                  <a:srgbClr val="FFFF00"/>
                </a:solidFill>
              </a:rPr>
              <a:t>MANTENIMIENTO</a:t>
            </a:r>
            <a:endParaRPr lang="es-ES" dirty="0">
              <a:solidFill>
                <a:srgbClr val="FFFF00"/>
              </a:solidFill>
            </a:endParaRPr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642910" y="1500150"/>
            <a:ext cx="8215370" cy="5643626"/>
          </a:xfrm>
        </p:spPr>
        <p:txBody>
          <a:bodyPr>
            <a:normAutofit fontScale="25000" lnSpcReduction="20000"/>
          </a:bodyPr>
          <a:lstStyle/>
          <a:p>
            <a:pPr algn="l">
              <a:spcBef>
                <a:spcPct val="50000"/>
              </a:spcBef>
              <a:buClr>
                <a:srgbClr val="9900CC"/>
              </a:buClr>
              <a:buFont typeface="Wingdings" pitchFamily="2" charset="2"/>
              <a:buChar char="q"/>
            </a:pPr>
            <a:r>
              <a:rPr lang="es-ES" sz="112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s-ES" sz="11200" b="1" u="sng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Herbicidas</a:t>
            </a:r>
          </a:p>
          <a:p>
            <a:pPr algn="l">
              <a:spcBef>
                <a:spcPct val="50000"/>
              </a:spcBef>
              <a:buClr>
                <a:srgbClr val="9900CC"/>
              </a:buClr>
            </a:pPr>
            <a:r>
              <a:rPr lang="es-ES" sz="8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→ Producto destinado a combatir las malas hierbas </a:t>
            </a:r>
          </a:p>
          <a:p>
            <a:pPr algn="l">
              <a:spcBef>
                <a:spcPct val="50000"/>
              </a:spcBef>
              <a:buClr>
                <a:srgbClr val="9900CC"/>
              </a:buClr>
            </a:pPr>
            <a:endParaRPr lang="es-ES" sz="80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Calibri"/>
            </a:endParaRPr>
          </a:p>
          <a:p>
            <a:pPr algn="l">
              <a:spcBef>
                <a:spcPct val="50000"/>
              </a:spcBef>
              <a:buClr>
                <a:srgbClr val="9900CC"/>
              </a:buClr>
            </a:pPr>
            <a:r>
              <a:rPr lang="es-ES" sz="8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→ </a:t>
            </a:r>
            <a:r>
              <a:rPr lang="es-ES" sz="8000" b="1" u="sng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Mala hierba</a:t>
            </a:r>
            <a:r>
              <a:rPr lang="es-ES" sz="8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: planta que aparece en un sitio o momento indeseado</a:t>
            </a:r>
          </a:p>
          <a:p>
            <a:pPr algn="l">
              <a:spcBef>
                <a:spcPct val="50000"/>
              </a:spcBef>
              <a:buClr>
                <a:srgbClr val="9900CC"/>
              </a:buClr>
            </a:pPr>
            <a:endParaRPr lang="es-ES" sz="80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Calibri"/>
            </a:endParaRPr>
          </a:p>
          <a:p>
            <a:pPr algn="l">
              <a:spcBef>
                <a:spcPct val="50000"/>
              </a:spcBef>
              <a:buClr>
                <a:srgbClr val="9900CC"/>
              </a:buClr>
            </a:pPr>
            <a:r>
              <a:rPr lang="es-ES" sz="9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→ </a:t>
            </a:r>
            <a:r>
              <a:rPr lang="es-ES" sz="8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La aparición de las mismas se debe:</a:t>
            </a:r>
          </a:p>
          <a:p>
            <a:pPr algn="l">
              <a:spcBef>
                <a:spcPct val="50000"/>
              </a:spcBef>
              <a:buClr>
                <a:srgbClr val="9900CC"/>
              </a:buClr>
              <a:buFont typeface="Wingdings" pitchFamily="2" charset="2"/>
              <a:buChar char="ü"/>
            </a:pPr>
            <a:r>
              <a:rPr lang="es-ES" sz="8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  Banco de semillas en el suelo</a:t>
            </a:r>
          </a:p>
          <a:p>
            <a:pPr algn="l">
              <a:spcBef>
                <a:spcPct val="50000"/>
              </a:spcBef>
              <a:buClr>
                <a:srgbClr val="9900CC"/>
              </a:buClr>
              <a:buFont typeface="Wingdings" pitchFamily="2" charset="2"/>
              <a:buChar char="ü"/>
            </a:pPr>
            <a:r>
              <a:rPr lang="es-ES" sz="8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  Mezcladas con las semillas deseadas para la siembra</a:t>
            </a:r>
          </a:p>
          <a:p>
            <a:pPr algn="l">
              <a:spcBef>
                <a:spcPct val="50000"/>
              </a:spcBef>
              <a:buClr>
                <a:srgbClr val="9900CC"/>
              </a:buClr>
              <a:buFont typeface="Wingdings" pitchFamily="2" charset="2"/>
              <a:buChar char="ü"/>
            </a:pPr>
            <a:r>
              <a:rPr lang="es-ES" sz="8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  Semillas transportadas por animales y aves</a:t>
            </a:r>
          </a:p>
          <a:p>
            <a:pPr algn="l">
              <a:spcBef>
                <a:spcPct val="50000"/>
              </a:spcBef>
              <a:buClr>
                <a:srgbClr val="9900CC"/>
              </a:buClr>
              <a:buFont typeface="Wingdings" pitchFamily="2" charset="2"/>
              <a:buChar char="ü"/>
            </a:pPr>
            <a:r>
              <a:rPr lang="es-ES" sz="8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  Prácticas inadecuadas de mantenimiento</a:t>
            </a:r>
          </a:p>
          <a:p>
            <a:pPr algn="l">
              <a:spcBef>
                <a:spcPct val="50000"/>
              </a:spcBef>
              <a:buClr>
                <a:srgbClr val="9900CC"/>
              </a:buClr>
            </a:pPr>
            <a:endParaRPr lang="es-ES" sz="96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Calibri"/>
            </a:endParaRPr>
          </a:p>
          <a:p>
            <a:pPr algn="l">
              <a:spcBef>
                <a:spcPct val="50000"/>
              </a:spcBef>
              <a:buClr>
                <a:srgbClr val="9900CC"/>
              </a:buClr>
            </a:pPr>
            <a:endParaRPr lang="es-ES" sz="11200" b="1" u="sng" dirty="0" smtClean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l">
              <a:spcBef>
                <a:spcPct val="50000"/>
              </a:spcBef>
              <a:buClr>
                <a:srgbClr val="9900CC"/>
              </a:buClr>
            </a:pPr>
            <a:endParaRPr lang="es-ES" sz="80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Calibri"/>
            </a:endParaRPr>
          </a:p>
          <a:p>
            <a:pPr algn="just">
              <a:spcBef>
                <a:spcPct val="50000"/>
              </a:spcBef>
              <a:buClr>
                <a:srgbClr val="9900CC"/>
              </a:buClr>
            </a:pPr>
            <a:endParaRPr lang="es-ES" sz="80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Calibri"/>
            </a:endParaRPr>
          </a:p>
          <a:p>
            <a:pPr algn="just">
              <a:spcBef>
                <a:spcPct val="50000"/>
              </a:spcBef>
              <a:buClr>
                <a:srgbClr val="9900CC"/>
              </a:buClr>
            </a:pPr>
            <a:endParaRPr lang="es-ES" sz="80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Calibri"/>
            </a:endParaRPr>
          </a:p>
          <a:p>
            <a:pPr algn="just">
              <a:spcBef>
                <a:spcPct val="50000"/>
              </a:spcBef>
              <a:buClr>
                <a:srgbClr val="9900CC"/>
              </a:buClr>
            </a:pPr>
            <a:endParaRPr lang="es-ES" sz="80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Calibri"/>
            </a:endParaRPr>
          </a:p>
          <a:p>
            <a:pPr algn="just">
              <a:spcBef>
                <a:spcPct val="50000"/>
              </a:spcBef>
              <a:buClr>
                <a:srgbClr val="9900CC"/>
              </a:buClr>
            </a:pPr>
            <a:r>
              <a:rPr lang="es-ES" sz="8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             </a:t>
            </a:r>
            <a:endParaRPr lang="es-ES" sz="8000" b="1" u="sng" dirty="0" smtClean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just">
              <a:spcBef>
                <a:spcPct val="50000"/>
              </a:spcBef>
              <a:buClr>
                <a:srgbClr val="9900CC"/>
              </a:buClr>
            </a:pPr>
            <a:r>
              <a:rPr lang="es-ES" sz="8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  </a:t>
            </a:r>
          </a:p>
          <a:p>
            <a:pPr algn="just">
              <a:spcBef>
                <a:spcPct val="50000"/>
              </a:spcBef>
              <a:buClr>
                <a:srgbClr val="9900CC"/>
              </a:buClr>
            </a:pPr>
            <a:r>
              <a:rPr lang="es-ES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                 </a:t>
            </a:r>
            <a:endParaRPr lang="es-ES" sz="20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>
              <a:spcBef>
                <a:spcPct val="0"/>
              </a:spcBef>
            </a:pPr>
            <a:endParaRPr lang="es-ES" sz="5600" b="1" dirty="0" smtClean="0">
              <a:solidFill>
                <a:schemeClr val="accent3">
                  <a:tint val="90000"/>
                  <a:satMod val="120000"/>
                </a:schemeClr>
              </a:solidFill>
              <a:effectLst>
                <a:outerShdw blurRad="38100" dist="25400" dir="5400000" algn="tl" rotWithShape="0">
                  <a:srgbClr val="000000">
                    <a:alpha val="43000"/>
                  </a:srgbClr>
                </a:outerShdw>
              </a:effectLst>
              <a:latin typeface="+mj-lt"/>
              <a:ea typeface="+mj-ea"/>
              <a:cs typeface="+mj-cs"/>
            </a:endParaRPr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42910" y="500042"/>
            <a:ext cx="7851648" cy="971544"/>
          </a:xfrm>
        </p:spPr>
        <p:txBody>
          <a:bodyPr>
            <a:normAutofit/>
          </a:bodyPr>
          <a:lstStyle/>
          <a:p>
            <a:pPr algn="ctr"/>
            <a:r>
              <a:rPr lang="es-ES" dirty="0" smtClean="0">
                <a:solidFill>
                  <a:srgbClr val="FFFF00"/>
                </a:solidFill>
              </a:rPr>
              <a:t>MANTENIMIENTO</a:t>
            </a:r>
            <a:endParaRPr lang="es-ES" dirty="0">
              <a:solidFill>
                <a:srgbClr val="FFFF00"/>
              </a:solidFill>
            </a:endParaRPr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642910" y="1500150"/>
            <a:ext cx="8215370" cy="5643626"/>
          </a:xfrm>
        </p:spPr>
        <p:txBody>
          <a:bodyPr>
            <a:normAutofit fontScale="25000" lnSpcReduction="20000"/>
          </a:bodyPr>
          <a:lstStyle/>
          <a:p>
            <a:pPr algn="l">
              <a:spcBef>
                <a:spcPct val="50000"/>
              </a:spcBef>
              <a:buClr>
                <a:srgbClr val="9900CC"/>
              </a:buClr>
              <a:buFont typeface="Wingdings" pitchFamily="2" charset="2"/>
              <a:buChar char="q"/>
            </a:pPr>
            <a:r>
              <a:rPr lang="es-ES" sz="112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s-ES" sz="11200" b="1" u="sng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Herbicidas</a:t>
            </a:r>
          </a:p>
          <a:p>
            <a:pPr algn="l">
              <a:spcBef>
                <a:spcPct val="50000"/>
              </a:spcBef>
              <a:buClr>
                <a:srgbClr val="9900CC"/>
              </a:buClr>
              <a:buFont typeface="Wingdings" pitchFamily="2" charset="2"/>
              <a:buChar char="v"/>
            </a:pPr>
            <a:r>
              <a:rPr lang="es-ES" sz="8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s-ES" sz="8000" b="1" u="sng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Preemergentes</a:t>
            </a:r>
            <a:endParaRPr lang="es-ES" sz="8000" b="1" u="sng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l">
              <a:spcBef>
                <a:spcPct val="50000"/>
              </a:spcBef>
              <a:buClr>
                <a:srgbClr val="9900CC"/>
              </a:buClr>
            </a:pPr>
            <a:r>
              <a:rPr lang="es-ES" sz="8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→ Modo de actuación: </a:t>
            </a:r>
          </a:p>
          <a:p>
            <a:pPr algn="l">
              <a:spcBef>
                <a:spcPct val="50000"/>
              </a:spcBef>
              <a:buClr>
                <a:srgbClr val="9900CC"/>
              </a:buClr>
              <a:buFont typeface="Wingdings" pitchFamily="2" charset="2"/>
              <a:buChar char="ü"/>
            </a:pPr>
            <a:r>
              <a:rPr lang="es-ES" sz="8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  Controlan plantas anuales y perennes</a:t>
            </a:r>
          </a:p>
          <a:p>
            <a:pPr algn="l">
              <a:spcBef>
                <a:spcPct val="50000"/>
              </a:spcBef>
              <a:buClr>
                <a:srgbClr val="9900CC"/>
              </a:buClr>
              <a:buFont typeface="Wingdings" pitchFamily="2" charset="2"/>
              <a:buChar char="ü"/>
            </a:pPr>
            <a:r>
              <a:rPr lang="es-ES" sz="8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  Deben ser aplicados antes de la </a:t>
            </a:r>
            <a:r>
              <a:rPr lang="es-ES" sz="80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nascencia</a:t>
            </a:r>
            <a:endParaRPr lang="es-ES" sz="80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Calibri"/>
            </a:endParaRPr>
          </a:p>
          <a:p>
            <a:pPr algn="l">
              <a:spcBef>
                <a:spcPct val="50000"/>
              </a:spcBef>
              <a:buClr>
                <a:srgbClr val="9900CC"/>
              </a:buClr>
              <a:buFont typeface="Wingdings" pitchFamily="2" charset="2"/>
              <a:buChar char="ü"/>
            </a:pPr>
            <a:r>
              <a:rPr lang="es-ES" sz="8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  No son activos de manera permanente, se degradan fácilmente</a:t>
            </a:r>
          </a:p>
          <a:p>
            <a:pPr algn="l">
              <a:spcBef>
                <a:spcPct val="50000"/>
              </a:spcBef>
              <a:buClr>
                <a:srgbClr val="9900CC"/>
              </a:buClr>
              <a:buFont typeface="Wingdings" pitchFamily="2" charset="2"/>
              <a:buChar char="ü"/>
            </a:pPr>
            <a:r>
              <a:rPr lang="es-ES" sz="8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  La mayoría se absorben por la raíz cesando la división celular</a:t>
            </a:r>
          </a:p>
          <a:p>
            <a:pPr algn="l">
              <a:spcBef>
                <a:spcPct val="50000"/>
              </a:spcBef>
              <a:buClr>
                <a:srgbClr val="9900CC"/>
              </a:buClr>
            </a:pPr>
            <a:r>
              <a:rPr lang="es-ES" sz="8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      </a:t>
            </a:r>
            <a:r>
              <a:rPr lang="es-ES" sz="8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cs typeface="Calibri"/>
              </a:rPr>
              <a:t>→</a:t>
            </a:r>
            <a:r>
              <a:rPr lang="es-ES" sz="8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Inhiben la mitosis</a:t>
            </a:r>
          </a:p>
          <a:p>
            <a:pPr algn="l">
              <a:spcBef>
                <a:spcPct val="50000"/>
              </a:spcBef>
              <a:buClr>
                <a:srgbClr val="9900CC"/>
              </a:buClr>
            </a:pPr>
            <a:r>
              <a:rPr lang="es-ES" sz="9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</a:t>
            </a:r>
            <a:r>
              <a:rPr lang="es-ES" sz="8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→ Características generales: </a:t>
            </a:r>
          </a:p>
          <a:p>
            <a:pPr algn="l">
              <a:spcBef>
                <a:spcPct val="50000"/>
              </a:spcBef>
              <a:buClr>
                <a:srgbClr val="9900CC"/>
              </a:buClr>
              <a:buFont typeface="Wingdings" pitchFamily="2" charset="2"/>
              <a:buChar char="ü"/>
            </a:pPr>
            <a:r>
              <a:rPr lang="es-ES" sz="8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  Riego posterior tras aplicación</a:t>
            </a:r>
          </a:p>
          <a:p>
            <a:pPr algn="l">
              <a:spcBef>
                <a:spcPct val="50000"/>
              </a:spcBef>
              <a:buClr>
                <a:srgbClr val="9900CC"/>
              </a:buClr>
              <a:buFont typeface="Wingdings" pitchFamily="2" charset="2"/>
              <a:buChar char="ü"/>
            </a:pPr>
            <a:r>
              <a:rPr lang="es-ES" sz="8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  Poco solubles en agua </a:t>
            </a:r>
            <a:r>
              <a:rPr lang="es-ES" sz="8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/>
                <a:cs typeface="Calibri"/>
              </a:rPr>
              <a:t>→ </a:t>
            </a:r>
            <a:r>
              <a:rPr lang="es-ES" sz="8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Alto coeficiente de adsorción</a:t>
            </a:r>
          </a:p>
          <a:p>
            <a:pPr algn="l">
              <a:spcBef>
                <a:spcPct val="50000"/>
              </a:spcBef>
              <a:buClr>
                <a:srgbClr val="9900CC"/>
              </a:buClr>
              <a:buFont typeface="Wingdings" pitchFamily="2" charset="2"/>
              <a:buChar char="ü"/>
            </a:pPr>
            <a:r>
              <a:rPr lang="es-ES" sz="8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  Larga vida en el suelo</a:t>
            </a:r>
          </a:p>
          <a:p>
            <a:pPr algn="l">
              <a:spcBef>
                <a:spcPct val="50000"/>
              </a:spcBef>
              <a:buClr>
                <a:srgbClr val="9900CC"/>
              </a:buClr>
              <a:buFont typeface="Wingdings" pitchFamily="2" charset="2"/>
              <a:buChar char="ü"/>
            </a:pPr>
            <a:r>
              <a:rPr lang="es-ES" sz="8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 Susceptibles a la </a:t>
            </a:r>
            <a:r>
              <a:rPr lang="es-ES" sz="80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volatización</a:t>
            </a:r>
            <a:endParaRPr lang="es-ES" sz="80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Calibri"/>
            </a:endParaRPr>
          </a:p>
          <a:p>
            <a:pPr algn="l">
              <a:spcBef>
                <a:spcPct val="50000"/>
              </a:spcBef>
              <a:buClr>
                <a:srgbClr val="9900CC"/>
              </a:buClr>
            </a:pPr>
            <a:endParaRPr lang="es-ES" sz="96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Calibri"/>
            </a:endParaRPr>
          </a:p>
          <a:p>
            <a:pPr algn="l">
              <a:spcBef>
                <a:spcPct val="50000"/>
              </a:spcBef>
              <a:buClr>
                <a:srgbClr val="9900CC"/>
              </a:buClr>
            </a:pPr>
            <a:endParaRPr lang="es-ES" sz="11200" b="1" u="sng" dirty="0" smtClean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l">
              <a:spcBef>
                <a:spcPct val="50000"/>
              </a:spcBef>
              <a:buClr>
                <a:srgbClr val="9900CC"/>
              </a:buClr>
            </a:pPr>
            <a:endParaRPr lang="es-ES" sz="80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Calibri"/>
            </a:endParaRPr>
          </a:p>
          <a:p>
            <a:pPr algn="just">
              <a:spcBef>
                <a:spcPct val="50000"/>
              </a:spcBef>
              <a:buClr>
                <a:srgbClr val="9900CC"/>
              </a:buClr>
            </a:pPr>
            <a:endParaRPr lang="es-ES" sz="80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Calibri"/>
            </a:endParaRPr>
          </a:p>
          <a:p>
            <a:pPr algn="just">
              <a:spcBef>
                <a:spcPct val="50000"/>
              </a:spcBef>
              <a:buClr>
                <a:srgbClr val="9900CC"/>
              </a:buClr>
            </a:pPr>
            <a:endParaRPr lang="es-ES" sz="80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Calibri"/>
            </a:endParaRPr>
          </a:p>
          <a:p>
            <a:pPr algn="just">
              <a:spcBef>
                <a:spcPct val="50000"/>
              </a:spcBef>
              <a:buClr>
                <a:srgbClr val="9900CC"/>
              </a:buClr>
            </a:pPr>
            <a:endParaRPr lang="es-ES" sz="80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Calibri"/>
            </a:endParaRPr>
          </a:p>
          <a:p>
            <a:pPr algn="just">
              <a:spcBef>
                <a:spcPct val="50000"/>
              </a:spcBef>
              <a:buClr>
                <a:srgbClr val="9900CC"/>
              </a:buClr>
            </a:pPr>
            <a:r>
              <a:rPr lang="es-ES" sz="8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             </a:t>
            </a:r>
            <a:endParaRPr lang="es-ES" sz="8000" b="1" u="sng" dirty="0" smtClean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just">
              <a:spcBef>
                <a:spcPct val="50000"/>
              </a:spcBef>
              <a:buClr>
                <a:srgbClr val="9900CC"/>
              </a:buClr>
            </a:pPr>
            <a:r>
              <a:rPr lang="es-ES" sz="8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  </a:t>
            </a:r>
          </a:p>
          <a:p>
            <a:pPr algn="just">
              <a:spcBef>
                <a:spcPct val="50000"/>
              </a:spcBef>
              <a:buClr>
                <a:srgbClr val="9900CC"/>
              </a:buClr>
            </a:pPr>
            <a:r>
              <a:rPr lang="es-ES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                 </a:t>
            </a:r>
            <a:endParaRPr lang="es-ES" sz="20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>
              <a:spcBef>
                <a:spcPct val="0"/>
              </a:spcBef>
            </a:pPr>
            <a:endParaRPr lang="es-ES" sz="5600" b="1" dirty="0" smtClean="0">
              <a:solidFill>
                <a:schemeClr val="accent3">
                  <a:tint val="90000"/>
                  <a:satMod val="120000"/>
                </a:schemeClr>
              </a:solidFill>
              <a:effectLst>
                <a:outerShdw blurRad="38100" dist="25400" dir="5400000" algn="tl" rotWithShape="0">
                  <a:srgbClr val="000000">
                    <a:alpha val="43000"/>
                  </a:srgbClr>
                </a:outerShdw>
              </a:effectLst>
              <a:latin typeface="+mj-lt"/>
              <a:ea typeface="+mj-ea"/>
              <a:cs typeface="+mj-cs"/>
            </a:endParaRPr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42910" y="500042"/>
            <a:ext cx="7851648" cy="971544"/>
          </a:xfrm>
        </p:spPr>
        <p:txBody>
          <a:bodyPr>
            <a:normAutofit/>
          </a:bodyPr>
          <a:lstStyle/>
          <a:p>
            <a:pPr algn="ctr"/>
            <a:r>
              <a:rPr lang="es-ES" dirty="0" smtClean="0">
                <a:solidFill>
                  <a:srgbClr val="FFFF00"/>
                </a:solidFill>
              </a:rPr>
              <a:t>MANTENIMIENTO</a:t>
            </a:r>
            <a:endParaRPr lang="es-ES" dirty="0">
              <a:solidFill>
                <a:srgbClr val="FFFF00"/>
              </a:solidFill>
            </a:endParaRPr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642910" y="1500150"/>
            <a:ext cx="8215370" cy="5643626"/>
          </a:xfrm>
        </p:spPr>
        <p:txBody>
          <a:bodyPr>
            <a:normAutofit fontScale="25000" lnSpcReduction="20000"/>
          </a:bodyPr>
          <a:lstStyle/>
          <a:p>
            <a:pPr algn="l">
              <a:spcBef>
                <a:spcPct val="50000"/>
              </a:spcBef>
              <a:buClr>
                <a:srgbClr val="9900CC"/>
              </a:buClr>
              <a:buFont typeface="Wingdings" pitchFamily="2" charset="2"/>
              <a:buChar char="q"/>
            </a:pPr>
            <a:r>
              <a:rPr lang="es-ES" sz="112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s-ES" sz="11200" b="1" u="sng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Herbicidas</a:t>
            </a:r>
          </a:p>
          <a:p>
            <a:pPr algn="l">
              <a:spcBef>
                <a:spcPct val="50000"/>
              </a:spcBef>
              <a:buClr>
                <a:srgbClr val="9900CC"/>
              </a:buClr>
              <a:buFont typeface="Wingdings" pitchFamily="2" charset="2"/>
              <a:buChar char="v"/>
            </a:pPr>
            <a:r>
              <a:rPr lang="es-ES" sz="8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s-ES" sz="8000" b="1" u="sng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Productos disponibles en EEUU</a:t>
            </a:r>
          </a:p>
          <a:p>
            <a:pPr algn="l">
              <a:spcBef>
                <a:spcPct val="50000"/>
              </a:spcBef>
              <a:buClr>
                <a:srgbClr val="9900CC"/>
              </a:buClr>
              <a:buFont typeface="Wingdings" pitchFamily="2" charset="2"/>
              <a:buChar char="ü"/>
            </a:pPr>
            <a:r>
              <a:rPr lang="es-ES" sz="8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  </a:t>
            </a:r>
            <a:r>
              <a:rPr lang="es-ES" sz="80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Benefin</a:t>
            </a:r>
            <a:endParaRPr lang="es-ES" sz="80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Calibri"/>
            </a:endParaRPr>
          </a:p>
          <a:p>
            <a:pPr algn="l">
              <a:spcBef>
                <a:spcPct val="50000"/>
              </a:spcBef>
              <a:buClr>
                <a:srgbClr val="9900CC"/>
              </a:buClr>
              <a:buFont typeface="Wingdings" pitchFamily="2" charset="2"/>
              <a:buChar char="ü"/>
            </a:pPr>
            <a:r>
              <a:rPr lang="es-ES" sz="8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  </a:t>
            </a:r>
            <a:r>
              <a:rPr lang="es-ES" sz="80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Benefin</a:t>
            </a:r>
            <a:r>
              <a:rPr lang="es-ES" sz="8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+ </a:t>
            </a:r>
            <a:r>
              <a:rPr lang="es-ES" sz="8000" b="1" i="1" u="sng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Oryzalin</a:t>
            </a:r>
            <a:endParaRPr lang="es-ES" sz="8000" b="1" i="1" u="sng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Calibri"/>
            </a:endParaRPr>
          </a:p>
          <a:p>
            <a:pPr algn="l">
              <a:spcBef>
                <a:spcPct val="50000"/>
              </a:spcBef>
              <a:buClr>
                <a:srgbClr val="9900CC"/>
              </a:buClr>
              <a:buFont typeface="Wingdings" pitchFamily="2" charset="2"/>
              <a:buChar char="ü"/>
            </a:pPr>
            <a:r>
              <a:rPr lang="es-ES" sz="8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  </a:t>
            </a:r>
            <a:r>
              <a:rPr lang="es-ES" sz="80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Benefin</a:t>
            </a:r>
            <a:r>
              <a:rPr lang="es-ES" sz="8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+ </a:t>
            </a:r>
            <a:r>
              <a:rPr lang="es-ES" sz="8000" b="1" i="1" u="sng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Trifluralin</a:t>
            </a:r>
            <a:endParaRPr lang="es-ES" sz="8000" b="1" i="1" u="sng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Calibri"/>
            </a:endParaRPr>
          </a:p>
          <a:p>
            <a:pPr algn="l">
              <a:spcBef>
                <a:spcPct val="50000"/>
              </a:spcBef>
              <a:buClr>
                <a:srgbClr val="9900CC"/>
              </a:buClr>
              <a:buFont typeface="Wingdings" pitchFamily="2" charset="2"/>
              <a:buChar char="ü"/>
            </a:pPr>
            <a:r>
              <a:rPr lang="es-ES" sz="8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  </a:t>
            </a:r>
            <a:r>
              <a:rPr lang="es-ES" sz="8000" b="1" i="1" u="sng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Oryzalin</a:t>
            </a:r>
            <a:endParaRPr lang="es-ES" sz="80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Calibri"/>
            </a:endParaRPr>
          </a:p>
          <a:p>
            <a:pPr algn="l">
              <a:spcBef>
                <a:spcPct val="50000"/>
              </a:spcBef>
              <a:buClr>
                <a:srgbClr val="9900CC"/>
              </a:buClr>
              <a:buFont typeface="Wingdings" pitchFamily="2" charset="2"/>
              <a:buChar char="ü"/>
            </a:pPr>
            <a:r>
              <a:rPr lang="es-ES" sz="8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  </a:t>
            </a:r>
            <a:r>
              <a:rPr lang="es-ES" sz="8000" b="1" i="1" u="sng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Pendimethalin</a:t>
            </a:r>
            <a:r>
              <a:rPr lang="es-ES" sz="8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. También post</a:t>
            </a:r>
          </a:p>
          <a:p>
            <a:pPr algn="l">
              <a:spcBef>
                <a:spcPct val="50000"/>
              </a:spcBef>
              <a:buClr>
                <a:srgbClr val="9900CC"/>
              </a:buClr>
              <a:buFont typeface="Wingdings" pitchFamily="2" charset="2"/>
              <a:buChar char="ü"/>
            </a:pPr>
            <a:r>
              <a:rPr lang="es-ES" sz="8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  </a:t>
            </a:r>
            <a:r>
              <a:rPr lang="es-ES" sz="80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Prodiamine</a:t>
            </a:r>
            <a:r>
              <a:rPr lang="es-ES" sz="8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. También post</a:t>
            </a:r>
          </a:p>
          <a:p>
            <a:pPr algn="l">
              <a:spcBef>
                <a:spcPct val="50000"/>
              </a:spcBef>
              <a:buClr>
                <a:srgbClr val="9900CC"/>
              </a:buClr>
              <a:buFont typeface="Wingdings" pitchFamily="2" charset="2"/>
              <a:buChar char="ü"/>
            </a:pPr>
            <a:r>
              <a:rPr lang="es-ES" sz="8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  </a:t>
            </a:r>
            <a:r>
              <a:rPr lang="es-ES" sz="80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Bensulide</a:t>
            </a:r>
            <a:r>
              <a:rPr lang="es-ES" sz="8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. Se puede usar en </a:t>
            </a:r>
            <a:r>
              <a:rPr lang="es-ES" sz="80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Agrostis</a:t>
            </a:r>
            <a:r>
              <a:rPr lang="es-ES" sz="8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en </a:t>
            </a:r>
            <a:r>
              <a:rPr lang="es-ES" sz="80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greens</a:t>
            </a:r>
            <a:r>
              <a:rPr lang="es-ES" sz="8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. También post</a:t>
            </a:r>
          </a:p>
          <a:p>
            <a:pPr algn="l">
              <a:spcBef>
                <a:spcPct val="50000"/>
              </a:spcBef>
              <a:buClr>
                <a:srgbClr val="9900CC"/>
              </a:buClr>
              <a:buFont typeface="Wingdings" pitchFamily="2" charset="2"/>
              <a:buChar char="ü"/>
            </a:pPr>
            <a:r>
              <a:rPr lang="es-ES" sz="8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  DCPA. También post</a:t>
            </a:r>
          </a:p>
          <a:p>
            <a:pPr algn="l">
              <a:spcBef>
                <a:spcPct val="50000"/>
              </a:spcBef>
              <a:buClr>
                <a:srgbClr val="9900CC"/>
              </a:buClr>
              <a:buFont typeface="Wingdings" pitchFamily="2" charset="2"/>
              <a:buChar char="ü"/>
            </a:pPr>
            <a:r>
              <a:rPr lang="es-ES" sz="8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  </a:t>
            </a:r>
            <a:r>
              <a:rPr lang="es-ES" sz="80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Dithiopyr</a:t>
            </a:r>
            <a:r>
              <a:rPr lang="es-ES" sz="8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. </a:t>
            </a:r>
            <a:r>
              <a:rPr lang="es-ES" sz="80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Postemergente</a:t>
            </a:r>
            <a:r>
              <a:rPr lang="es-ES" sz="8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hasta el estado de la 3ª hoja</a:t>
            </a:r>
          </a:p>
          <a:p>
            <a:pPr algn="l">
              <a:spcBef>
                <a:spcPct val="50000"/>
              </a:spcBef>
              <a:buClr>
                <a:srgbClr val="9900CC"/>
              </a:buClr>
              <a:buFont typeface="Wingdings" pitchFamily="2" charset="2"/>
              <a:buChar char="ü"/>
            </a:pPr>
            <a:r>
              <a:rPr lang="es-ES" sz="8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  </a:t>
            </a:r>
            <a:r>
              <a:rPr lang="es-ES" sz="80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Oxidiazon</a:t>
            </a:r>
            <a:r>
              <a:rPr lang="es-ES" sz="8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. Inhibe la producción de clorofila</a:t>
            </a:r>
          </a:p>
          <a:p>
            <a:pPr algn="l">
              <a:spcBef>
                <a:spcPct val="50000"/>
              </a:spcBef>
              <a:buClr>
                <a:srgbClr val="9900CC"/>
              </a:buClr>
              <a:buFont typeface="Wingdings" pitchFamily="2" charset="2"/>
              <a:buChar char="ü"/>
            </a:pPr>
            <a:r>
              <a:rPr lang="es-ES" sz="8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  </a:t>
            </a:r>
            <a:r>
              <a:rPr lang="es-ES" sz="80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Siduron</a:t>
            </a:r>
            <a:r>
              <a:rPr lang="es-ES" sz="8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. Inhibe producción de raíces</a:t>
            </a:r>
          </a:p>
          <a:p>
            <a:pPr algn="l">
              <a:spcBef>
                <a:spcPct val="50000"/>
              </a:spcBef>
              <a:buClr>
                <a:srgbClr val="9900CC"/>
              </a:buClr>
            </a:pPr>
            <a:endParaRPr lang="es-ES" sz="96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Calibri"/>
            </a:endParaRPr>
          </a:p>
          <a:p>
            <a:pPr algn="l">
              <a:spcBef>
                <a:spcPct val="50000"/>
              </a:spcBef>
              <a:buClr>
                <a:srgbClr val="9900CC"/>
              </a:buClr>
            </a:pPr>
            <a:endParaRPr lang="es-ES" sz="11200" b="1" u="sng" dirty="0" smtClean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l">
              <a:spcBef>
                <a:spcPct val="50000"/>
              </a:spcBef>
              <a:buClr>
                <a:srgbClr val="9900CC"/>
              </a:buClr>
            </a:pPr>
            <a:endParaRPr lang="es-ES" sz="80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Calibri"/>
            </a:endParaRPr>
          </a:p>
          <a:p>
            <a:pPr algn="just">
              <a:spcBef>
                <a:spcPct val="50000"/>
              </a:spcBef>
              <a:buClr>
                <a:srgbClr val="9900CC"/>
              </a:buClr>
            </a:pPr>
            <a:endParaRPr lang="es-ES" sz="80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Calibri"/>
            </a:endParaRPr>
          </a:p>
          <a:p>
            <a:pPr algn="just">
              <a:spcBef>
                <a:spcPct val="50000"/>
              </a:spcBef>
              <a:buClr>
                <a:srgbClr val="9900CC"/>
              </a:buClr>
            </a:pPr>
            <a:endParaRPr lang="es-ES" sz="80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Calibri"/>
            </a:endParaRPr>
          </a:p>
          <a:p>
            <a:pPr algn="just">
              <a:spcBef>
                <a:spcPct val="50000"/>
              </a:spcBef>
              <a:buClr>
                <a:srgbClr val="9900CC"/>
              </a:buClr>
            </a:pPr>
            <a:endParaRPr lang="es-ES" sz="80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Calibri"/>
            </a:endParaRPr>
          </a:p>
          <a:p>
            <a:pPr algn="just">
              <a:spcBef>
                <a:spcPct val="50000"/>
              </a:spcBef>
              <a:buClr>
                <a:srgbClr val="9900CC"/>
              </a:buClr>
            </a:pPr>
            <a:r>
              <a:rPr lang="es-ES" sz="8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             </a:t>
            </a:r>
            <a:endParaRPr lang="es-ES" sz="8000" b="1" u="sng" dirty="0" smtClean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just">
              <a:spcBef>
                <a:spcPct val="50000"/>
              </a:spcBef>
              <a:buClr>
                <a:srgbClr val="9900CC"/>
              </a:buClr>
            </a:pPr>
            <a:r>
              <a:rPr lang="es-ES" sz="8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  </a:t>
            </a:r>
          </a:p>
          <a:p>
            <a:pPr algn="just">
              <a:spcBef>
                <a:spcPct val="50000"/>
              </a:spcBef>
              <a:buClr>
                <a:srgbClr val="9900CC"/>
              </a:buClr>
            </a:pPr>
            <a:r>
              <a:rPr lang="es-ES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                 </a:t>
            </a:r>
            <a:endParaRPr lang="es-ES" sz="20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>
              <a:spcBef>
                <a:spcPct val="0"/>
              </a:spcBef>
            </a:pPr>
            <a:endParaRPr lang="es-ES" sz="5600" b="1" dirty="0" smtClean="0">
              <a:solidFill>
                <a:schemeClr val="accent3">
                  <a:tint val="90000"/>
                  <a:satMod val="120000"/>
                </a:schemeClr>
              </a:solidFill>
              <a:effectLst>
                <a:outerShdw blurRad="38100" dist="25400" dir="5400000" algn="tl" rotWithShape="0">
                  <a:srgbClr val="000000">
                    <a:alpha val="43000"/>
                  </a:srgbClr>
                </a:outerShdw>
              </a:effectLst>
              <a:latin typeface="+mj-lt"/>
              <a:ea typeface="+mj-ea"/>
              <a:cs typeface="+mj-cs"/>
            </a:endParaRPr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42910" y="500042"/>
            <a:ext cx="7851648" cy="971544"/>
          </a:xfrm>
        </p:spPr>
        <p:txBody>
          <a:bodyPr>
            <a:normAutofit/>
          </a:bodyPr>
          <a:lstStyle/>
          <a:p>
            <a:pPr algn="ctr"/>
            <a:r>
              <a:rPr lang="es-ES" dirty="0" smtClean="0">
                <a:solidFill>
                  <a:srgbClr val="FFFF00"/>
                </a:solidFill>
              </a:rPr>
              <a:t>MANTENIMIENTO</a:t>
            </a:r>
            <a:endParaRPr lang="es-ES" dirty="0">
              <a:solidFill>
                <a:srgbClr val="FFFF00"/>
              </a:solidFill>
            </a:endParaRPr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642910" y="1500150"/>
            <a:ext cx="8215370" cy="5643626"/>
          </a:xfrm>
        </p:spPr>
        <p:txBody>
          <a:bodyPr>
            <a:normAutofit fontScale="25000" lnSpcReduction="20000"/>
          </a:bodyPr>
          <a:lstStyle/>
          <a:p>
            <a:pPr algn="l">
              <a:spcBef>
                <a:spcPct val="50000"/>
              </a:spcBef>
              <a:buClr>
                <a:srgbClr val="9900CC"/>
              </a:buClr>
              <a:buFont typeface="Wingdings" pitchFamily="2" charset="2"/>
              <a:buChar char="q"/>
            </a:pPr>
            <a:r>
              <a:rPr lang="es-ES" sz="112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s-ES" sz="11200" b="1" u="sng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Herbicidas</a:t>
            </a:r>
          </a:p>
          <a:p>
            <a:pPr algn="l">
              <a:spcBef>
                <a:spcPct val="50000"/>
              </a:spcBef>
              <a:buClr>
                <a:srgbClr val="9900CC"/>
              </a:buClr>
              <a:buFont typeface="Wingdings" pitchFamily="2" charset="2"/>
              <a:buChar char="v"/>
            </a:pPr>
            <a:r>
              <a:rPr lang="es-ES" sz="8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s-ES" sz="8000" b="1" u="sng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Postemergentes</a:t>
            </a:r>
            <a:endParaRPr lang="es-ES" sz="8000" b="1" u="sng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l">
              <a:spcBef>
                <a:spcPct val="50000"/>
              </a:spcBef>
              <a:buClr>
                <a:srgbClr val="9900CC"/>
              </a:buClr>
            </a:pPr>
            <a:r>
              <a:rPr lang="es-ES" sz="8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→ Modo de actuación: </a:t>
            </a:r>
          </a:p>
          <a:p>
            <a:pPr algn="l">
              <a:spcBef>
                <a:spcPct val="50000"/>
              </a:spcBef>
              <a:buClr>
                <a:srgbClr val="9900CC"/>
              </a:buClr>
              <a:buFont typeface="Wingdings" pitchFamily="2" charset="2"/>
              <a:buChar char="ü"/>
            </a:pPr>
            <a:r>
              <a:rPr lang="es-ES" sz="8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  Selectivos</a:t>
            </a:r>
          </a:p>
          <a:p>
            <a:pPr algn="l">
              <a:spcBef>
                <a:spcPct val="50000"/>
              </a:spcBef>
              <a:buClr>
                <a:srgbClr val="9900CC"/>
              </a:buClr>
              <a:buFont typeface="Wingdings" pitchFamily="2" charset="2"/>
              <a:buChar char="ü"/>
            </a:pPr>
            <a:r>
              <a:rPr lang="es-ES" sz="8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  Totales</a:t>
            </a:r>
          </a:p>
          <a:p>
            <a:pPr algn="l">
              <a:spcBef>
                <a:spcPct val="50000"/>
              </a:spcBef>
              <a:buClr>
                <a:srgbClr val="9900CC"/>
              </a:buClr>
              <a:buFont typeface="Wingdings" pitchFamily="2" charset="2"/>
              <a:buChar char="ü"/>
            </a:pPr>
            <a:r>
              <a:rPr lang="es-ES" sz="8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  Sistémicos</a:t>
            </a:r>
          </a:p>
          <a:p>
            <a:pPr algn="l">
              <a:spcBef>
                <a:spcPct val="50000"/>
              </a:spcBef>
              <a:buClr>
                <a:srgbClr val="9900CC"/>
              </a:buClr>
              <a:buFont typeface="Wingdings" pitchFamily="2" charset="2"/>
              <a:buChar char="ü"/>
            </a:pPr>
            <a:r>
              <a:rPr lang="es-ES" sz="8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  Contacto</a:t>
            </a:r>
          </a:p>
          <a:p>
            <a:pPr algn="l">
              <a:spcBef>
                <a:spcPct val="50000"/>
              </a:spcBef>
              <a:buClr>
                <a:srgbClr val="9900CC"/>
              </a:buClr>
            </a:pPr>
            <a:r>
              <a:rPr lang="es-ES" sz="9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</a:t>
            </a:r>
            <a:r>
              <a:rPr lang="es-ES" sz="8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→ Recomendaciones: </a:t>
            </a:r>
          </a:p>
          <a:p>
            <a:pPr algn="l">
              <a:spcBef>
                <a:spcPct val="50000"/>
              </a:spcBef>
              <a:buClr>
                <a:srgbClr val="9900CC"/>
              </a:buClr>
              <a:buFont typeface="Wingdings" pitchFamily="2" charset="2"/>
              <a:buChar char="ü"/>
            </a:pPr>
            <a:r>
              <a:rPr lang="es-ES" sz="8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  Mejor mientras más joven sea la planta</a:t>
            </a:r>
          </a:p>
          <a:p>
            <a:pPr algn="l">
              <a:spcBef>
                <a:spcPct val="50000"/>
              </a:spcBef>
              <a:buClr>
                <a:srgbClr val="9900CC"/>
              </a:buClr>
              <a:buFont typeface="Wingdings" pitchFamily="2" charset="2"/>
              <a:buChar char="ü"/>
            </a:pPr>
            <a:r>
              <a:rPr lang="es-ES" sz="8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  Debe entrar en la planta y ser metabolizado</a:t>
            </a:r>
          </a:p>
          <a:p>
            <a:pPr algn="l">
              <a:spcBef>
                <a:spcPct val="50000"/>
              </a:spcBef>
              <a:buClr>
                <a:srgbClr val="9900CC"/>
              </a:buClr>
              <a:buFont typeface="Wingdings" pitchFamily="2" charset="2"/>
              <a:buChar char="ü"/>
            </a:pPr>
            <a:r>
              <a:rPr lang="es-ES" sz="8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  Evitar segar inmediatamente antes y después del tratamiento</a:t>
            </a:r>
          </a:p>
          <a:p>
            <a:pPr algn="l">
              <a:spcBef>
                <a:spcPct val="50000"/>
              </a:spcBef>
              <a:buClr>
                <a:srgbClr val="9900CC"/>
              </a:buClr>
            </a:pPr>
            <a:endParaRPr lang="es-ES" sz="80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Calibri"/>
            </a:endParaRPr>
          </a:p>
          <a:p>
            <a:pPr algn="l">
              <a:spcBef>
                <a:spcPct val="50000"/>
              </a:spcBef>
              <a:buClr>
                <a:srgbClr val="9900CC"/>
              </a:buClr>
            </a:pPr>
            <a:endParaRPr lang="es-ES" sz="96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Calibri"/>
            </a:endParaRPr>
          </a:p>
          <a:p>
            <a:pPr algn="l">
              <a:spcBef>
                <a:spcPct val="50000"/>
              </a:spcBef>
              <a:buClr>
                <a:srgbClr val="9900CC"/>
              </a:buClr>
            </a:pPr>
            <a:endParaRPr lang="es-ES" sz="11200" b="1" u="sng" dirty="0" smtClean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l">
              <a:spcBef>
                <a:spcPct val="50000"/>
              </a:spcBef>
              <a:buClr>
                <a:srgbClr val="9900CC"/>
              </a:buClr>
            </a:pPr>
            <a:endParaRPr lang="es-ES" sz="80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Calibri"/>
            </a:endParaRPr>
          </a:p>
          <a:p>
            <a:pPr algn="just">
              <a:spcBef>
                <a:spcPct val="50000"/>
              </a:spcBef>
              <a:buClr>
                <a:srgbClr val="9900CC"/>
              </a:buClr>
            </a:pPr>
            <a:endParaRPr lang="es-ES" sz="80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Calibri"/>
            </a:endParaRPr>
          </a:p>
          <a:p>
            <a:pPr algn="just">
              <a:spcBef>
                <a:spcPct val="50000"/>
              </a:spcBef>
              <a:buClr>
                <a:srgbClr val="9900CC"/>
              </a:buClr>
            </a:pPr>
            <a:endParaRPr lang="es-ES" sz="80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Calibri"/>
            </a:endParaRPr>
          </a:p>
          <a:p>
            <a:pPr algn="just">
              <a:spcBef>
                <a:spcPct val="50000"/>
              </a:spcBef>
              <a:buClr>
                <a:srgbClr val="9900CC"/>
              </a:buClr>
            </a:pPr>
            <a:endParaRPr lang="es-ES" sz="80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Calibri"/>
            </a:endParaRPr>
          </a:p>
          <a:p>
            <a:pPr algn="just">
              <a:spcBef>
                <a:spcPct val="50000"/>
              </a:spcBef>
              <a:buClr>
                <a:srgbClr val="9900CC"/>
              </a:buClr>
            </a:pPr>
            <a:r>
              <a:rPr lang="es-ES" sz="8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             </a:t>
            </a:r>
            <a:endParaRPr lang="es-ES" sz="8000" b="1" u="sng" dirty="0" smtClean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just">
              <a:spcBef>
                <a:spcPct val="50000"/>
              </a:spcBef>
              <a:buClr>
                <a:srgbClr val="9900CC"/>
              </a:buClr>
            </a:pPr>
            <a:r>
              <a:rPr lang="es-ES" sz="8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  </a:t>
            </a:r>
          </a:p>
          <a:p>
            <a:pPr algn="just">
              <a:spcBef>
                <a:spcPct val="50000"/>
              </a:spcBef>
              <a:buClr>
                <a:srgbClr val="9900CC"/>
              </a:buClr>
            </a:pPr>
            <a:r>
              <a:rPr lang="es-ES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                 </a:t>
            </a:r>
            <a:endParaRPr lang="es-ES" sz="20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>
              <a:spcBef>
                <a:spcPct val="0"/>
              </a:spcBef>
            </a:pPr>
            <a:endParaRPr lang="es-ES" sz="5600" b="1" dirty="0" smtClean="0">
              <a:solidFill>
                <a:schemeClr val="accent3">
                  <a:tint val="90000"/>
                  <a:satMod val="120000"/>
                </a:schemeClr>
              </a:solidFill>
              <a:effectLst>
                <a:outerShdw blurRad="38100" dist="25400" dir="5400000" algn="tl" rotWithShape="0">
                  <a:srgbClr val="000000">
                    <a:alpha val="43000"/>
                  </a:srgbClr>
                </a:outerShdw>
              </a:effectLst>
              <a:latin typeface="+mj-lt"/>
              <a:ea typeface="+mj-ea"/>
              <a:cs typeface="+mj-cs"/>
            </a:endParaRPr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42910" y="500042"/>
            <a:ext cx="7851648" cy="971544"/>
          </a:xfrm>
        </p:spPr>
        <p:txBody>
          <a:bodyPr>
            <a:normAutofit/>
          </a:bodyPr>
          <a:lstStyle/>
          <a:p>
            <a:pPr algn="ctr"/>
            <a:r>
              <a:rPr lang="es-ES" dirty="0" smtClean="0">
                <a:solidFill>
                  <a:srgbClr val="FFFF00"/>
                </a:solidFill>
              </a:rPr>
              <a:t>MANTENIMIENTO</a:t>
            </a:r>
            <a:endParaRPr lang="es-ES" dirty="0">
              <a:solidFill>
                <a:srgbClr val="FFFF00"/>
              </a:solidFill>
            </a:endParaRPr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642910" y="1500150"/>
            <a:ext cx="8215370" cy="5643626"/>
          </a:xfrm>
        </p:spPr>
        <p:txBody>
          <a:bodyPr>
            <a:normAutofit fontScale="25000" lnSpcReduction="20000"/>
          </a:bodyPr>
          <a:lstStyle/>
          <a:p>
            <a:pPr algn="l">
              <a:spcBef>
                <a:spcPct val="50000"/>
              </a:spcBef>
              <a:buClr>
                <a:srgbClr val="9900CC"/>
              </a:buClr>
              <a:buFont typeface="Wingdings" pitchFamily="2" charset="2"/>
              <a:buChar char="q"/>
            </a:pPr>
            <a:r>
              <a:rPr lang="es-ES" sz="112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s-ES" sz="11200" b="1" u="sng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Herbicidas</a:t>
            </a:r>
          </a:p>
          <a:p>
            <a:pPr algn="l">
              <a:spcBef>
                <a:spcPct val="50000"/>
              </a:spcBef>
              <a:buClr>
                <a:srgbClr val="9900CC"/>
              </a:buClr>
              <a:buFont typeface="Wingdings" pitchFamily="2" charset="2"/>
              <a:buChar char="v"/>
            </a:pPr>
            <a:r>
              <a:rPr lang="es-ES" sz="8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s-ES" sz="8000" b="1" u="sng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Productos disponibles en EEUU</a:t>
            </a:r>
          </a:p>
          <a:p>
            <a:pPr algn="l">
              <a:spcBef>
                <a:spcPct val="50000"/>
              </a:spcBef>
              <a:buClr>
                <a:srgbClr val="9900CC"/>
              </a:buClr>
            </a:pPr>
            <a:r>
              <a:rPr lang="es-ES" sz="8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→ Hoja ancha: </a:t>
            </a:r>
            <a:endParaRPr lang="es-ES" sz="8000" b="1" u="sng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l">
              <a:spcBef>
                <a:spcPct val="50000"/>
              </a:spcBef>
              <a:buClr>
                <a:srgbClr val="9900CC"/>
              </a:buClr>
              <a:buFont typeface="Wingdings" pitchFamily="2" charset="2"/>
              <a:buChar char="ü"/>
            </a:pPr>
            <a:r>
              <a:rPr lang="es-ES" sz="8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  </a:t>
            </a:r>
            <a:r>
              <a:rPr lang="es-ES" sz="8000" b="1" i="1" u="sng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2, 4 D</a:t>
            </a:r>
            <a:r>
              <a:rPr lang="es-ES" sz="8000" b="1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                                  </a:t>
            </a:r>
            <a:r>
              <a:rPr lang="es-ES" sz="8000" b="1" i="1" u="sng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Tryclopyr</a:t>
            </a:r>
            <a:endParaRPr lang="es-ES" sz="8000" b="1" i="1" u="sng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Calibri"/>
            </a:endParaRPr>
          </a:p>
          <a:p>
            <a:pPr algn="l">
              <a:spcBef>
                <a:spcPct val="50000"/>
              </a:spcBef>
              <a:buClr>
                <a:srgbClr val="9900CC"/>
              </a:buClr>
              <a:buFont typeface="Wingdings" pitchFamily="2" charset="2"/>
              <a:buChar char="ü"/>
            </a:pPr>
            <a:r>
              <a:rPr lang="es-ES" sz="8000" b="1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  </a:t>
            </a:r>
            <a:r>
              <a:rPr lang="es-ES" sz="8000" b="1" i="1" u="sng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MCPP</a:t>
            </a:r>
            <a:r>
              <a:rPr lang="es-ES" sz="8000" b="1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                                 </a:t>
            </a:r>
            <a:r>
              <a:rPr lang="es-ES" sz="8000" b="1" i="1" u="sng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Clopyralid</a:t>
            </a:r>
            <a:endParaRPr lang="es-ES" sz="8000" b="1" i="1" u="sng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Calibri"/>
            </a:endParaRPr>
          </a:p>
          <a:p>
            <a:pPr algn="l">
              <a:spcBef>
                <a:spcPct val="50000"/>
              </a:spcBef>
              <a:buClr>
                <a:srgbClr val="9900CC"/>
              </a:buClr>
              <a:buFont typeface="Wingdings" pitchFamily="2" charset="2"/>
              <a:buChar char="ü"/>
            </a:pPr>
            <a:r>
              <a:rPr lang="es-ES" sz="8000" b="1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  </a:t>
            </a:r>
            <a:r>
              <a:rPr lang="es-ES" sz="8000" b="1" i="1" u="sng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MCPA</a:t>
            </a:r>
            <a:r>
              <a:rPr lang="es-ES" sz="8000" b="1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                                 </a:t>
            </a:r>
            <a:r>
              <a:rPr lang="es-ES" sz="8000" b="1" i="1" u="sng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Bromoxynil</a:t>
            </a:r>
            <a:endParaRPr lang="es-ES" sz="8000" b="1" i="1" u="sng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Calibri"/>
            </a:endParaRPr>
          </a:p>
          <a:p>
            <a:pPr algn="l">
              <a:spcBef>
                <a:spcPct val="50000"/>
              </a:spcBef>
              <a:buClr>
                <a:srgbClr val="9900CC"/>
              </a:buClr>
              <a:buFont typeface="Wingdings" pitchFamily="2" charset="2"/>
              <a:buChar char="ü"/>
            </a:pPr>
            <a:r>
              <a:rPr lang="es-ES" sz="8000" b="1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  </a:t>
            </a:r>
            <a:r>
              <a:rPr lang="es-ES" sz="8000" b="1" i="1" u="sng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Dicamba</a:t>
            </a:r>
            <a:endParaRPr lang="es-ES" sz="8000" b="1" i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Calibri"/>
            </a:endParaRPr>
          </a:p>
          <a:p>
            <a:pPr algn="l">
              <a:spcBef>
                <a:spcPct val="50000"/>
              </a:spcBef>
              <a:buClr>
                <a:srgbClr val="9900CC"/>
              </a:buClr>
            </a:pPr>
            <a:r>
              <a:rPr lang="es-ES" sz="8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→ Hoja estrecha: </a:t>
            </a:r>
          </a:p>
          <a:p>
            <a:pPr algn="l">
              <a:spcBef>
                <a:spcPct val="50000"/>
              </a:spcBef>
              <a:buClr>
                <a:srgbClr val="9900CC"/>
              </a:buClr>
              <a:buFont typeface="Wingdings" pitchFamily="2" charset="2"/>
              <a:buChar char="ü"/>
            </a:pPr>
            <a:r>
              <a:rPr lang="es-ES" sz="8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  </a:t>
            </a:r>
            <a:r>
              <a:rPr lang="es-ES" sz="8000" b="1" i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Metharsonate</a:t>
            </a:r>
            <a:r>
              <a:rPr lang="es-ES" sz="8000" b="1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                </a:t>
            </a:r>
            <a:r>
              <a:rPr lang="es-ES" sz="8000" b="1" i="1" u="sng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Metribuzina</a:t>
            </a:r>
            <a:endParaRPr lang="es-ES" sz="8000" b="1" i="1" u="sng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Calibri"/>
            </a:endParaRPr>
          </a:p>
          <a:p>
            <a:pPr algn="l">
              <a:spcBef>
                <a:spcPct val="50000"/>
              </a:spcBef>
              <a:buClr>
                <a:srgbClr val="9900CC"/>
              </a:buClr>
              <a:buFont typeface="Wingdings" pitchFamily="2" charset="2"/>
              <a:buChar char="ü"/>
            </a:pPr>
            <a:r>
              <a:rPr lang="es-ES" sz="8000" b="1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  </a:t>
            </a:r>
            <a:r>
              <a:rPr lang="es-ES" sz="8000" b="1" i="1" u="sng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Fenoxaprop</a:t>
            </a:r>
            <a:r>
              <a:rPr lang="es-ES" sz="8000" b="1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                     </a:t>
            </a:r>
            <a:r>
              <a:rPr lang="es-ES" sz="8000" b="1" i="1" u="sng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Rimsulfuron</a:t>
            </a:r>
            <a:endParaRPr lang="es-ES" sz="8000" b="1" i="1" u="sng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Calibri"/>
            </a:endParaRPr>
          </a:p>
          <a:p>
            <a:pPr algn="l">
              <a:spcBef>
                <a:spcPct val="50000"/>
              </a:spcBef>
              <a:buClr>
                <a:srgbClr val="9900CC"/>
              </a:buClr>
              <a:buFont typeface="Wingdings" pitchFamily="2" charset="2"/>
              <a:buChar char="ü"/>
            </a:pPr>
            <a:r>
              <a:rPr lang="es-ES" sz="8000" b="1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  </a:t>
            </a:r>
            <a:r>
              <a:rPr lang="es-ES" sz="8000" b="1" i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Dithiopyr</a:t>
            </a:r>
            <a:endParaRPr lang="es-ES" sz="8000" b="1" i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Calibri"/>
            </a:endParaRPr>
          </a:p>
          <a:p>
            <a:pPr algn="l">
              <a:spcBef>
                <a:spcPct val="50000"/>
              </a:spcBef>
              <a:buClr>
                <a:srgbClr val="9900CC"/>
              </a:buClr>
              <a:buFont typeface="Wingdings" pitchFamily="2" charset="2"/>
              <a:buChar char="ü"/>
            </a:pPr>
            <a:r>
              <a:rPr lang="es-ES" sz="8000" b="1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  </a:t>
            </a:r>
            <a:r>
              <a:rPr lang="es-ES" sz="8000" b="1" i="1" u="sng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Quinclorac</a:t>
            </a:r>
            <a:endParaRPr lang="es-ES" sz="8000" b="1" i="1" u="sng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Calibri"/>
            </a:endParaRPr>
          </a:p>
          <a:p>
            <a:pPr algn="l">
              <a:spcBef>
                <a:spcPct val="50000"/>
              </a:spcBef>
              <a:buClr>
                <a:srgbClr val="9900CC"/>
              </a:buClr>
            </a:pPr>
            <a:endParaRPr lang="es-ES" sz="80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Calibri"/>
            </a:endParaRPr>
          </a:p>
          <a:p>
            <a:pPr algn="l">
              <a:spcBef>
                <a:spcPct val="50000"/>
              </a:spcBef>
              <a:buClr>
                <a:srgbClr val="9900CC"/>
              </a:buClr>
              <a:buFont typeface="Wingdings" pitchFamily="2" charset="2"/>
              <a:buChar char="ü"/>
            </a:pPr>
            <a:endParaRPr lang="es-ES" sz="80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Calibri"/>
            </a:endParaRPr>
          </a:p>
          <a:p>
            <a:pPr algn="l">
              <a:spcBef>
                <a:spcPct val="50000"/>
              </a:spcBef>
              <a:buClr>
                <a:srgbClr val="9900CC"/>
              </a:buClr>
            </a:pPr>
            <a:endParaRPr lang="es-ES" sz="96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Calibri"/>
            </a:endParaRPr>
          </a:p>
          <a:p>
            <a:pPr algn="l">
              <a:spcBef>
                <a:spcPct val="50000"/>
              </a:spcBef>
              <a:buClr>
                <a:srgbClr val="9900CC"/>
              </a:buClr>
            </a:pPr>
            <a:endParaRPr lang="es-ES" sz="11200" b="1" u="sng" dirty="0" smtClean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l">
              <a:spcBef>
                <a:spcPct val="50000"/>
              </a:spcBef>
              <a:buClr>
                <a:srgbClr val="9900CC"/>
              </a:buClr>
            </a:pPr>
            <a:endParaRPr lang="es-ES" sz="80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Calibri"/>
            </a:endParaRPr>
          </a:p>
          <a:p>
            <a:pPr algn="just">
              <a:spcBef>
                <a:spcPct val="50000"/>
              </a:spcBef>
              <a:buClr>
                <a:srgbClr val="9900CC"/>
              </a:buClr>
            </a:pPr>
            <a:endParaRPr lang="es-ES" sz="80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Calibri"/>
            </a:endParaRPr>
          </a:p>
          <a:p>
            <a:pPr algn="just">
              <a:spcBef>
                <a:spcPct val="50000"/>
              </a:spcBef>
              <a:buClr>
                <a:srgbClr val="9900CC"/>
              </a:buClr>
            </a:pPr>
            <a:endParaRPr lang="es-ES" sz="80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Calibri"/>
            </a:endParaRPr>
          </a:p>
          <a:p>
            <a:pPr algn="just">
              <a:spcBef>
                <a:spcPct val="50000"/>
              </a:spcBef>
              <a:buClr>
                <a:srgbClr val="9900CC"/>
              </a:buClr>
            </a:pPr>
            <a:endParaRPr lang="es-ES" sz="80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Calibri"/>
            </a:endParaRPr>
          </a:p>
          <a:p>
            <a:pPr algn="just">
              <a:spcBef>
                <a:spcPct val="50000"/>
              </a:spcBef>
              <a:buClr>
                <a:srgbClr val="9900CC"/>
              </a:buClr>
            </a:pPr>
            <a:r>
              <a:rPr lang="es-ES" sz="8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             </a:t>
            </a:r>
            <a:endParaRPr lang="es-ES" sz="8000" b="1" u="sng" dirty="0" smtClean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just">
              <a:spcBef>
                <a:spcPct val="50000"/>
              </a:spcBef>
              <a:buClr>
                <a:srgbClr val="9900CC"/>
              </a:buClr>
            </a:pPr>
            <a:r>
              <a:rPr lang="es-ES" sz="8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  </a:t>
            </a:r>
          </a:p>
          <a:p>
            <a:pPr algn="just">
              <a:spcBef>
                <a:spcPct val="50000"/>
              </a:spcBef>
              <a:buClr>
                <a:srgbClr val="9900CC"/>
              </a:buClr>
            </a:pPr>
            <a:r>
              <a:rPr lang="es-ES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                 </a:t>
            </a:r>
            <a:endParaRPr lang="es-ES" sz="20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>
              <a:spcBef>
                <a:spcPct val="0"/>
              </a:spcBef>
            </a:pPr>
            <a:endParaRPr lang="es-ES" sz="5600" b="1" dirty="0" smtClean="0">
              <a:solidFill>
                <a:schemeClr val="accent3">
                  <a:tint val="90000"/>
                  <a:satMod val="120000"/>
                </a:schemeClr>
              </a:solidFill>
              <a:effectLst>
                <a:outerShdw blurRad="38100" dist="25400" dir="5400000" algn="tl" rotWithShape="0">
                  <a:srgbClr val="000000">
                    <a:alpha val="43000"/>
                  </a:srgbClr>
                </a:outerShdw>
              </a:effectLst>
              <a:latin typeface="+mj-lt"/>
              <a:ea typeface="+mj-ea"/>
              <a:cs typeface="+mj-cs"/>
            </a:endParaRPr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42910" y="500042"/>
            <a:ext cx="7851648" cy="971544"/>
          </a:xfrm>
        </p:spPr>
        <p:txBody>
          <a:bodyPr>
            <a:normAutofit/>
          </a:bodyPr>
          <a:lstStyle/>
          <a:p>
            <a:pPr algn="ctr"/>
            <a:r>
              <a:rPr lang="es-ES" dirty="0" smtClean="0">
                <a:solidFill>
                  <a:srgbClr val="FFFF00"/>
                </a:solidFill>
              </a:rPr>
              <a:t>MANTENIMIENTO</a:t>
            </a:r>
            <a:endParaRPr lang="es-ES" dirty="0">
              <a:solidFill>
                <a:srgbClr val="FFFF00"/>
              </a:solidFill>
            </a:endParaRPr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642910" y="1500150"/>
            <a:ext cx="8215370" cy="5643626"/>
          </a:xfrm>
        </p:spPr>
        <p:txBody>
          <a:bodyPr>
            <a:normAutofit fontScale="25000" lnSpcReduction="20000"/>
          </a:bodyPr>
          <a:lstStyle/>
          <a:p>
            <a:pPr algn="l">
              <a:spcBef>
                <a:spcPct val="50000"/>
              </a:spcBef>
              <a:buClr>
                <a:srgbClr val="9900CC"/>
              </a:buClr>
              <a:buFont typeface="Wingdings" pitchFamily="2" charset="2"/>
              <a:buChar char="q"/>
            </a:pPr>
            <a:r>
              <a:rPr lang="es-ES" sz="112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s-ES" sz="11200" b="1" u="sng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Herbicidas</a:t>
            </a:r>
          </a:p>
          <a:p>
            <a:pPr algn="l">
              <a:spcBef>
                <a:spcPct val="50000"/>
              </a:spcBef>
              <a:buClr>
                <a:srgbClr val="9900CC"/>
              </a:buClr>
              <a:buFont typeface="Wingdings" pitchFamily="2" charset="2"/>
              <a:buChar char="v"/>
            </a:pPr>
            <a:r>
              <a:rPr lang="es-ES" sz="8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s-ES" sz="8000" b="1" u="sng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Herbicidas no selectivos</a:t>
            </a:r>
          </a:p>
          <a:p>
            <a:pPr algn="l">
              <a:spcBef>
                <a:spcPct val="50000"/>
              </a:spcBef>
              <a:buClr>
                <a:srgbClr val="9900CC"/>
              </a:buClr>
            </a:pPr>
            <a:r>
              <a:rPr lang="es-ES" sz="8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→ Herbicidas que matan todas las plantas que mojan</a:t>
            </a:r>
            <a:endParaRPr lang="es-ES" sz="8000" b="1" u="sng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l">
              <a:spcBef>
                <a:spcPct val="50000"/>
              </a:spcBef>
              <a:buClr>
                <a:srgbClr val="9900CC"/>
              </a:buClr>
              <a:buFont typeface="Wingdings" pitchFamily="2" charset="2"/>
              <a:buChar char="ü"/>
            </a:pPr>
            <a:r>
              <a:rPr lang="es-ES" sz="8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  </a:t>
            </a:r>
            <a:r>
              <a:rPr lang="es-ES" sz="8000" b="1" i="1" u="sng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Diquat</a:t>
            </a:r>
            <a:r>
              <a:rPr lang="es-ES" sz="8000" b="1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                                  </a:t>
            </a:r>
            <a:endParaRPr lang="es-ES" sz="8000" b="1" i="1" u="sng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Calibri"/>
            </a:endParaRPr>
          </a:p>
          <a:p>
            <a:pPr algn="l">
              <a:spcBef>
                <a:spcPct val="50000"/>
              </a:spcBef>
              <a:buClr>
                <a:srgbClr val="9900CC"/>
              </a:buClr>
              <a:buFont typeface="Wingdings" pitchFamily="2" charset="2"/>
              <a:buChar char="ü"/>
            </a:pPr>
            <a:r>
              <a:rPr lang="es-ES" sz="8000" b="1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  </a:t>
            </a:r>
            <a:r>
              <a:rPr lang="es-ES" sz="8000" b="1" i="1" u="sng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Pelargonic</a:t>
            </a:r>
            <a:r>
              <a:rPr lang="es-ES" sz="8000" b="1" i="1" u="sng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</a:t>
            </a:r>
            <a:r>
              <a:rPr lang="es-ES" sz="8000" b="1" i="1" u="sng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Acid</a:t>
            </a:r>
            <a:r>
              <a:rPr lang="es-ES" sz="8000" b="1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                                 </a:t>
            </a:r>
            <a:endParaRPr lang="es-ES" sz="8000" b="1" i="1" u="sng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Calibri"/>
            </a:endParaRPr>
          </a:p>
          <a:p>
            <a:pPr algn="l">
              <a:spcBef>
                <a:spcPct val="50000"/>
              </a:spcBef>
              <a:buClr>
                <a:srgbClr val="9900CC"/>
              </a:buClr>
              <a:buFont typeface="Wingdings" pitchFamily="2" charset="2"/>
              <a:buChar char="ü"/>
            </a:pPr>
            <a:r>
              <a:rPr lang="es-ES" sz="8000" b="1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  </a:t>
            </a:r>
            <a:r>
              <a:rPr lang="es-ES" sz="8000" b="1" i="1" u="sng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Glufosinate</a:t>
            </a:r>
            <a:r>
              <a:rPr lang="es-ES" sz="8000" b="1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                          </a:t>
            </a:r>
            <a:endParaRPr lang="es-ES" sz="8000" b="1" i="1" u="sng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Calibri"/>
            </a:endParaRPr>
          </a:p>
          <a:p>
            <a:pPr algn="l">
              <a:spcBef>
                <a:spcPct val="50000"/>
              </a:spcBef>
              <a:buClr>
                <a:srgbClr val="9900CC"/>
              </a:buClr>
              <a:buFont typeface="Wingdings" pitchFamily="2" charset="2"/>
              <a:buChar char="ü"/>
            </a:pPr>
            <a:r>
              <a:rPr lang="es-ES" sz="8000" b="1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  </a:t>
            </a:r>
            <a:r>
              <a:rPr lang="es-ES" sz="8000" b="1" i="1" u="sng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Glyphosate</a:t>
            </a:r>
            <a:endParaRPr lang="es-ES" sz="8000" b="1" i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Calibri"/>
            </a:endParaRPr>
          </a:p>
          <a:p>
            <a:pPr algn="l">
              <a:spcBef>
                <a:spcPct val="50000"/>
              </a:spcBef>
              <a:buClr>
                <a:srgbClr val="9900CC"/>
              </a:buClr>
            </a:pPr>
            <a:endParaRPr lang="es-ES" sz="80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Calibri"/>
            </a:endParaRPr>
          </a:p>
          <a:p>
            <a:pPr algn="l">
              <a:spcBef>
                <a:spcPct val="50000"/>
              </a:spcBef>
              <a:buClr>
                <a:srgbClr val="9900CC"/>
              </a:buClr>
              <a:buFont typeface="Wingdings" pitchFamily="2" charset="2"/>
              <a:buChar char="ü"/>
            </a:pPr>
            <a:endParaRPr lang="es-ES" sz="80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Calibri"/>
            </a:endParaRPr>
          </a:p>
          <a:p>
            <a:pPr algn="l">
              <a:spcBef>
                <a:spcPct val="50000"/>
              </a:spcBef>
              <a:buClr>
                <a:srgbClr val="9900CC"/>
              </a:buClr>
            </a:pPr>
            <a:endParaRPr lang="es-ES" sz="96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Calibri"/>
            </a:endParaRPr>
          </a:p>
          <a:p>
            <a:pPr algn="l">
              <a:spcBef>
                <a:spcPct val="50000"/>
              </a:spcBef>
              <a:buClr>
                <a:srgbClr val="9900CC"/>
              </a:buClr>
            </a:pPr>
            <a:endParaRPr lang="es-ES" sz="11200" b="1" u="sng" dirty="0" smtClean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l">
              <a:spcBef>
                <a:spcPct val="50000"/>
              </a:spcBef>
              <a:buClr>
                <a:srgbClr val="9900CC"/>
              </a:buClr>
            </a:pPr>
            <a:endParaRPr lang="es-ES" sz="80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Calibri"/>
            </a:endParaRPr>
          </a:p>
          <a:p>
            <a:pPr algn="just">
              <a:spcBef>
                <a:spcPct val="50000"/>
              </a:spcBef>
              <a:buClr>
                <a:srgbClr val="9900CC"/>
              </a:buClr>
            </a:pPr>
            <a:endParaRPr lang="es-ES" sz="80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Calibri"/>
            </a:endParaRPr>
          </a:p>
          <a:p>
            <a:pPr algn="just">
              <a:spcBef>
                <a:spcPct val="50000"/>
              </a:spcBef>
              <a:buClr>
                <a:srgbClr val="9900CC"/>
              </a:buClr>
            </a:pPr>
            <a:endParaRPr lang="es-ES" sz="80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Calibri"/>
            </a:endParaRPr>
          </a:p>
          <a:p>
            <a:pPr algn="just">
              <a:spcBef>
                <a:spcPct val="50000"/>
              </a:spcBef>
              <a:buClr>
                <a:srgbClr val="9900CC"/>
              </a:buClr>
            </a:pPr>
            <a:endParaRPr lang="es-ES" sz="80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Calibri"/>
            </a:endParaRPr>
          </a:p>
          <a:p>
            <a:pPr algn="just">
              <a:spcBef>
                <a:spcPct val="50000"/>
              </a:spcBef>
              <a:buClr>
                <a:srgbClr val="9900CC"/>
              </a:buClr>
            </a:pPr>
            <a:r>
              <a:rPr lang="es-ES" sz="8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             </a:t>
            </a:r>
            <a:endParaRPr lang="es-ES" sz="8000" b="1" u="sng" dirty="0" smtClean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just">
              <a:spcBef>
                <a:spcPct val="50000"/>
              </a:spcBef>
              <a:buClr>
                <a:srgbClr val="9900CC"/>
              </a:buClr>
            </a:pPr>
            <a:r>
              <a:rPr lang="es-ES" sz="8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  </a:t>
            </a:r>
          </a:p>
          <a:p>
            <a:pPr algn="just">
              <a:spcBef>
                <a:spcPct val="50000"/>
              </a:spcBef>
              <a:buClr>
                <a:srgbClr val="9900CC"/>
              </a:buClr>
            </a:pPr>
            <a:r>
              <a:rPr lang="es-ES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                 </a:t>
            </a:r>
            <a:endParaRPr lang="es-ES" sz="20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>
              <a:spcBef>
                <a:spcPct val="0"/>
              </a:spcBef>
            </a:pPr>
            <a:endParaRPr lang="es-ES" sz="5600" b="1" dirty="0" smtClean="0">
              <a:solidFill>
                <a:schemeClr val="accent3">
                  <a:tint val="90000"/>
                  <a:satMod val="120000"/>
                </a:schemeClr>
              </a:solidFill>
              <a:effectLst>
                <a:outerShdw blurRad="38100" dist="25400" dir="5400000" algn="tl" rotWithShape="0">
                  <a:srgbClr val="000000">
                    <a:alpha val="43000"/>
                  </a:srgbClr>
                </a:outerShdw>
              </a:effectLst>
              <a:latin typeface="+mj-lt"/>
              <a:ea typeface="+mj-ea"/>
              <a:cs typeface="+mj-cs"/>
            </a:endParaRPr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42910" y="500042"/>
            <a:ext cx="7851648" cy="971544"/>
          </a:xfrm>
        </p:spPr>
        <p:txBody>
          <a:bodyPr>
            <a:normAutofit/>
          </a:bodyPr>
          <a:lstStyle/>
          <a:p>
            <a:pPr algn="ctr"/>
            <a:r>
              <a:rPr lang="es-ES" dirty="0" smtClean="0">
                <a:solidFill>
                  <a:srgbClr val="FFFF00"/>
                </a:solidFill>
              </a:rPr>
              <a:t>MANTENIMIENTO</a:t>
            </a:r>
            <a:endParaRPr lang="es-ES" dirty="0">
              <a:solidFill>
                <a:srgbClr val="FFFF00"/>
              </a:solidFill>
            </a:endParaRPr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642910" y="1500150"/>
            <a:ext cx="8215370" cy="5643626"/>
          </a:xfrm>
        </p:spPr>
        <p:txBody>
          <a:bodyPr>
            <a:normAutofit fontScale="25000" lnSpcReduction="20000"/>
          </a:bodyPr>
          <a:lstStyle/>
          <a:p>
            <a:pPr algn="l">
              <a:spcBef>
                <a:spcPct val="50000"/>
              </a:spcBef>
              <a:buClr>
                <a:srgbClr val="9900CC"/>
              </a:buClr>
              <a:buFont typeface="Wingdings" pitchFamily="2" charset="2"/>
              <a:buChar char="q"/>
            </a:pPr>
            <a:r>
              <a:rPr lang="es-ES" sz="112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s-ES" sz="11200" b="1" u="sng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Humectantes</a:t>
            </a:r>
          </a:p>
          <a:p>
            <a:pPr algn="l">
              <a:spcBef>
                <a:spcPct val="50000"/>
              </a:spcBef>
              <a:buClr>
                <a:srgbClr val="9900CC"/>
              </a:buClr>
            </a:pPr>
            <a:endParaRPr lang="es-ES" sz="8000" b="1" u="sng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l">
              <a:spcBef>
                <a:spcPct val="50000"/>
              </a:spcBef>
              <a:buClr>
                <a:srgbClr val="9900CC"/>
              </a:buClr>
            </a:pPr>
            <a:r>
              <a:rPr lang="es-ES" sz="8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→ Aseguran la humedad necesaria en el suelo para la planta</a:t>
            </a:r>
          </a:p>
          <a:p>
            <a:pPr algn="l">
              <a:spcBef>
                <a:spcPct val="50000"/>
              </a:spcBef>
              <a:buClr>
                <a:srgbClr val="9900CC"/>
              </a:buClr>
            </a:pPr>
            <a:endParaRPr lang="es-ES" sz="80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Calibri"/>
            </a:endParaRPr>
          </a:p>
          <a:p>
            <a:pPr algn="l">
              <a:spcBef>
                <a:spcPct val="50000"/>
              </a:spcBef>
              <a:buClr>
                <a:srgbClr val="9900CC"/>
              </a:buClr>
            </a:pPr>
            <a:r>
              <a:rPr lang="es-ES" sz="8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→ Mejoran la penetración de agua en suelos secos o con hidrofobia</a:t>
            </a:r>
          </a:p>
          <a:p>
            <a:pPr algn="l">
              <a:spcBef>
                <a:spcPct val="50000"/>
              </a:spcBef>
              <a:buClr>
                <a:srgbClr val="9900CC"/>
              </a:buClr>
            </a:pPr>
            <a:endParaRPr lang="es-ES" sz="80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Calibri"/>
            </a:endParaRPr>
          </a:p>
          <a:p>
            <a:pPr algn="l">
              <a:spcBef>
                <a:spcPct val="50000"/>
              </a:spcBef>
              <a:buClr>
                <a:srgbClr val="9900CC"/>
              </a:buClr>
            </a:pPr>
            <a:r>
              <a:rPr lang="es-ES" sz="8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→ Alivian las manchas de secas o “</a:t>
            </a:r>
            <a:r>
              <a:rPr lang="es-ES" sz="8000" b="1" i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dry</a:t>
            </a:r>
            <a:r>
              <a:rPr lang="es-ES" sz="8000" b="1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</a:t>
            </a:r>
            <a:r>
              <a:rPr lang="es-ES" sz="8000" b="1" i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spots</a:t>
            </a:r>
            <a:r>
              <a:rPr lang="es-ES" sz="8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”</a:t>
            </a:r>
          </a:p>
          <a:p>
            <a:pPr algn="l">
              <a:spcBef>
                <a:spcPct val="50000"/>
              </a:spcBef>
              <a:buClr>
                <a:srgbClr val="9900CC"/>
              </a:buClr>
            </a:pPr>
            <a:endParaRPr lang="es-ES" sz="8000" b="1" u="sng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l">
              <a:spcBef>
                <a:spcPct val="50000"/>
              </a:spcBef>
              <a:buClr>
                <a:srgbClr val="9900CC"/>
              </a:buClr>
            </a:pPr>
            <a:r>
              <a:rPr lang="es-ES" sz="8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→ Herramienta relativamente nueva</a:t>
            </a:r>
            <a:endParaRPr lang="es-ES" sz="8000" b="1" u="sng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l">
              <a:spcBef>
                <a:spcPct val="50000"/>
              </a:spcBef>
              <a:buClr>
                <a:srgbClr val="9900CC"/>
              </a:buClr>
            </a:pPr>
            <a:endParaRPr lang="es-ES" sz="80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Calibri"/>
            </a:endParaRPr>
          </a:p>
          <a:p>
            <a:pPr algn="l">
              <a:spcBef>
                <a:spcPct val="50000"/>
              </a:spcBef>
              <a:buClr>
                <a:srgbClr val="9900CC"/>
              </a:buClr>
              <a:buFont typeface="Wingdings" pitchFamily="2" charset="2"/>
              <a:buChar char="ü"/>
            </a:pPr>
            <a:endParaRPr lang="es-ES" sz="80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Calibri"/>
            </a:endParaRPr>
          </a:p>
          <a:p>
            <a:pPr algn="l">
              <a:spcBef>
                <a:spcPct val="50000"/>
              </a:spcBef>
              <a:buClr>
                <a:srgbClr val="9900CC"/>
              </a:buClr>
            </a:pPr>
            <a:endParaRPr lang="es-ES" sz="96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Calibri"/>
            </a:endParaRPr>
          </a:p>
          <a:p>
            <a:pPr algn="l">
              <a:spcBef>
                <a:spcPct val="50000"/>
              </a:spcBef>
              <a:buClr>
                <a:srgbClr val="9900CC"/>
              </a:buClr>
            </a:pPr>
            <a:endParaRPr lang="es-ES" sz="11200" b="1" u="sng" dirty="0" smtClean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l">
              <a:spcBef>
                <a:spcPct val="50000"/>
              </a:spcBef>
              <a:buClr>
                <a:srgbClr val="9900CC"/>
              </a:buClr>
            </a:pPr>
            <a:endParaRPr lang="es-ES" sz="80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Calibri"/>
            </a:endParaRPr>
          </a:p>
          <a:p>
            <a:pPr algn="just">
              <a:spcBef>
                <a:spcPct val="50000"/>
              </a:spcBef>
              <a:buClr>
                <a:srgbClr val="9900CC"/>
              </a:buClr>
            </a:pPr>
            <a:endParaRPr lang="es-ES" sz="80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Calibri"/>
            </a:endParaRPr>
          </a:p>
          <a:p>
            <a:pPr algn="just">
              <a:spcBef>
                <a:spcPct val="50000"/>
              </a:spcBef>
              <a:buClr>
                <a:srgbClr val="9900CC"/>
              </a:buClr>
            </a:pPr>
            <a:endParaRPr lang="es-ES" sz="80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Calibri"/>
            </a:endParaRPr>
          </a:p>
          <a:p>
            <a:pPr algn="just">
              <a:spcBef>
                <a:spcPct val="50000"/>
              </a:spcBef>
              <a:buClr>
                <a:srgbClr val="9900CC"/>
              </a:buClr>
            </a:pPr>
            <a:endParaRPr lang="es-ES" sz="80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Calibri"/>
            </a:endParaRPr>
          </a:p>
          <a:p>
            <a:pPr algn="just">
              <a:spcBef>
                <a:spcPct val="50000"/>
              </a:spcBef>
              <a:buClr>
                <a:srgbClr val="9900CC"/>
              </a:buClr>
            </a:pPr>
            <a:r>
              <a:rPr lang="es-ES" sz="8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             </a:t>
            </a:r>
            <a:endParaRPr lang="es-ES" sz="8000" b="1" u="sng" dirty="0" smtClean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just">
              <a:spcBef>
                <a:spcPct val="50000"/>
              </a:spcBef>
              <a:buClr>
                <a:srgbClr val="9900CC"/>
              </a:buClr>
            </a:pPr>
            <a:r>
              <a:rPr lang="es-ES" sz="8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  </a:t>
            </a:r>
          </a:p>
          <a:p>
            <a:pPr algn="just">
              <a:spcBef>
                <a:spcPct val="50000"/>
              </a:spcBef>
              <a:buClr>
                <a:srgbClr val="9900CC"/>
              </a:buClr>
            </a:pPr>
            <a:r>
              <a:rPr lang="es-ES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                 </a:t>
            </a:r>
            <a:endParaRPr lang="es-ES" sz="20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>
              <a:spcBef>
                <a:spcPct val="0"/>
              </a:spcBef>
            </a:pPr>
            <a:endParaRPr lang="es-ES" sz="5600" b="1" dirty="0" smtClean="0">
              <a:solidFill>
                <a:schemeClr val="accent3">
                  <a:tint val="90000"/>
                  <a:satMod val="120000"/>
                </a:schemeClr>
              </a:solidFill>
              <a:effectLst>
                <a:outerShdw blurRad="38100" dist="25400" dir="5400000" algn="tl" rotWithShape="0">
                  <a:srgbClr val="000000">
                    <a:alpha val="43000"/>
                  </a:srgbClr>
                </a:outerShdw>
              </a:effectLst>
              <a:latin typeface="+mj-lt"/>
              <a:ea typeface="+mj-ea"/>
              <a:cs typeface="+mj-cs"/>
            </a:endParaRPr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42910" y="500042"/>
            <a:ext cx="7851648" cy="971544"/>
          </a:xfrm>
        </p:spPr>
        <p:txBody>
          <a:bodyPr>
            <a:normAutofit/>
          </a:bodyPr>
          <a:lstStyle/>
          <a:p>
            <a:pPr algn="ctr"/>
            <a:r>
              <a:rPr lang="es-ES" dirty="0" smtClean="0">
                <a:solidFill>
                  <a:srgbClr val="FFFF00"/>
                </a:solidFill>
              </a:rPr>
              <a:t>MANTENIMIENTO</a:t>
            </a:r>
            <a:endParaRPr lang="es-ES" dirty="0">
              <a:solidFill>
                <a:srgbClr val="FFFF00"/>
              </a:solidFill>
            </a:endParaRPr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642910" y="1500150"/>
            <a:ext cx="8215370" cy="5643626"/>
          </a:xfrm>
        </p:spPr>
        <p:txBody>
          <a:bodyPr>
            <a:normAutofit fontScale="25000" lnSpcReduction="20000"/>
          </a:bodyPr>
          <a:lstStyle/>
          <a:p>
            <a:pPr algn="l">
              <a:spcBef>
                <a:spcPct val="50000"/>
              </a:spcBef>
              <a:buClr>
                <a:srgbClr val="9900CC"/>
              </a:buClr>
              <a:buFont typeface="Wingdings" pitchFamily="2" charset="2"/>
              <a:buChar char="q"/>
            </a:pPr>
            <a:r>
              <a:rPr lang="es-ES" sz="112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s-ES" sz="11200" b="1" u="sng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Reguladores de crecimiento</a:t>
            </a:r>
            <a:endParaRPr lang="es-ES" sz="8000" b="1" u="sng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l">
              <a:spcBef>
                <a:spcPct val="50000"/>
              </a:spcBef>
              <a:buClr>
                <a:srgbClr val="9900CC"/>
              </a:buClr>
            </a:pPr>
            <a:r>
              <a:rPr lang="es-ES" sz="8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→ Componente orgánico, sintético o natural</a:t>
            </a:r>
          </a:p>
          <a:p>
            <a:pPr algn="l">
              <a:spcBef>
                <a:spcPct val="50000"/>
              </a:spcBef>
              <a:buClr>
                <a:srgbClr val="9900CC"/>
              </a:buClr>
            </a:pPr>
            <a:r>
              <a:rPr lang="es-ES" sz="8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→ Influye en el crecimiento y desarrollo de la planta</a:t>
            </a:r>
          </a:p>
          <a:p>
            <a:pPr algn="l">
              <a:spcBef>
                <a:spcPct val="50000"/>
              </a:spcBef>
              <a:buClr>
                <a:srgbClr val="9900CC"/>
              </a:buClr>
            </a:pPr>
            <a:r>
              <a:rPr lang="es-ES" sz="8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→ Afecta al normal desarrollo de la planta</a:t>
            </a:r>
            <a:endParaRPr lang="es-ES" sz="8000" b="1" u="sng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l">
              <a:spcBef>
                <a:spcPct val="50000"/>
              </a:spcBef>
              <a:buClr>
                <a:srgbClr val="9900CC"/>
              </a:buClr>
            </a:pPr>
            <a:r>
              <a:rPr lang="es-ES" sz="8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→ Además, se han descubierto otros beneficios:</a:t>
            </a:r>
          </a:p>
          <a:p>
            <a:pPr algn="l">
              <a:spcBef>
                <a:spcPct val="50000"/>
              </a:spcBef>
              <a:buClr>
                <a:srgbClr val="9900CC"/>
              </a:buClr>
              <a:buFont typeface="Wingdings" pitchFamily="2" charset="2"/>
              <a:buChar char="ü"/>
            </a:pPr>
            <a:r>
              <a:rPr lang="es-ES" sz="8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 Aumento en la síntesis de carbohidratos y clorofila</a:t>
            </a:r>
          </a:p>
          <a:p>
            <a:pPr algn="l">
              <a:spcBef>
                <a:spcPct val="50000"/>
              </a:spcBef>
              <a:buClr>
                <a:srgbClr val="9900CC"/>
              </a:buClr>
              <a:buFont typeface="Wingdings" pitchFamily="2" charset="2"/>
              <a:buChar char="ü"/>
            </a:pPr>
            <a:r>
              <a:rPr lang="es-ES" sz="8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Reducción de los requerimientos hídricos</a:t>
            </a:r>
          </a:p>
          <a:p>
            <a:pPr algn="l">
              <a:spcBef>
                <a:spcPct val="50000"/>
              </a:spcBef>
              <a:buClr>
                <a:srgbClr val="9900CC"/>
              </a:buClr>
              <a:buFont typeface="Wingdings" pitchFamily="2" charset="2"/>
              <a:buChar char="ü"/>
            </a:pPr>
            <a:r>
              <a:rPr lang="es-ES" sz="8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Reducción infestaciones de </a:t>
            </a:r>
            <a:r>
              <a:rPr lang="es-ES" sz="8000" b="1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Poa </a:t>
            </a:r>
            <a:r>
              <a:rPr lang="es-ES" sz="8000" b="1" i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annua</a:t>
            </a:r>
            <a:endParaRPr lang="es-ES" sz="8000" b="1" i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l">
              <a:spcBef>
                <a:spcPct val="50000"/>
              </a:spcBef>
              <a:buClr>
                <a:srgbClr val="9900CC"/>
              </a:buClr>
              <a:buFont typeface="Wingdings" pitchFamily="2" charset="2"/>
              <a:buChar char="ü"/>
            </a:pPr>
            <a:r>
              <a:rPr lang="es-ES" sz="8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Mayor tolerancia al estrés</a:t>
            </a:r>
          </a:p>
          <a:p>
            <a:pPr algn="l">
              <a:spcBef>
                <a:spcPct val="50000"/>
              </a:spcBef>
              <a:buClr>
                <a:srgbClr val="9900CC"/>
              </a:buClr>
            </a:pPr>
            <a:endParaRPr lang="es-ES" sz="80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Calibri"/>
            </a:endParaRPr>
          </a:p>
          <a:p>
            <a:pPr algn="l">
              <a:spcBef>
                <a:spcPct val="50000"/>
              </a:spcBef>
              <a:buClr>
                <a:srgbClr val="9900CC"/>
              </a:buClr>
              <a:buFont typeface="Wingdings" pitchFamily="2" charset="2"/>
              <a:buChar char="ü"/>
            </a:pPr>
            <a:endParaRPr lang="es-ES" sz="80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Calibri"/>
            </a:endParaRPr>
          </a:p>
          <a:p>
            <a:pPr algn="l">
              <a:spcBef>
                <a:spcPct val="50000"/>
              </a:spcBef>
              <a:buClr>
                <a:srgbClr val="9900CC"/>
              </a:buClr>
            </a:pPr>
            <a:endParaRPr lang="es-ES" sz="96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Calibri"/>
            </a:endParaRPr>
          </a:p>
          <a:p>
            <a:pPr algn="l">
              <a:spcBef>
                <a:spcPct val="50000"/>
              </a:spcBef>
              <a:buClr>
                <a:srgbClr val="9900CC"/>
              </a:buClr>
            </a:pPr>
            <a:endParaRPr lang="es-ES" sz="11200" b="1" u="sng" dirty="0" smtClean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l">
              <a:spcBef>
                <a:spcPct val="50000"/>
              </a:spcBef>
              <a:buClr>
                <a:srgbClr val="9900CC"/>
              </a:buClr>
            </a:pPr>
            <a:endParaRPr lang="es-ES" sz="80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Calibri"/>
            </a:endParaRPr>
          </a:p>
          <a:p>
            <a:pPr algn="just">
              <a:spcBef>
                <a:spcPct val="50000"/>
              </a:spcBef>
              <a:buClr>
                <a:srgbClr val="9900CC"/>
              </a:buClr>
            </a:pPr>
            <a:endParaRPr lang="es-ES" sz="80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Calibri"/>
            </a:endParaRPr>
          </a:p>
          <a:p>
            <a:pPr algn="just">
              <a:spcBef>
                <a:spcPct val="50000"/>
              </a:spcBef>
              <a:buClr>
                <a:srgbClr val="9900CC"/>
              </a:buClr>
            </a:pPr>
            <a:endParaRPr lang="es-ES" sz="80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Calibri"/>
            </a:endParaRPr>
          </a:p>
          <a:p>
            <a:pPr algn="just">
              <a:spcBef>
                <a:spcPct val="50000"/>
              </a:spcBef>
              <a:buClr>
                <a:srgbClr val="9900CC"/>
              </a:buClr>
            </a:pPr>
            <a:endParaRPr lang="es-ES" sz="80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Calibri"/>
            </a:endParaRPr>
          </a:p>
          <a:p>
            <a:pPr algn="just">
              <a:spcBef>
                <a:spcPct val="50000"/>
              </a:spcBef>
              <a:buClr>
                <a:srgbClr val="9900CC"/>
              </a:buClr>
            </a:pPr>
            <a:r>
              <a:rPr lang="es-ES" sz="8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             </a:t>
            </a:r>
            <a:endParaRPr lang="es-ES" sz="8000" b="1" u="sng" dirty="0" smtClean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just">
              <a:spcBef>
                <a:spcPct val="50000"/>
              </a:spcBef>
              <a:buClr>
                <a:srgbClr val="9900CC"/>
              </a:buClr>
            </a:pPr>
            <a:r>
              <a:rPr lang="es-ES" sz="8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  </a:t>
            </a:r>
          </a:p>
          <a:p>
            <a:pPr algn="just">
              <a:spcBef>
                <a:spcPct val="50000"/>
              </a:spcBef>
              <a:buClr>
                <a:srgbClr val="9900CC"/>
              </a:buClr>
            </a:pPr>
            <a:r>
              <a:rPr lang="es-ES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                 </a:t>
            </a:r>
            <a:endParaRPr lang="es-ES" sz="20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>
              <a:spcBef>
                <a:spcPct val="0"/>
              </a:spcBef>
            </a:pPr>
            <a:endParaRPr lang="es-ES" sz="5600" b="1" dirty="0" smtClean="0">
              <a:solidFill>
                <a:schemeClr val="accent3">
                  <a:tint val="90000"/>
                  <a:satMod val="120000"/>
                </a:schemeClr>
              </a:solidFill>
              <a:effectLst>
                <a:outerShdw blurRad="38100" dist="25400" dir="5400000" algn="tl" rotWithShape="0">
                  <a:srgbClr val="000000">
                    <a:alpha val="43000"/>
                  </a:srgbClr>
                </a:outerShdw>
              </a:effectLst>
              <a:latin typeface="+mj-lt"/>
              <a:ea typeface="+mj-ea"/>
              <a:cs typeface="+mj-cs"/>
            </a:endParaRPr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42910" y="500042"/>
            <a:ext cx="7851648" cy="971544"/>
          </a:xfrm>
        </p:spPr>
        <p:txBody>
          <a:bodyPr>
            <a:normAutofit/>
          </a:bodyPr>
          <a:lstStyle/>
          <a:p>
            <a:pPr algn="ctr"/>
            <a:r>
              <a:rPr lang="es-ES" dirty="0" smtClean="0">
                <a:solidFill>
                  <a:srgbClr val="FFFF00"/>
                </a:solidFill>
              </a:rPr>
              <a:t>MANTENIMIENTO</a:t>
            </a:r>
            <a:endParaRPr lang="es-ES" dirty="0">
              <a:solidFill>
                <a:srgbClr val="FFFF00"/>
              </a:solidFill>
            </a:endParaRPr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642910" y="1500150"/>
            <a:ext cx="8215370" cy="5643626"/>
          </a:xfrm>
        </p:spPr>
        <p:txBody>
          <a:bodyPr>
            <a:normAutofit fontScale="25000" lnSpcReduction="20000"/>
          </a:bodyPr>
          <a:lstStyle/>
          <a:p>
            <a:pPr algn="l">
              <a:spcBef>
                <a:spcPct val="50000"/>
              </a:spcBef>
              <a:buClr>
                <a:srgbClr val="9900CC"/>
              </a:buClr>
              <a:buFont typeface="Wingdings" pitchFamily="2" charset="2"/>
              <a:buChar char="q"/>
            </a:pPr>
            <a:r>
              <a:rPr lang="es-ES" sz="112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s-ES" sz="11200" b="1" u="sng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Reguladores de crecimiento</a:t>
            </a:r>
            <a:endParaRPr lang="es-ES" sz="8000" b="1" u="sng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l">
              <a:spcBef>
                <a:spcPct val="50000"/>
              </a:spcBef>
              <a:buClr>
                <a:srgbClr val="9900CC"/>
              </a:buClr>
            </a:pPr>
            <a:r>
              <a:rPr lang="es-ES" sz="8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→ Principales materias activas empleadas en </a:t>
            </a:r>
            <a:r>
              <a:rPr lang="es-ES" sz="80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greens</a:t>
            </a:r>
            <a:r>
              <a:rPr lang="es-ES" sz="8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y su efecto  </a:t>
            </a:r>
          </a:p>
          <a:p>
            <a:pPr algn="l">
              <a:spcBef>
                <a:spcPct val="50000"/>
              </a:spcBef>
              <a:buClr>
                <a:srgbClr val="9900CC"/>
              </a:buClr>
            </a:pPr>
            <a:endParaRPr lang="es-ES" sz="80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Calibri"/>
            </a:endParaRPr>
          </a:p>
          <a:p>
            <a:pPr algn="l">
              <a:spcBef>
                <a:spcPct val="50000"/>
              </a:spcBef>
              <a:buClr>
                <a:srgbClr val="9900CC"/>
              </a:buClr>
              <a:buFont typeface="Wingdings" pitchFamily="2" charset="2"/>
              <a:buChar char="ü"/>
            </a:pPr>
            <a:endParaRPr lang="es-ES" sz="80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Calibri"/>
            </a:endParaRPr>
          </a:p>
          <a:p>
            <a:pPr algn="l">
              <a:spcBef>
                <a:spcPct val="50000"/>
              </a:spcBef>
              <a:buClr>
                <a:srgbClr val="9900CC"/>
              </a:buClr>
            </a:pPr>
            <a:endParaRPr lang="es-ES" sz="96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Calibri"/>
            </a:endParaRPr>
          </a:p>
          <a:p>
            <a:pPr algn="l">
              <a:spcBef>
                <a:spcPct val="50000"/>
              </a:spcBef>
              <a:buClr>
                <a:srgbClr val="9900CC"/>
              </a:buClr>
            </a:pPr>
            <a:endParaRPr lang="es-ES" sz="11200" b="1" u="sng" dirty="0" smtClean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l">
              <a:spcBef>
                <a:spcPct val="50000"/>
              </a:spcBef>
              <a:buClr>
                <a:srgbClr val="9900CC"/>
              </a:buClr>
            </a:pPr>
            <a:endParaRPr lang="es-ES" sz="80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Calibri"/>
            </a:endParaRPr>
          </a:p>
          <a:p>
            <a:pPr algn="just">
              <a:spcBef>
                <a:spcPct val="50000"/>
              </a:spcBef>
              <a:buClr>
                <a:srgbClr val="9900CC"/>
              </a:buClr>
            </a:pPr>
            <a:endParaRPr lang="es-ES" sz="80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Calibri"/>
            </a:endParaRPr>
          </a:p>
          <a:p>
            <a:pPr algn="just">
              <a:spcBef>
                <a:spcPct val="50000"/>
              </a:spcBef>
              <a:buClr>
                <a:srgbClr val="9900CC"/>
              </a:buClr>
            </a:pPr>
            <a:endParaRPr lang="es-ES" sz="80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Calibri"/>
            </a:endParaRPr>
          </a:p>
          <a:p>
            <a:pPr algn="just">
              <a:spcBef>
                <a:spcPct val="50000"/>
              </a:spcBef>
              <a:buClr>
                <a:srgbClr val="9900CC"/>
              </a:buClr>
            </a:pPr>
            <a:endParaRPr lang="es-ES" sz="80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Calibri"/>
            </a:endParaRPr>
          </a:p>
          <a:p>
            <a:pPr algn="just">
              <a:spcBef>
                <a:spcPct val="50000"/>
              </a:spcBef>
              <a:buClr>
                <a:srgbClr val="9900CC"/>
              </a:buClr>
            </a:pPr>
            <a:r>
              <a:rPr lang="es-ES" sz="8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             </a:t>
            </a:r>
            <a:endParaRPr lang="es-ES" sz="8000" b="1" u="sng" dirty="0" smtClean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just">
              <a:spcBef>
                <a:spcPct val="50000"/>
              </a:spcBef>
              <a:buClr>
                <a:srgbClr val="9900CC"/>
              </a:buClr>
            </a:pPr>
            <a:r>
              <a:rPr lang="es-ES" sz="8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  </a:t>
            </a:r>
          </a:p>
          <a:p>
            <a:pPr algn="just">
              <a:spcBef>
                <a:spcPct val="50000"/>
              </a:spcBef>
              <a:buClr>
                <a:srgbClr val="9900CC"/>
              </a:buClr>
            </a:pPr>
            <a:r>
              <a:rPr lang="es-ES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                 </a:t>
            </a:r>
            <a:endParaRPr lang="es-ES" sz="20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>
              <a:spcBef>
                <a:spcPct val="0"/>
              </a:spcBef>
            </a:pPr>
            <a:endParaRPr lang="es-ES" sz="5600" b="1" dirty="0" smtClean="0">
              <a:solidFill>
                <a:schemeClr val="accent3">
                  <a:tint val="90000"/>
                  <a:satMod val="120000"/>
                </a:schemeClr>
              </a:solidFill>
              <a:effectLst>
                <a:outerShdw blurRad="38100" dist="25400" dir="5400000" algn="tl" rotWithShape="0">
                  <a:srgbClr val="000000">
                    <a:alpha val="43000"/>
                  </a:srgbClr>
                </a:outerShdw>
              </a:effectLst>
              <a:latin typeface="+mj-lt"/>
              <a:ea typeface="+mj-ea"/>
              <a:cs typeface="+mj-cs"/>
            </a:endParaRPr>
          </a:p>
        </p:txBody>
      </p:sp>
      <p:graphicFrame>
        <p:nvGraphicFramePr>
          <p:cNvPr id="4" name="3 Tabla"/>
          <p:cNvGraphicFramePr>
            <a:graphicFrameLocks noGrp="1"/>
          </p:cNvGraphicFramePr>
          <p:nvPr/>
        </p:nvGraphicFramePr>
        <p:xfrm>
          <a:off x="785786" y="2714620"/>
          <a:ext cx="7858179" cy="3302000"/>
        </p:xfrm>
        <a:graphic>
          <a:graphicData uri="http://schemas.openxmlformats.org/drawingml/2006/table">
            <a:tbl>
              <a:tblPr firstRow="1" bandRow="1">
                <a:tableStyleId>{93296810-A885-4BE3-A3E7-6D5BEEA58F35}</a:tableStyleId>
              </a:tblPr>
              <a:tblGrid>
                <a:gridCol w="1928826"/>
                <a:gridCol w="3071834"/>
                <a:gridCol w="2857519"/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s-ES" dirty="0" smtClean="0"/>
                        <a:t>Materia Activa</a:t>
                      </a:r>
                      <a:endParaRPr lang="es-ES" dirty="0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es-ES" dirty="0" smtClean="0"/>
                        <a:t>Influencia</a:t>
                      </a:r>
                      <a:endParaRPr lang="es-ES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endParaRPr lang="es-ES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b="1" dirty="0" smtClean="0">
                          <a:latin typeface="+mj-lt"/>
                        </a:rPr>
                        <a:t>Reducción crecimiento foliar</a:t>
                      </a:r>
                      <a:endParaRPr lang="es-ES" b="1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b="1" dirty="0" smtClean="0">
                          <a:latin typeface="+mj-lt"/>
                        </a:rPr>
                        <a:t>Supresión inflorescencias</a:t>
                      </a:r>
                      <a:endParaRPr lang="es-ES" b="1" dirty="0">
                        <a:latin typeface="+mj-lt"/>
                      </a:endParaRPr>
                    </a:p>
                  </a:txBody>
                  <a:tcPr/>
                </a:tc>
              </a:tr>
              <a:tr h="472766">
                <a:tc>
                  <a:txBody>
                    <a:bodyPr/>
                    <a:lstStyle/>
                    <a:p>
                      <a:pPr algn="ctr"/>
                      <a:r>
                        <a:rPr lang="es-ES" b="1" dirty="0" err="1" smtClean="0">
                          <a:latin typeface="+mj-lt"/>
                        </a:rPr>
                        <a:t>Mefluidide</a:t>
                      </a:r>
                      <a:endParaRPr lang="es-ES" b="1" dirty="0">
                        <a:latin typeface="+mj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dirty="0" smtClean="0">
                          <a:latin typeface="+mj-lt"/>
                        </a:rPr>
                        <a:t>Sí</a:t>
                      </a:r>
                      <a:endParaRPr lang="es-ES" dirty="0">
                        <a:latin typeface="+mj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dirty="0" smtClean="0">
                          <a:latin typeface="+mj-lt"/>
                        </a:rPr>
                        <a:t>Sí</a:t>
                      </a:r>
                    </a:p>
                    <a:p>
                      <a:pPr algn="ctr"/>
                      <a:endParaRPr lang="es-ES" dirty="0">
                        <a:latin typeface="+mj-lt"/>
                      </a:endParaRPr>
                    </a:p>
                  </a:txBody>
                  <a:tcPr anchor="ctr"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s-ES" b="1" dirty="0" err="1" smtClean="0">
                          <a:latin typeface="+mj-lt"/>
                        </a:rPr>
                        <a:t>Flurprimidol</a:t>
                      </a:r>
                      <a:endParaRPr lang="es-ES" b="1" dirty="0">
                        <a:latin typeface="+mj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dirty="0" smtClean="0">
                          <a:latin typeface="+mj-lt"/>
                        </a:rPr>
                        <a:t>Sí</a:t>
                      </a:r>
                    </a:p>
                    <a:p>
                      <a:pPr algn="ctr"/>
                      <a:endParaRPr lang="es-ES" dirty="0">
                        <a:latin typeface="+mj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dirty="0" smtClean="0">
                          <a:latin typeface="+mj-lt"/>
                        </a:rPr>
                        <a:t>No</a:t>
                      </a:r>
                      <a:endParaRPr lang="es-ES" dirty="0">
                        <a:latin typeface="+mj-lt"/>
                      </a:endParaRPr>
                    </a:p>
                  </a:txBody>
                  <a:tcPr anchor="ctr"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s-ES" b="1" dirty="0" err="1" smtClean="0">
                          <a:latin typeface="+mj-lt"/>
                        </a:rPr>
                        <a:t>Paclobutrazol</a:t>
                      </a:r>
                      <a:endParaRPr lang="es-ES" b="1" dirty="0">
                        <a:latin typeface="+mj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dirty="0" smtClean="0">
                          <a:latin typeface="+mj-lt"/>
                        </a:rPr>
                        <a:t>Sí</a:t>
                      </a:r>
                    </a:p>
                    <a:p>
                      <a:pPr algn="ctr"/>
                      <a:endParaRPr lang="es-ES" dirty="0">
                        <a:latin typeface="+mj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dirty="0" smtClean="0">
                          <a:latin typeface="+mj-lt"/>
                        </a:rPr>
                        <a:t>No</a:t>
                      </a:r>
                      <a:endParaRPr lang="es-ES" dirty="0">
                        <a:latin typeface="+mj-lt"/>
                      </a:endParaRPr>
                    </a:p>
                  </a:txBody>
                  <a:tcPr anchor="ctr"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s-ES" b="1" dirty="0" err="1" smtClean="0">
                          <a:latin typeface="+mj-lt"/>
                        </a:rPr>
                        <a:t>Trinexapac</a:t>
                      </a:r>
                      <a:r>
                        <a:rPr lang="es-ES" b="1" dirty="0" smtClean="0">
                          <a:latin typeface="+mj-lt"/>
                        </a:rPr>
                        <a:t>- </a:t>
                      </a:r>
                      <a:r>
                        <a:rPr lang="es-ES" b="1" dirty="0" err="1" smtClean="0">
                          <a:latin typeface="+mj-lt"/>
                        </a:rPr>
                        <a:t>ethyl</a:t>
                      </a:r>
                      <a:endParaRPr lang="es-ES" b="1" dirty="0">
                        <a:latin typeface="+mj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dirty="0" smtClean="0">
                          <a:latin typeface="+mj-lt"/>
                        </a:rPr>
                        <a:t>Sí</a:t>
                      </a:r>
                    </a:p>
                    <a:p>
                      <a:pPr algn="ctr"/>
                      <a:endParaRPr lang="es-ES" dirty="0">
                        <a:latin typeface="+mj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dirty="0" smtClean="0">
                          <a:latin typeface="+mj-lt"/>
                        </a:rPr>
                        <a:t>Parcial</a:t>
                      </a:r>
                      <a:endParaRPr lang="es-ES" dirty="0">
                        <a:latin typeface="+mj-lt"/>
                      </a:endParaRPr>
                    </a:p>
                  </a:txBody>
                  <a:tcPr anchor="ctr"/>
                </a:tc>
              </a:tr>
            </a:tbl>
          </a:graphicData>
        </a:graphic>
      </p:graphicFrame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42910" y="500042"/>
            <a:ext cx="7851648" cy="971544"/>
          </a:xfrm>
        </p:spPr>
        <p:txBody>
          <a:bodyPr>
            <a:normAutofit/>
          </a:bodyPr>
          <a:lstStyle/>
          <a:p>
            <a:pPr algn="ctr"/>
            <a:r>
              <a:rPr lang="es-ES" dirty="0" smtClean="0">
                <a:solidFill>
                  <a:srgbClr val="FFFF00"/>
                </a:solidFill>
              </a:rPr>
              <a:t>MANTENIMIENTO</a:t>
            </a:r>
            <a:endParaRPr lang="es-ES" dirty="0">
              <a:solidFill>
                <a:srgbClr val="FFFF00"/>
              </a:solidFill>
            </a:endParaRPr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642910" y="1500150"/>
            <a:ext cx="8215370" cy="5643626"/>
          </a:xfrm>
        </p:spPr>
        <p:txBody>
          <a:bodyPr>
            <a:normAutofit fontScale="25000" lnSpcReduction="20000"/>
          </a:bodyPr>
          <a:lstStyle/>
          <a:p>
            <a:pPr algn="l">
              <a:spcBef>
                <a:spcPct val="50000"/>
              </a:spcBef>
              <a:buClr>
                <a:srgbClr val="9900CC"/>
              </a:buClr>
              <a:buFont typeface="Wingdings" pitchFamily="2" charset="2"/>
              <a:buChar char="q"/>
            </a:pPr>
            <a:r>
              <a:rPr lang="es-ES" sz="112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s-ES" sz="11200" b="1" u="sng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Fertilización</a:t>
            </a:r>
          </a:p>
          <a:p>
            <a:pPr algn="l">
              <a:spcBef>
                <a:spcPct val="50000"/>
              </a:spcBef>
              <a:buClr>
                <a:srgbClr val="9900CC"/>
              </a:buClr>
              <a:buFont typeface="Wingdings" pitchFamily="2" charset="2"/>
              <a:buChar char="v"/>
            </a:pPr>
            <a:r>
              <a:rPr lang="es-ES" sz="8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s-ES" sz="8000" b="1" u="sng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Elementos nutritivos</a:t>
            </a:r>
          </a:p>
          <a:p>
            <a:pPr algn="l">
              <a:spcBef>
                <a:spcPct val="50000"/>
              </a:spcBef>
              <a:buClr>
                <a:srgbClr val="9900CC"/>
              </a:buClr>
            </a:pPr>
            <a:r>
              <a:rPr lang="es-ES" sz="8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→ Elementos químicos esenciales en las plantas:</a:t>
            </a:r>
          </a:p>
          <a:p>
            <a:pPr algn="l">
              <a:spcBef>
                <a:spcPct val="50000"/>
              </a:spcBef>
              <a:buClr>
                <a:srgbClr val="9900CC"/>
              </a:buClr>
            </a:pPr>
            <a:r>
              <a:rPr lang="es-ES" sz="9600" dirty="0" smtClean="0">
                <a:solidFill>
                  <a:srgbClr val="00FF00"/>
                </a:solidFill>
              </a:rPr>
              <a:t>Carbono (C)      Hidrógeno (H)   Oxígeno (O)   Nitrógeno (N) </a:t>
            </a:r>
          </a:p>
          <a:p>
            <a:pPr algn="l">
              <a:spcBef>
                <a:spcPct val="50000"/>
              </a:spcBef>
              <a:buClr>
                <a:srgbClr val="9900CC"/>
              </a:buClr>
            </a:pPr>
            <a:r>
              <a:rPr lang="es-ES" sz="9600" dirty="0" smtClean="0">
                <a:solidFill>
                  <a:srgbClr val="00FF00"/>
                </a:solidFill>
              </a:rPr>
              <a:t>Fósforo (P)        Potasio (K)          Azufre (S)       Calcio (Ca) </a:t>
            </a:r>
          </a:p>
          <a:p>
            <a:pPr algn="l">
              <a:spcBef>
                <a:spcPct val="50000"/>
              </a:spcBef>
              <a:buClr>
                <a:srgbClr val="9900CC"/>
              </a:buClr>
            </a:pPr>
            <a:r>
              <a:rPr lang="es-ES" sz="9600" dirty="0" smtClean="0">
                <a:solidFill>
                  <a:srgbClr val="00FF00"/>
                </a:solidFill>
              </a:rPr>
              <a:t>Magnesio (Mg) Hierro (Fe)          Zinc (Zn)    Manganeso (Mn)</a:t>
            </a:r>
          </a:p>
          <a:p>
            <a:pPr algn="l">
              <a:spcBef>
                <a:spcPct val="50000"/>
              </a:spcBef>
              <a:buClr>
                <a:srgbClr val="9900CC"/>
              </a:buClr>
            </a:pPr>
            <a:r>
              <a:rPr lang="es-ES" sz="9600" dirty="0" smtClean="0">
                <a:solidFill>
                  <a:srgbClr val="00FF00"/>
                </a:solidFill>
              </a:rPr>
              <a:t>Cobre (Cu)        Molibdeno (Mo) Boro (B)          Cloro (Cl)</a:t>
            </a:r>
          </a:p>
          <a:p>
            <a:pPr algn="l">
              <a:spcBef>
                <a:spcPct val="50000"/>
              </a:spcBef>
              <a:buClr>
                <a:srgbClr val="9900CC"/>
              </a:buClr>
            </a:pPr>
            <a:endParaRPr lang="es-ES" sz="9600" dirty="0" smtClean="0">
              <a:solidFill>
                <a:srgbClr val="00FF00"/>
              </a:solidFill>
            </a:endParaRPr>
          </a:p>
          <a:p>
            <a:pPr algn="l">
              <a:spcBef>
                <a:spcPct val="50000"/>
              </a:spcBef>
              <a:buClr>
                <a:srgbClr val="9900CC"/>
              </a:buClr>
            </a:pPr>
            <a:r>
              <a:rPr lang="es-ES" sz="8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→ Además existen otros necesarios para algunas plantas:</a:t>
            </a:r>
          </a:p>
          <a:p>
            <a:pPr algn="l">
              <a:spcBef>
                <a:spcPct val="50000"/>
              </a:spcBef>
              <a:buClr>
                <a:srgbClr val="9900CC"/>
              </a:buClr>
            </a:pPr>
            <a:r>
              <a:rPr lang="es-ES" sz="9600" dirty="0" smtClean="0">
                <a:solidFill>
                  <a:srgbClr val="00FF00"/>
                </a:solidFill>
              </a:rPr>
              <a:t>      Sodio (</a:t>
            </a:r>
            <a:r>
              <a:rPr lang="es-ES" sz="9600" dirty="0" err="1" smtClean="0">
                <a:solidFill>
                  <a:srgbClr val="00FF00"/>
                </a:solidFill>
              </a:rPr>
              <a:t>Na</a:t>
            </a:r>
            <a:r>
              <a:rPr lang="es-ES" sz="9600" dirty="0" smtClean="0">
                <a:solidFill>
                  <a:srgbClr val="00FF00"/>
                </a:solidFill>
              </a:rPr>
              <a:t>)           Silicio (Si)               Cobalto (Co)</a:t>
            </a:r>
            <a:endParaRPr lang="es-ES" sz="9600" b="1" dirty="0" smtClean="0">
              <a:solidFill>
                <a:srgbClr val="00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Calibri"/>
            </a:endParaRPr>
          </a:p>
          <a:p>
            <a:pPr algn="l">
              <a:spcBef>
                <a:spcPct val="50000"/>
              </a:spcBef>
              <a:buClr>
                <a:srgbClr val="9900CC"/>
              </a:buClr>
            </a:pPr>
            <a:endParaRPr lang="es-ES" sz="80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Calibri"/>
            </a:endParaRPr>
          </a:p>
          <a:p>
            <a:pPr algn="l">
              <a:spcBef>
                <a:spcPct val="50000"/>
              </a:spcBef>
              <a:buClr>
                <a:srgbClr val="9900CC"/>
              </a:buClr>
            </a:pPr>
            <a:endParaRPr lang="es-ES" sz="96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Calibri"/>
            </a:endParaRPr>
          </a:p>
          <a:p>
            <a:pPr algn="l">
              <a:spcBef>
                <a:spcPct val="50000"/>
              </a:spcBef>
              <a:buClr>
                <a:srgbClr val="9900CC"/>
              </a:buClr>
            </a:pPr>
            <a:endParaRPr lang="es-ES" sz="11200" b="1" u="sng" dirty="0" smtClean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l">
              <a:spcBef>
                <a:spcPct val="50000"/>
              </a:spcBef>
              <a:buClr>
                <a:srgbClr val="9900CC"/>
              </a:buClr>
            </a:pPr>
            <a:endParaRPr lang="es-ES" sz="80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Calibri"/>
            </a:endParaRPr>
          </a:p>
          <a:p>
            <a:pPr algn="just">
              <a:spcBef>
                <a:spcPct val="50000"/>
              </a:spcBef>
              <a:buClr>
                <a:srgbClr val="9900CC"/>
              </a:buClr>
            </a:pPr>
            <a:endParaRPr lang="es-ES" sz="80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Calibri"/>
            </a:endParaRPr>
          </a:p>
          <a:p>
            <a:pPr algn="just">
              <a:spcBef>
                <a:spcPct val="50000"/>
              </a:spcBef>
              <a:buClr>
                <a:srgbClr val="9900CC"/>
              </a:buClr>
            </a:pPr>
            <a:endParaRPr lang="es-ES" sz="80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Calibri"/>
            </a:endParaRPr>
          </a:p>
          <a:p>
            <a:pPr algn="just">
              <a:spcBef>
                <a:spcPct val="50000"/>
              </a:spcBef>
              <a:buClr>
                <a:srgbClr val="9900CC"/>
              </a:buClr>
            </a:pPr>
            <a:endParaRPr lang="es-ES" sz="80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Calibri"/>
            </a:endParaRPr>
          </a:p>
          <a:p>
            <a:pPr algn="just">
              <a:spcBef>
                <a:spcPct val="50000"/>
              </a:spcBef>
              <a:buClr>
                <a:srgbClr val="9900CC"/>
              </a:buClr>
            </a:pPr>
            <a:r>
              <a:rPr lang="es-ES" sz="8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             </a:t>
            </a:r>
            <a:endParaRPr lang="es-ES" sz="8000" b="1" u="sng" dirty="0" smtClean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just">
              <a:spcBef>
                <a:spcPct val="50000"/>
              </a:spcBef>
              <a:buClr>
                <a:srgbClr val="9900CC"/>
              </a:buClr>
            </a:pPr>
            <a:r>
              <a:rPr lang="es-ES" sz="8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  </a:t>
            </a:r>
          </a:p>
          <a:p>
            <a:pPr algn="just">
              <a:spcBef>
                <a:spcPct val="50000"/>
              </a:spcBef>
              <a:buClr>
                <a:srgbClr val="9900CC"/>
              </a:buClr>
            </a:pPr>
            <a:r>
              <a:rPr lang="es-ES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                 </a:t>
            </a:r>
            <a:endParaRPr lang="es-ES" sz="20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>
              <a:spcBef>
                <a:spcPct val="0"/>
              </a:spcBef>
            </a:pPr>
            <a:endParaRPr lang="es-ES" sz="5600" b="1" dirty="0" smtClean="0">
              <a:solidFill>
                <a:schemeClr val="accent3">
                  <a:tint val="90000"/>
                  <a:satMod val="120000"/>
                </a:schemeClr>
              </a:solidFill>
              <a:effectLst>
                <a:outerShdw blurRad="38100" dist="25400" dir="5400000" algn="tl" rotWithShape="0">
                  <a:srgbClr val="000000">
                    <a:alpha val="43000"/>
                  </a:srgbClr>
                </a:outerShdw>
              </a:effectLst>
              <a:latin typeface="+mj-lt"/>
              <a:ea typeface="+mj-ea"/>
              <a:cs typeface="+mj-cs"/>
            </a:endParaRPr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42910" y="500042"/>
            <a:ext cx="7851648" cy="971544"/>
          </a:xfrm>
        </p:spPr>
        <p:txBody>
          <a:bodyPr>
            <a:normAutofit/>
          </a:bodyPr>
          <a:lstStyle/>
          <a:p>
            <a:pPr algn="ctr"/>
            <a:r>
              <a:rPr lang="es-ES" dirty="0" smtClean="0">
                <a:solidFill>
                  <a:srgbClr val="FFFF00"/>
                </a:solidFill>
              </a:rPr>
              <a:t>MANTENIMIENTO</a:t>
            </a:r>
            <a:endParaRPr lang="es-ES" dirty="0">
              <a:solidFill>
                <a:srgbClr val="FFFF00"/>
              </a:solidFill>
            </a:endParaRPr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642910" y="1500150"/>
            <a:ext cx="8286808" cy="5643626"/>
          </a:xfrm>
        </p:spPr>
        <p:txBody>
          <a:bodyPr>
            <a:normAutofit fontScale="25000" lnSpcReduction="20000"/>
          </a:bodyPr>
          <a:lstStyle/>
          <a:p>
            <a:pPr algn="l">
              <a:spcBef>
                <a:spcPct val="50000"/>
              </a:spcBef>
              <a:buClr>
                <a:srgbClr val="9900CC"/>
              </a:buClr>
              <a:buFont typeface="Wingdings" pitchFamily="2" charset="2"/>
              <a:buChar char="q"/>
            </a:pPr>
            <a:r>
              <a:rPr lang="es-ES" sz="112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s-ES" sz="11200" b="1" u="sng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Fertilización</a:t>
            </a:r>
            <a:endParaRPr lang="es-ES" sz="8000" b="1" u="sng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l">
              <a:spcBef>
                <a:spcPct val="50000"/>
              </a:spcBef>
              <a:buClr>
                <a:srgbClr val="9900CC"/>
              </a:buClr>
            </a:pPr>
            <a:r>
              <a:rPr lang="es-ES" sz="8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→ Los elementos se pueden clasificar: </a:t>
            </a:r>
          </a:p>
          <a:p>
            <a:pPr algn="l">
              <a:spcBef>
                <a:spcPct val="50000"/>
              </a:spcBef>
              <a:buClr>
                <a:srgbClr val="9900CC"/>
              </a:buClr>
            </a:pPr>
            <a:r>
              <a:rPr lang="es-ES" sz="8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  a) </a:t>
            </a:r>
            <a:r>
              <a:rPr lang="es-ES" sz="8000" b="1" u="sng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Macroelementos</a:t>
            </a:r>
            <a:r>
              <a:rPr lang="es-ES" sz="8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: son los absorbidos en mayor cantidad por la </a:t>
            </a:r>
          </a:p>
          <a:p>
            <a:pPr algn="l">
              <a:spcBef>
                <a:spcPct val="50000"/>
              </a:spcBef>
              <a:buClr>
                <a:srgbClr val="9900CC"/>
              </a:buClr>
            </a:pPr>
            <a:r>
              <a:rPr lang="es-ES" sz="8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      planta (N, P, K, S, Ca y Mg)</a:t>
            </a:r>
          </a:p>
          <a:p>
            <a:pPr algn="l">
              <a:spcBef>
                <a:spcPct val="50000"/>
              </a:spcBef>
              <a:buClr>
                <a:srgbClr val="9900CC"/>
              </a:buClr>
            </a:pPr>
            <a:r>
              <a:rPr lang="es-ES" sz="8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          </a:t>
            </a:r>
            <a:r>
              <a:rPr lang="es-ES" sz="8000" b="1" u="sng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Macroelementos</a:t>
            </a:r>
            <a:r>
              <a:rPr lang="es-ES" sz="8000" b="1" u="sng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</a:t>
            </a:r>
            <a:r>
              <a:rPr lang="es-ES" sz="8000" b="1" u="sng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primarios</a:t>
            </a:r>
            <a:r>
              <a:rPr lang="es-ES" sz="8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: N, P y K</a:t>
            </a:r>
          </a:p>
          <a:p>
            <a:pPr algn="l">
              <a:spcBef>
                <a:spcPct val="50000"/>
              </a:spcBef>
              <a:buClr>
                <a:srgbClr val="9900CC"/>
              </a:buClr>
            </a:pPr>
            <a:r>
              <a:rPr lang="es-ES" sz="8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          </a:t>
            </a:r>
            <a:r>
              <a:rPr lang="es-ES" sz="8000" b="1" u="sng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Macroelementos</a:t>
            </a:r>
            <a:r>
              <a:rPr lang="es-ES" sz="8000" b="1" u="sng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</a:t>
            </a:r>
            <a:r>
              <a:rPr lang="es-ES" sz="8000" b="1" u="sng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secundarios</a:t>
            </a:r>
            <a:r>
              <a:rPr lang="es-ES" sz="8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: S, Ca y Mg</a:t>
            </a:r>
          </a:p>
          <a:p>
            <a:pPr algn="l">
              <a:spcBef>
                <a:spcPct val="50000"/>
              </a:spcBef>
              <a:buClr>
                <a:srgbClr val="9900CC"/>
              </a:buClr>
            </a:pPr>
            <a:r>
              <a:rPr lang="es-ES" sz="8000" b="1" dirty="0" smtClean="0"/>
              <a:t>      </a:t>
            </a:r>
            <a:r>
              <a:rPr lang="es-ES" sz="8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b) </a:t>
            </a:r>
            <a:r>
              <a:rPr lang="es-ES" sz="8000" b="1" u="sng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Microelementos</a:t>
            </a:r>
            <a:r>
              <a:rPr lang="es-ES" sz="8000" b="1" u="sng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:</a:t>
            </a:r>
            <a:r>
              <a:rPr lang="es-ES" sz="8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son los absorbidos en cantidades mínimas </a:t>
            </a:r>
          </a:p>
          <a:p>
            <a:pPr algn="l">
              <a:spcBef>
                <a:spcPct val="50000"/>
              </a:spcBef>
              <a:buClr>
                <a:srgbClr val="9900CC"/>
              </a:buClr>
            </a:pPr>
            <a:r>
              <a:rPr lang="es-ES" sz="8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       por la planta (Fe, Cu, Zn, Mn, Mo, B y Cl)</a:t>
            </a:r>
          </a:p>
          <a:p>
            <a:pPr algn="l">
              <a:spcBef>
                <a:spcPct val="50000"/>
              </a:spcBef>
              <a:buClr>
                <a:srgbClr val="9900CC"/>
              </a:buClr>
            </a:pPr>
            <a:endParaRPr lang="es-ES" sz="80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Calibri"/>
            </a:endParaRPr>
          </a:p>
          <a:p>
            <a:pPr algn="l">
              <a:spcBef>
                <a:spcPct val="50000"/>
              </a:spcBef>
              <a:buClr>
                <a:srgbClr val="9900CC"/>
              </a:buClr>
            </a:pPr>
            <a:r>
              <a:rPr lang="es-ES" sz="8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→ Para la planta son todos igualmente esenciales, la falta de uno de </a:t>
            </a:r>
          </a:p>
          <a:p>
            <a:pPr algn="l">
              <a:spcBef>
                <a:spcPct val="50000"/>
              </a:spcBef>
              <a:buClr>
                <a:srgbClr val="9900CC"/>
              </a:buClr>
            </a:pPr>
            <a:r>
              <a:rPr lang="es-ES" sz="8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    ellos impide completar el desarrollo de la planta</a:t>
            </a:r>
            <a:endParaRPr lang="es-ES" sz="11200" b="1" u="sng" dirty="0" smtClean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l">
              <a:spcBef>
                <a:spcPct val="50000"/>
              </a:spcBef>
              <a:buClr>
                <a:srgbClr val="9900CC"/>
              </a:buClr>
            </a:pPr>
            <a:endParaRPr lang="es-ES" sz="80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Calibri"/>
            </a:endParaRPr>
          </a:p>
          <a:p>
            <a:pPr algn="just">
              <a:spcBef>
                <a:spcPct val="50000"/>
              </a:spcBef>
              <a:buClr>
                <a:srgbClr val="9900CC"/>
              </a:buClr>
            </a:pPr>
            <a:endParaRPr lang="es-ES" sz="80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Calibri"/>
            </a:endParaRPr>
          </a:p>
          <a:p>
            <a:pPr algn="just">
              <a:spcBef>
                <a:spcPct val="50000"/>
              </a:spcBef>
              <a:buClr>
                <a:srgbClr val="9900CC"/>
              </a:buClr>
            </a:pPr>
            <a:endParaRPr lang="es-ES" sz="80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Calibri"/>
            </a:endParaRPr>
          </a:p>
          <a:p>
            <a:pPr algn="just">
              <a:spcBef>
                <a:spcPct val="50000"/>
              </a:spcBef>
              <a:buClr>
                <a:srgbClr val="9900CC"/>
              </a:buClr>
            </a:pPr>
            <a:endParaRPr lang="es-ES" sz="80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Calibri"/>
            </a:endParaRPr>
          </a:p>
          <a:p>
            <a:pPr algn="just">
              <a:spcBef>
                <a:spcPct val="50000"/>
              </a:spcBef>
              <a:buClr>
                <a:srgbClr val="9900CC"/>
              </a:buClr>
            </a:pPr>
            <a:r>
              <a:rPr lang="es-ES" sz="8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             </a:t>
            </a:r>
            <a:endParaRPr lang="es-ES" sz="8000" b="1" u="sng" dirty="0" smtClean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just">
              <a:spcBef>
                <a:spcPct val="50000"/>
              </a:spcBef>
              <a:buClr>
                <a:srgbClr val="9900CC"/>
              </a:buClr>
            </a:pPr>
            <a:r>
              <a:rPr lang="es-ES" sz="8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  </a:t>
            </a:r>
          </a:p>
          <a:p>
            <a:pPr algn="just">
              <a:spcBef>
                <a:spcPct val="50000"/>
              </a:spcBef>
              <a:buClr>
                <a:srgbClr val="9900CC"/>
              </a:buClr>
            </a:pPr>
            <a:r>
              <a:rPr lang="es-ES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                 </a:t>
            </a:r>
            <a:endParaRPr lang="es-ES" sz="20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>
              <a:spcBef>
                <a:spcPct val="0"/>
              </a:spcBef>
            </a:pPr>
            <a:endParaRPr lang="es-ES" sz="5600" b="1" dirty="0" smtClean="0">
              <a:solidFill>
                <a:schemeClr val="accent3">
                  <a:tint val="90000"/>
                  <a:satMod val="120000"/>
                </a:schemeClr>
              </a:solidFill>
              <a:effectLst>
                <a:outerShdw blurRad="38100" dist="25400" dir="5400000" algn="tl" rotWithShape="0">
                  <a:srgbClr val="000000">
                    <a:alpha val="43000"/>
                  </a:srgbClr>
                </a:outerShdw>
              </a:effectLst>
              <a:latin typeface="+mj-lt"/>
              <a:ea typeface="+mj-ea"/>
              <a:cs typeface="+mj-cs"/>
            </a:endParaRPr>
          </a:p>
        </p:txBody>
      </p:sp>
      <p:sp>
        <p:nvSpPr>
          <p:cNvPr id="4" name="3 Flecha curvada hacia la derecha"/>
          <p:cNvSpPr/>
          <p:nvPr/>
        </p:nvSpPr>
        <p:spPr>
          <a:xfrm>
            <a:off x="1071538" y="3214686"/>
            <a:ext cx="357190" cy="285752"/>
          </a:xfrm>
          <a:prstGeom prst="curvedRightArrow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>
              <a:solidFill>
                <a:schemeClr val="tx1"/>
              </a:solidFill>
            </a:endParaRPr>
          </a:p>
        </p:txBody>
      </p:sp>
      <p:sp>
        <p:nvSpPr>
          <p:cNvPr id="5" name="4 Flecha curvada hacia la derecha"/>
          <p:cNvSpPr/>
          <p:nvPr/>
        </p:nvSpPr>
        <p:spPr>
          <a:xfrm>
            <a:off x="1071538" y="3571876"/>
            <a:ext cx="357190" cy="285752"/>
          </a:xfrm>
          <a:prstGeom prst="curvedRightArrow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>
              <a:solidFill>
                <a:schemeClr val="tx1"/>
              </a:solidFill>
            </a:endParaRPr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42910" y="500042"/>
            <a:ext cx="7851648" cy="971544"/>
          </a:xfrm>
        </p:spPr>
        <p:txBody>
          <a:bodyPr>
            <a:normAutofit/>
          </a:bodyPr>
          <a:lstStyle/>
          <a:p>
            <a:pPr algn="ctr"/>
            <a:r>
              <a:rPr lang="es-ES" dirty="0" smtClean="0">
                <a:solidFill>
                  <a:srgbClr val="FFFF00"/>
                </a:solidFill>
              </a:rPr>
              <a:t>MANTENIMIENTO</a:t>
            </a:r>
            <a:endParaRPr lang="es-ES" dirty="0">
              <a:solidFill>
                <a:srgbClr val="FFFF00"/>
              </a:solidFill>
            </a:endParaRPr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428596" y="1500150"/>
            <a:ext cx="8572560" cy="5643626"/>
          </a:xfrm>
        </p:spPr>
        <p:txBody>
          <a:bodyPr>
            <a:normAutofit fontScale="25000" lnSpcReduction="20000"/>
          </a:bodyPr>
          <a:lstStyle/>
          <a:p>
            <a:pPr algn="l">
              <a:spcBef>
                <a:spcPct val="50000"/>
              </a:spcBef>
              <a:buClr>
                <a:srgbClr val="9900CC"/>
              </a:buClr>
              <a:buFont typeface="Wingdings" pitchFamily="2" charset="2"/>
              <a:buChar char="q"/>
            </a:pPr>
            <a:r>
              <a:rPr lang="es-ES" sz="112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s-ES" sz="11200" b="1" u="sng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Fertilización</a:t>
            </a:r>
            <a:endParaRPr lang="es-ES" sz="8000" b="1" u="sng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l">
              <a:spcBef>
                <a:spcPct val="50000"/>
              </a:spcBef>
              <a:buClr>
                <a:srgbClr val="9900CC"/>
              </a:buClr>
            </a:pPr>
            <a:r>
              <a:rPr lang="es-ES" sz="8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→ Atendiendo al contenido en N-P-K, existen los siguientes abonos:</a:t>
            </a:r>
          </a:p>
          <a:p>
            <a:pPr algn="l">
              <a:spcBef>
                <a:spcPct val="50000"/>
              </a:spcBef>
              <a:buClr>
                <a:srgbClr val="9900CC"/>
              </a:buClr>
            </a:pPr>
            <a:r>
              <a:rPr lang="es-ES" sz="8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  a) </a:t>
            </a:r>
            <a:r>
              <a:rPr lang="es-ES" sz="8000" b="1" u="sng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Abonos simples</a:t>
            </a:r>
            <a:r>
              <a:rPr lang="es-ES" sz="8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: integrados por un solo </a:t>
            </a:r>
            <a:r>
              <a:rPr lang="es-ES" sz="80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macronutriente</a:t>
            </a:r>
            <a:r>
              <a:rPr lang="es-ES" sz="8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principal</a:t>
            </a:r>
          </a:p>
          <a:p>
            <a:pPr algn="l">
              <a:spcBef>
                <a:spcPct val="50000"/>
              </a:spcBef>
              <a:buClr>
                <a:srgbClr val="9900CC"/>
              </a:buClr>
            </a:pPr>
            <a:endParaRPr lang="es-ES" sz="80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l">
              <a:spcBef>
                <a:spcPct val="50000"/>
              </a:spcBef>
              <a:buClr>
                <a:srgbClr val="9900CC"/>
              </a:buClr>
            </a:pPr>
            <a:r>
              <a:rPr lang="es-ES" sz="8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  b) </a:t>
            </a:r>
            <a:r>
              <a:rPr lang="es-ES" sz="8000" b="1" u="sng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Abonos compuestos</a:t>
            </a:r>
            <a:r>
              <a:rPr lang="es-ES" sz="8000" u="sng" dirty="0" smtClean="0"/>
              <a:t>:</a:t>
            </a:r>
            <a:r>
              <a:rPr lang="es-ES" sz="8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incluyen     dos     o     más   </a:t>
            </a:r>
            <a:r>
              <a:rPr lang="es-ES" sz="80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macronutrientes</a:t>
            </a:r>
            <a:r>
              <a:rPr lang="es-ES" sz="8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</a:t>
            </a:r>
          </a:p>
          <a:p>
            <a:pPr algn="l">
              <a:spcBef>
                <a:spcPct val="50000"/>
              </a:spcBef>
              <a:buClr>
                <a:srgbClr val="9900CC"/>
              </a:buClr>
            </a:pPr>
            <a:r>
              <a:rPr lang="es-ES" sz="8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       obtenidos mediante mezcla de abonos simples</a:t>
            </a:r>
          </a:p>
          <a:p>
            <a:pPr algn="l">
              <a:spcBef>
                <a:spcPct val="50000"/>
              </a:spcBef>
              <a:buClr>
                <a:srgbClr val="9900CC"/>
              </a:buClr>
            </a:pPr>
            <a:endParaRPr lang="es-ES" sz="80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Calibri"/>
            </a:endParaRPr>
          </a:p>
          <a:p>
            <a:pPr algn="l">
              <a:spcBef>
                <a:spcPct val="50000"/>
              </a:spcBef>
              <a:buClr>
                <a:srgbClr val="9900CC"/>
              </a:buClr>
            </a:pPr>
            <a:r>
              <a:rPr lang="es-ES" sz="8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     c) </a:t>
            </a:r>
            <a:r>
              <a:rPr lang="es-ES" sz="8000" b="1" u="sng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Abonos complejos</a:t>
            </a:r>
            <a:r>
              <a:rPr lang="es-ES" sz="8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:     incluyen     dos     o     más     </a:t>
            </a:r>
            <a:r>
              <a:rPr lang="es-ES" sz="80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macronutrientes</a:t>
            </a:r>
            <a:r>
              <a:rPr lang="es-ES" sz="8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</a:t>
            </a:r>
          </a:p>
          <a:p>
            <a:pPr algn="l">
              <a:spcBef>
                <a:spcPct val="50000"/>
              </a:spcBef>
              <a:buClr>
                <a:srgbClr val="9900CC"/>
              </a:buClr>
            </a:pPr>
            <a:r>
              <a:rPr lang="es-ES" sz="8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          principales pero obtenidos mediante reacción química de estos</a:t>
            </a:r>
          </a:p>
          <a:p>
            <a:pPr algn="l">
              <a:spcBef>
                <a:spcPct val="50000"/>
              </a:spcBef>
              <a:buClr>
                <a:srgbClr val="9900CC"/>
              </a:buClr>
            </a:pPr>
            <a:endParaRPr lang="es-ES" sz="80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Calibri"/>
            </a:endParaRPr>
          </a:p>
          <a:p>
            <a:pPr algn="l">
              <a:spcBef>
                <a:spcPct val="50000"/>
              </a:spcBef>
              <a:buClr>
                <a:srgbClr val="9900CC"/>
              </a:buClr>
            </a:pPr>
            <a:r>
              <a:rPr lang="es-ES" sz="8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→ Los  análisis  de  suelo  y  hojas nos indicarán el estado nutricional de </a:t>
            </a:r>
          </a:p>
          <a:p>
            <a:pPr algn="l">
              <a:spcBef>
                <a:spcPct val="50000"/>
              </a:spcBef>
              <a:buClr>
                <a:srgbClr val="9900CC"/>
              </a:buClr>
            </a:pPr>
            <a:r>
              <a:rPr lang="es-ES" sz="8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    las  plantas para planificar abonados</a:t>
            </a:r>
          </a:p>
          <a:p>
            <a:pPr algn="just">
              <a:spcBef>
                <a:spcPct val="50000"/>
              </a:spcBef>
              <a:buClr>
                <a:srgbClr val="9900CC"/>
              </a:buClr>
            </a:pPr>
            <a:endParaRPr lang="es-ES" sz="80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Calibri"/>
            </a:endParaRPr>
          </a:p>
          <a:p>
            <a:pPr algn="just">
              <a:spcBef>
                <a:spcPct val="50000"/>
              </a:spcBef>
              <a:buClr>
                <a:srgbClr val="9900CC"/>
              </a:buClr>
            </a:pPr>
            <a:endParaRPr lang="es-ES" sz="80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Calibri"/>
            </a:endParaRPr>
          </a:p>
          <a:p>
            <a:pPr algn="just">
              <a:spcBef>
                <a:spcPct val="50000"/>
              </a:spcBef>
              <a:buClr>
                <a:srgbClr val="9900CC"/>
              </a:buClr>
            </a:pPr>
            <a:endParaRPr lang="es-ES" sz="80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Calibri"/>
            </a:endParaRPr>
          </a:p>
          <a:p>
            <a:pPr algn="just">
              <a:spcBef>
                <a:spcPct val="50000"/>
              </a:spcBef>
              <a:buClr>
                <a:srgbClr val="9900CC"/>
              </a:buClr>
            </a:pPr>
            <a:r>
              <a:rPr lang="es-ES" sz="8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             </a:t>
            </a:r>
            <a:endParaRPr lang="es-ES" sz="8000" b="1" u="sng" dirty="0" smtClean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just">
              <a:spcBef>
                <a:spcPct val="50000"/>
              </a:spcBef>
              <a:buClr>
                <a:srgbClr val="9900CC"/>
              </a:buClr>
            </a:pPr>
            <a:r>
              <a:rPr lang="es-ES" sz="8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  </a:t>
            </a:r>
          </a:p>
          <a:p>
            <a:pPr algn="just">
              <a:spcBef>
                <a:spcPct val="50000"/>
              </a:spcBef>
              <a:buClr>
                <a:srgbClr val="9900CC"/>
              </a:buClr>
            </a:pPr>
            <a:r>
              <a:rPr lang="es-ES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                 </a:t>
            </a:r>
            <a:endParaRPr lang="es-ES" sz="20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>
              <a:spcBef>
                <a:spcPct val="0"/>
              </a:spcBef>
            </a:pPr>
            <a:endParaRPr lang="es-ES" sz="5600" b="1" dirty="0" smtClean="0">
              <a:solidFill>
                <a:schemeClr val="accent3">
                  <a:tint val="90000"/>
                  <a:satMod val="120000"/>
                </a:schemeClr>
              </a:solidFill>
              <a:effectLst>
                <a:outerShdw blurRad="38100" dist="25400" dir="5400000" algn="tl" rotWithShape="0">
                  <a:srgbClr val="000000">
                    <a:alpha val="43000"/>
                  </a:srgbClr>
                </a:outerShdw>
              </a:effectLst>
              <a:latin typeface="+mj-lt"/>
              <a:ea typeface="+mj-ea"/>
              <a:cs typeface="+mj-cs"/>
            </a:endParaRPr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42910" y="500042"/>
            <a:ext cx="7851648" cy="971544"/>
          </a:xfrm>
        </p:spPr>
        <p:txBody>
          <a:bodyPr>
            <a:normAutofit/>
          </a:bodyPr>
          <a:lstStyle/>
          <a:p>
            <a:pPr algn="ctr"/>
            <a:r>
              <a:rPr lang="es-ES" dirty="0" smtClean="0">
                <a:solidFill>
                  <a:srgbClr val="FFFF00"/>
                </a:solidFill>
              </a:rPr>
              <a:t>MANTENIMIENTO</a:t>
            </a:r>
            <a:endParaRPr lang="es-ES" dirty="0">
              <a:solidFill>
                <a:srgbClr val="FFFF00"/>
              </a:solidFill>
            </a:endParaRPr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428596" y="1500150"/>
            <a:ext cx="8572560" cy="5643626"/>
          </a:xfrm>
        </p:spPr>
        <p:txBody>
          <a:bodyPr>
            <a:normAutofit fontScale="55000" lnSpcReduction="20000"/>
          </a:bodyPr>
          <a:lstStyle/>
          <a:p>
            <a:pPr algn="l">
              <a:spcBef>
                <a:spcPct val="50000"/>
              </a:spcBef>
              <a:buClr>
                <a:srgbClr val="9900CC"/>
              </a:buClr>
              <a:buFont typeface="Wingdings" pitchFamily="2" charset="2"/>
              <a:buChar char="q"/>
            </a:pPr>
            <a:r>
              <a:rPr lang="es-ES" sz="51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s-ES" sz="5100" b="1" u="sng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Fertilización</a:t>
            </a:r>
          </a:p>
          <a:p>
            <a:pPr algn="l">
              <a:spcBef>
                <a:spcPct val="50000"/>
              </a:spcBef>
              <a:buClr>
                <a:srgbClr val="9900CC"/>
              </a:buClr>
              <a:buFont typeface="Wingdings" pitchFamily="2" charset="2"/>
              <a:buChar char="v"/>
            </a:pPr>
            <a:r>
              <a:rPr lang="es-ES" sz="36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s-ES" sz="3600" b="1" u="sng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Curvas de Crecimiento</a:t>
            </a:r>
          </a:p>
          <a:p>
            <a:pPr algn="l">
              <a:spcBef>
                <a:spcPct val="50000"/>
              </a:spcBef>
              <a:buClr>
                <a:srgbClr val="9900CC"/>
              </a:buClr>
            </a:pPr>
            <a:endParaRPr lang="es-ES" sz="80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Calibri"/>
            </a:endParaRPr>
          </a:p>
          <a:p>
            <a:pPr algn="just">
              <a:spcBef>
                <a:spcPct val="50000"/>
              </a:spcBef>
              <a:buClr>
                <a:srgbClr val="9900CC"/>
              </a:buClr>
            </a:pPr>
            <a:endParaRPr lang="es-ES" sz="80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Calibri"/>
            </a:endParaRPr>
          </a:p>
          <a:p>
            <a:pPr algn="just">
              <a:spcBef>
                <a:spcPct val="50000"/>
              </a:spcBef>
              <a:buClr>
                <a:srgbClr val="9900CC"/>
              </a:buClr>
            </a:pPr>
            <a:endParaRPr lang="es-ES" sz="80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Calibri"/>
            </a:endParaRPr>
          </a:p>
          <a:p>
            <a:pPr algn="just">
              <a:spcBef>
                <a:spcPct val="50000"/>
              </a:spcBef>
              <a:buClr>
                <a:srgbClr val="9900CC"/>
              </a:buClr>
            </a:pPr>
            <a:r>
              <a:rPr lang="es-ES" sz="8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             </a:t>
            </a:r>
            <a:endParaRPr lang="es-ES" sz="8000" b="1" u="sng" dirty="0" smtClean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just">
              <a:spcBef>
                <a:spcPct val="50000"/>
              </a:spcBef>
              <a:buClr>
                <a:srgbClr val="9900CC"/>
              </a:buClr>
            </a:pPr>
            <a:r>
              <a:rPr lang="es-ES" sz="8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  </a:t>
            </a:r>
          </a:p>
          <a:p>
            <a:pPr algn="just">
              <a:spcBef>
                <a:spcPct val="50000"/>
              </a:spcBef>
              <a:buClr>
                <a:srgbClr val="9900CC"/>
              </a:buClr>
            </a:pPr>
            <a:r>
              <a:rPr lang="es-ES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                 </a:t>
            </a:r>
            <a:endParaRPr lang="es-ES" sz="20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>
              <a:spcBef>
                <a:spcPct val="0"/>
              </a:spcBef>
            </a:pPr>
            <a:endParaRPr lang="es-ES" sz="5600" b="1" dirty="0" smtClean="0">
              <a:solidFill>
                <a:schemeClr val="accent3">
                  <a:tint val="90000"/>
                  <a:satMod val="120000"/>
                </a:schemeClr>
              </a:solidFill>
              <a:effectLst>
                <a:outerShdw blurRad="38100" dist="25400" dir="5400000" algn="tl" rotWithShape="0">
                  <a:srgbClr val="000000">
                    <a:alpha val="43000"/>
                  </a:srgbClr>
                </a:outerShdw>
              </a:effectLst>
              <a:latin typeface="+mj-lt"/>
              <a:ea typeface="+mj-ea"/>
              <a:cs typeface="+mj-cs"/>
            </a:endParaRPr>
          </a:p>
        </p:txBody>
      </p:sp>
      <p:pic>
        <p:nvPicPr>
          <p:cNvPr id="4" name="3 Imagen" descr="cool_season_grasses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28875" y="2428868"/>
            <a:ext cx="4286250" cy="1928826"/>
          </a:xfrm>
          <a:prstGeom prst="rect">
            <a:avLst/>
          </a:prstGeom>
        </p:spPr>
      </p:pic>
      <p:pic>
        <p:nvPicPr>
          <p:cNvPr id="5" name="4 Imagen" descr="warm_season_grasses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428860" y="4572008"/>
            <a:ext cx="4286250" cy="2071702"/>
          </a:xfrm>
          <a:prstGeom prst="rect">
            <a:avLst/>
          </a:prstGeom>
        </p:spPr>
      </p:pic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42910" y="500042"/>
            <a:ext cx="7851648" cy="971544"/>
          </a:xfrm>
        </p:spPr>
        <p:txBody>
          <a:bodyPr>
            <a:normAutofit/>
          </a:bodyPr>
          <a:lstStyle/>
          <a:p>
            <a:pPr algn="ctr"/>
            <a:r>
              <a:rPr lang="es-ES" dirty="0" smtClean="0">
                <a:solidFill>
                  <a:srgbClr val="FFFF00"/>
                </a:solidFill>
              </a:rPr>
              <a:t>MANTENIMIENTO</a:t>
            </a:r>
            <a:endParaRPr lang="es-ES" dirty="0">
              <a:solidFill>
                <a:srgbClr val="FFFF00"/>
              </a:solidFill>
            </a:endParaRPr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428596" y="1500150"/>
            <a:ext cx="8572560" cy="5643626"/>
          </a:xfrm>
        </p:spPr>
        <p:txBody>
          <a:bodyPr>
            <a:normAutofit fontScale="55000" lnSpcReduction="20000"/>
          </a:bodyPr>
          <a:lstStyle/>
          <a:p>
            <a:pPr algn="l">
              <a:spcBef>
                <a:spcPct val="50000"/>
              </a:spcBef>
              <a:buClr>
                <a:srgbClr val="9900CC"/>
              </a:buClr>
              <a:buFont typeface="Wingdings" pitchFamily="2" charset="2"/>
              <a:buChar char="q"/>
            </a:pPr>
            <a:r>
              <a:rPr lang="es-ES" sz="51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s-ES" sz="5100" b="1" u="sng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Fertilización</a:t>
            </a:r>
          </a:p>
          <a:p>
            <a:pPr algn="l">
              <a:spcBef>
                <a:spcPct val="50000"/>
              </a:spcBef>
              <a:buClr>
                <a:srgbClr val="9900CC"/>
              </a:buClr>
              <a:buFont typeface="Wingdings" pitchFamily="2" charset="2"/>
              <a:buChar char="v"/>
            </a:pPr>
            <a:r>
              <a:rPr lang="es-ES" sz="36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s-ES" sz="3600" b="1" u="sng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Recomendaciones de Nitrógeno según especies</a:t>
            </a:r>
          </a:p>
          <a:p>
            <a:pPr algn="l">
              <a:spcBef>
                <a:spcPct val="50000"/>
              </a:spcBef>
              <a:buClr>
                <a:srgbClr val="9900CC"/>
              </a:buClr>
            </a:pPr>
            <a:endParaRPr lang="es-ES" sz="80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Calibri"/>
            </a:endParaRPr>
          </a:p>
          <a:p>
            <a:pPr algn="just">
              <a:spcBef>
                <a:spcPct val="50000"/>
              </a:spcBef>
              <a:buClr>
                <a:srgbClr val="9900CC"/>
              </a:buClr>
            </a:pPr>
            <a:endParaRPr lang="es-ES" sz="80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Calibri"/>
            </a:endParaRPr>
          </a:p>
          <a:p>
            <a:pPr algn="just">
              <a:spcBef>
                <a:spcPct val="50000"/>
              </a:spcBef>
              <a:buClr>
                <a:srgbClr val="9900CC"/>
              </a:buClr>
            </a:pPr>
            <a:endParaRPr lang="es-ES" sz="80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Calibri"/>
            </a:endParaRPr>
          </a:p>
          <a:p>
            <a:pPr algn="just">
              <a:spcBef>
                <a:spcPct val="50000"/>
              </a:spcBef>
              <a:buClr>
                <a:srgbClr val="9900CC"/>
              </a:buClr>
            </a:pPr>
            <a:r>
              <a:rPr lang="es-ES" sz="8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             </a:t>
            </a:r>
            <a:endParaRPr lang="es-ES" sz="8000" b="1" u="sng" dirty="0" smtClean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just">
              <a:spcBef>
                <a:spcPct val="50000"/>
              </a:spcBef>
              <a:buClr>
                <a:srgbClr val="9900CC"/>
              </a:buClr>
            </a:pPr>
            <a:r>
              <a:rPr lang="es-ES" sz="8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  </a:t>
            </a:r>
          </a:p>
          <a:p>
            <a:pPr algn="just">
              <a:spcBef>
                <a:spcPct val="50000"/>
              </a:spcBef>
              <a:buClr>
                <a:srgbClr val="9900CC"/>
              </a:buClr>
            </a:pPr>
            <a:r>
              <a:rPr lang="es-ES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                 </a:t>
            </a:r>
            <a:endParaRPr lang="es-ES" sz="20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>
              <a:spcBef>
                <a:spcPct val="0"/>
              </a:spcBef>
            </a:pPr>
            <a:endParaRPr lang="es-ES" sz="5600" b="1" dirty="0" smtClean="0">
              <a:solidFill>
                <a:schemeClr val="accent3">
                  <a:tint val="90000"/>
                  <a:satMod val="120000"/>
                </a:schemeClr>
              </a:solidFill>
              <a:effectLst>
                <a:outerShdw blurRad="38100" dist="25400" dir="5400000" algn="tl" rotWithShape="0">
                  <a:srgbClr val="000000">
                    <a:alpha val="43000"/>
                  </a:srgbClr>
                </a:outerShdw>
              </a:effectLst>
              <a:latin typeface="+mj-lt"/>
              <a:ea typeface="+mj-ea"/>
              <a:cs typeface="+mj-cs"/>
            </a:endParaRPr>
          </a:p>
        </p:txBody>
      </p:sp>
      <p:graphicFrame>
        <p:nvGraphicFramePr>
          <p:cNvPr id="6" name="5 Tabla"/>
          <p:cNvGraphicFramePr>
            <a:graphicFrameLocks noGrp="1"/>
          </p:cNvGraphicFramePr>
          <p:nvPr/>
        </p:nvGraphicFramePr>
        <p:xfrm>
          <a:off x="0" y="-2"/>
          <a:ext cx="9143999" cy="6858002"/>
        </p:xfrm>
        <a:graphic>
          <a:graphicData uri="http://schemas.openxmlformats.org/drawingml/2006/table">
            <a:tbl>
              <a:tblPr firstRow="1" bandRow="1">
                <a:tableStyleId>{93296810-A885-4BE3-A3E7-6D5BEEA58F35}</a:tableStyleId>
              </a:tblPr>
              <a:tblGrid>
                <a:gridCol w="1361872"/>
                <a:gridCol w="1556425"/>
                <a:gridCol w="1653703"/>
                <a:gridCol w="1523999"/>
                <a:gridCol w="1524000"/>
                <a:gridCol w="1524000"/>
              </a:tblGrid>
              <a:tr h="428625">
                <a:tc>
                  <a:txBody>
                    <a:bodyPr/>
                    <a:lstStyle/>
                    <a:p>
                      <a:endParaRPr lang="es-E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dirty="0" smtClean="0"/>
                        <a:t>ESPECIE</a:t>
                      </a:r>
                      <a:endParaRPr lang="es-E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dirty="0" smtClean="0"/>
                        <a:t>GREENS</a:t>
                      </a:r>
                      <a:endParaRPr lang="es-E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dirty="0" smtClean="0"/>
                        <a:t>TEES</a:t>
                      </a:r>
                      <a:endParaRPr lang="es-E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dirty="0" smtClean="0"/>
                        <a:t>CALLES</a:t>
                      </a:r>
                      <a:endParaRPr lang="es-E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dirty="0" smtClean="0"/>
                        <a:t>ROUGH</a:t>
                      </a:r>
                      <a:endParaRPr lang="es-ES" dirty="0"/>
                    </a:p>
                  </a:txBody>
                  <a:tcPr anchor="ctr"/>
                </a:tc>
              </a:tr>
              <a:tr h="1178719">
                <a:tc rowSpan="3">
                  <a:txBody>
                    <a:bodyPr/>
                    <a:lstStyle/>
                    <a:p>
                      <a:pPr algn="ctr"/>
                      <a:r>
                        <a:rPr lang="es-ES" sz="1400" b="1" dirty="0" smtClean="0"/>
                        <a:t>WARM SEASON</a:t>
                      </a:r>
                      <a:endParaRPr lang="es-ES" sz="14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200" b="1" i="1" dirty="0" smtClean="0"/>
                        <a:t>Bermuda</a:t>
                      </a:r>
                      <a:endParaRPr lang="es-ES" sz="1200" b="1" i="1" dirty="0">
                        <a:latin typeface="+mj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200" dirty="0" smtClean="0">
                          <a:latin typeface="+mj-lt"/>
                        </a:rPr>
                        <a:t>25-60</a:t>
                      </a:r>
                      <a:r>
                        <a:rPr lang="es-ES" sz="1200" baseline="0" dirty="0" smtClean="0">
                          <a:latin typeface="+mj-lt"/>
                        </a:rPr>
                        <a:t> kg/Ha por mes de crecimiento (</a:t>
                      </a:r>
                      <a:r>
                        <a:rPr lang="es-ES" sz="1200" baseline="0" dirty="0" err="1" smtClean="0">
                          <a:latin typeface="+mj-lt"/>
                        </a:rPr>
                        <a:t>mc</a:t>
                      </a:r>
                      <a:r>
                        <a:rPr lang="es-ES" sz="1200" baseline="0" dirty="0" smtClean="0">
                          <a:latin typeface="+mj-lt"/>
                        </a:rPr>
                        <a:t>)</a:t>
                      </a:r>
                      <a:endParaRPr lang="es-ES" sz="1200" dirty="0">
                        <a:latin typeface="+mj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200" kern="1200" dirty="0" smtClean="0">
                          <a:latin typeface="+mj-lt"/>
                        </a:rPr>
                        <a:t>25-60</a:t>
                      </a:r>
                      <a:r>
                        <a:rPr kumimoji="0" lang="es-ES" sz="1200" kern="1200" baseline="0" dirty="0" smtClean="0">
                          <a:latin typeface="+mj-lt"/>
                        </a:rPr>
                        <a:t> kg/Ha por 15-30 días de crecimiento (</a:t>
                      </a:r>
                      <a:r>
                        <a:rPr kumimoji="0" lang="es-ES" sz="1200" kern="1200" baseline="0" dirty="0" err="1" smtClean="0">
                          <a:latin typeface="+mj-lt"/>
                        </a:rPr>
                        <a:t>mc</a:t>
                      </a:r>
                      <a:r>
                        <a:rPr kumimoji="0" lang="es-ES" sz="1200" kern="1200" baseline="0" dirty="0" smtClean="0">
                          <a:latin typeface="+mj-lt"/>
                        </a:rPr>
                        <a:t>)</a:t>
                      </a:r>
                      <a:endParaRPr kumimoji="0" lang="es-ES" sz="1200" kern="1200" dirty="0" smtClean="0">
                        <a:latin typeface="+mj-lt"/>
                      </a:endParaRPr>
                    </a:p>
                    <a:p>
                      <a:pPr algn="ctr"/>
                      <a:endParaRPr lang="es-ES" sz="1200" dirty="0">
                        <a:latin typeface="+mj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200" kern="1200" dirty="0" smtClean="0">
                          <a:latin typeface="+mj-lt"/>
                        </a:rPr>
                        <a:t>20-40</a:t>
                      </a:r>
                      <a:r>
                        <a:rPr kumimoji="0" lang="es-ES" sz="1200" kern="1200" baseline="0" dirty="0" smtClean="0">
                          <a:latin typeface="+mj-lt"/>
                        </a:rPr>
                        <a:t> Kg/Ha (</a:t>
                      </a:r>
                      <a:r>
                        <a:rPr kumimoji="0" lang="es-ES" sz="1200" kern="1200" baseline="0" dirty="0" err="1" smtClean="0">
                          <a:latin typeface="+mj-lt"/>
                        </a:rPr>
                        <a:t>mc</a:t>
                      </a:r>
                      <a:r>
                        <a:rPr kumimoji="0" lang="es-ES" sz="1200" kern="1200" baseline="0" dirty="0" smtClean="0">
                          <a:latin typeface="+mj-lt"/>
                        </a:rPr>
                        <a:t>)</a:t>
                      </a:r>
                      <a:endParaRPr kumimoji="0" lang="es-ES" sz="1200" kern="1200" dirty="0" smtClean="0">
                        <a:latin typeface="+mj-lt"/>
                      </a:endParaRPr>
                    </a:p>
                    <a:p>
                      <a:pPr algn="ctr"/>
                      <a:endParaRPr lang="es-ES" sz="1200" dirty="0">
                        <a:latin typeface="+mj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200" kern="1200" dirty="0" smtClean="0">
                          <a:latin typeface="+mj-lt"/>
                        </a:rPr>
                        <a:t>100-200</a:t>
                      </a:r>
                      <a:r>
                        <a:rPr kumimoji="0" lang="es-ES" sz="1200" kern="1200" baseline="0" dirty="0" smtClean="0">
                          <a:latin typeface="+mj-lt"/>
                        </a:rPr>
                        <a:t> Kg/Ha año</a:t>
                      </a:r>
                      <a:endParaRPr kumimoji="0" lang="es-ES" sz="1200" kern="1200" dirty="0" smtClean="0">
                        <a:latin typeface="+mj-lt"/>
                      </a:endParaRPr>
                    </a:p>
                    <a:p>
                      <a:endParaRPr lang="es-ES" sz="1200" dirty="0">
                        <a:latin typeface="+mj-lt"/>
                      </a:endParaRPr>
                    </a:p>
                  </a:txBody>
                  <a:tcPr anchor="ctr"/>
                </a:tc>
              </a:tr>
              <a:tr h="750094">
                <a:tc vMerge="1">
                  <a:txBody>
                    <a:bodyPr/>
                    <a:lstStyle/>
                    <a:p>
                      <a:endParaRPr lang="es-ES" sz="14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200" b="1" i="1" dirty="0" err="1" smtClean="0"/>
                        <a:t>Zoysia</a:t>
                      </a:r>
                      <a:endParaRPr lang="es-ES" sz="1200" b="1" i="1" dirty="0">
                        <a:latin typeface="+mj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s-ES" sz="1200" dirty="0">
                        <a:latin typeface="+mj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200" kern="1200" dirty="0" smtClean="0">
                          <a:latin typeface="+mj-lt"/>
                        </a:rPr>
                        <a:t>25-35</a:t>
                      </a:r>
                      <a:r>
                        <a:rPr kumimoji="0" lang="es-ES" sz="1200" kern="1200" baseline="0" dirty="0" smtClean="0">
                          <a:latin typeface="+mj-lt"/>
                        </a:rPr>
                        <a:t> kg/Ha por 15-30 </a:t>
                      </a:r>
                      <a:r>
                        <a:rPr kumimoji="0" lang="es-ES" sz="1200" kern="1200" baseline="0" dirty="0" err="1" smtClean="0">
                          <a:latin typeface="+mj-lt"/>
                        </a:rPr>
                        <a:t>dc</a:t>
                      </a:r>
                      <a:endParaRPr kumimoji="0" lang="es-ES" sz="1200" kern="1200" dirty="0" smtClean="0">
                        <a:latin typeface="+mj-lt"/>
                      </a:endParaRPr>
                    </a:p>
                    <a:p>
                      <a:pPr algn="ctr"/>
                      <a:endParaRPr lang="es-ES" sz="1200" dirty="0">
                        <a:latin typeface="+mj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200" kern="1200" dirty="0" smtClean="0">
                          <a:latin typeface="+mj-lt"/>
                        </a:rPr>
                        <a:t>10-20</a:t>
                      </a:r>
                      <a:r>
                        <a:rPr kumimoji="0" lang="es-ES" sz="1200" kern="1200" baseline="0" dirty="0" smtClean="0">
                          <a:latin typeface="+mj-lt"/>
                        </a:rPr>
                        <a:t> Kg/Ha (</a:t>
                      </a:r>
                      <a:r>
                        <a:rPr kumimoji="0" lang="es-ES" sz="1200" kern="1200" baseline="0" dirty="0" err="1" smtClean="0">
                          <a:latin typeface="+mj-lt"/>
                        </a:rPr>
                        <a:t>mc</a:t>
                      </a:r>
                      <a:r>
                        <a:rPr kumimoji="0" lang="es-ES" sz="1200" kern="1200" baseline="0" dirty="0" smtClean="0">
                          <a:latin typeface="+mj-lt"/>
                        </a:rPr>
                        <a:t>)</a:t>
                      </a:r>
                      <a:endParaRPr kumimoji="0" lang="es-ES" sz="1200" kern="1200" dirty="0" smtClean="0">
                        <a:latin typeface="+mj-lt"/>
                      </a:endParaRPr>
                    </a:p>
                    <a:p>
                      <a:pPr algn="ctr"/>
                      <a:endParaRPr lang="es-ES" sz="1200" dirty="0">
                        <a:latin typeface="+mj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200" kern="1200" dirty="0" smtClean="0">
                          <a:latin typeface="+mj-lt"/>
                        </a:rPr>
                        <a:t>0-50</a:t>
                      </a:r>
                      <a:r>
                        <a:rPr kumimoji="0" lang="es-ES" sz="1200" kern="1200" baseline="0" dirty="0" smtClean="0">
                          <a:latin typeface="+mj-lt"/>
                        </a:rPr>
                        <a:t> Kg/Ha año</a:t>
                      </a:r>
                      <a:endParaRPr kumimoji="0" lang="es-ES" sz="1200" kern="1200" dirty="0" smtClean="0">
                        <a:latin typeface="+mj-lt"/>
                      </a:endParaRPr>
                    </a:p>
                    <a:p>
                      <a:pPr algn="ctr"/>
                      <a:endParaRPr lang="es-ES" sz="1200" dirty="0">
                        <a:latin typeface="+mj-lt"/>
                      </a:endParaRPr>
                    </a:p>
                  </a:txBody>
                  <a:tcPr anchor="ctr"/>
                </a:tc>
              </a:tr>
              <a:tr h="750094">
                <a:tc vMerge="1">
                  <a:txBody>
                    <a:bodyPr/>
                    <a:lstStyle/>
                    <a:p>
                      <a:endParaRPr lang="es-E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200" b="1" i="1" dirty="0" err="1" smtClean="0"/>
                        <a:t>Paspalum</a:t>
                      </a:r>
                      <a:r>
                        <a:rPr lang="es-ES" sz="1200" b="1" i="1" dirty="0" smtClean="0"/>
                        <a:t> </a:t>
                      </a:r>
                      <a:r>
                        <a:rPr lang="es-ES" sz="1200" b="1" i="1" dirty="0" err="1" smtClean="0"/>
                        <a:t>Vaginatum</a:t>
                      </a:r>
                      <a:endParaRPr lang="es-ES" sz="1200" b="1" i="1" dirty="0">
                        <a:latin typeface="+mj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s-ES" sz="1200" dirty="0">
                        <a:latin typeface="+mj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s-ES" sz="1200" dirty="0">
                        <a:latin typeface="+mj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200" kern="1200" dirty="0" smtClean="0">
                          <a:latin typeface="+mj-lt"/>
                        </a:rPr>
                        <a:t>15-30</a:t>
                      </a:r>
                      <a:r>
                        <a:rPr kumimoji="0" lang="es-ES" sz="1200" kern="1200" baseline="0" dirty="0" smtClean="0">
                          <a:latin typeface="+mj-lt"/>
                        </a:rPr>
                        <a:t> Kg/Ha (</a:t>
                      </a:r>
                      <a:r>
                        <a:rPr kumimoji="0" lang="es-ES" sz="1200" kern="1200" baseline="0" dirty="0" err="1" smtClean="0">
                          <a:latin typeface="+mj-lt"/>
                        </a:rPr>
                        <a:t>mc</a:t>
                      </a:r>
                      <a:r>
                        <a:rPr kumimoji="0" lang="es-ES" sz="1200" kern="1200" baseline="0" dirty="0" smtClean="0">
                          <a:latin typeface="+mj-lt"/>
                        </a:rPr>
                        <a:t>)</a:t>
                      </a:r>
                      <a:endParaRPr kumimoji="0" lang="es-ES" sz="1200" kern="1200" dirty="0" smtClean="0">
                        <a:latin typeface="+mj-lt"/>
                      </a:endParaRPr>
                    </a:p>
                    <a:p>
                      <a:pPr algn="ctr"/>
                      <a:endParaRPr lang="es-ES" sz="1200" dirty="0">
                        <a:latin typeface="+mj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200" kern="1200" dirty="0" smtClean="0">
                          <a:latin typeface="+mj-lt"/>
                        </a:rPr>
                        <a:t>50-100</a:t>
                      </a:r>
                      <a:r>
                        <a:rPr kumimoji="0" lang="es-ES" sz="1200" kern="1200" baseline="0" dirty="0" smtClean="0">
                          <a:latin typeface="+mj-lt"/>
                        </a:rPr>
                        <a:t> Kg/Ha año</a:t>
                      </a:r>
                      <a:endParaRPr kumimoji="0" lang="es-ES" sz="1200" kern="1200" dirty="0" smtClean="0">
                        <a:latin typeface="+mj-lt"/>
                      </a:endParaRPr>
                    </a:p>
                    <a:p>
                      <a:pPr algn="ctr"/>
                      <a:endParaRPr lang="es-ES" sz="1200" dirty="0">
                        <a:latin typeface="+mj-lt"/>
                      </a:endParaRPr>
                    </a:p>
                  </a:txBody>
                  <a:tcPr anchor="ctr"/>
                </a:tc>
              </a:tr>
              <a:tr h="750094">
                <a:tc rowSpan="5">
                  <a:txBody>
                    <a:bodyPr/>
                    <a:lstStyle/>
                    <a:p>
                      <a:pPr algn="ctr"/>
                      <a:r>
                        <a:rPr lang="es-ES" sz="1400" b="1" dirty="0" smtClean="0"/>
                        <a:t>COOL SEASON</a:t>
                      </a:r>
                      <a:endParaRPr lang="es-ES" sz="14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200" b="1" i="1" dirty="0" err="1" smtClean="0"/>
                        <a:t>Agrostis</a:t>
                      </a:r>
                      <a:r>
                        <a:rPr lang="es-ES" sz="1200" b="1" i="1" dirty="0" smtClean="0"/>
                        <a:t> </a:t>
                      </a:r>
                      <a:r>
                        <a:rPr lang="es-ES" sz="1200" b="1" i="1" dirty="0" err="1" smtClean="0"/>
                        <a:t>stolonifera</a:t>
                      </a:r>
                      <a:endParaRPr lang="es-ES" sz="1200" b="1" i="1" dirty="0">
                        <a:latin typeface="+mj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200" dirty="0" smtClean="0">
                          <a:latin typeface="+mj-lt"/>
                        </a:rPr>
                        <a:t>13-35 Kg/Ha</a:t>
                      </a:r>
                      <a:r>
                        <a:rPr lang="es-ES" sz="1200" baseline="0" dirty="0" smtClean="0">
                          <a:latin typeface="+mj-lt"/>
                        </a:rPr>
                        <a:t> </a:t>
                      </a:r>
                      <a:r>
                        <a:rPr lang="es-ES" sz="1200" baseline="0" dirty="0" err="1" smtClean="0">
                          <a:latin typeface="+mj-lt"/>
                        </a:rPr>
                        <a:t>mc</a:t>
                      </a:r>
                      <a:endParaRPr lang="es-ES" sz="1200" dirty="0">
                        <a:latin typeface="+mj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200" kern="1200" dirty="0" smtClean="0">
                          <a:latin typeface="+mj-lt"/>
                        </a:rPr>
                        <a:t>15-40</a:t>
                      </a:r>
                      <a:r>
                        <a:rPr kumimoji="0" lang="es-ES" sz="1200" kern="1200" baseline="0" dirty="0" smtClean="0">
                          <a:latin typeface="+mj-lt"/>
                        </a:rPr>
                        <a:t> kg/Ha por 15-30 </a:t>
                      </a:r>
                      <a:r>
                        <a:rPr kumimoji="0" lang="es-ES" sz="1200" kern="1200" baseline="0" dirty="0" err="1" smtClean="0">
                          <a:latin typeface="+mj-lt"/>
                        </a:rPr>
                        <a:t>dc</a:t>
                      </a:r>
                      <a:endParaRPr kumimoji="0" lang="es-ES" sz="1200" kern="1200" dirty="0" smtClean="0">
                        <a:latin typeface="+mj-lt"/>
                      </a:endParaRPr>
                    </a:p>
                    <a:p>
                      <a:pPr algn="ctr"/>
                      <a:endParaRPr lang="es-ES" sz="1200" dirty="0">
                        <a:latin typeface="+mj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200" kern="1200" dirty="0" smtClean="0">
                          <a:latin typeface="+mj-lt"/>
                        </a:rPr>
                        <a:t>13-25</a:t>
                      </a:r>
                      <a:r>
                        <a:rPr kumimoji="0" lang="es-ES" sz="1200" kern="1200" baseline="0" dirty="0" smtClean="0">
                          <a:latin typeface="+mj-lt"/>
                        </a:rPr>
                        <a:t> Kg/Ha (</a:t>
                      </a:r>
                      <a:r>
                        <a:rPr kumimoji="0" lang="es-ES" sz="1200" kern="1200" baseline="0" dirty="0" err="1" smtClean="0">
                          <a:latin typeface="+mj-lt"/>
                        </a:rPr>
                        <a:t>mc</a:t>
                      </a:r>
                      <a:r>
                        <a:rPr kumimoji="0" lang="es-ES" sz="1200" kern="1200" baseline="0" dirty="0" smtClean="0">
                          <a:latin typeface="+mj-lt"/>
                        </a:rPr>
                        <a:t>)</a:t>
                      </a:r>
                      <a:endParaRPr kumimoji="0" lang="es-ES" sz="1200" kern="1200" dirty="0" smtClean="0">
                        <a:latin typeface="+mj-lt"/>
                      </a:endParaRPr>
                    </a:p>
                    <a:p>
                      <a:pPr algn="ctr"/>
                      <a:endParaRPr lang="es-ES" sz="1200" dirty="0">
                        <a:latin typeface="+mj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es-ES" sz="1200" dirty="0">
                        <a:latin typeface="+mj-lt"/>
                      </a:endParaRPr>
                    </a:p>
                  </a:txBody>
                  <a:tcPr/>
                </a:tc>
              </a:tr>
              <a:tr h="750094">
                <a:tc v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200" b="1" i="1" dirty="0" err="1" smtClean="0"/>
                        <a:t>Lolium</a:t>
                      </a:r>
                      <a:r>
                        <a:rPr lang="es-ES" sz="1200" b="1" i="1" baseline="0" dirty="0" smtClean="0"/>
                        <a:t> perenne</a:t>
                      </a:r>
                      <a:endParaRPr lang="es-ES" sz="1200" b="1" i="1" dirty="0">
                        <a:latin typeface="+mj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s-ES" sz="1200" dirty="0">
                        <a:latin typeface="+mj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200" kern="1200" dirty="0" smtClean="0">
                          <a:latin typeface="+mj-lt"/>
                        </a:rPr>
                        <a:t>25-40</a:t>
                      </a:r>
                      <a:r>
                        <a:rPr kumimoji="0" lang="es-ES" sz="1200" kern="1200" baseline="0" dirty="0" smtClean="0">
                          <a:latin typeface="+mj-lt"/>
                        </a:rPr>
                        <a:t> kg/Ha por 15-30 </a:t>
                      </a:r>
                      <a:r>
                        <a:rPr kumimoji="0" lang="es-ES" sz="1200" kern="1200" baseline="0" dirty="0" err="1" smtClean="0">
                          <a:latin typeface="+mj-lt"/>
                        </a:rPr>
                        <a:t>dc</a:t>
                      </a:r>
                      <a:endParaRPr kumimoji="0" lang="es-ES" sz="1200" kern="1200" dirty="0" smtClean="0">
                        <a:latin typeface="+mj-lt"/>
                      </a:endParaRPr>
                    </a:p>
                    <a:p>
                      <a:pPr algn="ctr"/>
                      <a:endParaRPr lang="es-ES" sz="1200" dirty="0">
                        <a:latin typeface="+mj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200" kern="1200" dirty="0" smtClean="0">
                          <a:latin typeface="+mj-lt"/>
                        </a:rPr>
                        <a:t>13-35</a:t>
                      </a:r>
                      <a:r>
                        <a:rPr kumimoji="0" lang="es-ES" sz="1200" kern="1200" baseline="0" dirty="0" smtClean="0">
                          <a:latin typeface="+mj-lt"/>
                        </a:rPr>
                        <a:t> Kg/Ha (</a:t>
                      </a:r>
                      <a:r>
                        <a:rPr kumimoji="0" lang="es-ES" sz="1200" kern="1200" baseline="0" dirty="0" err="1" smtClean="0">
                          <a:latin typeface="+mj-lt"/>
                        </a:rPr>
                        <a:t>mc</a:t>
                      </a:r>
                      <a:r>
                        <a:rPr kumimoji="0" lang="es-ES" sz="1200" kern="1200" baseline="0" dirty="0" smtClean="0">
                          <a:latin typeface="+mj-lt"/>
                        </a:rPr>
                        <a:t>)</a:t>
                      </a:r>
                      <a:endParaRPr kumimoji="0" lang="es-ES" sz="1200" kern="1200" dirty="0" smtClean="0">
                        <a:latin typeface="+mj-lt"/>
                      </a:endParaRPr>
                    </a:p>
                    <a:p>
                      <a:pPr algn="ctr"/>
                      <a:endParaRPr lang="es-ES" sz="1200" dirty="0">
                        <a:latin typeface="+mj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200" kern="1200" dirty="0" smtClean="0">
                          <a:latin typeface="+mj-lt"/>
                        </a:rPr>
                        <a:t>75-125</a:t>
                      </a:r>
                      <a:r>
                        <a:rPr kumimoji="0" lang="es-ES" sz="1200" kern="1200" baseline="0" dirty="0" smtClean="0">
                          <a:latin typeface="+mj-lt"/>
                        </a:rPr>
                        <a:t> Kg/Ha año</a:t>
                      </a:r>
                      <a:endParaRPr kumimoji="0" lang="es-ES" sz="1200" kern="1200" dirty="0" smtClean="0">
                        <a:latin typeface="+mj-lt"/>
                      </a:endParaRPr>
                    </a:p>
                    <a:p>
                      <a:pPr algn="ctr"/>
                      <a:endParaRPr lang="es-ES" sz="1200" dirty="0">
                        <a:latin typeface="+mj-lt"/>
                      </a:endParaRPr>
                    </a:p>
                  </a:txBody>
                  <a:tcPr anchor="ctr"/>
                </a:tc>
              </a:tr>
              <a:tr h="750094">
                <a:tc v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200" b="1" i="1" dirty="0" smtClean="0"/>
                        <a:t>Poa </a:t>
                      </a:r>
                      <a:r>
                        <a:rPr lang="es-ES" sz="1200" b="1" i="1" dirty="0" err="1" smtClean="0"/>
                        <a:t>pratensis</a:t>
                      </a:r>
                      <a:endParaRPr lang="es-ES" sz="1200" b="1" i="1" dirty="0">
                        <a:latin typeface="+mj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s-ES" sz="1200" dirty="0">
                        <a:latin typeface="+mj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s-ES" sz="1200" dirty="0">
                        <a:latin typeface="+mj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200" kern="1200" dirty="0" smtClean="0">
                          <a:latin typeface="+mj-lt"/>
                        </a:rPr>
                        <a:t>15-30</a:t>
                      </a:r>
                      <a:r>
                        <a:rPr kumimoji="0" lang="es-ES" sz="1200" kern="1200" baseline="0" dirty="0" smtClean="0">
                          <a:latin typeface="+mj-lt"/>
                        </a:rPr>
                        <a:t> Kg/Ha (</a:t>
                      </a:r>
                      <a:r>
                        <a:rPr kumimoji="0" lang="es-ES" sz="1200" kern="1200" baseline="0" dirty="0" err="1" smtClean="0">
                          <a:latin typeface="+mj-lt"/>
                        </a:rPr>
                        <a:t>mc</a:t>
                      </a:r>
                      <a:r>
                        <a:rPr kumimoji="0" lang="es-ES" sz="1200" kern="1200" baseline="0" dirty="0" smtClean="0">
                          <a:latin typeface="+mj-lt"/>
                        </a:rPr>
                        <a:t>)</a:t>
                      </a:r>
                      <a:endParaRPr kumimoji="0" lang="es-ES" sz="1200" kern="1200" dirty="0" smtClean="0">
                        <a:latin typeface="+mj-lt"/>
                      </a:endParaRPr>
                    </a:p>
                    <a:p>
                      <a:pPr algn="ctr"/>
                      <a:endParaRPr lang="es-ES" sz="1200" dirty="0">
                        <a:latin typeface="+mj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200" kern="1200" dirty="0" smtClean="0">
                          <a:latin typeface="+mj-lt"/>
                        </a:rPr>
                        <a:t>50-100</a:t>
                      </a:r>
                      <a:r>
                        <a:rPr kumimoji="0" lang="es-ES" sz="1200" kern="1200" baseline="0" dirty="0" smtClean="0">
                          <a:latin typeface="+mj-lt"/>
                        </a:rPr>
                        <a:t> Kg/Ha año</a:t>
                      </a:r>
                      <a:endParaRPr kumimoji="0" lang="es-ES" sz="1200" kern="1200" dirty="0" smtClean="0">
                        <a:latin typeface="+mj-lt"/>
                      </a:endParaRPr>
                    </a:p>
                    <a:p>
                      <a:pPr algn="ctr"/>
                      <a:endParaRPr lang="es-ES" sz="1200" dirty="0">
                        <a:latin typeface="+mj-lt"/>
                      </a:endParaRPr>
                    </a:p>
                  </a:txBody>
                  <a:tcPr anchor="ctr"/>
                </a:tc>
              </a:tr>
              <a:tr h="750094">
                <a:tc vMerge="1">
                  <a:txBody>
                    <a:bodyPr/>
                    <a:lstStyle/>
                    <a:p>
                      <a:endParaRPr lang="es-E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200" b="1" i="1" dirty="0" err="1" smtClean="0"/>
                        <a:t>Festuca</a:t>
                      </a:r>
                      <a:r>
                        <a:rPr lang="es-ES" sz="1200" b="1" i="1" dirty="0" smtClean="0"/>
                        <a:t> </a:t>
                      </a:r>
                      <a:r>
                        <a:rPr lang="es-ES" sz="1200" b="1" i="1" dirty="0" err="1" smtClean="0"/>
                        <a:t>rubra</a:t>
                      </a:r>
                      <a:endParaRPr lang="es-ES" sz="1200" b="1" i="1" dirty="0">
                        <a:latin typeface="+mj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s-ES" sz="1200">
                        <a:latin typeface="+mj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s-ES" sz="1200" dirty="0">
                        <a:latin typeface="+mj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200" kern="1200" dirty="0" smtClean="0">
                          <a:latin typeface="+mj-lt"/>
                        </a:rPr>
                        <a:t>5-15</a:t>
                      </a:r>
                      <a:r>
                        <a:rPr kumimoji="0" lang="es-ES" sz="1200" kern="1200" baseline="0" dirty="0" smtClean="0">
                          <a:latin typeface="+mj-lt"/>
                        </a:rPr>
                        <a:t> Kg/Ha (</a:t>
                      </a:r>
                      <a:r>
                        <a:rPr kumimoji="0" lang="es-ES" sz="1200" kern="1200" baseline="0" dirty="0" err="1" smtClean="0">
                          <a:latin typeface="+mj-lt"/>
                        </a:rPr>
                        <a:t>mc</a:t>
                      </a:r>
                      <a:r>
                        <a:rPr kumimoji="0" lang="es-ES" sz="1200" kern="1200" baseline="0" dirty="0" smtClean="0">
                          <a:latin typeface="+mj-lt"/>
                        </a:rPr>
                        <a:t>)</a:t>
                      </a:r>
                      <a:endParaRPr kumimoji="0" lang="es-ES" sz="1200" kern="1200" dirty="0" smtClean="0">
                        <a:latin typeface="+mj-lt"/>
                      </a:endParaRPr>
                    </a:p>
                    <a:p>
                      <a:pPr algn="ctr"/>
                      <a:endParaRPr lang="es-ES" sz="1200" dirty="0">
                        <a:latin typeface="+mj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200" kern="1200" dirty="0" smtClean="0">
                          <a:latin typeface="+mj-lt"/>
                        </a:rPr>
                        <a:t>0-75</a:t>
                      </a:r>
                      <a:r>
                        <a:rPr kumimoji="0" lang="es-ES" sz="1200" kern="1200" baseline="0" dirty="0" smtClean="0">
                          <a:latin typeface="+mj-lt"/>
                        </a:rPr>
                        <a:t> Kg/Ha año</a:t>
                      </a:r>
                      <a:endParaRPr kumimoji="0" lang="es-ES" sz="1200" kern="1200" dirty="0" smtClean="0">
                        <a:latin typeface="+mj-lt"/>
                      </a:endParaRPr>
                    </a:p>
                    <a:p>
                      <a:pPr algn="ctr"/>
                      <a:endParaRPr lang="es-ES" sz="1200" dirty="0">
                        <a:latin typeface="+mj-lt"/>
                      </a:endParaRPr>
                    </a:p>
                  </a:txBody>
                  <a:tcPr anchor="ctr"/>
                </a:tc>
              </a:tr>
              <a:tr h="750094">
                <a:tc vMerge="1">
                  <a:txBody>
                    <a:bodyPr/>
                    <a:lstStyle/>
                    <a:p>
                      <a:endParaRPr lang="es-E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200" b="1" i="1" dirty="0" smtClean="0"/>
                        <a:t>Poa </a:t>
                      </a:r>
                      <a:r>
                        <a:rPr lang="es-ES" sz="1200" b="1" i="1" dirty="0" err="1" smtClean="0"/>
                        <a:t>annua</a:t>
                      </a:r>
                      <a:r>
                        <a:rPr lang="es-ES" sz="1200" b="1" i="1" dirty="0" smtClean="0"/>
                        <a:t> </a:t>
                      </a:r>
                      <a:r>
                        <a:rPr lang="es-ES" sz="1200" b="1" i="1" dirty="0" err="1" smtClean="0"/>
                        <a:t>var</a:t>
                      </a:r>
                      <a:r>
                        <a:rPr lang="es-ES" sz="1200" b="1" i="1" dirty="0" smtClean="0"/>
                        <a:t>. </a:t>
                      </a:r>
                      <a:r>
                        <a:rPr lang="es-ES" sz="1200" b="1" i="1" dirty="0" err="1" smtClean="0"/>
                        <a:t>reptans</a:t>
                      </a:r>
                      <a:endParaRPr lang="es-ES" sz="1200" b="1" i="1" dirty="0">
                        <a:latin typeface="+mj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200" dirty="0" smtClean="0">
                          <a:latin typeface="+mj-lt"/>
                        </a:rPr>
                        <a:t>13-35 Kg/Ha </a:t>
                      </a:r>
                      <a:r>
                        <a:rPr lang="es-ES" sz="1200" dirty="0" err="1" smtClean="0">
                          <a:latin typeface="+mj-lt"/>
                        </a:rPr>
                        <a:t>mc</a:t>
                      </a:r>
                      <a:endParaRPr lang="es-ES" sz="1200" dirty="0">
                        <a:latin typeface="+mj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0" lang="es-ES" sz="1200" kern="1200" dirty="0" smtClean="0">
                          <a:latin typeface="+mj-lt"/>
                        </a:rPr>
                        <a:t>13-35</a:t>
                      </a:r>
                      <a:r>
                        <a:rPr kumimoji="0" lang="es-ES" sz="1200" kern="1200" baseline="0" dirty="0" smtClean="0">
                          <a:latin typeface="+mj-lt"/>
                        </a:rPr>
                        <a:t> kg/Ha por 15-30 </a:t>
                      </a:r>
                      <a:r>
                        <a:rPr kumimoji="0" lang="es-ES" sz="1200" kern="1200" baseline="0" dirty="0" err="1" smtClean="0">
                          <a:latin typeface="+mj-lt"/>
                        </a:rPr>
                        <a:t>dc</a:t>
                      </a:r>
                      <a:endParaRPr kumimoji="0" lang="es-ES" sz="1200" kern="1200" dirty="0">
                        <a:solidFill>
                          <a:schemeClr val="dk1"/>
                        </a:solidFill>
                        <a:latin typeface="+mj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200" kern="1200" dirty="0" smtClean="0">
                          <a:latin typeface="+mj-lt"/>
                        </a:rPr>
                        <a:t>15-30</a:t>
                      </a:r>
                      <a:r>
                        <a:rPr kumimoji="0" lang="es-ES" sz="1200" kern="1200" baseline="0" dirty="0" smtClean="0">
                          <a:latin typeface="+mj-lt"/>
                        </a:rPr>
                        <a:t> Kg/Ha (</a:t>
                      </a:r>
                      <a:r>
                        <a:rPr kumimoji="0" lang="es-ES" sz="1200" kern="1200" baseline="0" dirty="0" err="1" smtClean="0">
                          <a:latin typeface="+mj-lt"/>
                        </a:rPr>
                        <a:t>mc</a:t>
                      </a:r>
                      <a:r>
                        <a:rPr kumimoji="0" lang="es-ES" sz="1200" kern="1200" baseline="0" dirty="0" smtClean="0">
                          <a:latin typeface="+mj-lt"/>
                        </a:rPr>
                        <a:t>)</a:t>
                      </a:r>
                      <a:endParaRPr kumimoji="0" lang="es-ES" sz="1200" kern="1200" dirty="0" smtClean="0">
                        <a:latin typeface="+mj-lt"/>
                      </a:endParaRPr>
                    </a:p>
                    <a:p>
                      <a:pPr algn="ctr"/>
                      <a:endParaRPr lang="es-ES" sz="1200" dirty="0">
                        <a:latin typeface="+mj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es-ES" sz="1200" dirty="0">
                        <a:latin typeface="+mj-lt"/>
                      </a:endParaRPr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42910" y="500042"/>
            <a:ext cx="7851648" cy="971544"/>
          </a:xfrm>
        </p:spPr>
        <p:txBody>
          <a:bodyPr>
            <a:normAutofit/>
          </a:bodyPr>
          <a:lstStyle/>
          <a:p>
            <a:pPr algn="ctr"/>
            <a:r>
              <a:rPr lang="es-ES" dirty="0" smtClean="0">
                <a:solidFill>
                  <a:srgbClr val="FFFF00"/>
                </a:solidFill>
              </a:rPr>
              <a:t>MANTENIMIENTO</a:t>
            </a:r>
            <a:endParaRPr lang="es-ES" dirty="0">
              <a:solidFill>
                <a:srgbClr val="FFFF00"/>
              </a:solidFill>
            </a:endParaRPr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428596" y="1500150"/>
            <a:ext cx="8572560" cy="5643626"/>
          </a:xfrm>
        </p:spPr>
        <p:txBody>
          <a:bodyPr>
            <a:normAutofit fontScale="47500" lnSpcReduction="20000"/>
          </a:bodyPr>
          <a:lstStyle/>
          <a:p>
            <a:pPr algn="l">
              <a:spcBef>
                <a:spcPct val="50000"/>
              </a:spcBef>
              <a:buClr>
                <a:srgbClr val="9900CC"/>
              </a:buClr>
              <a:buFont typeface="Wingdings" pitchFamily="2" charset="2"/>
              <a:buChar char="q"/>
            </a:pPr>
            <a:r>
              <a:rPr lang="es-ES" sz="59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s-ES" sz="5900" b="1" u="sng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pH y Fertilización</a:t>
            </a:r>
            <a:endParaRPr lang="es-ES" sz="4200" b="1" u="sng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l">
              <a:spcBef>
                <a:spcPct val="50000"/>
              </a:spcBef>
              <a:buClr>
                <a:srgbClr val="9900CC"/>
              </a:buClr>
            </a:pPr>
            <a:r>
              <a:rPr lang="es-ES" sz="4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→ Disponibilidad de los principales nutrientes en función del pH</a:t>
            </a:r>
          </a:p>
          <a:p>
            <a:pPr algn="l">
              <a:spcBef>
                <a:spcPct val="50000"/>
              </a:spcBef>
              <a:buClr>
                <a:srgbClr val="9900CC"/>
              </a:buClr>
            </a:pPr>
            <a:endParaRPr lang="es-ES" sz="80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Calibri"/>
            </a:endParaRPr>
          </a:p>
          <a:p>
            <a:pPr algn="just">
              <a:spcBef>
                <a:spcPct val="50000"/>
              </a:spcBef>
              <a:buClr>
                <a:srgbClr val="9900CC"/>
              </a:buClr>
            </a:pPr>
            <a:endParaRPr lang="es-ES" sz="80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Calibri"/>
            </a:endParaRPr>
          </a:p>
          <a:p>
            <a:pPr algn="just">
              <a:spcBef>
                <a:spcPct val="50000"/>
              </a:spcBef>
              <a:buClr>
                <a:srgbClr val="9900CC"/>
              </a:buClr>
            </a:pPr>
            <a:endParaRPr lang="es-ES" sz="80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Calibri"/>
            </a:endParaRPr>
          </a:p>
          <a:p>
            <a:pPr algn="just">
              <a:spcBef>
                <a:spcPct val="50000"/>
              </a:spcBef>
              <a:buClr>
                <a:srgbClr val="9900CC"/>
              </a:buClr>
            </a:pPr>
            <a:r>
              <a:rPr lang="es-ES" sz="8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             </a:t>
            </a:r>
            <a:endParaRPr lang="es-ES" sz="8000" b="1" u="sng" dirty="0" smtClean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just">
              <a:spcBef>
                <a:spcPct val="50000"/>
              </a:spcBef>
              <a:buClr>
                <a:srgbClr val="9900CC"/>
              </a:buClr>
            </a:pPr>
            <a:r>
              <a:rPr lang="es-ES" sz="8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  </a:t>
            </a:r>
          </a:p>
          <a:p>
            <a:pPr algn="just">
              <a:spcBef>
                <a:spcPct val="50000"/>
              </a:spcBef>
              <a:buClr>
                <a:srgbClr val="9900CC"/>
              </a:buClr>
            </a:pPr>
            <a:r>
              <a:rPr lang="es-ES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                 </a:t>
            </a:r>
            <a:endParaRPr lang="es-ES" sz="20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>
              <a:spcBef>
                <a:spcPct val="0"/>
              </a:spcBef>
            </a:pPr>
            <a:endParaRPr lang="es-ES" sz="5600" b="1" dirty="0" smtClean="0">
              <a:solidFill>
                <a:schemeClr val="accent3">
                  <a:tint val="90000"/>
                  <a:satMod val="120000"/>
                </a:schemeClr>
              </a:solidFill>
              <a:effectLst>
                <a:outerShdw blurRad="38100" dist="25400" dir="5400000" algn="tl" rotWithShape="0">
                  <a:srgbClr val="000000">
                    <a:alpha val="43000"/>
                  </a:srgbClr>
                </a:outerShdw>
              </a:effectLst>
              <a:latin typeface="+mj-lt"/>
              <a:ea typeface="+mj-ea"/>
              <a:cs typeface="+mj-cs"/>
            </a:endParaRPr>
          </a:p>
        </p:txBody>
      </p:sp>
      <p:pic>
        <p:nvPicPr>
          <p:cNvPr id="6" name="5 Imagen" descr="o_Biodisponibilidad UNEX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00232" y="2643182"/>
            <a:ext cx="5400675" cy="3786186"/>
          </a:xfrm>
          <a:prstGeom prst="rect">
            <a:avLst/>
          </a:prstGeom>
        </p:spPr>
      </p:pic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42910" y="500042"/>
            <a:ext cx="7851648" cy="971544"/>
          </a:xfrm>
        </p:spPr>
        <p:txBody>
          <a:bodyPr>
            <a:normAutofit/>
          </a:bodyPr>
          <a:lstStyle/>
          <a:p>
            <a:pPr algn="ctr"/>
            <a:r>
              <a:rPr lang="es-ES" dirty="0" smtClean="0">
                <a:solidFill>
                  <a:srgbClr val="FFFF00"/>
                </a:solidFill>
              </a:rPr>
              <a:t>MANTENIMIENTO</a:t>
            </a:r>
            <a:endParaRPr lang="es-ES" dirty="0">
              <a:solidFill>
                <a:srgbClr val="FFFF00"/>
              </a:solidFill>
            </a:endParaRPr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428596" y="1500150"/>
            <a:ext cx="8572560" cy="5643626"/>
          </a:xfrm>
        </p:spPr>
        <p:txBody>
          <a:bodyPr>
            <a:normAutofit fontScale="25000" lnSpcReduction="20000"/>
          </a:bodyPr>
          <a:lstStyle/>
          <a:p>
            <a:pPr algn="l">
              <a:spcBef>
                <a:spcPct val="50000"/>
              </a:spcBef>
              <a:buClr>
                <a:srgbClr val="9900CC"/>
              </a:buClr>
              <a:buFont typeface="Wingdings" pitchFamily="2" charset="2"/>
              <a:buChar char="q"/>
            </a:pPr>
            <a:r>
              <a:rPr lang="es-ES" sz="112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s-ES" sz="11200" b="1" u="sng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Abonado granular Vs Abonado Foliar </a:t>
            </a:r>
            <a:r>
              <a:rPr lang="es-ES" sz="8000" b="1" u="sng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</a:p>
          <a:p>
            <a:pPr algn="l">
              <a:spcBef>
                <a:spcPct val="50000"/>
              </a:spcBef>
              <a:buClr>
                <a:srgbClr val="9900CC"/>
              </a:buClr>
            </a:pPr>
            <a:r>
              <a:rPr lang="es-ES" sz="8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→</a:t>
            </a:r>
            <a:r>
              <a:rPr lang="es-ES" sz="4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</a:t>
            </a:r>
            <a:r>
              <a:rPr lang="es-ES" sz="8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La aplicación de abono puede ser granular o foliar, dependerá de:</a:t>
            </a:r>
          </a:p>
          <a:p>
            <a:pPr algn="l">
              <a:spcBef>
                <a:spcPct val="50000"/>
              </a:spcBef>
              <a:buClr>
                <a:srgbClr val="9900CC"/>
              </a:buClr>
            </a:pPr>
            <a:r>
              <a:rPr lang="es-ES" sz="8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    - Época del año y curva de crecimiento</a:t>
            </a:r>
          </a:p>
          <a:p>
            <a:pPr algn="l">
              <a:spcBef>
                <a:spcPct val="50000"/>
              </a:spcBef>
              <a:buClr>
                <a:srgbClr val="9900CC"/>
              </a:buClr>
            </a:pPr>
            <a:r>
              <a:rPr lang="es-ES" sz="8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    - Según prácticas culturales</a:t>
            </a:r>
          </a:p>
          <a:p>
            <a:pPr algn="l">
              <a:spcBef>
                <a:spcPct val="50000"/>
              </a:spcBef>
              <a:buClr>
                <a:srgbClr val="9900CC"/>
              </a:buClr>
            </a:pPr>
            <a:r>
              <a:rPr lang="es-ES" sz="8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    - Tiempo de respuesta</a:t>
            </a:r>
          </a:p>
          <a:p>
            <a:pPr algn="l">
              <a:spcBef>
                <a:spcPct val="50000"/>
              </a:spcBef>
              <a:buClr>
                <a:srgbClr val="9900CC"/>
              </a:buClr>
            </a:pPr>
            <a:r>
              <a:rPr lang="es-ES" sz="8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    - Control del crecimiento</a:t>
            </a:r>
          </a:p>
          <a:p>
            <a:pPr algn="l">
              <a:spcBef>
                <a:spcPct val="50000"/>
              </a:spcBef>
              <a:buClr>
                <a:srgbClr val="9900CC"/>
              </a:buClr>
            </a:pPr>
            <a:r>
              <a:rPr lang="es-ES" sz="8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    - Zona del campo</a:t>
            </a:r>
          </a:p>
          <a:p>
            <a:pPr algn="l">
              <a:spcBef>
                <a:spcPct val="50000"/>
              </a:spcBef>
              <a:buClr>
                <a:srgbClr val="9900CC"/>
              </a:buClr>
            </a:pPr>
            <a:r>
              <a:rPr lang="es-ES" sz="8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→</a:t>
            </a:r>
            <a:r>
              <a:rPr lang="es-ES" sz="4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</a:t>
            </a:r>
            <a:r>
              <a:rPr lang="es-ES" sz="8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El abonado foliar o </a:t>
            </a:r>
            <a:r>
              <a:rPr lang="es-ES" sz="8000" b="1" i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spoon</a:t>
            </a:r>
            <a:r>
              <a:rPr lang="es-ES" sz="8000" b="1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</a:t>
            </a:r>
            <a:r>
              <a:rPr lang="es-ES" sz="8000" b="1" i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feeding</a:t>
            </a:r>
            <a:r>
              <a:rPr lang="es-ES" sz="8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:</a:t>
            </a:r>
          </a:p>
          <a:p>
            <a:pPr algn="l">
              <a:spcBef>
                <a:spcPct val="50000"/>
              </a:spcBef>
              <a:buClr>
                <a:srgbClr val="9900CC"/>
              </a:buClr>
            </a:pPr>
            <a:r>
              <a:rPr lang="es-ES" sz="8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    - </a:t>
            </a:r>
            <a:r>
              <a:rPr lang="es-ES" sz="8000" b="1" i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Spoon</a:t>
            </a:r>
            <a:r>
              <a:rPr lang="es-ES" sz="8000" b="1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</a:t>
            </a:r>
            <a:r>
              <a:rPr lang="es-ES" sz="8000" b="1" i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feeding</a:t>
            </a:r>
            <a:r>
              <a:rPr lang="es-ES" sz="8000" b="1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true foliar</a:t>
            </a:r>
          </a:p>
          <a:p>
            <a:pPr algn="l">
              <a:spcBef>
                <a:spcPct val="50000"/>
              </a:spcBef>
              <a:buClr>
                <a:srgbClr val="9900CC"/>
              </a:buClr>
            </a:pPr>
            <a:r>
              <a:rPr lang="es-ES" sz="8000" b="1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    - </a:t>
            </a:r>
            <a:r>
              <a:rPr lang="es-ES" sz="8000" b="1" i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Spoon</a:t>
            </a:r>
            <a:r>
              <a:rPr lang="es-ES" sz="8000" b="1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</a:t>
            </a:r>
            <a:r>
              <a:rPr lang="es-ES" sz="8000" b="1" i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feeding</a:t>
            </a:r>
            <a:r>
              <a:rPr lang="es-ES" sz="8000" b="1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con fertilizantes sólidos para </a:t>
            </a:r>
            <a:r>
              <a:rPr lang="es-ES" sz="8000" b="1" i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fertirrigación</a:t>
            </a:r>
            <a:endParaRPr lang="es-ES" sz="8000" b="1" i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Calibri"/>
            </a:endParaRPr>
          </a:p>
          <a:p>
            <a:pPr algn="l">
              <a:spcBef>
                <a:spcPct val="50000"/>
              </a:spcBef>
              <a:buClr>
                <a:srgbClr val="9900CC"/>
              </a:buClr>
            </a:pPr>
            <a:endParaRPr lang="es-ES" sz="80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Calibri"/>
            </a:endParaRPr>
          </a:p>
          <a:p>
            <a:pPr algn="just">
              <a:spcBef>
                <a:spcPct val="50000"/>
              </a:spcBef>
              <a:buClr>
                <a:srgbClr val="9900CC"/>
              </a:buClr>
            </a:pPr>
            <a:endParaRPr lang="es-ES" sz="80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Calibri"/>
            </a:endParaRPr>
          </a:p>
          <a:p>
            <a:pPr algn="just">
              <a:spcBef>
                <a:spcPct val="50000"/>
              </a:spcBef>
              <a:buClr>
                <a:srgbClr val="9900CC"/>
              </a:buClr>
            </a:pPr>
            <a:endParaRPr lang="es-ES" sz="80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Calibri"/>
            </a:endParaRPr>
          </a:p>
          <a:p>
            <a:pPr algn="just">
              <a:spcBef>
                <a:spcPct val="50000"/>
              </a:spcBef>
              <a:buClr>
                <a:srgbClr val="9900CC"/>
              </a:buClr>
            </a:pPr>
            <a:r>
              <a:rPr lang="es-ES" sz="8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             </a:t>
            </a:r>
            <a:endParaRPr lang="es-ES" sz="8000" b="1" u="sng" dirty="0" smtClean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just">
              <a:spcBef>
                <a:spcPct val="50000"/>
              </a:spcBef>
              <a:buClr>
                <a:srgbClr val="9900CC"/>
              </a:buClr>
            </a:pPr>
            <a:r>
              <a:rPr lang="es-ES" sz="8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  </a:t>
            </a:r>
          </a:p>
          <a:p>
            <a:pPr algn="just">
              <a:spcBef>
                <a:spcPct val="50000"/>
              </a:spcBef>
              <a:buClr>
                <a:srgbClr val="9900CC"/>
              </a:buClr>
            </a:pPr>
            <a:r>
              <a:rPr lang="es-ES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                 </a:t>
            </a:r>
            <a:endParaRPr lang="es-ES" sz="20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>
              <a:spcBef>
                <a:spcPct val="0"/>
              </a:spcBef>
            </a:pPr>
            <a:endParaRPr lang="es-ES" sz="5600" b="1" dirty="0" smtClean="0">
              <a:solidFill>
                <a:schemeClr val="accent3">
                  <a:tint val="90000"/>
                  <a:satMod val="120000"/>
                </a:schemeClr>
              </a:solidFill>
              <a:effectLst>
                <a:outerShdw blurRad="38100" dist="25400" dir="5400000" algn="tl" rotWithShape="0">
                  <a:srgbClr val="000000">
                    <a:alpha val="43000"/>
                  </a:srgbClr>
                </a:outerShdw>
              </a:effectLst>
              <a:latin typeface="+mj-lt"/>
              <a:ea typeface="+mj-ea"/>
              <a:cs typeface="+mj-cs"/>
            </a:endParaRPr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42910" y="500042"/>
            <a:ext cx="7851648" cy="971544"/>
          </a:xfrm>
        </p:spPr>
        <p:txBody>
          <a:bodyPr>
            <a:normAutofit/>
          </a:bodyPr>
          <a:lstStyle/>
          <a:p>
            <a:pPr algn="ctr"/>
            <a:r>
              <a:rPr lang="es-ES" dirty="0" smtClean="0">
                <a:solidFill>
                  <a:srgbClr val="FFFF00"/>
                </a:solidFill>
              </a:rPr>
              <a:t>MANTENIMIENTO</a:t>
            </a:r>
            <a:endParaRPr lang="es-ES" dirty="0">
              <a:solidFill>
                <a:srgbClr val="FFFF00"/>
              </a:solidFill>
            </a:endParaRPr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428596" y="1500150"/>
            <a:ext cx="8572560" cy="5643626"/>
          </a:xfrm>
        </p:spPr>
        <p:txBody>
          <a:bodyPr>
            <a:normAutofit fontScale="25000" lnSpcReduction="20000"/>
          </a:bodyPr>
          <a:lstStyle/>
          <a:p>
            <a:pPr algn="l">
              <a:spcBef>
                <a:spcPct val="50000"/>
              </a:spcBef>
              <a:buClr>
                <a:srgbClr val="9900CC"/>
              </a:buClr>
              <a:buFont typeface="Wingdings" pitchFamily="2" charset="2"/>
              <a:buChar char="q"/>
            </a:pPr>
            <a:r>
              <a:rPr lang="es-ES" sz="112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s-ES" sz="11200" b="1" u="sng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Calibración de equipos</a:t>
            </a:r>
          </a:p>
          <a:p>
            <a:pPr algn="l">
              <a:spcBef>
                <a:spcPct val="50000"/>
              </a:spcBef>
              <a:buClr>
                <a:srgbClr val="9900CC"/>
              </a:buClr>
              <a:buFont typeface="Wingdings" pitchFamily="2" charset="2"/>
              <a:buChar char="v"/>
            </a:pPr>
            <a:r>
              <a:rPr lang="es-ES" sz="80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s-ES" sz="8000" b="1" u="sng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Abonadoras manuales</a:t>
            </a:r>
          </a:p>
          <a:p>
            <a:pPr algn="l">
              <a:spcBef>
                <a:spcPct val="50000"/>
              </a:spcBef>
              <a:buClr>
                <a:srgbClr val="9900CC"/>
              </a:buClr>
            </a:pPr>
            <a:r>
              <a:rPr lang="es-ES" sz="8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→ P</a:t>
            </a:r>
            <a:r>
              <a:rPr lang="es-ES" sz="8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asos necesarios para la calibración:</a:t>
            </a:r>
            <a:endParaRPr lang="es-ES" sz="80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Calibri"/>
            </a:endParaRPr>
          </a:p>
          <a:p>
            <a:pPr algn="l">
              <a:spcBef>
                <a:spcPct val="50000"/>
              </a:spcBef>
              <a:buClr>
                <a:srgbClr val="9900CC"/>
              </a:buClr>
            </a:pPr>
            <a:r>
              <a:rPr lang="es-ES" sz="8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    1. </a:t>
            </a:r>
            <a:r>
              <a:rPr lang="es-ES" sz="8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Pesar una cantidad de abono (2 Kg.)</a:t>
            </a:r>
          </a:p>
          <a:p>
            <a:pPr algn="l">
              <a:spcBef>
                <a:spcPct val="50000"/>
              </a:spcBef>
              <a:buClr>
                <a:srgbClr val="9900CC"/>
              </a:buClr>
            </a:pPr>
            <a:r>
              <a:rPr lang="es-ES" sz="8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    2. Determinar ancho de trabajo</a:t>
            </a:r>
          </a:p>
          <a:p>
            <a:pPr algn="l">
              <a:spcBef>
                <a:spcPct val="50000"/>
              </a:spcBef>
              <a:buClr>
                <a:srgbClr val="9900CC"/>
              </a:buClr>
            </a:pPr>
            <a:r>
              <a:rPr lang="es-ES" sz="8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    3. Marcar una distancia conocida en el suelo</a:t>
            </a:r>
          </a:p>
          <a:p>
            <a:pPr algn="l">
              <a:spcBef>
                <a:spcPct val="50000"/>
              </a:spcBef>
              <a:buClr>
                <a:srgbClr val="9900CC"/>
              </a:buClr>
            </a:pPr>
            <a:r>
              <a:rPr lang="es-ES" sz="8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    4. Calcular el área de aplicación o alcance</a:t>
            </a:r>
          </a:p>
          <a:p>
            <a:pPr algn="l">
              <a:spcBef>
                <a:spcPct val="50000"/>
              </a:spcBef>
              <a:buClr>
                <a:srgbClr val="9900CC"/>
              </a:buClr>
            </a:pPr>
            <a:r>
              <a:rPr lang="es-ES" sz="8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    5. Seleccionar una apertura y realizar un pase</a:t>
            </a:r>
          </a:p>
          <a:p>
            <a:pPr algn="l">
              <a:spcBef>
                <a:spcPct val="50000"/>
              </a:spcBef>
              <a:buClr>
                <a:srgbClr val="9900CC"/>
              </a:buClr>
            </a:pPr>
            <a:r>
              <a:rPr lang="es-ES" sz="8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    6. Pesar de nuevo el contenido de la abonadora</a:t>
            </a:r>
          </a:p>
          <a:p>
            <a:pPr algn="l">
              <a:spcBef>
                <a:spcPct val="50000"/>
              </a:spcBef>
              <a:buClr>
                <a:srgbClr val="9900CC"/>
              </a:buClr>
            </a:pPr>
            <a:r>
              <a:rPr lang="es-ES" sz="8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    7. Cálculos</a:t>
            </a:r>
          </a:p>
          <a:p>
            <a:pPr algn="l">
              <a:spcBef>
                <a:spcPct val="50000"/>
              </a:spcBef>
              <a:buClr>
                <a:srgbClr val="9900CC"/>
              </a:buClr>
            </a:pPr>
            <a:r>
              <a:rPr lang="es-ES" sz="8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    8. Obtener la cantidad aplicada en gr/m²</a:t>
            </a:r>
          </a:p>
          <a:p>
            <a:pPr algn="l">
              <a:spcBef>
                <a:spcPct val="50000"/>
              </a:spcBef>
              <a:buClr>
                <a:srgbClr val="9900CC"/>
              </a:buClr>
            </a:pPr>
            <a:r>
              <a:rPr lang="es-ES" sz="8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    9. Repetir la operación hasta lograr la dosis de fertilizante deseada</a:t>
            </a:r>
          </a:p>
          <a:p>
            <a:pPr algn="just">
              <a:spcBef>
                <a:spcPct val="50000"/>
              </a:spcBef>
              <a:buClr>
                <a:srgbClr val="9900CC"/>
              </a:buClr>
            </a:pPr>
            <a:endParaRPr lang="es-ES" sz="80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Calibri"/>
            </a:endParaRPr>
          </a:p>
          <a:p>
            <a:pPr algn="just">
              <a:spcBef>
                <a:spcPct val="50000"/>
              </a:spcBef>
              <a:buClr>
                <a:srgbClr val="9900CC"/>
              </a:buClr>
            </a:pPr>
            <a:r>
              <a:rPr lang="es-ES" sz="8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             </a:t>
            </a:r>
            <a:endParaRPr lang="es-ES" sz="8000" b="1" u="sng" dirty="0" smtClean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just">
              <a:spcBef>
                <a:spcPct val="50000"/>
              </a:spcBef>
              <a:buClr>
                <a:srgbClr val="9900CC"/>
              </a:buClr>
            </a:pPr>
            <a:r>
              <a:rPr lang="es-ES" sz="8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  </a:t>
            </a:r>
          </a:p>
          <a:p>
            <a:pPr algn="just">
              <a:spcBef>
                <a:spcPct val="50000"/>
              </a:spcBef>
              <a:buClr>
                <a:srgbClr val="9900CC"/>
              </a:buClr>
            </a:pPr>
            <a:r>
              <a:rPr lang="es-ES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                 </a:t>
            </a:r>
            <a:endParaRPr lang="es-ES" sz="20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>
              <a:spcBef>
                <a:spcPct val="0"/>
              </a:spcBef>
            </a:pPr>
            <a:endParaRPr lang="es-ES" sz="5600" b="1" dirty="0" smtClean="0">
              <a:solidFill>
                <a:schemeClr val="accent3">
                  <a:tint val="90000"/>
                  <a:satMod val="120000"/>
                </a:schemeClr>
              </a:solidFill>
              <a:effectLst>
                <a:outerShdw blurRad="38100" dist="25400" dir="5400000" algn="tl" rotWithShape="0">
                  <a:srgbClr val="000000">
                    <a:alpha val="43000"/>
                  </a:srgbClr>
                </a:outerShdw>
              </a:effectLst>
              <a:latin typeface="+mj-lt"/>
              <a:ea typeface="+mj-ea"/>
              <a:cs typeface="+mj-cs"/>
            </a:endParaRPr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42910" y="500042"/>
            <a:ext cx="7851648" cy="971544"/>
          </a:xfrm>
        </p:spPr>
        <p:txBody>
          <a:bodyPr>
            <a:normAutofit/>
          </a:bodyPr>
          <a:lstStyle/>
          <a:p>
            <a:pPr algn="ctr"/>
            <a:r>
              <a:rPr lang="es-ES" dirty="0" smtClean="0">
                <a:solidFill>
                  <a:srgbClr val="FFFF00"/>
                </a:solidFill>
              </a:rPr>
              <a:t>MANTENIMIENTO</a:t>
            </a:r>
            <a:endParaRPr lang="es-ES" dirty="0">
              <a:solidFill>
                <a:srgbClr val="FFFF00"/>
              </a:solidFill>
            </a:endParaRPr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428596" y="1500150"/>
            <a:ext cx="8572560" cy="5643626"/>
          </a:xfrm>
        </p:spPr>
        <p:txBody>
          <a:bodyPr>
            <a:normAutofit fontScale="25000" lnSpcReduction="20000"/>
          </a:bodyPr>
          <a:lstStyle/>
          <a:p>
            <a:pPr algn="l">
              <a:spcBef>
                <a:spcPct val="50000"/>
              </a:spcBef>
              <a:buClr>
                <a:srgbClr val="9900CC"/>
              </a:buClr>
              <a:buFont typeface="Wingdings" pitchFamily="2" charset="2"/>
              <a:buChar char="q"/>
            </a:pPr>
            <a:r>
              <a:rPr lang="es-ES" sz="112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s-ES" sz="11200" b="1" u="sng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Calibración de equipos</a:t>
            </a:r>
          </a:p>
          <a:p>
            <a:pPr algn="just">
              <a:spcBef>
                <a:spcPct val="50000"/>
              </a:spcBef>
              <a:buClr>
                <a:srgbClr val="9900CC"/>
              </a:buClr>
              <a:buFont typeface="Wingdings" pitchFamily="2" charset="2"/>
              <a:buChar char="v"/>
            </a:pPr>
            <a:r>
              <a:rPr lang="es-ES" sz="80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s-ES" sz="8000" b="1" u="sng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Abonadoras manuales</a:t>
            </a:r>
            <a:endParaRPr lang="es-ES" sz="80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Calibri"/>
            </a:endParaRPr>
          </a:p>
          <a:p>
            <a:pPr algn="just"/>
            <a:r>
              <a:rPr lang="es-ES" sz="8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→ </a:t>
            </a:r>
            <a:r>
              <a:rPr lang="es-ES" sz="8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 continuación se muestra un ejemplo práctico:</a:t>
            </a:r>
          </a:p>
          <a:p>
            <a:pPr algn="just"/>
            <a:r>
              <a:rPr lang="es-ES" sz="3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 </a:t>
            </a:r>
          </a:p>
          <a:p>
            <a:pPr algn="just"/>
            <a:r>
              <a:rPr lang="es-ES" sz="6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   - </a:t>
            </a:r>
            <a:r>
              <a:rPr lang="es-ES" sz="6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Peso inicial (Pi) = 1950 gr</a:t>
            </a:r>
          </a:p>
          <a:p>
            <a:pPr algn="just"/>
            <a:r>
              <a:rPr lang="es-ES" sz="6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       - Ancho de trabajo (A) = 8 m</a:t>
            </a:r>
          </a:p>
          <a:p>
            <a:pPr algn="just"/>
            <a:r>
              <a:rPr lang="es-ES" sz="6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       - Distancia entre marcas (D) = 5 m</a:t>
            </a:r>
          </a:p>
          <a:p>
            <a:pPr algn="just"/>
            <a:r>
              <a:rPr lang="es-ES" sz="6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       - Área de aplicación (AP) = A x D = 8 x 5 = 40 m</a:t>
            </a:r>
            <a:r>
              <a:rPr lang="es-ES" sz="6400" b="1" baseline="30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2</a:t>
            </a:r>
            <a:endParaRPr lang="es-ES" sz="64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endParaRPr>
          </a:p>
          <a:p>
            <a:pPr algn="just"/>
            <a:r>
              <a:rPr lang="es-ES" sz="6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       - Peso final (</a:t>
            </a:r>
            <a:r>
              <a:rPr lang="es-ES" sz="64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Pf</a:t>
            </a:r>
            <a:r>
              <a:rPr lang="es-ES" sz="6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) = 1400 gr</a:t>
            </a:r>
          </a:p>
          <a:p>
            <a:pPr algn="just"/>
            <a:r>
              <a:rPr lang="es-ES" sz="6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       - Cantidad aplicada (CA) = </a:t>
            </a:r>
            <a:r>
              <a:rPr lang="es-ES" sz="64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Pf</a:t>
            </a:r>
            <a:r>
              <a:rPr lang="es-ES" sz="6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 – Pi = 550 gr</a:t>
            </a:r>
          </a:p>
          <a:p>
            <a:pPr algn="just"/>
            <a:endParaRPr lang="es-ES" sz="64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just"/>
            <a:r>
              <a:rPr lang="es-ES" sz="6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</a:t>
            </a:r>
            <a:r>
              <a:rPr lang="es-ES" sz="8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→ </a:t>
            </a:r>
            <a:r>
              <a:rPr lang="es-ES" sz="8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Con cantidad aplicada, área de aplicación y mediante regla de tres:</a:t>
            </a:r>
          </a:p>
          <a:p>
            <a:pPr algn="just"/>
            <a:r>
              <a:rPr lang="es-ES" sz="6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 </a:t>
            </a:r>
            <a:endParaRPr lang="es-ES" sz="64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endParaRPr>
          </a:p>
          <a:p>
            <a:pPr algn="ctr"/>
            <a:r>
              <a:rPr lang="es-ES" sz="6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40 m</a:t>
            </a:r>
            <a:r>
              <a:rPr lang="es-ES" sz="6400" b="1" baseline="30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2 </a:t>
            </a:r>
            <a:r>
              <a:rPr lang="es-ES" sz="6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--------------- 550 gr</a:t>
            </a:r>
          </a:p>
          <a:p>
            <a:pPr algn="ctr"/>
            <a:r>
              <a:rPr lang="es-ES" sz="6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1 m</a:t>
            </a:r>
            <a:r>
              <a:rPr lang="es-ES" sz="6400" b="1" baseline="30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2</a:t>
            </a:r>
            <a:r>
              <a:rPr lang="es-ES" sz="6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   --------------- X gr</a:t>
            </a:r>
          </a:p>
          <a:p>
            <a:pPr algn="ctr"/>
            <a:r>
              <a:rPr lang="es-ES" sz="6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X = 550 gr / 40 m</a:t>
            </a:r>
            <a:r>
              <a:rPr lang="es-ES" sz="6400" b="1" baseline="30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2</a:t>
            </a:r>
            <a:r>
              <a:rPr lang="es-ES" sz="6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 = 13,75 gr/m</a:t>
            </a:r>
            <a:r>
              <a:rPr lang="es-ES" sz="6400" b="1" baseline="30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2 </a:t>
            </a:r>
            <a:r>
              <a:rPr lang="es-ES" sz="6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= </a:t>
            </a:r>
            <a:r>
              <a:rPr lang="es-ES" sz="6400" b="1" u="sng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Dosis aplicada</a:t>
            </a:r>
            <a:endParaRPr lang="es-ES" sz="64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endParaRPr>
          </a:p>
          <a:p>
            <a:pPr algn="just"/>
            <a:r>
              <a:rPr lang="es-ES" sz="6400" b="1" baseline="30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 </a:t>
            </a:r>
            <a:endParaRPr lang="es-ES" sz="64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just">
              <a:spcBef>
                <a:spcPts val="0"/>
              </a:spcBef>
            </a:pPr>
            <a:r>
              <a:rPr lang="es-ES" sz="8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→ Para </a:t>
            </a:r>
            <a:r>
              <a:rPr lang="es-ES" sz="8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obtener el resultado en kg/Ha, sólo multiplicar por 10</a:t>
            </a:r>
            <a:r>
              <a:rPr lang="es-ES" sz="8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</a:t>
            </a:r>
          </a:p>
          <a:p>
            <a:pPr algn="just">
              <a:spcBef>
                <a:spcPts val="0"/>
              </a:spcBef>
            </a:pPr>
            <a:endParaRPr lang="es-ES" sz="64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>
              <a:spcBef>
                <a:spcPts val="0"/>
              </a:spcBef>
            </a:pPr>
            <a:r>
              <a:rPr lang="es-ES" sz="6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13,75 gr/m</a:t>
            </a:r>
            <a:r>
              <a:rPr lang="es-ES" sz="6400" b="1" baseline="30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2</a:t>
            </a:r>
            <a:r>
              <a:rPr lang="es-ES" sz="6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 x 10 = 137,5 Kg/Ha</a:t>
            </a:r>
          </a:p>
          <a:p>
            <a:pPr algn="just">
              <a:spcBef>
                <a:spcPct val="50000"/>
              </a:spcBef>
              <a:buClr>
                <a:srgbClr val="9900CC"/>
              </a:buClr>
            </a:pPr>
            <a:endParaRPr lang="es-ES" sz="8000" b="1" u="sng" dirty="0" smtClean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just">
              <a:spcBef>
                <a:spcPct val="50000"/>
              </a:spcBef>
              <a:buClr>
                <a:srgbClr val="9900CC"/>
              </a:buClr>
            </a:pPr>
            <a:r>
              <a:rPr lang="es-ES" sz="8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  </a:t>
            </a:r>
          </a:p>
          <a:p>
            <a:pPr algn="just">
              <a:spcBef>
                <a:spcPct val="50000"/>
              </a:spcBef>
              <a:buClr>
                <a:srgbClr val="9900CC"/>
              </a:buClr>
            </a:pPr>
            <a:r>
              <a:rPr lang="es-ES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                 </a:t>
            </a:r>
            <a:endParaRPr lang="es-ES" sz="20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>
              <a:spcBef>
                <a:spcPct val="0"/>
              </a:spcBef>
            </a:pPr>
            <a:endParaRPr lang="es-ES" sz="5600" b="1" dirty="0" smtClean="0">
              <a:solidFill>
                <a:schemeClr val="accent3">
                  <a:tint val="90000"/>
                  <a:satMod val="120000"/>
                </a:schemeClr>
              </a:solidFill>
              <a:effectLst>
                <a:outerShdw blurRad="38100" dist="25400" dir="5400000" algn="tl" rotWithShape="0">
                  <a:srgbClr val="000000">
                    <a:alpha val="43000"/>
                  </a:srgbClr>
                </a:outerShdw>
              </a:effectLst>
              <a:latin typeface="+mj-lt"/>
              <a:ea typeface="+mj-ea"/>
              <a:cs typeface="+mj-cs"/>
            </a:endParaRPr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42910" y="500042"/>
            <a:ext cx="7851648" cy="971544"/>
          </a:xfrm>
        </p:spPr>
        <p:txBody>
          <a:bodyPr>
            <a:normAutofit/>
          </a:bodyPr>
          <a:lstStyle/>
          <a:p>
            <a:pPr algn="ctr"/>
            <a:r>
              <a:rPr lang="es-ES" dirty="0" smtClean="0">
                <a:solidFill>
                  <a:srgbClr val="FFFF00"/>
                </a:solidFill>
              </a:rPr>
              <a:t>MANTENIMIENTO</a:t>
            </a:r>
            <a:endParaRPr lang="es-ES" dirty="0">
              <a:solidFill>
                <a:srgbClr val="FFFF00"/>
              </a:solidFill>
            </a:endParaRPr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428596" y="1500150"/>
            <a:ext cx="8572560" cy="5643626"/>
          </a:xfrm>
        </p:spPr>
        <p:txBody>
          <a:bodyPr>
            <a:normAutofit fontScale="25000" lnSpcReduction="20000"/>
          </a:bodyPr>
          <a:lstStyle/>
          <a:p>
            <a:pPr algn="l">
              <a:spcBef>
                <a:spcPct val="50000"/>
              </a:spcBef>
              <a:buClr>
                <a:srgbClr val="9900CC"/>
              </a:buClr>
              <a:buFont typeface="Wingdings" pitchFamily="2" charset="2"/>
              <a:buChar char="q"/>
            </a:pPr>
            <a:r>
              <a:rPr lang="es-ES" sz="112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s-ES" sz="11200" b="1" u="sng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Calibración de equipos</a:t>
            </a:r>
          </a:p>
          <a:p>
            <a:pPr algn="l">
              <a:spcBef>
                <a:spcPct val="50000"/>
              </a:spcBef>
              <a:buClr>
                <a:srgbClr val="9900CC"/>
              </a:buClr>
              <a:buFont typeface="Wingdings" pitchFamily="2" charset="2"/>
              <a:buChar char="v"/>
            </a:pPr>
            <a:r>
              <a:rPr lang="es-ES" sz="80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s-ES" sz="8000" b="1" u="sng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Abonadoras pendulares</a:t>
            </a:r>
          </a:p>
          <a:p>
            <a:pPr algn="l">
              <a:spcBef>
                <a:spcPct val="50000"/>
              </a:spcBef>
              <a:buClr>
                <a:srgbClr val="9900CC"/>
              </a:buClr>
            </a:pPr>
            <a:r>
              <a:rPr lang="es-ES" sz="8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→ P</a:t>
            </a:r>
            <a:r>
              <a:rPr lang="es-ES" sz="8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asos necesarios para la calibración:</a:t>
            </a:r>
            <a:endParaRPr lang="es-ES" sz="80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Calibri"/>
            </a:endParaRPr>
          </a:p>
          <a:p>
            <a:pPr algn="l">
              <a:spcBef>
                <a:spcPct val="50000"/>
              </a:spcBef>
              <a:buClr>
                <a:srgbClr val="9900CC"/>
              </a:buClr>
            </a:pPr>
            <a:r>
              <a:rPr lang="es-ES" sz="8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    1. Establecer velocidad de avance del tractor</a:t>
            </a:r>
            <a:r>
              <a:rPr lang="es-ES" sz="8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(6-10 Km/h, 10-12 </a:t>
            </a:r>
            <a:r>
              <a:rPr lang="es-ES" sz="80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seg</a:t>
            </a:r>
            <a:r>
              <a:rPr lang="es-ES" sz="8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.)</a:t>
            </a:r>
          </a:p>
          <a:p>
            <a:pPr algn="l">
              <a:spcBef>
                <a:spcPct val="50000"/>
              </a:spcBef>
              <a:buClr>
                <a:srgbClr val="9900CC"/>
              </a:buClr>
            </a:pPr>
            <a:r>
              <a:rPr lang="es-ES" sz="8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    2. Nivelar la abonadora</a:t>
            </a:r>
          </a:p>
          <a:p>
            <a:pPr algn="l">
              <a:spcBef>
                <a:spcPct val="50000"/>
              </a:spcBef>
              <a:buClr>
                <a:srgbClr val="9900CC"/>
              </a:buClr>
            </a:pPr>
            <a:r>
              <a:rPr lang="es-ES" sz="8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    3. Determinar ancho de trabajo</a:t>
            </a:r>
          </a:p>
          <a:p>
            <a:pPr algn="l">
              <a:spcBef>
                <a:spcPct val="50000"/>
              </a:spcBef>
              <a:buClr>
                <a:srgbClr val="9900CC"/>
              </a:buClr>
            </a:pPr>
            <a:r>
              <a:rPr lang="es-ES" sz="8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    4. Calcular el área de aplicación o alcance</a:t>
            </a:r>
          </a:p>
          <a:p>
            <a:pPr algn="l">
              <a:spcBef>
                <a:spcPct val="50000"/>
              </a:spcBef>
              <a:buClr>
                <a:srgbClr val="9900CC"/>
              </a:buClr>
            </a:pPr>
            <a:r>
              <a:rPr lang="es-ES" sz="8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    5. Verter abono en la abonadora y cubrir la salida para recogerlo</a:t>
            </a:r>
          </a:p>
          <a:p>
            <a:pPr algn="l">
              <a:spcBef>
                <a:spcPct val="50000"/>
              </a:spcBef>
              <a:buClr>
                <a:srgbClr val="9900CC"/>
              </a:buClr>
            </a:pPr>
            <a:r>
              <a:rPr lang="es-ES" sz="8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    6. Fijar el tractor a 2000 rpm y accionar la abonadora 15 segundos</a:t>
            </a:r>
          </a:p>
          <a:p>
            <a:pPr algn="l">
              <a:spcBef>
                <a:spcPct val="50000"/>
              </a:spcBef>
              <a:buClr>
                <a:srgbClr val="9900CC"/>
              </a:buClr>
            </a:pPr>
            <a:r>
              <a:rPr lang="es-ES" sz="8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    7. Cálculos</a:t>
            </a:r>
          </a:p>
          <a:p>
            <a:pPr algn="l">
              <a:spcBef>
                <a:spcPct val="50000"/>
              </a:spcBef>
              <a:buClr>
                <a:srgbClr val="9900CC"/>
              </a:buClr>
            </a:pPr>
            <a:r>
              <a:rPr lang="es-ES" sz="8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    8. Obtener la cantidad aplicada en gr/m²</a:t>
            </a:r>
          </a:p>
          <a:p>
            <a:pPr algn="l">
              <a:spcBef>
                <a:spcPct val="50000"/>
              </a:spcBef>
              <a:buClr>
                <a:srgbClr val="9900CC"/>
              </a:buClr>
            </a:pPr>
            <a:r>
              <a:rPr lang="es-ES" sz="8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    9. Repetir la operación hasta lograr la dosis de fertilizante deseada</a:t>
            </a:r>
          </a:p>
          <a:p>
            <a:pPr algn="just">
              <a:spcBef>
                <a:spcPct val="50000"/>
              </a:spcBef>
              <a:buClr>
                <a:srgbClr val="9900CC"/>
              </a:buClr>
            </a:pPr>
            <a:endParaRPr lang="es-ES" sz="80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Calibri"/>
            </a:endParaRPr>
          </a:p>
          <a:p>
            <a:pPr algn="just">
              <a:spcBef>
                <a:spcPct val="50000"/>
              </a:spcBef>
              <a:buClr>
                <a:srgbClr val="9900CC"/>
              </a:buClr>
            </a:pPr>
            <a:r>
              <a:rPr lang="es-ES" sz="8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             </a:t>
            </a:r>
            <a:endParaRPr lang="es-ES" sz="8000" b="1" u="sng" dirty="0" smtClean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just">
              <a:spcBef>
                <a:spcPct val="50000"/>
              </a:spcBef>
              <a:buClr>
                <a:srgbClr val="9900CC"/>
              </a:buClr>
            </a:pPr>
            <a:r>
              <a:rPr lang="es-ES" sz="8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  </a:t>
            </a:r>
          </a:p>
          <a:p>
            <a:pPr algn="just">
              <a:spcBef>
                <a:spcPct val="50000"/>
              </a:spcBef>
              <a:buClr>
                <a:srgbClr val="9900CC"/>
              </a:buClr>
            </a:pPr>
            <a:r>
              <a:rPr lang="es-ES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                 </a:t>
            </a:r>
            <a:endParaRPr lang="es-ES" sz="20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>
              <a:spcBef>
                <a:spcPct val="0"/>
              </a:spcBef>
            </a:pPr>
            <a:endParaRPr lang="es-ES" sz="5600" b="1" dirty="0" smtClean="0">
              <a:solidFill>
                <a:schemeClr val="accent3">
                  <a:tint val="90000"/>
                  <a:satMod val="120000"/>
                </a:schemeClr>
              </a:solidFill>
              <a:effectLst>
                <a:outerShdw blurRad="38100" dist="25400" dir="5400000" algn="tl" rotWithShape="0">
                  <a:srgbClr val="000000">
                    <a:alpha val="43000"/>
                  </a:srgbClr>
                </a:outerShdw>
              </a:effectLst>
              <a:latin typeface="+mj-lt"/>
              <a:ea typeface="+mj-ea"/>
              <a:cs typeface="+mj-cs"/>
            </a:endParaRPr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42910" y="500042"/>
            <a:ext cx="7851648" cy="971544"/>
          </a:xfrm>
        </p:spPr>
        <p:txBody>
          <a:bodyPr>
            <a:normAutofit/>
          </a:bodyPr>
          <a:lstStyle/>
          <a:p>
            <a:pPr algn="ctr"/>
            <a:r>
              <a:rPr lang="es-ES" dirty="0" smtClean="0">
                <a:solidFill>
                  <a:srgbClr val="FFFF00"/>
                </a:solidFill>
              </a:rPr>
              <a:t>MANTENIMIENTO</a:t>
            </a:r>
            <a:endParaRPr lang="es-ES" dirty="0">
              <a:solidFill>
                <a:srgbClr val="FFFF00"/>
              </a:solidFill>
            </a:endParaRPr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428596" y="1500150"/>
            <a:ext cx="8572560" cy="5643626"/>
          </a:xfrm>
        </p:spPr>
        <p:txBody>
          <a:bodyPr>
            <a:normAutofit fontScale="25000" lnSpcReduction="20000"/>
          </a:bodyPr>
          <a:lstStyle/>
          <a:p>
            <a:pPr algn="l">
              <a:spcBef>
                <a:spcPct val="50000"/>
              </a:spcBef>
              <a:buClr>
                <a:srgbClr val="9900CC"/>
              </a:buClr>
              <a:buFont typeface="Wingdings" pitchFamily="2" charset="2"/>
              <a:buChar char="q"/>
            </a:pPr>
            <a:r>
              <a:rPr lang="es-ES" sz="112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s-ES" sz="11200" b="1" u="sng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Calibración de equipos</a:t>
            </a:r>
          </a:p>
          <a:p>
            <a:pPr algn="just">
              <a:spcBef>
                <a:spcPct val="50000"/>
              </a:spcBef>
              <a:buClr>
                <a:srgbClr val="9900CC"/>
              </a:buClr>
              <a:buFont typeface="Wingdings" pitchFamily="2" charset="2"/>
              <a:buChar char="v"/>
            </a:pPr>
            <a:r>
              <a:rPr lang="es-ES" sz="80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s-ES" sz="8000" b="1" u="sng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Abonadoras pendulares</a:t>
            </a:r>
            <a:endParaRPr lang="es-ES" sz="80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Calibri"/>
            </a:endParaRPr>
          </a:p>
          <a:p>
            <a:pPr algn="just"/>
            <a:r>
              <a:rPr lang="es-ES" sz="8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→ </a:t>
            </a:r>
            <a:r>
              <a:rPr lang="es-ES" sz="8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 continuación se muestra un ejemplo práctico:</a:t>
            </a:r>
          </a:p>
          <a:p>
            <a:pPr algn="just"/>
            <a:r>
              <a:rPr lang="es-ES" sz="3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 </a:t>
            </a:r>
            <a:endParaRPr lang="es-ES" sz="64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just"/>
            <a:r>
              <a:rPr lang="es-ES" sz="6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       - Ancho de trabajo (A) = 10 m</a:t>
            </a:r>
          </a:p>
          <a:p>
            <a:pPr algn="just"/>
            <a:r>
              <a:rPr lang="es-ES" sz="6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       - Distancia entre marcas (D) = 15 m</a:t>
            </a:r>
          </a:p>
          <a:p>
            <a:pPr algn="just"/>
            <a:r>
              <a:rPr lang="es-ES" sz="6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       - Área de aplicación (AP) = A x D = 10 x 15 = 150 m</a:t>
            </a:r>
            <a:r>
              <a:rPr lang="es-ES" sz="6400" b="1" baseline="30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2</a:t>
            </a:r>
            <a:endParaRPr lang="es-ES" sz="64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endParaRPr>
          </a:p>
          <a:p>
            <a:pPr algn="just"/>
            <a:r>
              <a:rPr lang="es-ES" sz="6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       - Cantidad aplicada (CA) = 3500 gr</a:t>
            </a:r>
          </a:p>
          <a:p>
            <a:pPr algn="just"/>
            <a:endParaRPr lang="es-ES" sz="64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just"/>
            <a:r>
              <a:rPr lang="es-ES" sz="6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</a:t>
            </a:r>
            <a:r>
              <a:rPr lang="es-ES" sz="8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→ </a:t>
            </a:r>
            <a:r>
              <a:rPr lang="es-ES" sz="8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Con cantidad aplicada, área de aplicación y mediante regla de tres:</a:t>
            </a:r>
          </a:p>
          <a:p>
            <a:pPr algn="just"/>
            <a:endParaRPr lang="es-ES" sz="64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endParaRPr>
          </a:p>
          <a:p>
            <a:pPr algn="ctr"/>
            <a:r>
              <a:rPr lang="es-ES" sz="6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150 m</a:t>
            </a:r>
            <a:r>
              <a:rPr lang="es-ES" sz="6400" b="1" baseline="30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2 </a:t>
            </a:r>
            <a:r>
              <a:rPr lang="es-ES" sz="6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--------------- 3500 gr</a:t>
            </a:r>
          </a:p>
          <a:p>
            <a:pPr algn="ctr"/>
            <a:r>
              <a:rPr lang="es-ES" sz="6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1 m</a:t>
            </a:r>
            <a:r>
              <a:rPr lang="es-ES" sz="6400" b="1" baseline="30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2</a:t>
            </a:r>
            <a:r>
              <a:rPr lang="es-ES" sz="6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   --------------- X gr</a:t>
            </a:r>
          </a:p>
          <a:p>
            <a:pPr algn="ctr"/>
            <a:r>
              <a:rPr lang="es-ES" sz="6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X = 3500 gr / 150 m</a:t>
            </a:r>
            <a:r>
              <a:rPr lang="es-ES" sz="6400" b="1" baseline="30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2</a:t>
            </a:r>
            <a:r>
              <a:rPr lang="es-ES" sz="6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 = 23,3 gr/m</a:t>
            </a:r>
            <a:r>
              <a:rPr lang="es-ES" sz="6400" b="1" baseline="30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2 </a:t>
            </a:r>
            <a:r>
              <a:rPr lang="es-ES" sz="6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= </a:t>
            </a:r>
            <a:r>
              <a:rPr lang="es-ES" sz="6400" b="1" u="sng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Dosis aplicada</a:t>
            </a:r>
            <a:endParaRPr lang="es-ES" sz="64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endParaRPr>
          </a:p>
          <a:p>
            <a:pPr algn="just"/>
            <a:r>
              <a:rPr lang="es-ES" sz="6400" b="1" baseline="30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 </a:t>
            </a:r>
            <a:endParaRPr lang="es-ES" sz="64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just"/>
            <a:r>
              <a:rPr lang="es-ES" sz="8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→ Para </a:t>
            </a:r>
            <a:r>
              <a:rPr lang="es-ES" sz="8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obtener el resultado en kg/Ha, sólo multiplicar por 10.</a:t>
            </a:r>
          </a:p>
          <a:p>
            <a:pPr algn="just"/>
            <a:endParaRPr lang="es-ES" sz="64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endParaRPr>
          </a:p>
          <a:p>
            <a:pPr algn="ctr"/>
            <a:r>
              <a:rPr lang="es-ES" sz="6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23,3 gr/m</a:t>
            </a:r>
            <a:r>
              <a:rPr lang="es-ES" sz="6400" b="1" baseline="30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2</a:t>
            </a:r>
            <a:r>
              <a:rPr lang="es-ES" sz="6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 x 10 = 233 Kg/Ha</a:t>
            </a:r>
          </a:p>
          <a:p>
            <a:pPr algn="just">
              <a:spcBef>
                <a:spcPct val="50000"/>
              </a:spcBef>
              <a:buClr>
                <a:srgbClr val="9900CC"/>
              </a:buClr>
            </a:pPr>
            <a:endParaRPr lang="es-ES" sz="8000" b="1" u="sng" dirty="0" smtClean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just">
              <a:spcBef>
                <a:spcPct val="50000"/>
              </a:spcBef>
              <a:buClr>
                <a:srgbClr val="9900CC"/>
              </a:buClr>
            </a:pPr>
            <a:r>
              <a:rPr lang="es-ES" sz="8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  </a:t>
            </a:r>
          </a:p>
          <a:p>
            <a:pPr algn="just">
              <a:spcBef>
                <a:spcPct val="50000"/>
              </a:spcBef>
              <a:buClr>
                <a:srgbClr val="9900CC"/>
              </a:buClr>
            </a:pPr>
            <a:r>
              <a:rPr lang="es-ES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                 </a:t>
            </a:r>
            <a:endParaRPr lang="es-ES" sz="20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>
              <a:spcBef>
                <a:spcPct val="0"/>
              </a:spcBef>
            </a:pPr>
            <a:endParaRPr lang="es-ES" sz="5600" b="1" dirty="0" smtClean="0">
              <a:solidFill>
                <a:schemeClr val="accent3">
                  <a:tint val="90000"/>
                  <a:satMod val="120000"/>
                </a:schemeClr>
              </a:solidFill>
              <a:effectLst>
                <a:outerShdw blurRad="38100" dist="25400" dir="5400000" algn="tl" rotWithShape="0">
                  <a:srgbClr val="000000">
                    <a:alpha val="43000"/>
                  </a:srgbClr>
                </a:outerShdw>
              </a:effectLst>
              <a:latin typeface="+mj-lt"/>
              <a:ea typeface="+mj-ea"/>
              <a:cs typeface="+mj-cs"/>
            </a:endParaRPr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42910" y="500042"/>
            <a:ext cx="7851648" cy="971544"/>
          </a:xfrm>
        </p:spPr>
        <p:txBody>
          <a:bodyPr>
            <a:normAutofit/>
          </a:bodyPr>
          <a:lstStyle/>
          <a:p>
            <a:pPr algn="ctr"/>
            <a:r>
              <a:rPr lang="es-ES" dirty="0" smtClean="0">
                <a:solidFill>
                  <a:srgbClr val="FFFF00"/>
                </a:solidFill>
              </a:rPr>
              <a:t>MANTENIMIENTO</a:t>
            </a:r>
            <a:endParaRPr lang="es-ES" dirty="0">
              <a:solidFill>
                <a:srgbClr val="FFFF00"/>
              </a:solidFill>
            </a:endParaRPr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428596" y="1500150"/>
            <a:ext cx="8572560" cy="5643626"/>
          </a:xfrm>
        </p:spPr>
        <p:txBody>
          <a:bodyPr>
            <a:normAutofit/>
          </a:bodyPr>
          <a:lstStyle/>
          <a:p>
            <a:pPr algn="l">
              <a:spcBef>
                <a:spcPct val="50000"/>
              </a:spcBef>
              <a:buClr>
                <a:srgbClr val="9900CC"/>
              </a:buClr>
              <a:buFont typeface="Wingdings" pitchFamily="2" charset="2"/>
              <a:buChar char="q"/>
            </a:pPr>
            <a:r>
              <a:rPr lang="es-ES" sz="28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s-ES" sz="2800" b="1" u="sng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Calibración de equipos</a:t>
            </a:r>
          </a:p>
          <a:p>
            <a:pPr algn="l">
              <a:spcBef>
                <a:spcPct val="50000"/>
              </a:spcBef>
              <a:buClr>
                <a:srgbClr val="9900CC"/>
              </a:buClr>
              <a:buFont typeface="Wingdings" pitchFamily="2" charset="2"/>
              <a:buChar char="v"/>
            </a:pPr>
            <a:r>
              <a:rPr lang="es-ES" sz="20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s-ES" sz="2000" b="1" u="sng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Consejos para la aplicación de fertilizantes en ambas abonadoras</a:t>
            </a:r>
          </a:p>
          <a:p>
            <a:pPr algn="l">
              <a:spcBef>
                <a:spcPct val="50000"/>
              </a:spcBef>
              <a:buClr>
                <a:srgbClr val="9900CC"/>
              </a:buClr>
            </a:pPr>
            <a:r>
              <a:rPr lang="es-ES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   → El solape o distancia entre pasadas debe ser uniforme</a:t>
            </a:r>
          </a:p>
          <a:p>
            <a:pPr algn="l">
              <a:spcBef>
                <a:spcPct val="50000"/>
              </a:spcBef>
              <a:buClr>
                <a:srgbClr val="9900CC"/>
              </a:buClr>
            </a:pPr>
            <a:r>
              <a:rPr lang="es-ES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   → Marcar la distancia entre pasadas asegura el resultado final</a:t>
            </a:r>
          </a:p>
          <a:p>
            <a:pPr algn="l">
              <a:spcBef>
                <a:spcPct val="50000"/>
              </a:spcBef>
              <a:buClr>
                <a:srgbClr val="9900CC"/>
              </a:buClr>
            </a:pPr>
            <a:r>
              <a:rPr lang="es-ES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   → Es recomendable tener un sistema de registros de abonado</a:t>
            </a:r>
          </a:p>
          <a:p>
            <a:pPr algn="l">
              <a:spcBef>
                <a:spcPct val="50000"/>
              </a:spcBef>
              <a:buClr>
                <a:srgbClr val="9900CC"/>
              </a:buClr>
              <a:buFont typeface="Wingdings" pitchFamily="2" charset="2"/>
              <a:buChar char="v"/>
            </a:pPr>
            <a:r>
              <a:rPr lang="es-ES" sz="2000" b="1" u="sng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Consecuencias de una calibración y aplicación deficiente</a:t>
            </a:r>
          </a:p>
          <a:p>
            <a:pPr algn="l">
              <a:spcBef>
                <a:spcPct val="50000"/>
              </a:spcBef>
              <a:buClr>
                <a:srgbClr val="9900CC"/>
              </a:buClr>
            </a:pPr>
            <a:r>
              <a:rPr lang="es-ES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   → Económicas</a:t>
            </a:r>
          </a:p>
          <a:p>
            <a:pPr algn="just">
              <a:spcBef>
                <a:spcPct val="50000"/>
              </a:spcBef>
              <a:buClr>
                <a:srgbClr val="9900CC"/>
              </a:buClr>
            </a:pPr>
            <a:r>
              <a:rPr lang="es-ES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   → Medioambientales           </a:t>
            </a:r>
            <a:endParaRPr lang="es-ES" sz="2000" b="1" u="sng" dirty="0" smtClean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just">
              <a:spcBef>
                <a:spcPct val="50000"/>
              </a:spcBef>
              <a:buClr>
                <a:srgbClr val="9900CC"/>
              </a:buClr>
            </a:pPr>
            <a:r>
              <a:rPr lang="es-ES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   → Estéticas</a:t>
            </a:r>
          </a:p>
          <a:p>
            <a:pPr algn="just">
              <a:spcBef>
                <a:spcPct val="50000"/>
              </a:spcBef>
              <a:buClr>
                <a:srgbClr val="9900CC"/>
              </a:buClr>
            </a:pPr>
            <a:r>
              <a:rPr lang="es-ES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   → </a:t>
            </a:r>
            <a:r>
              <a:rPr lang="es-ES" sz="20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Fisológicas</a:t>
            </a:r>
            <a:endParaRPr lang="es-ES" sz="2000" b="1" dirty="0" smtClean="0">
              <a:solidFill>
                <a:schemeClr val="accent3">
                  <a:tint val="90000"/>
                  <a:satMod val="120000"/>
                </a:schemeClr>
              </a:solidFill>
              <a:effectLst>
                <a:outerShdw blurRad="38100" dist="25400" dir="5400000" algn="tl" rotWithShape="0">
                  <a:srgbClr val="000000">
                    <a:alpha val="43000"/>
                  </a:srgbClr>
                </a:outerShdw>
              </a:effectLst>
              <a:latin typeface="+mj-lt"/>
              <a:ea typeface="+mj-ea"/>
              <a:cs typeface="+mj-cs"/>
            </a:endParaRPr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42910" y="500042"/>
            <a:ext cx="7851648" cy="971544"/>
          </a:xfrm>
        </p:spPr>
        <p:txBody>
          <a:bodyPr>
            <a:normAutofit/>
          </a:bodyPr>
          <a:lstStyle/>
          <a:p>
            <a:pPr algn="ctr"/>
            <a:r>
              <a:rPr lang="es-ES" dirty="0" smtClean="0">
                <a:solidFill>
                  <a:srgbClr val="FFFF00"/>
                </a:solidFill>
              </a:rPr>
              <a:t>MANTENIMIENTO</a:t>
            </a:r>
            <a:endParaRPr lang="es-ES" dirty="0">
              <a:solidFill>
                <a:srgbClr val="FFFF00"/>
              </a:solidFill>
            </a:endParaRPr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428596" y="1500150"/>
            <a:ext cx="8572560" cy="5643626"/>
          </a:xfrm>
        </p:spPr>
        <p:txBody>
          <a:bodyPr>
            <a:normAutofit/>
          </a:bodyPr>
          <a:lstStyle/>
          <a:p>
            <a:pPr algn="l">
              <a:spcBef>
                <a:spcPct val="50000"/>
              </a:spcBef>
              <a:buClr>
                <a:srgbClr val="9900CC"/>
              </a:buClr>
              <a:buFont typeface="Wingdings" pitchFamily="2" charset="2"/>
              <a:buChar char="q"/>
            </a:pPr>
            <a:r>
              <a:rPr lang="es-ES" sz="28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s-ES" sz="2800" b="1" u="sng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Riego</a:t>
            </a:r>
          </a:p>
          <a:p>
            <a:pPr algn="l">
              <a:spcBef>
                <a:spcPct val="50000"/>
              </a:spcBef>
              <a:buClr>
                <a:srgbClr val="9900CC"/>
              </a:buClr>
              <a:buFont typeface="Wingdings" pitchFamily="2" charset="2"/>
              <a:buChar char="v"/>
            </a:pPr>
            <a:r>
              <a:rPr lang="es-ES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s-ES" sz="2000" b="1" u="sng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Índice</a:t>
            </a:r>
          </a:p>
          <a:p>
            <a:pPr marL="990600" lvl="1" indent="-533400" algn="l">
              <a:buClr>
                <a:schemeClr val="tx1"/>
              </a:buClr>
            </a:pPr>
            <a:r>
              <a:rPr lang="es-ES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1. Introducción</a:t>
            </a:r>
          </a:p>
          <a:p>
            <a:pPr marL="990600" lvl="1" indent="-533400" algn="l">
              <a:buClr>
                <a:schemeClr val="tx1"/>
              </a:buClr>
            </a:pPr>
            <a:r>
              <a:rPr lang="es-ES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2. El agua</a:t>
            </a:r>
          </a:p>
          <a:p>
            <a:pPr marL="990600" lvl="1" indent="-533400" algn="l">
              <a:buClr>
                <a:schemeClr val="tx1"/>
              </a:buClr>
            </a:pPr>
            <a:r>
              <a:rPr lang="es-ES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3. Diseño del riego</a:t>
            </a:r>
          </a:p>
          <a:p>
            <a:pPr marL="990600" lvl="1" indent="-533400" algn="l">
              <a:buClr>
                <a:schemeClr val="tx1"/>
              </a:buClr>
            </a:pPr>
            <a:r>
              <a:rPr lang="es-ES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4. Componentes del riego</a:t>
            </a:r>
          </a:p>
          <a:p>
            <a:pPr marL="990600" lvl="1" indent="-533400" algn="l">
              <a:buClr>
                <a:schemeClr val="tx1"/>
              </a:buClr>
            </a:pPr>
            <a:r>
              <a:rPr lang="es-ES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5. Modo de actuación</a:t>
            </a:r>
          </a:p>
          <a:p>
            <a:pPr algn="l">
              <a:spcBef>
                <a:spcPct val="50000"/>
              </a:spcBef>
              <a:buClr>
                <a:srgbClr val="9900CC"/>
              </a:buClr>
            </a:pPr>
            <a:endParaRPr lang="es-ES" sz="2000" b="1" dirty="0" smtClean="0">
              <a:solidFill>
                <a:schemeClr val="accent3">
                  <a:tint val="90000"/>
                  <a:satMod val="120000"/>
                </a:schemeClr>
              </a:solidFill>
              <a:effectLst>
                <a:outerShdw blurRad="38100" dist="25400" dir="5400000" algn="tl" rotWithShape="0">
                  <a:srgbClr val="000000">
                    <a:alpha val="43000"/>
                  </a:srgbClr>
                </a:outerShdw>
              </a:effectLst>
              <a:latin typeface="+mj-lt"/>
              <a:ea typeface="+mj-ea"/>
              <a:cs typeface="+mj-cs"/>
            </a:endParaRPr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42910" y="500042"/>
            <a:ext cx="7851648" cy="971544"/>
          </a:xfrm>
        </p:spPr>
        <p:txBody>
          <a:bodyPr>
            <a:normAutofit/>
          </a:bodyPr>
          <a:lstStyle/>
          <a:p>
            <a:pPr algn="ctr"/>
            <a:r>
              <a:rPr lang="es-ES" dirty="0" smtClean="0">
                <a:solidFill>
                  <a:srgbClr val="FFFF00"/>
                </a:solidFill>
              </a:rPr>
              <a:t>MANTENIMIENTO</a:t>
            </a:r>
            <a:endParaRPr lang="es-ES" dirty="0">
              <a:solidFill>
                <a:srgbClr val="FFFF00"/>
              </a:solidFill>
            </a:endParaRPr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428596" y="1500150"/>
            <a:ext cx="8572560" cy="5643626"/>
          </a:xfrm>
        </p:spPr>
        <p:txBody>
          <a:bodyPr>
            <a:normAutofit/>
          </a:bodyPr>
          <a:lstStyle/>
          <a:p>
            <a:pPr algn="l">
              <a:spcBef>
                <a:spcPct val="50000"/>
              </a:spcBef>
              <a:buClr>
                <a:srgbClr val="9900CC"/>
              </a:buClr>
              <a:buFont typeface="Wingdings" pitchFamily="2" charset="2"/>
              <a:buChar char="q"/>
            </a:pPr>
            <a:r>
              <a:rPr lang="es-ES" sz="28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s-ES" sz="2800" b="1" u="sng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Riego</a:t>
            </a:r>
          </a:p>
          <a:p>
            <a:pPr algn="l">
              <a:spcBef>
                <a:spcPct val="50000"/>
              </a:spcBef>
              <a:buClr>
                <a:srgbClr val="9900CC"/>
              </a:buClr>
              <a:buFont typeface="Wingdings" pitchFamily="2" charset="2"/>
              <a:buChar char="v"/>
            </a:pPr>
            <a:r>
              <a:rPr lang="es-ES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s-ES" sz="2000" b="1" u="sng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Índice</a:t>
            </a:r>
          </a:p>
          <a:p>
            <a:pPr marL="990600" lvl="1" indent="-533400" algn="l">
              <a:buClr>
                <a:schemeClr val="tx1"/>
              </a:buClr>
            </a:pPr>
            <a:r>
              <a:rPr lang="es-ES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1. Introducción</a:t>
            </a:r>
          </a:p>
          <a:p>
            <a:pPr algn="l">
              <a:spcBef>
                <a:spcPct val="50000"/>
              </a:spcBef>
              <a:buClr>
                <a:srgbClr val="9900CC"/>
              </a:buClr>
            </a:pPr>
            <a:r>
              <a:rPr lang="es-ES" sz="2000" b="1" dirty="0" smtClean="0"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rPr>
              <a:t>           </a:t>
            </a:r>
            <a:r>
              <a:rPr lang="es-ES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→</a:t>
            </a:r>
            <a:r>
              <a:rPr lang="es-ES" sz="2000" b="1" dirty="0" smtClean="0"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rPr>
              <a:t> </a:t>
            </a:r>
            <a:r>
              <a:rPr lang="es-ES" sz="2000" b="1" i="1" dirty="0" smtClean="0">
                <a:effectLst>
                  <a:outerShdw blurRad="38100" dist="38100" dir="2700000" algn="tl">
                    <a:srgbClr val="006600"/>
                  </a:outerShdw>
                </a:effectLst>
              </a:rPr>
              <a:t>El 60% del éxito de un </a:t>
            </a:r>
            <a:r>
              <a:rPr lang="es-ES" sz="2000" b="1" i="1" dirty="0" err="1" smtClean="0">
                <a:effectLst>
                  <a:outerShdw blurRad="38100" dist="38100" dir="2700000" algn="tl">
                    <a:srgbClr val="006600"/>
                  </a:outerShdw>
                </a:effectLst>
              </a:rPr>
              <a:t>greenkeeper</a:t>
            </a:r>
            <a:r>
              <a:rPr lang="es-ES" sz="2000" b="1" i="1" dirty="0" smtClean="0">
                <a:effectLst>
                  <a:outerShdw blurRad="38100" dist="38100" dir="2700000" algn="tl">
                    <a:srgbClr val="006600"/>
                  </a:outerShdw>
                </a:effectLst>
              </a:rPr>
              <a:t> es el manejo adecuado del </a:t>
            </a:r>
          </a:p>
          <a:p>
            <a:pPr algn="l">
              <a:spcBef>
                <a:spcPct val="50000"/>
              </a:spcBef>
              <a:buClr>
                <a:srgbClr val="9900CC"/>
              </a:buClr>
            </a:pPr>
            <a:r>
              <a:rPr lang="es-ES" sz="2000" b="1" i="1" dirty="0" smtClean="0">
                <a:effectLst>
                  <a:outerShdw blurRad="38100" dist="38100" dir="2700000" algn="tl">
                    <a:srgbClr val="006600"/>
                  </a:outerShdw>
                </a:effectLst>
              </a:rPr>
              <a:t>                sistema de riego</a:t>
            </a:r>
          </a:p>
          <a:p>
            <a:pPr algn="l">
              <a:spcBef>
                <a:spcPct val="50000"/>
              </a:spcBef>
              <a:buClr>
                <a:srgbClr val="9900CC"/>
              </a:buClr>
            </a:pPr>
            <a:endParaRPr lang="es-ES" sz="2000" b="1" dirty="0" smtClean="0">
              <a:solidFill>
                <a:schemeClr val="accent3">
                  <a:tint val="90000"/>
                  <a:satMod val="120000"/>
                </a:schemeClr>
              </a:solidFill>
              <a:effectLst>
                <a:outerShdw blurRad="38100" dist="25400" dir="5400000" algn="tl" rotWithShape="0">
                  <a:srgbClr val="000000">
                    <a:alpha val="43000"/>
                  </a:srgbClr>
                </a:outerShdw>
              </a:effectLst>
              <a:latin typeface="+mj-lt"/>
              <a:ea typeface="+mj-ea"/>
              <a:cs typeface="+mj-cs"/>
            </a:endParaRPr>
          </a:p>
        </p:txBody>
      </p:sp>
      <p:sp>
        <p:nvSpPr>
          <p:cNvPr id="4" name="Text Box 21"/>
          <p:cNvSpPr txBox="1">
            <a:spLocks noChangeArrowheads="1"/>
          </p:cNvSpPr>
          <p:nvPr/>
        </p:nvSpPr>
        <p:spPr bwMode="auto">
          <a:xfrm>
            <a:off x="1142976" y="5143512"/>
            <a:ext cx="6983413" cy="738890"/>
          </a:xfrm>
          <a:prstGeom prst="rect">
            <a:avLst/>
          </a:prstGeom>
          <a:gradFill rotWithShape="0">
            <a:gsLst>
              <a:gs pos="0">
                <a:srgbClr val="99FF33"/>
              </a:gs>
              <a:gs pos="100000">
                <a:srgbClr val="CCFF33"/>
              </a:gs>
            </a:gsLst>
            <a:lin ang="2700000" scaled="1"/>
          </a:gradFill>
          <a:ln w="38100">
            <a:solidFill>
              <a:srgbClr val="006600"/>
            </a:solidFill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s-ES" sz="2000" b="1" i="1" dirty="0">
                <a:solidFill>
                  <a:srgbClr val="003300"/>
                </a:solidFill>
              </a:rPr>
              <a:t>“Es imprescindible regar exactamente lo justo, garantizando que no haya carencias ni excesos”</a:t>
            </a:r>
          </a:p>
        </p:txBody>
      </p:sp>
      <p:sp>
        <p:nvSpPr>
          <p:cNvPr id="5" name="AutoShape 24"/>
          <p:cNvSpPr>
            <a:spLocks noChangeArrowheads="1"/>
          </p:cNvSpPr>
          <p:nvPr/>
        </p:nvSpPr>
        <p:spPr bwMode="auto">
          <a:xfrm>
            <a:off x="4286248" y="3500438"/>
            <a:ext cx="623273" cy="1431779"/>
          </a:xfrm>
          <a:prstGeom prst="downArrow">
            <a:avLst>
              <a:gd name="adj1" fmla="val 50000"/>
              <a:gd name="adj2" fmla="val 34392"/>
            </a:avLst>
          </a:prstGeom>
          <a:gradFill rotWithShape="1">
            <a:gsLst>
              <a:gs pos="0">
                <a:srgbClr val="FFFF00"/>
              </a:gs>
              <a:gs pos="100000">
                <a:schemeClr val="bg1"/>
              </a:gs>
            </a:gsLst>
            <a:lin ang="2700000" scaled="1"/>
          </a:gradFill>
          <a:ln w="28575">
            <a:solidFill>
              <a:schemeClr val="bg2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s-ES"/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42910" y="500042"/>
            <a:ext cx="7851648" cy="971544"/>
          </a:xfrm>
        </p:spPr>
        <p:txBody>
          <a:bodyPr>
            <a:normAutofit/>
          </a:bodyPr>
          <a:lstStyle/>
          <a:p>
            <a:pPr algn="ctr"/>
            <a:r>
              <a:rPr lang="es-ES" dirty="0" smtClean="0">
                <a:solidFill>
                  <a:srgbClr val="FFFF00"/>
                </a:solidFill>
              </a:rPr>
              <a:t>MANTENIMIENTO</a:t>
            </a:r>
            <a:endParaRPr lang="es-ES" dirty="0">
              <a:solidFill>
                <a:srgbClr val="FFFF00"/>
              </a:solidFill>
            </a:endParaRPr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428596" y="1500150"/>
            <a:ext cx="8572560" cy="5643626"/>
          </a:xfrm>
        </p:spPr>
        <p:txBody>
          <a:bodyPr>
            <a:normAutofit/>
          </a:bodyPr>
          <a:lstStyle/>
          <a:p>
            <a:pPr algn="l">
              <a:spcBef>
                <a:spcPct val="50000"/>
              </a:spcBef>
              <a:buClr>
                <a:srgbClr val="9900CC"/>
              </a:buClr>
              <a:buFont typeface="Wingdings" pitchFamily="2" charset="2"/>
              <a:buChar char="q"/>
            </a:pPr>
            <a:r>
              <a:rPr lang="es-ES" sz="28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s-ES" sz="2800" b="1" u="sng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Riego</a:t>
            </a:r>
          </a:p>
          <a:p>
            <a:pPr algn="l">
              <a:spcBef>
                <a:spcPct val="50000"/>
              </a:spcBef>
              <a:buClr>
                <a:srgbClr val="9900CC"/>
              </a:buClr>
              <a:buFont typeface="Wingdings" pitchFamily="2" charset="2"/>
              <a:buChar char="v"/>
            </a:pPr>
            <a:r>
              <a:rPr lang="es-ES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s-ES" sz="2000" b="1" u="sng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Índice</a:t>
            </a:r>
          </a:p>
          <a:p>
            <a:pPr marL="990600" lvl="1" indent="-533400" algn="l">
              <a:buClr>
                <a:schemeClr val="tx1"/>
              </a:buClr>
            </a:pPr>
            <a:r>
              <a:rPr lang="es-ES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1. Introducción</a:t>
            </a:r>
          </a:p>
          <a:p>
            <a:pPr algn="l">
              <a:spcBef>
                <a:spcPct val="50000"/>
              </a:spcBef>
              <a:buClr>
                <a:srgbClr val="9900CC"/>
              </a:buClr>
            </a:pPr>
            <a:r>
              <a:rPr lang="es-ES" sz="2000" b="1" dirty="0" smtClean="0"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rPr>
              <a:t>           </a:t>
            </a:r>
          </a:p>
        </p:txBody>
      </p:sp>
      <p:sp>
        <p:nvSpPr>
          <p:cNvPr id="7" name="Rectangle 3"/>
          <p:cNvSpPr txBox="1">
            <a:spLocks noRot="1" noChangeArrowheads="1"/>
          </p:cNvSpPr>
          <p:nvPr/>
        </p:nvSpPr>
        <p:spPr>
          <a:xfrm>
            <a:off x="714348" y="3143248"/>
            <a:ext cx="2428892" cy="357190"/>
          </a:xfrm>
          <a:prstGeom prst="rect">
            <a:avLst/>
          </a:prstGeom>
          <a:solidFill>
            <a:srgbClr val="00B050">
              <a:alpha val="67000"/>
            </a:srgbClr>
          </a:solidFill>
        </p:spPr>
        <p:txBody>
          <a:bodyPr vert="horz" lIns="0" rIns="18288" anchor="ctr">
            <a:normAutofit lnSpcReduction="10000"/>
          </a:bodyPr>
          <a:lstStyle/>
          <a:p>
            <a:pPr marL="0" marR="45720" lvl="0" indent="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bg2"/>
              </a:buClr>
              <a:buSzPct val="95000"/>
              <a:buFont typeface="Wingdings 2"/>
              <a:buNone/>
              <a:tabLst/>
              <a:defRPr/>
            </a:pPr>
            <a:r>
              <a:rPr kumimoji="0" lang="es-ES" b="1" i="1" u="none" strike="noStrike" kern="1200" cap="none" spc="0" normalizeH="0" baseline="0" noProof="0" dirty="0" smtClean="0">
                <a:ln>
                  <a:noFill/>
                </a:ln>
                <a:solidFill>
                  <a:srgbClr val="00FF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uLnTx/>
                <a:uFillTx/>
                <a:latin typeface="+mn-lt"/>
                <a:ea typeface="+mn-ea"/>
                <a:cs typeface="+mn-cs"/>
              </a:rPr>
              <a:t>EXCESO DE RIEGO</a:t>
            </a:r>
            <a:endParaRPr kumimoji="0" lang="es-ES" b="1" i="1" u="none" strike="noStrike" kern="1200" cap="none" spc="0" normalizeH="0" baseline="0" noProof="0" dirty="0">
              <a:ln>
                <a:noFill/>
              </a:ln>
              <a:solidFill>
                <a:srgbClr val="00FF00"/>
              </a:solidFill>
              <a:effectLst>
                <a:outerShdw blurRad="38100" dist="38100" dir="2700000" algn="tl">
                  <a:srgbClr val="FFFFFF"/>
                </a:outerShdw>
              </a:effectLst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8" name="Rectangle 17"/>
          <p:cNvSpPr>
            <a:spLocks noRot="1" noChangeArrowheads="1"/>
          </p:cNvSpPr>
          <p:nvPr/>
        </p:nvSpPr>
        <p:spPr bwMode="auto">
          <a:xfrm>
            <a:off x="5857884" y="3214686"/>
            <a:ext cx="2668583" cy="285752"/>
          </a:xfrm>
          <a:prstGeom prst="rect">
            <a:avLst/>
          </a:prstGeom>
          <a:solidFill>
            <a:srgbClr val="00B050">
              <a:alpha val="67000"/>
            </a:srgbClr>
          </a:solidFill>
          <a:ln w="9525">
            <a:noFill/>
            <a:miter lim="800000"/>
            <a:headEnd/>
            <a:tailEnd/>
          </a:ln>
          <a:effectLst/>
        </p:spPr>
        <p:txBody>
          <a:bodyPr anchor="ctr"/>
          <a:lstStyle/>
          <a:p>
            <a:pPr marL="342900" indent="-342900" algn="ctr">
              <a:spcBef>
                <a:spcPct val="20000"/>
              </a:spcBef>
              <a:buClr>
                <a:schemeClr val="bg2"/>
              </a:buClr>
            </a:pPr>
            <a:r>
              <a:rPr lang="es-ES" b="1" i="1" dirty="0">
                <a:solidFill>
                  <a:srgbClr val="00FF00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CARENCIA DE RIEGO</a:t>
            </a:r>
          </a:p>
        </p:txBody>
      </p:sp>
      <p:sp>
        <p:nvSpPr>
          <p:cNvPr id="9" name="Rectangle 20"/>
          <p:cNvSpPr>
            <a:spLocks noRot="1" noChangeArrowheads="1"/>
          </p:cNvSpPr>
          <p:nvPr/>
        </p:nvSpPr>
        <p:spPr bwMode="auto">
          <a:xfrm>
            <a:off x="3143240" y="2643182"/>
            <a:ext cx="3314698" cy="361949"/>
          </a:xfrm>
          <a:prstGeom prst="rect">
            <a:avLst/>
          </a:prstGeom>
          <a:solidFill>
            <a:srgbClr val="00B050">
              <a:alpha val="70000"/>
            </a:srgbClr>
          </a:solidFill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marL="342900" indent="-342900" algn="ctr" defTabSz="792163">
              <a:spcBef>
                <a:spcPct val="20000"/>
              </a:spcBef>
              <a:buClr>
                <a:srgbClr val="FFFF00"/>
              </a:buClr>
              <a:buFont typeface="Wingdings" pitchFamily="2" charset="2"/>
              <a:buNone/>
              <a:tabLst>
                <a:tab pos="1882775" algn="l"/>
              </a:tabLst>
            </a:pPr>
            <a:r>
              <a:rPr lang="es-ES" b="1" i="1" dirty="0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FACTORES NEGATIVOS</a:t>
            </a:r>
          </a:p>
          <a:p>
            <a:pPr marL="342900" indent="-342900" defTabSz="792163">
              <a:spcBef>
                <a:spcPct val="20000"/>
              </a:spcBef>
              <a:buClr>
                <a:srgbClr val="FFFF00"/>
              </a:buClr>
              <a:tabLst>
                <a:tab pos="1882775" algn="l"/>
              </a:tabLst>
            </a:pPr>
            <a:endParaRPr lang="es-ES" sz="2200" b="1" i="1" dirty="0">
              <a:solidFill>
                <a:srgbClr val="FFFF00"/>
              </a:solidFill>
              <a:effectLst>
                <a:outerShdw blurRad="38100" dist="38100" dir="2700000" algn="tl">
                  <a:srgbClr val="000000"/>
                </a:outerShdw>
              </a:effectLst>
            </a:endParaRPr>
          </a:p>
          <a:p>
            <a:pPr marL="342900" indent="-342900" defTabSz="792163">
              <a:spcBef>
                <a:spcPct val="20000"/>
              </a:spcBef>
              <a:buClr>
                <a:schemeClr val="hlink"/>
              </a:buClr>
              <a:tabLst>
                <a:tab pos="1882775" algn="l"/>
              </a:tabLst>
            </a:pPr>
            <a:endParaRPr lang="es-ES" sz="2200" b="1" dirty="0">
              <a:solidFill>
                <a:srgbClr val="00B050"/>
              </a:solidFill>
              <a:effectLst>
                <a:outerShdw blurRad="38100" dist="38100" dir="2700000" algn="tl">
                  <a:srgbClr val="000000"/>
                </a:outerShdw>
              </a:effectLst>
            </a:endParaRPr>
          </a:p>
          <a:p>
            <a:pPr marL="342900" indent="-342900" defTabSz="792163">
              <a:spcBef>
                <a:spcPct val="20000"/>
              </a:spcBef>
              <a:buClr>
                <a:schemeClr val="hlink"/>
              </a:buClr>
              <a:buFont typeface="Wingdings" pitchFamily="2" charset="2"/>
              <a:buChar char="§"/>
              <a:tabLst>
                <a:tab pos="1882775" algn="l"/>
              </a:tabLst>
            </a:pPr>
            <a:endParaRPr lang="es-ES" sz="2200" b="1" dirty="0">
              <a:solidFill>
                <a:schemeClr val="folHlink"/>
              </a:solidFill>
              <a:effectLst>
                <a:outerShdw blurRad="38100" dist="38100" dir="2700000" algn="tl">
                  <a:srgbClr val="000000"/>
                </a:outerShdw>
              </a:effectLst>
            </a:endParaRPr>
          </a:p>
          <a:p>
            <a:pPr marL="342900" indent="-342900" defTabSz="792163">
              <a:spcBef>
                <a:spcPct val="20000"/>
              </a:spcBef>
              <a:buClr>
                <a:schemeClr val="hlink"/>
              </a:buClr>
              <a:tabLst>
                <a:tab pos="1882775" algn="l"/>
              </a:tabLst>
            </a:pPr>
            <a:endParaRPr lang="es-ES" sz="3200" b="1" dirty="0">
              <a:solidFill>
                <a:schemeClr val="folHlink"/>
              </a:solidFill>
              <a:effectLst>
                <a:outerShdw blurRad="38100" dist="38100" dir="2700000" algn="tl">
                  <a:srgbClr val="000000"/>
                </a:outerShdw>
              </a:effectLst>
            </a:endParaRPr>
          </a:p>
        </p:txBody>
      </p:sp>
      <p:sp>
        <p:nvSpPr>
          <p:cNvPr id="10" name="Line 21"/>
          <p:cNvSpPr>
            <a:spLocks noChangeShapeType="1"/>
          </p:cNvSpPr>
          <p:nvPr/>
        </p:nvSpPr>
        <p:spPr bwMode="auto">
          <a:xfrm flipH="1">
            <a:off x="2714612" y="2857496"/>
            <a:ext cx="360362" cy="215900"/>
          </a:xfrm>
          <a:prstGeom prst="line">
            <a:avLst/>
          </a:prstGeom>
          <a:noFill/>
          <a:ln w="38100">
            <a:solidFill>
              <a:srgbClr val="FFC000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es-ES"/>
          </a:p>
        </p:txBody>
      </p:sp>
      <p:sp>
        <p:nvSpPr>
          <p:cNvPr id="11" name="Line 23"/>
          <p:cNvSpPr>
            <a:spLocks noChangeShapeType="1"/>
          </p:cNvSpPr>
          <p:nvPr/>
        </p:nvSpPr>
        <p:spPr bwMode="auto">
          <a:xfrm>
            <a:off x="6500826" y="2857496"/>
            <a:ext cx="360363" cy="287337"/>
          </a:xfrm>
          <a:prstGeom prst="line">
            <a:avLst/>
          </a:prstGeom>
          <a:noFill/>
          <a:ln w="38100">
            <a:solidFill>
              <a:srgbClr val="FFC000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es-ES"/>
          </a:p>
        </p:txBody>
      </p:sp>
      <p:sp>
        <p:nvSpPr>
          <p:cNvPr id="12" name="Line 24"/>
          <p:cNvSpPr>
            <a:spLocks noChangeShapeType="1"/>
          </p:cNvSpPr>
          <p:nvPr/>
        </p:nvSpPr>
        <p:spPr bwMode="auto">
          <a:xfrm>
            <a:off x="1857356" y="3571876"/>
            <a:ext cx="0" cy="215900"/>
          </a:xfrm>
          <a:prstGeom prst="line">
            <a:avLst/>
          </a:prstGeom>
          <a:noFill/>
          <a:ln w="38100">
            <a:solidFill>
              <a:srgbClr val="FFC000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es-ES"/>
          </a:p>
        </p:txBody>
      </p:sp>
      <p:sp>
        <p:nvSpPr>
          <p:cNvPr id="13" name="Line 25"/>
          <p:cNvSpPr>
            <a:spLocks noChangeShapeType="1"/>
          </p:cNvSpPr>
          <p:nvPr/>
        </p:nvSpPr>
        <p:spPr bwMode="auto">
          <a:xfrm>
            <a:off x="7072330" y="3571876"/>
            <a:ext cx="0" cy="503237"/>
          </a:xfrm>
          <a:prstGeom prst="line">
            <a:avLst/>
          </a:prstGeom>
          <a:noFill/>
          <a:ln w="38100">
            <a:solidFill>
              <a:srgbClr val="FFC000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es-ES"/>
          </a:p>
        </p:txBody>
      </p:sp>
      <p:sp>
        <p:nvSpPr>
          <p:cNvPr id="14" name="Text Box 13"/>
          <p:cNvSpPr txBox="1">
            <a:spLocks noChangeArrowheads="1"/>
          </p:cNvSpPr>
          <p:nvPr/>
        </p:nvSpPr>
        <p:spPr bwMode="auto">
          <a:xfrm>
            <a:off x="428596" y="3857628"/>
            <a:ext cx="3357586" cy="2831544"/>
          </a:xfrm>
          <a:prstGeom prst="rect">
            <a:avLst/>
          </a:prstGeom>
          <a:gradFill rotWithShape="1">
            <a:gsLst>
              <a:gs pos="0">
                <a:srgbClr val="99CCFF">
                  <a:alpha val="72000"/>
                </a:srgbClr>
              </a:gs>
              <a:gs pos="50000">
                <a:srgbClr val="99CCFF">
                  <a:gamma/>
                  <a:tint val="0"/>
                  <a:invGamma/>
                </a:srgbClr>
              </a:gs>
              <a:gs pos="100000">
                <a:srgbClr val="99CCFF">
                  <a:alpha val="72000"/>
                </a:srgbClr>
              </a:gs>
            </a:gsLst>
            <a:lin ang="18900000" scaled="1"/>
          </a:gradFill>
          <a:ln w="28575">
            <a:solidFill>
              <a:srgbClr val="008000"/>
            </a:solidFill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indent="355600">
              <a:spcBef>
                <a:spcPts val="600"/>
              </a:spcBef>
              <a:spcAft>
                <a:spcPts val="600"/>
              </a:spcAft>
              <a:buClr>
                <a:schemeClr val="bg2"/>
              </a:buClr>
              <a:buFont typeface="Wingdings" pitchFamily="2" charset="2"/>
              <a:buChar char="§"/>
              <a:tabLst>
                <a:tab pos="273050" algn="l"/>
              </a:tabLst>
            </a:pPr>
            <a:r>
              <a:rPr lang="es-ES" sz="1200" b="1" dirty="0">
                <a:solidFill>
                  <a:srgbClr val="000000"/>
                </a:solidFill>
              </a:rPr>
              <a:t>Mayor gasto económico</a:t>
            </a:r>
          </a:p>
          <a:p>
            <a:pPr indent="355600">
              <a:spcBef>
                <a:spcPts val="600"/>
              </a:spcBef>
              <a:spcAft>
                <a:spcPts val="600"/>
              </a:spcAft>
              <a:buClr>
                <a:schemeClr val="bg2"/>
              </a:buClr>
              <a:buFont typeface="Wingdings" pitchFamily="2" charset="2"/>
              <a:buChar char="§"/>
              <a:tabLst>
                <a:tab pos="273050" algn="l"/>
              </a:tabLst>
            </a:pPr>
            <a:r>
              <a:rPr lang="es-ES" sz="1200" b="1" dirty="0">
                <a:solidFill>
                  <a:srgbClr val="000000"/>
                </a:solidFill>
              </a:rPr>
              <a:t>Problemas de drenaje 	  	(</a:t>
            </a:r>
            <a:r>
              <a:rPr lang="es-ES" sz="1200" b="1" dirty="0" err="1">
                <a:solidFill>
                  <a:srgbClr val="000000"/>
                </a:solidFill>
              </a:rPr>
              <a:t>black</a:t>
            </a:r>
            <a:r>
              <a:rPr lang="es-ES" sz="1200" b="1" dirty="0">
                <a:solidFill>
                  <a:srgbClr val="000000"/>
                </a:solidFill>
              </a:rPr>
              <a:t> </a:t>
            </a:r>
            <a:r>
              <a:rPr lang="es-ES" sz="1200" b="1" dirty="0" err="1">
                <a:solidFill>
                  <a:srgbClr val="000000"/>
                </a:solidFill>
              </a:rPr>
              <a:t>layer</a:t>
            </a:r>
            <a:r>
              <a:rPr lang="es-ES" sz="1200" b="1" dirty="0">
                <a:solidFill>
                  <a:srgbClr val="000000"/>
                </a:solidFill>
              </a:rPr>
              <a:t>, </a:t>
            </a:r>
            <a:r>
              <a:rPr lang="es-ES" sz="1200" b="1" dirty="0" err="1">
                <a:solidFill>
                  <a:srgbClr val="000000"/>
                </a:solidFill>
              </a:rPr>
              <a:t>thatch</a:t>
            </a:r>
            <a:r>
              <a:rPr lang="es-ES" sz="1200" b="1" dirty="0">
                <a:solidFill>
                  <a:srgbClr val="000000"/>
                </a:solidFill>
              </a:rPr>
              <a:t>)</a:t>
            </a:r>
          </a:p>
          <a:p>
            <a:pPr indent="355600">
              <a:spcBef>
                <a:spcPts val="600"/>
              </a:spcBef>
              <a:spcAft>
                <a:spcPts val="600"/>
              </a:spcAft>
              <a:buClr>
                <a:schemeClr val="bg2"/>
              </a:buClr>
              <a:buFont typeface="Wingdings" pitchFamily="2" charset="2"/>
              <a:buChar char="§"/>
              <a:tabLst>
                <a:tab pos="273050" algn="l"/>
              </a:tabLst>
            </a:pPr>
            <a:r>
              <a:rPr lang="es-ES" sz="1200" b="1" dirty="0">
                <a:solidFill>
                  <a:srgbClr val="000000"/>
                </a:solidFill>
              </a:rPr>
              <a:t>Mala </a:t>
            </a:r>
            <a:r>
              <a:rPr lang="es-ES" sz="1200" b="1" dirty="0" err="1">
                <a:solidFill>
                  <a:srgbClr val="000000"/>
                </a:solidFill>
              </a:rPr>
              <a:t>jugabilidad</a:t>
            </a:r>
            <a:endParaRPr lang="es-ES" sz="1200" b="1" dirty="0">
              <a:solidFill>
                <a:srgbClr val="000000"/>
              </a:solidFill>
            </a:endParaRPr>
          </a:p>
          <a:p>
            <a:pPr indent="355600">
              <a:spcBef>
                <a:spcPts val="600"/>
              </a:spcBef>
              <a:spcAft>
                <a:spcPts val="600"/>
              </a:spcAft>
              <a:buClr>
                <a:schemeClr val="bg2"/>
              </a:buClr>
              <a:buFont typeface="Wingdings" pitchFamily="2" charset="2"/>
              <a:buChar char="§"/>
              <a:tabLst>
                <a:tab pos="273050" algn="l"/>
              </a:tabLst>
            </a:pPr>
            <a:r>
              <a:rPr lang="es-ES" sz="1200" b="1" dirty="0">
                <a:solidFill>
                  <a:srgbClr val="000000"/>
                </a:solidFill>
              </a:rPr>
              <a:t>Mayor frecuencia de corte</a:t>
            </a:r>
          </a:p>
          <a:p>
            <a:pPr indent="355600">
              <a:spcBef>
                <a:spcPts val="600"/>
              </a:spcBef>
              <a:spcAft>
                <a:spcPts val="600"/>
              </a:spcAft>
              <a:buClr>
                <a:schemeClr val="bg2"/>
              </a:buClr>
              <a:buFont typeface="Wingdings" pitchFamily="2" charset="2"/>
              <a:buChar char="§"/>
              <a:tabLst>
                <a:tab pos="273050" algn="l"/>
              </a:tabLst>
            </a:pPr>
            <a:r>
              <a:rPr lang="es-ES" sz="1200" b="1" dirty="0">
                <a:solidFill>
                  <a:srgbClr val="000000"/>
                </a:solidFill>
              </a:rPr>
              <a:t>Daño medioambiental</a:t>
            </a:r>
          </a:p>
          <a:p>
            <a:pPr indent="355600">
              <a:spcBef>
                <a:spcPts val="600"/>
              </a:spcBef>
              <a:spcAft>
                <a:spcPts val="600"/>
              </a:spcAft>
              <a:buClr>
                <a:schemeClr val="bg2"/>
              </a:buClr>
              <a:buFont typeface="Wingdings" pitchFamily="2" charset="2"/>
              <a:buChar char="§"/>
              <a:tabLst>
                <a:tab pos="273050" algn="l"/>
              </a:tabLst>
            </a:pPr>
            <a:r>
              <a:rPr lang="es-ES" sz="1200" b="1" dirty="0">
                <a:solidFill>
                  <a:srgbClr val="000000"/>
                </a:solidFill>
              </a:rPr>
              <a:t>Suculencia de la planta</a:t>
            </a:r>
          </a:p>
          <a:p>
            <a:pPr indent="355600">
              <a:spcBef>
                <a:spcPts val="600"/>
              </a:spcBef>
              <a:spcAft>
                <a:spcPts val="600"/>
              </a:spcAft>
              <a:buClr>
                <a:schemeClr val="bg2"/>
              </a:buClr>
              <a:buFont typeface="Wingdings" pitchFamily="2" charset="2"/>
              <a:buChar char="§"/>
              <a:tabLst>
                <a:tab pos="273050" algn="l"/>
              </a:tabLst>
            </a:pPr>
            <a:r>
              <a:rPr lang="es-ES" sz="1200" b="1" dirty="0">
                <a:solidFill>
                  <a:srgbClr val="000000"/>
                </a:solidFill>
              </a:rPr>
              <a:t>Mayor susceptibilidad a enfermedades</a:t>
            </a:r>
          </a:p>
          <a:p>
            <a:pPr indent="355600">
              <a:spcBef>
                <a:spcPts val="600"/>
              </a:spcBef>
              <a:spcAft>
                <a:spcPts val="600"/>
              </a:spcAft>
              <a:buClr>
                <a:schemeClr val="bg2"/>
              </a:buClr>
              <a:buFont typeface="Wingdings" pitchFamily="2" charset="2"/>
              <a:buChar char="§"/>
              <a:tabLst>
                <a:tab pos="273050" algn="l"/>
              </a:tabLst>
            </a:pPr>
            <a:r>
              <a:rPr lang="es-ES" sz="1200" b="1" dirty="0">
                <a:solidFill>
                  <a:srgbClr val="000000"/>
                </a:solidFill>
              </a:rPr>
              <a:t>Mayor compactación</a:t>
            </a:r>
          </a:p>
        </p:txBody>
      </p:sp>
      <p:sp>
        <p:nvSpPr>
          <p:cNvPr id="15" name="Text Box 19"/>
          <p:cNvSpPr txBox="1">
            <a:spLocks noChangeArrowheads="1"/>
          </p:cNvSpPr>
          <p:nvPr/>
        </p:nvSpPr>
        <p:spPr bwMode="auto">
          <a:xfrm>
            <a:off x="5286380" y="4214818"/>
            <a:ext cx="3313112" cy="1569660"/>
          </a:xfrm>
          <a:prstGeom prst="rect">
            <a:avLst/>
          </a:prstGeom>
          <a:gradFill rotWithShape="1">
            <a:gsLst>
              <a:gs pos="0">
                <a:srgbClr val="99CCFF">
                  <a:alpha val="72000"/>
                </a:srgbClr>
              </a:gs>
              <a:gs pos="50000">
                <a:srgbClr val="99CCFF">
                  <a:gamma/>
                  <a:tint val="0"/>
                  <a:invGamma/>
                </a:srgbClr>
              </a:gs>
              <a:gs pos="100000">
                <a:srgbClr val="99CCFF">
                  <a:alpha val="72000"/>
                </a:srgbClr>
              </a:gs>
            </a:gsLst>
            <a:lin ang="18900000" scaled="1"/>
          </a:gradFill>
          <a:ln w="28575">
            <a:solidFill>
              <a:srgbClr val="008000"/>
            </a:solidFill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indent="355600">
              <a:spcBef>
                <a:spcPct val="50000"/>
              </a:spcBef>
              <a:spcAft>
                <a:spcPct val="50000"/>
              </a:spcAft>
              <a:buClr>
                <a:schemeClr val="bg2"/>
              </a:buClr>
              <a:buFont typeface="Wingdings" pitchFamily="2" charset="2"/>
              <a:buChar char="§"/>
              <a:tabLst>
                <a:tab pos="273050" algn="l"/>
              </a:tabLst>
            </a:pPr>
            <a:r>
              <a:rPr lang="es-ES" sz="1200" b="1" dirty="0">
                <a:solidFill>
                  <a:srgbClr val="000000"/>
                </a:solidFill>
              </a:rPr>
              <a:t>Estrés hídrico</a:t>
            </a:r>
          </a:p>
          <a:p>
            <a:pPr indent="355600">
              <a:spcBef>
                <a:spcPct val="50000"/>
              </a:spcBef>
              <a:spcAft>
                <a:spcPct val="50000"/>
              </a:spcAft>
              <a:buClr>
                <a:schemeClr val="bg2"/>
              </a:buClr>
              <a:buFont typeface="Wingdings" pitchFamily="2" charset="2"/>
              <a:buChar char="§"/>
              <a:tabLst>
                <a:tab pos="273050" algn="l"/>
              </a:tabLst>
            </a:pPr>
            <a:r>
              <a:rPr lang="es-ES" sz="1200" b="1" dirty="0">
                <a:solidFill>
                  <a:srgbClr val="000000"/>
                </a:solidFill>
              </a:rPr>
              <a:t>Muerte de la planta</a:t>
            </a:r>
          </a:p>
          <a:p>
            <a:pPr indent="355600">
              <a:spcBef>
                <a:spcPct val="50000"/>
              </a:spcBef>
              <a:spcAft>
                <a:spcPct val="50000"/>
              </a:spcAft>
              <a:buClr>
                <a:schemeClr val="bg2"/>
              </a:buClr>
              <a:buFont typeface="Wingdings" pitchFamily="2" charset="2"/>
              <a:buChar char="§"/>
              <a:tabLst>
                <a:tab pos="273050" algn="l"/>
              </a:tabLst>
            </a:pPr>
            <a:r>
              <a:rPr lang="es-ES" sz="1200" b="1" dirty="0">
                <a:solidFill>
                  <a:srgbClr val="000000"/>
                </a:solidFill>
              </a:rPr>
              <a:t>Pérdida de color (pérdida de 	 valor estético)</a:t>
            </a:r>
          </a:p>
          <a:p>
            <a:pPr indent="355600">
              <a:spcBef>
                <a:spcPct val="50000"/>
              </a:spcBef>
              <a:spcAft>
                <a:spcPct val="50000"/>
              </a:spcAft>
              <a:buClr>
                <a:schemeClr val="bg2"/>
              </a:buClr>
              <a:buFont typeface="Wingdings" pitchFamily="2" charset="2"/>
              <a:buChar char="§"/>
              <a:tabLst>
                <a:tab pos="273050" algn="l"/>
              </a:tabLst>
            </a:pPr>
            <a:r>
              <a:rPr lang="es-ES" sz="1200" b="1" dirty="0">
                <a:solidFill>
                  <a:srgbClr val="000000"/>
                </a:solidFill>
              </a:rPr>
              <a:t>Pérdida de </a:t>
            </a:r>
            <a:r>
              <a:rPr lang="es-ES" sz="1200" b="1" dirty="0" err="1">
                <a:solidFill>
                  <a:srgbClr val="000000"/>
                </a:solidFill>
              </a:rPr>
              <a:t>jugabilidad</a:t>
            </a:r>
            <a:endParaRPr lang="es-ES" sz="1200" b="1" i="1" dirty="0">
              <a:solidFill>
                <a:srgbClr val="000000"/>
              </a:solidFill>
            </a:endParaRPr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7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8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0" dur="20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8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3" dur="2000"/>
                                        <p:tgtEl>
                                          <p:spTgt spid="8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8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6" dur="20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1" dur="3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2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2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2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2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2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2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build="p" animBg="1"/>
      <p:bldP spid="8" grpId="0" build="p" animBg="1"/>
      <p:bldP spid="9" grpId="0" animBg="1"/>
      <p:bldP spid="14" grpId="0" animBg="1"/>
      <p:bldP spid="15" grpId="0" animBg="1"/>
    </p:bldLst>
  </p:timing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42910" y="500042"/>
            <a:ext cx="7851648" cy="971544"/>
          </a:xfrm>
        </p:spPr>
        <p:txBody>
          <a:bodyPr>
            <a:normAutofit/>
          </a:bodyPr>
          <a:lstStyle/>
          <a:p>
            <a:pPr algn="ctr"/>
            <a:r>
              <a:rPr lang="es-ES" dirty="0" smtClean="0">
                <a:solidFill>
                  <a:srgbClr val="FFFF00"/>
                </a:solidFill>
              </a:rPr>
              <a:t>MANTENIMIENTO</a:t>
            </a:r>
            <a:endParaRPr lang="es-ES" dirty="0">
              <a:solidFill>
                <a:srgbClr val="FFFF00"/>
              </a:solidFill>
            </a:endParaRPr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428596" y="1500150"/>
            <a:ext cx="8572560" cy="5643626"/>
          </a:xfrm>
        </p:spPr>
        <p:txBody>
          <a:bodyPr>
            <a:normAutofit/>
          </a:bodyPr>
          <a:lstStyle/>
          <a:p>
            <a:pPr algn="l">
              <a:spcBef>
                <a:spcPct val="50000"/>
              </a:spcBef>
              <a:buClr>
                <a:srgbClr val="9900CC"/>
              </a:buClr>
              <a:buFont typeface="Wingdings" pitchFamily="2" charset="2"/>
              <a:buChar char="q"/>
            </a:pPr>
            <a:r>
              <a:rPr lang="es-ES" sz="28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s-ES" sz="2800" b="1" u="sng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Riego</a:t>
            </a:r>
          </a:p>
          <a:p>
            <a:pPr algn="l">
              <a:spcBef>
                <a:spcPct val="50000"/>
              </a:spcBef>
              <a:buClr>
                <a:srgbClr val="9900CC"/>
              </a:buClr>
              <a:buFont typeface="Wingdings" pitchFamily="2" charset="2"/>
              <a:buChar char="v"/>
            </a:pPr>
            <a:r>
              <a:rPr lang="es-ES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s-ES" sz="2000" b="1" u="sng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Índice</a:t>
            </a:r>
          </a:p>
          <a:p>
            <a:pPr marL="990600" lvl="1" indent="-533400" algn="l">
              <a:buClr>
                <a:schemeClr val="tx1"/>
              </a:buClr>
            </a:pPr>
            <a:r>
              <a:rPr lang="es-ES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1. Introducción</a:t>
            </a:r>
          </a:p>
          <a:p>
            <a:pPr algn="l">
              <a:spcBef>
                <a:spcPct val="50000"/>
              </a:spcBef>
              <a:buClr>
                <a:srgbClr val="9900CC"/>
              </a:buClr>
            </a:pPr>
            <a:r>
              <a:rPr lang="es-ES" sz="2000" b="1" dirty="0" smtClean="0"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rPr>
              <a:t>          </a:t>
            </a:r>
          </a:p>
        </p:txBody>
      </p:sp>
      <p:sp>
        <p:nvSpPr>
          <p:cNvPr id="6" name="Rectangle 8"/>
          <p:cNvSpPr>
            <a:spLocks noRot="1" noChangeArrowheads="1"/>
          </p:cNvSpPr>
          <p:nvPr/>
        </p:nvSpPr>
        <p:spPr bwMode="auto">
          <a:xfrm>
            <a:off x="571472" y="3357562"/>
            <a:ext cx="7888287" cy="2474913"/>
          </a:xfrm>
          <a:prstGeom prst="rect">
            <a:avLst/>
          </a:prstGeom>
          <a:solidFill>
            <a:srgbClr val="3366FF">
              <a:alpha val="70000"/>
            </a:srgbClr>
          </a:solidFill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marL="342900" indent="-342900" defTabSz="792163">
              <a:spcBef>
                <a:spcPct val="20000"/>
              </a:spcBef>
              <a:buClr>
                <a:srgbClr val="FFFF00"/>
              </a:buClr>
              <a:buFont typeface="Wingdings" pitchFamily="2" charset="2"/>
              <a:buNone/>
              <a:tabLst>
                <a:tab pos="1882775" algn="l"/>
              </a:tabLst>
            </a:pPr>
            <a:r>
              <a:rPr lang="es-ES" sz="2200" b="1" i="1" dirty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UNA PREGUNTA…</a:t>
            </a:r>
          </a:p>
          <a:p>
            <a:pPr marL="342900" indent="-342900" defTabSz="792163">
              <a:spcBef>
                <a:spcPct val="20000"/>
              </a:spcBef>
              <a:buClr>
                <a:srgbClr val="FFFF00"/>
              </a:buClr>
              <a:buFont typeface="Wingdings" pitchFamily="2" charset="2"/>
              <a:buNone/>
              <a:tabLst>
                <a:tab pos="1882775" algn="l"/>
              </a:tabLst>
            </a:pPr>
            <a:endParaRPr lang="es-ES" sz="2200" b="1" i="1" dirty="0">
              <a:solidFill>
                <a:srgbClr val="FFFF00"/>
              </a:solidFill>
              <a:effectLst>
                <a:outerShdw blurRad="38100" dist="38100" dir="2700000" algn="tl">
                  <a:srgbClr val="000000"/>
                </a:outerShdw>
              </a:effectLst>
            </a:endParaRPr>
          </a:p>
          <a:p>
            <a:pPr marL="342900" indent="-342900" algn="ctr" defTabSz="792163">
              <a:spcBef>
                <a:spcPct val="20000"/>
              </a:spcBef>
              <a:buClr>
                <a:srgbClr val="FFFF00"/>
              </a:buClr>
              <a:buFont typeface="Wingdings" pitchFamily="2" charset="2"/>
              <a:buNone/>
              <a:tabLst>
                <a:tab pos="1882775" algn="l"/>
              </a:tabLst>
            </a:pPr>
            <a:r>
              <a:rPr lang="es-ES" sz="2800" b="1" i="1" dirty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“¿Quién va a perder antes su trabajo: el </a:t>
            </a:r>
            <a:r>
              <a:rPr lang="es-ES" sz="2800" b="1" i="1" dirty="0" err="1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greenkeeper</a:t>
            </a:r>
            <a:r>
              <a:rPr lang="es-ES" sz="2800" b="1" i="1" dirty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 que riega mucho o el que riega poco?”</a:t>
            </a:r>
          </a:p>
          <a:p>
            <a:pPr marL="342900" indent="-342900" defTabSz="792163">
              <a:spcBef>
                <a:spcPct val="20000"/>
              </a:spcBef>
              <a:buClr>
                <a:schemeClr val="hlink"/>
              </a:buClr>
              <a:tabLst>
                <a:tab pos="1882775" algn="l"/>
              </a:tabLst>
            </a:pPr>
            <a:endParaRPr lang="es-ES" sz="2200" b="1" dirty="0">
              <a:solidFill>
                <a:schemeClr val="folHlink"/>
              </a:solidFill>
              <a:effectLst>
                <a:outerShdw blurRad="38100" dist="38100" dir="2700000" algn="tl">
                  <a:srgbClr val="000000"/>
                </a:outerShdw>
              </a:effectLst>
            </a:endParaRPr>
          </a:p>
          <a:p>
            <a:pPr marL="342900" indent="-342900" defTabSz="792163">
              <a:spcBef>
                <a:spcPct val="20000"/>
              </a:spcBef>
              <a:buClr>
                <a:schemeClr val="hlink"/>
              </a:buClr>
              <a:buFont typeface="Wingdings" pitchFamily="2" charset="2"/>
              <a:buChar char="§"/>
              <a:tabLst>
                <a:tab pos="1882775" algn="l"/>
              </a:tabLst>
            </a:pPr>
            <a:endParaRPr lang="es-ES" sz="3200" b="1" dirty="0">
              <a:solidFill>
                <a:schemeClr val="folHlink"/>
              </a:solidFill>
              <a:effectLst>
                <a:outerShdw blurRad="38100" dist="38100" dir="2700000" algn="tl">
                  <a:srgbClr val="000000"/>
                </a:outerShdw>
              </a:effectLst>
            </a:endParaRPr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3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42910" y="500042"/>
            <a:ext cx="7851648" cy="971544"/>
          </a:xfrm>
        </p:spPr>
        <p:txBody>
          <a:bodyPr>
            <a:normAutofit/>
          </a:bodyPr>
          <a:lstStyle/>
          <a:p>
            <a:pPr algn="ctr"/>
            <a:r>
              <a:rPr lang="es-ES" dirty="0" smtClean="0">
                <a:solidFill>
                  <a:srgbClr val="FFFF00"/>
                </a:solidFill>
              </a:rPr>
              <a:t>MANTENIMIENTO</a:t>
            </a:r>
            <a:endParaRPr lang="es-ES" dirty="0">
              <a:solidFill>
                <a:srgbClr val="FFFF00"/>
              </a:solidFill>
            </a:endParaRPr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428596" y="1500150"/>
            <a:ext cx="8572560" cy="5643626"/>
          </a:xfrm>
        </p:spPr>
        <p:txBody>
          <a:bodyPr>
            <a:normAutofit/>
          </a:bodyPr>
          <a:lstStyle/>
          <a:p>
            <a:pPr algn="l">
              <a:spcBef>
                <a:spcPct val="50000"/>
              </a:spcBef>
              <a:buClr>
                <a:srgbClr val="9900CC"/>
              </a:buClr>
              <a:buFont typeface="Wingdings" pitchFamily="2" charset="2"/>
              <a:buChar char="q"/>
            </a:pPr>
            <a:r>
              <a:rPr lang="es-ES" sz="28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s-ES" sz="2800" b="1" u="sng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Riego</a:t>
            </a:r>
          </a:p>
          <a:p>
            <a:pPr algn="l">
              <a:spcBef>
                <a:spcPct val="50000"/>
              </a:spcBef>
              <a:buClr>
                <a:srgbClr val="9900CC"/>
              </a:buClr>
              <a:buFont typeface="Wingdings" pitchFamily="2" charset="2"/>
              <a:buChar char="v"/>
            </a:pPr>
            <a:r>
              <a:rPr lang="es-ES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s-ES" sz="2000" b="1" u="sng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Índice</a:t>
            </a:r>
          </a:p>
          <a:p>
            <a:pPr marL="990600" lvl="1" indent="-533400" algn="l">
              <a:buClr>
                <a:schemeClr val="tx1"/>
              </a:buClr>
            </a:pPr>
            <a:r>
              <a:rPr lang="es-ES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2. El Agua</a:t>
            </a:r>
          </a:p>
          <a:p>
            <a:pPr algn="l">
              <a:spcBef>
                <a:spcPct val="50000"/>
              </a:spcBef>
              <a:buClr>
                <a:srgbClr val="9900CC"/>
              </a:buClr>
            </a:pPr>
            <a:r>
              <a:rPr lang="es-ES" sz="2000" b="1" dirty="0" smtClean="0"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rPr>
              <a:t>           </a:t>
            </a:r>
          </a:p>
        </p:txBody>
      </p:sp>
      <p:sp>
        <p:nvSpPr>
          <p:cNvPr id="6" name="Text Box 10"/>
          <p:cNvSpPr txBox="1">
            <a:spLocks noChangeArrowheads="1"/>
          </p:cNvSpPr>
          <p:nvPr/>
        </p:nvSpPr>
        <p:spPr bwMode="auto">
          <a:xfrm>
            <a:off x="2285984" y="2714620"/>
            <a:ext cx="6072230" cy="338554"/>
          </a:xfrm>
          <a:prstGeom prst="rect">
            <a:avLst/>
          </a:prstGeom>
          <a:gradFill rotWithShape="0">
            <a:gsLst>
              <a:gs pos="0">
                <a:srgbClr val="99FF33"/>
              </a:gs>
              <a:gs pos="100000">
                <a:srgbClr val="CCFF33"/>
              </a:gs>
            </a:gsLst>
            <a:lin ang="2700000" scaled="1"/>
          </a:gradFill>
          <a:ln w="38100">
            <a:solidFill>
              <a:srgbClr val="006600"/>
            </a:solidFill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s-ES" sz="1600" b="1" i="1" dirty="0">
                <a:solidFill>
                  <a:srgbClr val="003300"/>
                </a:solidFill>
              </a:rPr>
              <a:t>SALES MINERALES + H2O </a:t>
            </a:r>
            <a:r>
              <a:rPr lang="es-ES" sz="1600" b="1" i="1" dirty="0">
                <a:solidFill>
                  <a:srgbClr val="003300"/>
                </a:solidFill>
                <a:cs typeface="Arial" charset="0"/>
              </a:rPr>
              <a:t>→</a:t>
            </a:r>
            <a:r>
              <a:rPr lang="es-ES" sz="1600" b="1" i="1" dirty="0">
                <a:solidFill>
                  <a:srgbClr val="003300"/>
                </a:solidFill>
              </a:rPr>
              <a:t> MATERIA ORGÁNICA + CO2</a:t>
            </a:r>
          </a:p>
        </p:txBody>
      </p:sp>
      <p:sp>
        <p:nvSpPr>
          <p:cNvPr id="7" name="Rectangle 13"/>
          <p:cNvSpPr txBox="1">
            <a:spLocks noRot="1" noChangeArrowheads="1"/>
          </p:cNvSpPr>
          <p:nvPr/>
        </p:nvSpPr>
        <p:spPr>
          <a:xfrm>
            <a:off x="3857620" y="3143248"/>
            <a:ext cx="2214579" cy="285752"/>
          </a:xfrm>
          <a:prstGeom prst="rect">
            <a:avLst/>
          </a:prstGeom>
          <a:solidFill>
            <a:srgbClr val="99CCFF">
              <a:alpha val="67000"/>
            </a:srgbClr>
          </a:solidFill>
          <a:ln/>
        </p:spPr>
        <p:txBody>
          <a:bodyPr vert="horz" lIns="0" rIns="18288">
            <a:noAutofit/>
          </a:bodyPr>
          <a:lstStyle/>
          <a:p>
            <a:pPr marL="0" marR="45720" lvl="0" indent="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bg2"/>
              </a:buClr>
              <a:buSzPct val="95000"/>
              <a:buFont typeface="Wingdings" pitchFamily="2" charset="2"/>
              <a:buNone/>
              <a:tabLst/>
              <a:defRPr/>
            </a:pPr>
            <a:r>
              <a:rPr kumimoji="0" lang="es-ES" sz="1600" b="1" i="1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+mn-lt"/>
                <a:ea typeface="+mn-ea"/>
                <a:cs typeface="+mn-cs"/>
              </a:rPr>
              <a:t>¿Cómo entra el agua?</a:t>
            </a:r>
            <a:endParaRPr kumimoji="0" lang="es-ES" sz="1600" b="1" i="1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8" name="Text Box 14"/>
          <p:cNvSpPr txBox="1">
            <a:spLocks noChangeArrowheads="1"/>
          </p:cNvSpPr>
          <p:nvPr/>
        </p:nvSpPr>
        <p:spPr bwMode="auto">
          <a:xfrm>
            <a:off x="1928794" y="3643314"/>
            <a:ext cx="6553200" cy="1138773"/>
          </a:xfrm>
          <a:prstGeom prst="rect">
            <a:avLst/>
          </a:prstGeom>
          <a:gradFill rotWithShape="1">
            <a:gsLst>
              <a:gs pos="0">
                <a:srgbClr val="99CCFF">
                  <a:alpha val="72000"/>
                </a:srgbClr>
              </a:gs>
              <a:gs pos="50000">
                <a:srgbClr val="99CCFF">
                  <a:gamma/>
                  <a:tint val="0"/>
                  <a:invGamma/>
                </a:srgbClr>
              </a:gs>
              <a:gs pos="100000">
                <a:srgbClr val="99CCFF">
                  <a:alpha val="72000"/>
                </a:srgbClr>
              </a:gs>
            </a:gsLst>
            <a:lin ang="18900000" scaled="1"/>
          </a:gradFill>
          <a:ln w="28575">
            <a:solidFill>
              <a:srgbClr val="008000"/>
            </a:solidFill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indent="355600">
              <a:spcBef>
                <a:spcPts val="600"/>
              </a:spcBef>
              <a:spcAft>
                <a:spcPts val="600"/>
              </a:spcAft>
              <a:buClr>
                <a:schemeClr val="bg2"/>
              </a:buClr>
              <a:buFont typeface="Wingdings" pitchFamily="2" charset="2"/>
              <a:buChar char="§"/>
              <a:tabLst>
                <a:tab pos="273050" algn="l"/>
              </a:tabLst>
            </a:pPr>
            <a:r>
              <a:rPr lang="es-ES" sz="1600" b="1" dirty="0">
                <a:solidFill>
                  <a:srgbClr val="000000"/>
                </a:solidFill>
              </a:rPr>
              <a:t>Diferencia de concentración salina</a:t>
            </a:r>
          </a:p>
          <a:p>
            <a:pPr indent="355600">
              <a:spcBef>
                <a:spcPts val="600"/>
              </a:spcBef>
              <a:spcAft>
                <a:spcPts val="600"/>
              </a:spcAft>
              <a:buClr>
                <a:schemeClr val="bg2"/>
              </a:buClr>
              <a:buFont typeface="Wingdings" pitchFamily="2" charset="2"/>
              <a:buChar char="§"/>
              <a:tabLst>
                <a:tab pos="273050" algn="l"/>
              </a:tabLst>
            </a:pPr>
            <a:r>
              <a:rPr lang="es-ES" sz="1600" b="1" dirty="0">
                <a:solidFill>
                  <a:srgbClr val="000000"/>
                </a:solidFill>
              </a:rPr>
              <a:t>Por presión negativa (diferencia de potenciales hidráulicos)</a:t>
            </a:r>
          </a:p>
          <a:p>
            <a:pPr indent="355600">
              <a:spcBef>
                <a:spcPts val="600"/>
              </a:spcBef>
              <a:spcAft>
                <a:spcPts val="600"/>
              </a:spcAft>
              <a:buClr>
                <a:schemeClr val="bg2"/>
              </a:buClr>
              <a:buFont typeface="Wingdings" pitchFamily="2" charset="2"/>
              <a:buChar char="§"/>
              <a:tabLst>
                <a:tab pos="273050" algn="l"/>
              </a:tabLst>
            </a:pPr>
            <a:r>
              <a:rPr lang="es-ES" sz="1600" b="1" dirty="0">
                <a:solidFill>
                  <a:srgbClr val="000000"/>
                </a:solidFill>
              </a:rPr>
              <a:t>Por absorción</a:t>
            </a:r>
          </a:p>
        </p:txBody>
      </p:sp>
      <p:sp>
        <p:nvSpPr>
          <p:cNvPr id="9" name="Rectangle 15"/>
          <p:cNvSpPr>
            <a:spLocks noRot="1" noChangeArrowheads="1"/>
          </p:cNvSpPr>
          <p:nvPr/>
        </p:nvSpPr>
        <p:spPr bwMode="auto">
          <a:xfrm>
            <a:off x="4000496" y="4857760"/>
            <a:ext cx="2143140" cy="357190"/>
          </a:xfrm>
          <a:prstGeom prst="rect">
            <a:avLst/>
          </a:prstGeom>
          <a:solidFill>
            <a:srgbClr val="99CCFF">
              <a:alpha val="67000"/>
            </a:srgbClr>
          </a:solidFill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marL="342900" indent="-342900" algn="ctr">
              <a:spcBef>
                <a:spcPct val="20000"/>
              </a:spcBef>
              <a:buClr>
                <a:schemeClr val="bg2"/>
              </a:buClr>
              <a:buFont typeface="Wingdings" pitchFamily="2" charset="2"/>
              <a:buNone/>
            </a:pPr>
            <a:r>
              <a:rPr lang="es-ES" sz="1600" b="1" i="1" dirty="0">
                <a:effectLst>
                  <a:outerShdw blurRad="38100" dist="38100" dir="2700000" algn="tl">
                    <a:srgbClr val="000000"/>
                  </a:outerShdw>
                </a:effectLst>
              </a:rPr>
              <a:t>Funciones del agua</a:t>
            </a:r>
          </a:p>
        </p:txBody>
      </p:sp>
      <p:sp>
        <p:nvSpPr>
          <p:cNvPr id="10" name="Text Box 16"/>
          <p:cNvSpPr txBox="1">
            <a:spLocks noChangeArrowheads="1"/>
          </p:cNvSpPr>
          <p:nvPr/>
        </p:nvSpPr>
        <p:spPr bwMode="auto">
          <a:xfrm>
            <a:off x="1928794" y="5429264"/>
            <a:ext cx="6553200" cy="1138773"/>
          </a:xfrm>
          <a:prstGeom prst="rect">
            <a:avLst/>
          </a:prstGeom>
          <a:gradFill rotWithShape="1">
            <a:gsLst>
              <a:gs pos="0">
                <a:srgbClr val="99CCFF">
                  <a:alpha val="72000"/>
                </a:srgbClr>
              </a:gs>
              <a:gs pos="50000">
                <a:srgbClr val="99CCFF">
                  <a:gamma/>
                  <a:tint val="0"/>
                  <a:invGamma/>
                </a:srgbClr>
              </a:gs>
              <a:gs pos="100000">
                <a:srgbClr val="99CCFF">
                  <a:alpha val="72000"/>
                </a:srgbClr>
              </a:gs>
            </a:gsLst>
            <a:lin ang="18900000" scaled="1"/>
          </a:gradFill>
          <a:ln w="28575">
            <a:solidFill>
              <a:srgbClr val="008000"/>
            </a:solidFill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indent="355600">
              <a:spcBef>
                <a:spcPts val="600"/>
              </a:spcBef>
              <a:spcAft>
                <a:spcPts val="600"/>
              </a:spcAft>
              <a:buClr>
                <a:schemeClr val="bg2"/>
              </a:buClr>
              <a:buFont typeface="Wingdings" pitchFamily="2" charset="2"/>
              <a:buChar char="§"/>
              <a:tabLst>
                <a:tab pos="273050" algn="l"/>
              </a:tabLst>
            </a:pPr>
            <a:r>
              <a:rPr lang="es-ES" sz="1600" b="1" dirty="0">
                <a:solidFill>
                  <a:srgbClr val="000000"/>
                </a:solidFill>
              </a:rPr>
              <a:t>Refrigeración (Evapotranspiración)</a:t>
            </a:r>
          </a:p>
          <a:p>
            <a:pPr indent="355600">
              <a:spcBef>
                <a:spcPts val="600"/>
              </a:spcBef>
              <a:spcAft>
                <a:spcPts val="600"/>
              </a:spcAft>
              <a:buClr>
                <a:schemeClr val="bg2"/>
              </a:buClr>
              <a:buFont typeface="Wingdings" pitchFamily="2" charset="2"/>
              <a:buChar char="§"/>
              <a:tabLst>
                <a:tab pos="273050" algn="l"/>
              </a:tabLst>
            </a:pPr>
            <a:r>
              <a:rPr lang="es-ES" sz="1600" b="1" dirty="0">
                <a:solidFill>
                  <a:srgbClr val="000000"/>
                </a:solidFill>
              </a:rPr>
              <a:t>Fotosíntesis</a:t>
            </a:r>
          </a:p>
          <a:p>
            <a:pPr indent="355600">
              <a:spcBef>
                <a:spcPts val="600"/>
              </a:spcBef>
              <a:spcAft>
                <a:spcPts val="600"/>
              </a:spcAft>
              <a:buClr>
                <a:schemeClr val="bg2"/>
              </a:buClr>
              <a:buFont typeface="Wingdings" pitchFamily="2" charset="2"/>
              <a:buChar char="§"/>
              <a:tabLst>
                <a:tab pos="273050" algn="l"/>
              </a:tabLst>
            </a:pPr>
            <a:r>
              <a:rPr lang="es-ES" sz="1600" b="1" dirty="0">
                <a:solidFill>
                  <a:srgbClr val="000000"/>
                </a:solidFill>
              </a:rPr>
              <a:t>Transporte nutrientes y medio químico para reacciones</a:t>
            </a:r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7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8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0" dur="20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20" dur="2000"/>
                                        <p:tgtEl>
                                          <p:spTgt spid="9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8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23" dur="20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build="p" animBg="1"/>
      <p:bldP spid="8" grpId="0" animBg="1"/>
      <p:bldP spid="9" grpId="0" build="p" animBg="1"/>
      <p:bldP spid="10" grpId="0" animBg="1"/>
    </p:bldLst>
  </p:timing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42910" y="500042"/>
            <a:ext cx="7851648" cy="971544"/>
          </a:xfrm>
        </p:spPr>
        <p:txBody>
          <a:bodyPr>
            <a:normAutofit/>
          </a:bodyPr>
          <a:lstStyle/>
          <a:p>
            <a:pPr algn="ctr"/>
            <a:r>
              <a:rPr lang="es-ES" dirty="0" smtClean="0">
                <a:solidFill>
                  <a:srgbClr val="FFFF00"/>
                </a:solidFill>
              </a:rPr>
              <a:t>MANTENIMIENTO</a:t>
            </a:r>
            <a:endParaRPr lang="es-ES" dirty="0">
              <a:solidFill>
                <a:srgbClr val="FFFF00"/>
              </a:solidFill>
            </a:endParaRPr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428596" y="1500150"/>
            <a:ext cx="8572560" cy="5643626"/>
          </a:xfrm>
        </p:spPr>
        <p:txBody>
          <a:bodyPr>
            <a:normAutofit/>
          </a:bodyPr>
          <a:lstStyle/>
          <a:p>
            <a:pPr algn="l">
              <a:spcBef>
                <a:spcPct val="50000"/>
              </a:spcBef>
              <a:buClr>
                <a:srgbClr val="9900CC"/>
              </a:buClr>
              <a:buFont typeface="Wingdings" pitchFamily="2" charset="2"/>
              <a:buChar char="q"/>
            </a:pPr>
            <a:r>
              <a:rPr lang="es-ES" sz="28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s-ES" sz="2800" b="1" u="sng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Riego</a:t>
            </a:r>
          </a:p>
          <a:p>
            <a:pPr algn="l">
              <a:spcBef>
                <a:spcPct val="50000"/>
              </a:spcBef>
              <a:buClr>
                <a:srgbClr val="9900CC"/>
              </a:buClr>
              <a:buFont typeface="Wingdings" pitchFamily="2" charset="2"/>
              <a:buChar char="v"/>
            </a:pPr>
            <a:r>
              <a:rPr lang="es-ES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s-ES" sz="2000" b="1" u="sng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Índice</a:t>
            </a:r>
          </a:p>
          <a:p>
            <a:pPr marL="990600" lvl="1" indent="-533400" algn="l">
              <a:buClr>
                <a:schemeClr val="tx1"/>
              </a:buClr>
            </a:pPr>
            <a:r>
              <a:rPr lang="es-ES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2. El Agua</a:t>
            </a:r>
          </a:p>
          <a:p>
            <a:pPr algn="l">
              <a:spcBef>
                <a:spcPct val="50000"/>
              </a:spcBef>
              <a:buClr>
                <a:srgbClr val="9900CC"/>
              </a:buClr>
            </a:pPr>
            <a:r>
              <a:rPr lang="es-ES" sz="2000" b="1" dirty="0" smtClean="0"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rPr>
              <a:t>           </a:t>
            </a:r>
          </a:p>
        </p:txBody>
      </p:sp>
      <p:sp>
        <p:nvSpPr>
          <p:cNvPr id="11" name="Rectangle 6"/>
          <p:cNvSpPr>
            <a:spLocks noRot="1" noChangeArrowheads="1"/>
          </p:cNvSpPr>
          <p:nvPr/>
        </p:nvSpPr>
        <p:spPr bwMode="auto">
          <a:xfrm>
            <a:off x="3643306" y="2714620"/>
            <a:ext cx="1928826" cy="285752"/>
          </a:xfrm>
          <a:prstGeom prst="rect">
            <a:avLst/>
          </a:prstGeom>
          <a:solidFill>
            <a:srgbClr val="99CCFF">
              <a:alpha val="67000"/>
            </a:srgbClr>
          </a:solidFill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marL="342900" indent="-342900">
              <a:spcBef>
                <a:spcPct val="20000"/>
              </a:spcBef>
              <a:buClr>
                <a:schemeClr val="bg2"/>
              </a:buClr>
              <a:buFont typeface="Wingdings" pitchFamily="2" charset="2"/>
              <a:buNone/>
            </a:pPr>
            <a:r>
              <a:rPr lang="es-ES" sz="1600" b="1" i="1" dirty="0">
                <a:effectLst>
                  <a:outerShdw blurRad="38100" dist="38100" dir="2700000" algn="tl">
                    <a:srgbClr val="000000"/>
                  </a:outerShdw>
                </a:effectLst>
              </a:rPr>
              <a:t>Calidad del agua</a:t>
            </a:r>
          </a:p>
        </p:txBody>
      </p:sp>
      <p:sp>
        <p:nvSpPr>
          <p:cNvPr id="12" name="Text Box 7"/>
          <p:cNvSpPr txBox="1">
            <a:spLocks noChangeArrowheads="1"/>
          </p:cNvSpPr>
          <p:nvPr/>
        </p:nvSpPr>
        <p:spPr bwMode="auto">
          <a:xfrm>
            <a:off x="2357422" y="3214686"/>
            <a:ext cx="4714908" cy="1138773"/>
          </a:xfrm>
          <a:prstGeom prst="rect">
            <a:avLst/>
          </a:prstGeom>
          <a:gradFill rotWithShape="1">
            <a:gsLst>
              <a:gs pos="0">
                <a:srgbClr val="99CCFF">
                  <a:alpha val="72000"/>
                </a:srgbClr>
              </a:gs>
              <a:gs pos="50000">
                <a:srgbClr val="99CCFF">
                  <a:gamma/>
                  <a:tint val="0"/>
                  <a:invGamma/>
                </a:srgbClr>
              </a:gs>
              <a:gs pos="100000">
                <a:srgbClr val="99CCFF">
                  <a:alpha val="72000"/>
                </a:srgbClr>
              </a:gs>
            </a:gsLst>
            <a:lin ang="18900000" scaled="1"/>
          </a:gradFill>
          <a:ln w="28575">
            <a:solidFill>
              <a:srgbClr val="008000"/>
            </a:solidFill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indent="355600">
              <a:spcBef>
                <a:spcPts val="600"/>
              </a:spcBef>
              <a:spcAft>
                <a:spcPts val="600"/>
              </a:spcAft>
              <a:buClr>
                <a:schemeClr val="bg2"/>
              </a:buClr>
              <a:buFont typeface="Wingdings" pitchFamily="2" charset="2"/>
              <a:buChar char="§"/>
              <a:tabLst>
                <a:tab pos="273050" algn="l"/>
              </a:tabLst>
            </a:pPr>
            <a:r>
              <a:rPr lang="es-ES" sz="1600" b="1" dirty="0">
                <a:solidFill>
                  <a:srgbClr val="000000"/>
                </a:solidFill>
              </a:rPr>
              <a:t>TOMA DE MUESTRA DE </a:t>
            </a:r>
            <a:r>
              <a:rPr lang="es-ES" sz="1600" b="1" dirty="0" smtClean="0">
                <a:solidFill>
                  <a:srgbClr val="000000"/>
                </a:solidFill>
              </a:rPr>
              <a:t>AGUA</a:t>
            </a:r>
            <a:endParaRPr lang="es-ES" sz="1600" b="1" dirty="0">
              <a:solidFill>
                <a:srgbClr val="000000"/>
              </a:solidFill>
            </a:endParaRPr>
          </a:p>
          <a:p>
            <a:pPr indent="355600">
              <a:spcBef>
                <a:spcPts val="600"/>
              </a:spcBef>
              <a:spcAft>
                <a:spcPts val="600"/>
              </a:spcAft>
              <a:buClr>
                <a:schemeClr val="bg2"/>
              </a:buClr>
              <a:buFont typeface="Wingdings" pitchFamily="2" charset="2"/>
              <a:buChar char="§"/>
              <a:tabLst>
                <a:tab pos="273050" algn="l"/>
              </a:tabLst>
            </a:pPr>
            <a:r>
              <a:rPr lang="es-ES" sz="1600" b="1" dirty="0">
                <a:solidFill>
                  <a:srgbClr val="000000"/>
                </a:solidFill>
              </a:rPr>
              <a:t>INTERPRETACIÓN DEL ANÁLISIS</a:t>
            </a:r>
          </a:p>
          <a:p>
            <a:pPr indent="355600">
              <a:spcBef>
                <a:spcPts val="600"/>
              </a:spcBef>
              <a:spcAft>
                <a:spcPts val="600"/>
              </a:spcAft>
              <a:buClr>
                <a:schemeClr val="bg2"/>
              </a:buClr>
              <a:buFont typeface="Wingdings" pitchFamily="2" charset="2"/>
              <a:buChar char="§"/>
              <a:tabLst>
                <a:tab pos="273050" algn="l"/>
              </a:tabLst>
            </a:pPr>
            <a:r>
              <a:rPr lang="es-ES" sz="1600" b="1" dirty="0">
                <a:solidFill>
                  <a:srgbClr val="000000"/>
                </a:solidFill>
              </a:rPr>
              <a:t>DAR UNA SOLUCIÓN SI ES NECESARIO</a:t>
            </a:r>
          </a:p>
        </p:txBody>
      </p:sp>
      <p:sp>
        <p:nvSpPr>
          <p:cNvPr id="13" name="Text Box 11"/>
          <p:cNvSpPr txBox="1">
            <a:spLocks noChangeArrowheads="1"/>
          </p:cNvSpPr>
          <p:nvPr/>
        </p:nvSpPr>
        <p:spPr bwMode="auto">
          <a:xfrm>
            <a:off x="214282" y="5357826"/>
            <a:ext cx="1583895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s-ES" sz="2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Parámetros</a:t>
            </a:r>
          </a:p>
        </p:txBody>
      </p:sp>
      <p:sp>
        <p:nvSpPr>
          <p:cNvPr id="14" name="AutoShape 12"/>
          <p:cNvSpPr>
            <a:spLocks/>
          </p:cNvSpPr>
          <p:nvPr/>
        </p:nvSpPr>
        <p:spPr bwMode="auto">
          <a:xfrm>
            <a:off x="1857356" y="4786322"/>
            <a:ext cx="357190" cy="1714512"/>
          </a:xfrm>
          <a:prstGeom prst="leftBrace">
            <a:avLst>
              <a:gd name="adj1" fmla="val 260369"/>
              <a:gd name="adj2" fmla="val 50000"/>
            </a:avLst>
          </a:prstGeom>
          <a:noFill/>
          <a:ln w="381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s-ES" sz="2400" dirty="0"/>
          </a:p>
        </p:txBody>
      </p:sp>
      <p:sp>
        <p:nvSpPr>
          <p:cNvPr id="15" name="Text Box 9"/>
          <p:cNvSpPr txBox="1">
            <a:spLocks noChangeArrowheads="1"/>
          </p:cNvSpPr>
          <p:nvPr/>
        </p:nvSpPr>
        <p:spPr bwMode="auto">
          <a:xfrm>
            <a:off x="2357422" y="4714884"/>
            <a:ext cx="4608513" cy="1815882"/>
          </a:xfrm>
          <a:prstGeom prst="rect">
            <a:avLst/>
          </a:prstGeom>
          <a:gradFill rotWithShape="0">
            <a:gsLst>
              <a:gs pos="0">
                <a:srgbClr val="99FF33"/>
              </a:gs>
              <a:gs pos="100000">
                <a:srgbClr val="CCFF33"/>
              </a:gs>
            </a:gsLst>
            <a:lin ang="2700000" scaled="1"/>
          </a:gradFill>
          <a:ln w="38100">
            <a:solidFill>
              <a:srgbClr val="006600"/>
            </a:solidFill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s-ES" sz="1600" b="1" i="1" dirty="0">
                <a:solidFill>
                  <a:srgbClr val="003300"/>
                </a:solidFill>
              </a:rPr>
              <a:t>Conductividad eléctrica </a:t>
            </a:r>
          </a:p>
          <a:p>
            <a:pPr algn="ctr">
              <a:spcBef>
                <a:spcPct val="50000"/>
              </a:spcBef>
            </a:pPr>
            <a:r>
              <a:rPr lang="es-ES" sz="1600" b="1" i="1" dirty="0">
                <a:solidFill>
                  <a:srgbClr val="003300"/>
                </a:solidFill>
              </a:rPr>
              <a:t>Ratio de absorción de sodio SAR</a:t>
            </a:r>
          </a:p>
          <a:p>
            <a:pPr algn="ctr">
              <a:spcBef>
                <a:spcPct val="50000"/>
              </a:spcBef>
            </a:pPr>
            <a:r>
              <a:rPr lang="es-ES" sz="1600" b="1" i="1" dirty="0">
                <a:solidFill>
                  <a:srgbClr val="003300"/>
                </a:solidFill>
              </a:rPr>
              <a:t>Carbonato sódico residual </a:t>
            </a:r>
          </a:p>
          <a:p>
            <a:pPr algn="ctr">
              <a:spcBef>
                <a:spcPct val="50000"/>
              </a:spcBef>
            </a:pPr>
            <a:r>
              <a:rPr lang="es-ES" sz="1600" b="1" i="1" dirty="0">
                <a:solidFill>
                  <a:srgbClr val="003300"/>
                </a:solidFill>
              </a:rPr>
              <a:t>Concentración de iones</a:t>
            </a:r>
          </a:p>
          <a:p>
            <a:pPr algn="ctr">
              <a:spcBef>
                <a:spcPct val="50000"/>
              </a:spcBef>
            </a:pPr>
            <a:r>
              <a:rPr lang="es-ES" sz="1600" b="1" i="1" dirty="0">
                <a:solidFill>
                  <a:srgbClr val="003300"/>
                </a:solidFill>
              </a:rPr>
              <a:t>pH</a:t>
            </a:r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11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8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0" dur="2000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build="p" animBg="1"/>
      <p:bldP spid="12" grpId="0" animBg="1"/>
    </p:bldLst>
  </p:timing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42910" y="500042"/>
            <a:ext cx="7851648" cy="971544"/>
          </a:xfrm>
        </p:spPr>
        <p:txBody>
          <a:bodyPr>
            <a:normAutofit/>
          </a:bodyPr>
          <a:lstStyle/>
          <a:p>
            <a:pPr algn="ctr"/>
            <a:r>
              <a:rPr lang="es-ES" dirty="0" smtClean="0">
                <a:solidFill>
                  <a:srgbClr val="FFFF00"/>
                </a:solidFill>
              </a:rPr>
              <a:t>MANTENIMIENTO</a:t>
            </a:r>
            <a:endParaRPr lang="es-ES" dirty="0">
              <a:solidFill>
                <a:srgbClr val="FFFF00"/>
              </a:solidFill>
            </a:endParaRPr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428596" y="1500150"/>
            <a:ext cx="8572560" cy="5643626"/>
          </a:xfrm>
        </p:spPr>
        <p:txBody>
          <a:bodyPr>
            <a:normAutofit/>
          </a:bodyPr>
          <a:lstStyle/>
          <a:p>
            <a:pPr algn="l">
              <a:spcBef>
                <a:spcPct val="50000"/>
              </a:spcBef>
              <a:buClr>
                <a:srgbClr val="9900CC"/>
              </a:buClr>
              <a:buFont typeface="Wingdings" pitchFamily="2" charset="2"/>
              <a:buChar char="q"/>
            </a:pPr>
            <a:r>
              <a:rPr lang="es-ES" sz="28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s-ES" sz="2800" b="1" u="sng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Riego</a:t>
            </a:r>
          </a:p>
          <a:p>
            <a:pPr algn="l">
              <a:spcBef>
                <a:spcPct val="50000"/>
              </a:spcBef>
              <a:buClr>
                <a:srgbClr val="9900CC"/>
              </a:buClr>
              <a:buFont typeface="Wingdings" pitchFamily="2" charset="2"/>
              <a:buChar char="v"/>
            </a:pPr>
            <a:r>
              <a:rPr lang="es-ES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s-ES" sz="2000" b="1" u="sng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Índice</a:t>
            </a:r>
          </a:p>
          <a:p>
            <a:pPr marL="990600" lvl="1" indent="-533400" algn="l">
              <a:buClr>
                <a:schemeClr val="tx1"/>
              </a:buClr>
            </a:pPr>
            <a:r>
              <a:rPr lang="es-ES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2. El Agua</a:t>
            </a:r>
          </a:p>
          <a:p>
            <a:pPr algn="l">
              <a:spcBef>
                <a:spcPct val="50000"/>
              </a:spcBef>
              <a:buClr>
                <a:srgbClr val="9900CC"/>
              </a:buClr>
            </a:pPr>
            <a:r>
              <a:rPr lang="es-ES" sz="2000" b="1" dirty="0" smtClean="0"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rPr>
              <a:t>          </a:t>
            </a:r>
          </a:p>
        </p:txBody>
      </p:sp>
      <p:sp>
        <p:nvSpPr>
          <p:cNvPr id="9" name="Rectangle 8"/>
          <p:cNvSpPr>
            <a:spLocks noRot="1" noChangeArrowheads="1"/>
          </p:cNvSpPr>
          <p:nvPr/>
        </p:nvSpPr>
        <p:spPr bwMode="auto">
          <a:xfrm>
            <a:off x="2643174" y="2571745"/>
            <a:ext cx="4171946" cy="357190"/>
          </a:xfrm>
          <a:prstGeom prst="rect">
            <a:avLst/>
          </a:prstGeom>
          <a:solidFill>
            <a:srgbClr val="99CCFF">
              <a:alpha val="67000"/>
            </a:srgbClr>
          </a:solidFill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marL="342900" indent="-342900" algn="ctr">
              <a:spcBef>
                <a:spcPct val="20000"/>
              </a:spcBef>
              <a:buClr>
                <a:schemeClr val="bg2"/>
              </a:buClr>
              <a:buFont typeface="Wingdings" pitchFamily="2" charset="2"/>
              <a:buNone/>
            </a:pPr>
            <a:r>
              <a:rPr lang="es-ES" sz="2000" b="1" i="1" dirty="0">
                <a:solidFill>
                  <a:srgbClr val="000000"/>
                </a:solidFill>
              </a:rPr>
              <a:t>a. Conductividad Eléctrica</a:t>
            </a:r>
            <a:r>
              <a:rPr lang="es-ES" sz="2000" b="1" i="1" dirty="0"/>
              <a:t>  </a:t>
            </a:r>
            <a:r>
              <a:rPr lang="es-ES" sz="2000" b="1" i="1" dirty="0">
                <a:solidFill>
                  <a:srgbClr val="000099"/>
                </a:solidFill>
              </a:rPr>
              <a:t>(CE)</a:t>
            </a:r>
          </a:p>
        </p:txBody>
      </p:sp>
      <p:sp>
        <p:nvSpPr>
          <p:cNvPr id="10" name="Rectangle 12"/>
          <p:cNvSpPr>
            <a:spLocks noRot="1" noChangeArrowheads="1"/>
          </p:cNvSpPr>
          <p:nvPr/>
        </p:nvSpPr>
        <p:spPr bwMode="auto">
          <a:xfrm>
            <a:off x="714348" y="3071811"/>
            <a:ext cx="1214446" cy="357190"/>
          </a:xfrm>
          <a:prstGeom prst="rect">
            <a:avLst/>
          </a:prstGeom>
          <a:solidFill>
            <a:srgbClr val="99CCFF">
              <a:alpha val="67000"/>
            </a:srgbClr>
          </a:solidFill>
          <a:ln w="28575" cap="rnd">
            <a:solidFill>
              <a:srgbClr val="FFFF00"/>
            </a:solidFill>
            <a:prstDash val="sysDot"/>
            <a:miter lim="800000"/>
            <a:headEnd/>
            <a:tailEnd/>
          </a:ln>
          <a:effectLst/>
        </p:spPr>
        <p:txBody>
          <a:bodyPr anchor="ctr"/>
          <a:lstStyle/>
          <a:p>
            <a:pPr marL="342900" indent="-342900" algn="ctr">
              <a:spcBef>
                <a:spcPct val="20000"/>
              </a:spcBef>
              <a:buClr>
                <a:schemeClr val="bg2"/>
              </a:buClr>
              <a:buFont typeface="Wingdings" pitchFamily="2" charset="2"/>
              <a:buNone/>
            </a:pPr>
            <a:r>
              <a:rPr lang="es-ES" sz="2400" b="1" i="1" dirty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Sales</a:t>
            </a:r>
          </a:p>
        </p:txBody>
      </p:sp>
      <p:sp>
        <p:nvSpPr>
          <p:cNvPr id="16" name="Text Box 9"/>
          <p:cNvSpPr txBox="1">
            <a:spLocks noChangeArrowheads="1"/>
          </p:cNvSpPr>
          <p:nvPr/>
        </p:nvSpPr>
        <p:spPr bwMode="auto">
          <a:xfrm>
            <a:off x="357158" y="4143380"/>
            <a:ext cx="2232025" cy="929485"/>
          </a:xfrm>
          <a:prstGeom prst="rect">
            <a:avLst/>
          </a:prstGeom>
          <a:solidFill>
            <a:srgbClr val="00B050"/>
          </a:solidFill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20000"/>
              </a:spcBef>
              <a:buClr>
                <a:schemeClr val="bg2"/>
              </a:buClr>
              <a:buFont typeface="Wingdings" pitchFamily="2" charset="2"/>
              <a:buNone/>
            </a:pPr>
            <a:r>
              <a:rPr lang="es-ES" sz="1600" b="1" i="1" dirty="0">
                <a:effectLst>
                  <a:outerShdw blurRad="38100" dist="38100" dir="2700000" algn="tl">
                    <a:srgbClr val="006600"/>
                  </a:outerShdw>
                </a:effectLst>
              </a:rPr>
              <a:t>Cloruro sódico</a:t>
            </a:r>
          </a:p>
          <a:p>
            <a:pPr algn="ctr">
              <a:spcBef>
                <a:spcPct val="20000"/>
              </a:spcBef>
              <a:buClr>
                <a:schemeClr val="bg2"/>
              </a:buClr>
              <a:buFont typeface="Wingdings" pitchFamily="2" charset="2"/>
              <a:buNone/>
            </a:pPr>
            <a:r>
              <a:rPr lang="es-ES" sz="1600" b="1" i="1" dirty="0">
                <a:effectLst>
                  <a:outerShdw blurRad="38100" dist="38100" dir="2700000" algn="tl">
                    <a:srgbClr val="006600"/>
                  </a:outerShdw>
                </a:effectLst>
              </a:rPr>
              <a:t>Cloruro cálcico</a:t>
            </a:r>
          </a:p>
          <a:p>
            <a:pPr algn="ctr">
              <a:spcBef>
                <a:spcPct val="20000"/>
              </a:spcBef>
              <a:buClr>
                <a:schemeClr val="bg2"/>
              </a:buClr>
              <a:buFont typeface="Wingdings" pitchFamily="2" charset="2"/>
              <a:buNone/>
            </a:pPr>
            <a:r>
              <a:rPr lang="es-ES" sz="1600" b="1" i="1" dirty="0">
                <a:effectLst>
                  <a:outerShdw blurRad="38100" dist="38100" dir="2700000" algn="tl">
                    <a:srgbClr val="006600"/>
                  </a:outerShdw>
                </a:effectLst>
              </a:rPr>
              <a:t>Magnesio</a:t>
            </a:r>
          </a:p>
        </p:txBody>
      </p:sp>
      <p:sp>
        <p:nvSpPr>
          <p:cNvPr id="17" name="Rectangle 27"/>
          <p:cNvSpPr>
            <a:spLocks noRot="1" noChangeArrowheads="1"/>
          </p:cNvSpPr>
          <p:nvPr/>
        </p:nvSpPr>
        <p:spPr bwMode="auto">
          <a:xfrm>
            <a:off x="571472" y="5214950"/>
            <a:ext cx="1785950" cy="357190"/>
          </a:xfrm>
          <a:prstGeom prst="rect">
            <a:avLst/>
          </a:prstGeom>
          <a:solidFill>
            <a:srgbClr val="99CCFF">
              <a:alpha val="67000"/>
            </a:srgbClr>
          </a:solidFill>
          <a:ln w="28575" cap="rnd">
            <a:solidFill>
              <a:srgbClr val="FFFF00"/>
            </a:solidFill>
            <a:prstDash val="sysDot"/>
            <a:miter lim="800000"/>
            <a:headEnd/>
            <a:tailEnd/>
          </a:ln>
          <a:effectLst/>
        </p:spPr>
        <p:txBody>
          <a:bodyPr/>
          <a:lstStyle/>
          <a:p>
            <a:pPr marL="342900" indent="-342900" algn="ctr">
              <a:spcBef>
                <a:spcPct val="20000"/>
              </a:spcBef>
              <a:buClr>
                <a:schemeClr val="bg2"/>
              </a:buClr>
              <a:buFont typeface="Wingdings" pitchFamily="2" charset="2"/>
              <a:buNone/>
            </a:pPr>
            <a:r>
              <a:rPr lang="es-ES" sz="2000" b="1" i="1" dirty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Cationes</a:t>
            </a:r>
          </a:p>
        </p:txBody>
      </p:sp>
      <p:sp>
        <p:nvSpPr>
          <p:cNvPr id="18" name="AutoShape 26"/>
          <p:cNvSpPr>
            <a:spLocks noChangeArrowheads="1"/>
          </p:cNvSpPr>
          <p:nvPr/>
        </p:nvSpPr>
        <p:spPr bwMode="auto">
          <a:xfrm>
            <a:off x="1214414" y="3500438"/>
            <a:ext cx="228311" cy="496520"/>
          </a:xfrm>
          <a:prstGeom prst="downArrow">
            <a:avLst>
              <a:gd name="adj1" fmla="val 50000"/>
              <a:gd name="adj2" fmla="val 34392"/>
            </a:avLst>
          </a:prstGeom>
          <a:gradFill rotWithShape="1">
            <a:gsLst>
              <a:gs pos="0">
                <a:srgbClr val="000000"/>
              </a:gs>
              <a:gs pos="50000">
                <a:srgbClr val="969696"/>
              </a:gs>
              <a:gs pos="100000">
                <a:srgbClr val="000000"/>
              </a:gs>
            </a:gsLst>
            <a:lin ang="2700000" scaled="1"/>
          </a:gradFill>
          <a:ln w="2857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s-ES"/>
          </a:p>
        </p:txBody>
      </p:sp>
      <p:sp>
        <p:nvSpPr>
          <p:cNvPr id="19" name="AutoShape 26"/>
          <p:cNvSpPr>
            <a:spLocks noChangeArrowheads="1"/>
          </p:cNvSpPr>
          <p:nvPr/>
        </p:nvSpPr>
        <p:spPr bwMode="auto">
          <a:xfrm>
            <a:off x="1285852" y="5715016"/>
            <a:ext cx="228311" cy="496520"/>
          </a:xfrm>
          <a:prstGeom prst="downArrow">
            <a:avLst>
              <a:gd name="adj1" fmla="val 50000"/>
              <a:gd name="adj2" fmla="val 34392"/>
            </a:avLst>
          </a:prstGeom>
          <a:gradFill rotWithShape="1">
            <a:gsLst>
              <a:gs pos="0">
                <a:srgbClr val="000000"/>
              </a:gs>
              <a:gs pos="50000">
                <a:srgbClr val="969696"/>
              </a:gs>
              <a:gs pos="100000">
                <a:srgbClr val="000000"/>
              </a:gs>
            </a:gsLst>
            <a:lin ang="2700000" scaled="1"/>
          </a:gradFill>
          <a:ln w="2857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s-ES"/>
          </a:p>
        </p:txBody>
      </p:sp>
      <p:sp>
        <p:nvSpPr>
          <p:cNvPr id="20" name="Text Box 25"/>
          <p:cNvSpPr txBox="1">
            <a:spLocks noChangeArrowheads="1"/>
          </p:cNvSpPr>
          <p:nvPr/>
        </p:nvSpPr>
        <p:spPr bwMode="auto">
          <a:xfrm>
            <a:off x="428596" y="6286520"/>
            <a:ext cx="2232025" cy="338554"/>
          </a:xfrm>
          <a:prstGeom prst="rect">
            <a:avLst/>
          </a:prstGeom>
          <a:solidFill>
            <a:srgbClr val="00B050"/>
          </a:solidFill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20000"/>
              </a:spcBef>
              <a:buClr>
                <a:schemeClr val="bg2"/>
              </a:buClr>
              <a:buFont typeface="Wingdings" pitchFamily="2" charset="2"/>
              <a:buNone/>
            </a:pPr>
            <a:r>
              <a:rPr lang="es-ES" sz="1600" b="1" i="1" dirty="0">
                <a:effectLst>
                  <a:outerShdw blurRad="38100" dist="38100" dir="2700000" algn="tl">
                    <a:srgbClr val="006600"/>
                  </a:outerShdw>
                </a:effectLst>
              </a:rPr>
              <a:t>Ca, Mg, </a:t>
            </a:r>
            <a:r>
              <a:rPr lang="es-ES" sz="1600" b="1" i="1" dirty="0" err="1">
                <a:effectLst>
                  <a:outerShdw blurRad="38100" dist="38100" dir="2700000" algn="tl">
                    <a:srgbClr val="006600"/>
                  </a:outerShdw>
                </a:effectLst>
              </a:rPr>
              <a:t>Na</a:t>
            </a:r>
            <a:r>
              <a:rPr lang="es-ES" sz="1600" b="1" i="1" dirty="0">
                <a:effectLst>
                  <a:outerShdw blurRad="38100" dist="38100" dir="2700000" algn="tl">
                    <a:srgbClr val="006600"/>
                  </a:outerShdw>
                </a:effectLst>
              </a:rPr>
              <a:t>, K, NH4</a:t>
            </a:r>
          </a:p>
        </p:txBody>
      </p:sp>
      <p:sp>
        <p:nvSpPr>
          <p:cNvPr id="21" name="Rectangle 22"/>
          <p:cNvSpPr>
            <a:spLocks noRot="1" noChangeArrowheads="1"/>
          </p:cNvSpPr>
          <p:nvPr/>
        </p:nvSpPr>
        <p:spPr bwMode="auto">
          <a:xfrm>
            <a:off x="3214678" y="3071810"/>
            <a:ext cx="2519363" cy="500066"/>
          </a:xfrm>
          <a:prstGeom prst="rect">
            <a:avLst/>
          </a:prstGeom>
          <a:solidFill>
            <a:srgbClr val="99CCFF">
              <a:alpha val="67000"/>
            </a:srgbClr>
          </a:solidFill>
          <a:ln w="28575" cap="rnd">
            <a:solidFill>
              <a:srgbClr val="FFFF00"/>
            </a:solidFill>
            <a:prstDash val="sysDot"/>
            <a:miter lim="800000"/>
            <a:headEnd/>
            <a:tailEnd/>
          </a:ln>
          <a:effectLst/>
        </p:spPr>
        <p:txBody>
          <a:bodyPr/>
          <a:lstStyle/>
          <a:p>
            <a:pPr marL="342900" indent="-342900" algn="ctr">
              <a:spcBef>
                <a:spcPct val="20000"/>
              </a:spcBef>
              <a:buClr>
                <a:schemeClr val="bg2"/>
              </a:buClr>
              <a:buFont typeface="Wingdings" pitchFamily="2" charset="2"/>
              <a:buNone/>
            </a:pPr>
            <a:r>
              <a:rPr lang="es-ES" sz="2400" b="1" i="1" dirty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Sales Insolubles</a:t>
            </a:r>
          </a:p>
        </p:txBody>
      </p:sp>
      <p:sp>
        <p:nvSpPr>
          <p:cNvPr id="22" name="AutoShape 18"/>
          <p:cNvSpPr>
            <a:spLocks noChangeArrowheads="1"/>
          </p:cNvSpPr>
          <p:nvPr/>
        </p:nvSpPr>
        <p:spPr bwMode="auto">
          <a:xfrm>
            <a:off x="4429124" y="3786190"/>
            <a:ext cx="155574" cy="390785"/>
          </a:xfrm>
          <a:prstGeom prst="downArrow">
            <a:avLst>
              <a:gd name="adj1" fmla="val 50000"/>
              <a:gd name="adj2" fmla="val 34392"/>
            </a:avLst>
          </a:prstGeom>
          <a:gradFill rotWithShape="1">
            <a:gsLst>
              <a:gs pos="0">
                <a:srgbClr val="000000"/>
              </a:gs>
              <a:gs pos="50000">
                <a:srgbClr val="969696"/>
              </a:gs>
              <a:gs pos="100000">
                <a:srgbClr val="000000"/>
              </a:gs>
            </a:gsLst>
            <a:lin ang="2700000" scaled="1"/>
          </a:gradFill>
          <a:ln w="2857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s-ES"/>
          </a:p>
        </p:txBody>
      </p:sp>
      <p:sp>
        <p:nvSpPr>
          <p:cNvPr id="23" name="Text Box 17"/>
          <p:cNvSpPr txBox="1">
            <a:spLocks noChangeArrowheads="1"/>
          </p:cNvSpPr>
          <p:nvPr/>
        </p:nvSpPr>
        <p:spPr bwMode="auto">
          <a:xfrm>
            <a:off x="3428992" y="4286256"/>
            <a:ext cx="2219325" cy="634020"/>
          </a:xfrm>
          <a:prstGeom prst="rect">
            <a:avLst/>
          </a:prstGeom>
          <a:solidFill>
            <a:srgbClr val="00B050"/>
          </a:solidFill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20000"/>
              </a:spcBef>
              <a:buClr>
                <a:schemeClr val="bg2"/>
              </a:buClr>
              <a:buFont typeface="Wingdings" pitchFamily="2" charset="2"/>
              <a:buNone/>
            </a:pPr>
            <a:r>
              <a:rPr lang="es-ES" sz="1600" b="1" i="1" dirty="0">
                <a:effectLst>
                  <a:outerShdw blurRad="38100" dist="38100" dir="2700000" algn="tl">
                    <a:srgbClr val="006600"/>
                  </a:outerShdw>
                </a:effectLst>
              </a:rPr>
              <a:t>Yeso</a:t>
            </a:r>
          </a:p>
          <a:p>
            <a:pPr algn="ctr">
              <a:spcBef>
                <a:spcPct val="20000"/>
              </a:spcBef>
              <a:buClr>
                <a:schemeClr val="bg2"/>
              </a:buClr>
              <a:buFont typeface="Wingdings" pitchFamily="2" charset="2"/>
              <a:buNone/>
            </a:pPr>
            <a:r>
              <a:rPr lang="es-ES" sz="1600" b="1" i="1" dirty="0">
                <a:effectLst>
                  <a:outerShdw blurRad="38100" dist="38100" dir="2700000" algn="tl">
                    <a:srgbClr val="006600"/>
                  </a:outerShdw>
                </a:effectLst>
              </a:rPr>
              <a:t>Cloruro cálcico</a:t>
            </a:r>
          </a:p>
        </p:txBody>
      </p:sp>
      <p:sp>
        <p:nvSpPr>
          <p:cNvPr id="24" name="Rectangle 31"/>
          <p:cNvSpPr>
            <a:spLocks noRot="1" noChangeArrowheads="1"/>
          </p:cNvSpPr>
          <p:nvPr/>
        </p:nvSpPr>
        <p:spPr bwMode="auto">
          <a:xfrm>
            <a:off x="3571868" y="5143512"/>
            <a:ext cx="1885950" cy="417525"/>
          </a:xfrm>
          <a:prstGeom prst="rect">
            <a:avLst/>
          </a:prstGeom>
          <a:solidFill>
            <a:srgbClr val="99CCFF">
              <a:alpha val="67000"/>
            </a:srgbClr>
          </a:solidFill>
          <a:ln w="28575" cap="rnd">
            <a:solidFill>
              <a:srgbClr val="FFFF00"/>
            </a:solidFill>
            <a:prstDash val="sysDot"/>
            <a:miter lim="800000"/>
            <a:headEnd/>
            <a:tailEnd/>
          </a:ln>
          <a:effectLst/>
        </p:spPr>
        <p:txBody>
          <a:bodyPr/>
          <a:lstStyle/>
          <a:p>
            <a:pPr marL="342900" indent="-342900" algn="ctr">
              <a:spcBef>
                <a:spcPct val="20000"/>
              </a:spcBef>
              <a:buClr>
                <a:schemeClr val="bg2"/>
              </a:buClr>
              <a:buFont typeface="Wingdings" pitchFamily="2" charset="2"/>
              <a:buNone/>
            </a:pPr>
            <a:r>
              <a:rPr lang="es-ES" sz="2000" b="1" i="1" dirty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Aniones</a:t>
            </a:r>
          </a:p>
        </p:txBody>
      </p:sp>
      <p:sp>
        <p:nvSpPr>
          <p:cNvPr id="25" name="AutoShape 30"/>
          <p:cNvSpPr>
            <a:spLocks noChangeArrowheads="1"/>
          </p:cNvSpPr>
          <p:nvPr/>
        </p:nvSpPr>
        <p:spPr bwMode="auto">
          <a:xfrm>
            <a:off x="4429124" y="5715016"/>
            <a:ext cx="228311" cy="496520"/>
          </a:xfrm>
          <a:prstGeom prst="downArrow">
            <a:avLst>
              <a:gd name="adj1" fmla="val 50000"/>
              <a:gd name="adj2" fmla="val 34392"/>
            </a:avLst>
          </a:prstGeom>
          <a:gradFill rotWithShape="1">
            <a:gsLst>
              <a:gs pos="0">
                <a:srgbClr val="000000"/>
              </a:gs>
              <a:gs pos="50000">
                <a:srgbClr val="969696"/>
              </a:gs>
              <a:gs pos="100000">
                <a:srgbClr val="000000"/>
              </a:gs>
            </a:gsLst>
            <a:lin ang="2700000" scaled="1"/>
          </a:gradFill>
          <a:ln w="2857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s-ES"/>
          </a:p>
        </p:txBody>
      </p:sp>
      <p:sp>
        <p:nvSpPr>
          <p:cNvPr id="26" name="Text Box 29"/>
          <p:cNvSpPr txBox="1">
            <a:spLocks noChangeArrowheads="1"/>
          </p:cNvSpPr>
          <p:nvPr/>
        </p:nvSpPr>
        <p:spPr bwMode="auto">
          <a:xfrm>
            <a:off x="3571868" y="6286520"/>
            <a:ext cx="2089149" cy="338554"/>
          </a:xfrm>
          <a:prstGeom prst="rect">
            <a:avLst/>
          </a:prstGeom>
          <a:solidFill>
            <a:srgbClr val="00B050"/>
          </a:solidFill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ctr">
              <a:spcBef>
                <a:spcPct val="20000"/>
              </a:spcBef>
              <a:buClr>
                <a:schemeClr val="bg2"/>
              </a:buClr>
              <a:buFont typeface="Wingdings" pitchFamily="2" charset="2"/>
              <a:buNone/>
            </a:pPr>
            <a:r>
              <a:rPr lang="es-ES" sz="1600" b="1" i="1" dirty="0">
                <a:effectLst>
                  <a:outerShdw blurRad="38100" dist="38100" dir="2700000" algn="tl">
                    <a:srgbClr val="006600"/>
                  </a:outerShdw>
                </a:effectLst>
              </a:rPr>
              <a:t>Cl, S, NO3, B</a:t>
            </a:r>
          </a:p>
        </p:txBody>
      </p:sp>
      <p:sp>
        <p:nvSpPr>
          <p:cNvPr id="27" name="Rectangle 23"/>
          <p:cNvSpPr>
            <a:spLocks noRot="1" noChangeArrowheads="1"/>
          </p:cNvSpPr>
          <p:nvPr/>
        </p:nvSpPr>
        <p:spPr bwMode="auto">
          <a:xfrm>
            <a:off x="6643702" y="3071810"/>
            <a:ext cx="2028826" cy="500066"/>
          </a:xfrm>
          <a:prstGeom prst="rect">
            <a:avLst/>
          </a:prstGeom>
          <a:solidFill>
            <a:srgbClr val="99CCFF">
              <a:alpha val="67000"/>
            </a:srgbClr>
          </a:solidFill>
          <a:ln w="28575" cap="rnd">
            <a:solidFill>
              <a:srgbClr val="FFFF00"/>
            </a:solidFill>
            <a:prstDash val="sysDot"/>
            <a:miter lim="800000"/>
            <a:headEnd/>
            <a:tailEnd/>
          </a:ln>
          <a:effectLst/>
        </p:spPr>
        <p:txBody>
          <a:bodyPr/>
          <a:lstStyle/>
          <a:p>
            <a:pPr marL="342900" indent="-342900" algn="ctr">
              <a:spcBef>
                <a:spcPct val="20000"/>
              </a:spcBef>
              <a:buClr>
                <a:schemeClr val="bg2"/>
              </a:buClr>
              <a:buFont typeface="Wingdings" pitchFamily="2" charset="2"/>
              <a:buNone/>
            </a:pPr>
            <a:r>
              <a:rPr lang="es-ES" sz="2400" b="1" i="1" dirty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Fertilizantes</a:t>
            </a:r>
          </a:p>
        </p:txBody>
      </p:sp>
      <p:grpSp>
        <p:nvGrpSpPr>
          <p:cNvPr id="28" name="Group 19"/>
          <p:cNvGrpSpPr>
            <a:grpSpLocks/>
          </p:cNvGrpSpPr>
          <p:nvPr/>
        </p:nvGrpSpPr>
        <p:grpSpPr bwMode="auto">
          <a:xfrm>
            <a:off x="6429388" y="3714752"/>
            <a:ext cx="2232025" cy="2387552"/>
            <a:chOff x="1119" y="1911"/>
            <a:chExt cx="3539" cy="2581"/>
          </a:xfrm>
        </p:grpSpPr>
        <p:sp>
          <p:nvSpPr>
            <p:cNvPr id="29" name="Text Box 20"/>
            <p:cNvSpPr txBox="1">
              <a:spLocks noChangeArrowheads="1"/>
            </p:cNvSpPr>
            <p:nvPr/>
          </p:nvSpPr>
          <p:spPr bwMode="auto">
            <a:xfrm>
              <a:off x="1119" y="2529"/>
              <a:ext cx="3539" cy="1963"/>
            </a:xfrm>
            <a:prstGeom prst="rect">
              <a:avLst/>
            </a:prstGeom>
            <a:solidFill>
              <a:srgbClr val="00B050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algn="ctr">
                <a:spcBef>
                  <a:spcPct val="20000"/>
                </a:spcBef>
                <a:buClr>
                  <a:schemeClr val="bg2"/>
                </a:buClr>
                <a:buFont typeface="Wingdings" pitchFamily="2" charset="2"/>
                <a:buNone/>
              </a:pPr>
              <a:r>
                <a:rPr lang="es-ES" sz="1600" b="1" i="1" dirty="0">
                  <a:effectLst>
                    <a:outerShdw blurRad="38100" dist="38100" dir="2700000" algn="tl">
                      <a:srgbClr val="006600"/>
                    </a:outerShdw>
                  </a:effectLst>
                </a:rPr>
                <a:t>Nitrato potásico</a:t>
              </a:r>
            </a:p>
            <a:p>
              <a:pPr algn="ctr">
                <a:spcBef>
                  <a:spcPct val="20000"/>
                </a:spcBef>
                <a:buClr>
                  <a:schemeClr val="bg2"/>
                </a:buClr>
                <a:buFont typeface="Wingdings" pitchFamily="2" charset="2"/>
                <a:buNone/>
              </a:pPr>
              <a:r>
                <a:rPr lang="es-ES" sz="1600" b="1" i="1" dirty="0">
                  <a:effectLst>
                    <a:outerShdw blurRad="38100" dist="38100" dir="2700000" algn="tl">
                      <a:srgbClr val="006600"/>
                    </a:outerShdw>
                  </a:effectLst>
                </a:rPr>
                <a:t>Cloruro potásico</a:t>
              </a:r>
            </a:p>
            <a:p>
              <a:pPr algn="ctr">
                <a:spcBef>
                  <a:spcPct val="20000"/>
                </a:spcBef>
                <a:buClr>
                  <a:schemeClr val="bg2"/>
                </a:buClr>
                <a:buFont typeface="Wingdings" pitchFamily="2" charset="2"/>
                <a:buNone/>
              </a:pPr>
              <a:r>
                <a:rPr lang="es-ES" sz="1600" b="1" i="1" dirty="0">
                  <a:effectLst>
                    <a:outerShdw blurRad="38100" dist="38100" dir="2700000" algn="tl">
                      <a:srgbClr val="006600"/>
                    </a:outerShdw>
                  </a:effectLst>
                </a:rPr>
                <a:t>Sulfato potásico</a:t>
              </a:r>
            </a:p>
            <a:p>
              <a:pPr algn="ctr">
                <a:spcBef>
                  <a:spcPct val="20000"/>
                </a:spcBef>
                <a:buClr>
                  <a:schemeClr val="bg2"/>
                </a:buClr>
                <a:buFont typeface="Wingdings" pitchFamily="2" charset="2"/>
                <a:buNone/>
              </a:pPr>
              <a:r>
                <a:rPr lang="es-ES" sz="1600" b="1" i="1" dirty="0">
                  <a:effectLst>
                    <a:outerShdw blurRad="38100" dist="38100" dir="2700000" algn="tl">
                      <a:srgbClr val="006600"/>
                    </a:outerShdw>
                  </a:effectLst>
                </a:rPr>
                <a:t>Urea</a:t>
              </a:r>
            </a:p>
            <a:p>
              <a:pPr algn="ctr">
                <a:spcBef>
                  <a:spcPct val="20000"/>
                </a:spcBef>
                <a:buClr>
                  <a:schemeClr val="bg2"/>
                </a:buClr>
                <a:buFont typeface="Wingdings" pitchFamily="2" charset="2"/>
                <a:buNone/>
              </a:pPr>
              <a:r>
                <a:rPr lang="es-ES" sz="1600" b="1" i="1" dirty="0">
                  <a:effectLst>
                    <a:outerShdw blurRad="38100" dist="38100" dir="2700000" algn="tl">
                      <a:srgbClr val="006600"/>
                    </a:outerShdw>
                  </a:effectLst>
                </a:rPr>
                <a:t>Nitrato amónico</a:t>
              </a:r>
            </a:p>
            <a:p>
              <a:pPr algn="ctr">
                <a:spcBef>
                  <a:spcPct val="20000"/>
                </a:spcBef>
                <a:buClr>
                  <a:schemeClr val="bg2"/>
                </a:buClr>
                <a:buFont typeface="Wingdings" pitchFamily="2" charset="2"/>
                <a:buNone/>
              </a:pPr>
              <a:r>
                <a:rPr lang="es-ES" sz="1600" b="1" i="1" dirty="0">
                  <a:effectLst>
                    <a:outerShdw blurRad="38100" dist="38100" dir="2700000" algn="tl">
                      <a:srgbClr val="006600"/>
                    </a:outerShdw>
                  </a:effectLst>
                </a:rPr>
                <a:t>Sulfato amónico</a:t>
              </a:r>
            </a:p>
          </p:txBody>
        </p:sp>
        <p:sp>
          <p:nvSpPr>
            <p:cNvPr id="30" name="AutoShape 21"/>
            <p:cNvSpPr>
              <a:spLocks noChangeArrowheads="1"/>
            </p:cNvSpPr>
            <p:nvPr/>
          </p:nvSpPr>
          <p:spPr bwMode="auto">
            <a:xfrm>
              <a:off x="2699" y="1911"/>
              <a:ext cx="362" cy="498"/>
            </a:xfrm>
            <a:prstGeom prst="downArrow">
              <a:avLst>
                <a:gd name="adj1" fmla="val 50000"/>
                <a:gd name="adj2" fmla="val 34392"/>
              </a:avLst>
            </a:prstGeom>
            <a:gradFill rotWithShape="1">
              <a:gsLst>
                <a:gs pos="0">
                  <a:srgbClr val="000000"/>
                </a:gs>
                <a:gs pos="50000">
                  <a:srgbClr val="969696"/>
                </a:gs>
                <a:gs pos="100000">
                  <a:srgbClr val="000000"/>
                </a:gs>
              </a:gsLst>
              <a:lin ang="2700000" scaled="1"/>
            </a:gradFill>
            <a:ln w="2857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s-ES"/>
            </a:p>
          </p:txBody>
        </p:sp>
      </p:grpSp>
    </p:spTree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3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3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3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5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7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0" grpId="0" animBg="1"/>
      <p:bldP spid="17" grpId="0" animBg="1"/>
      <p:bldP spid="21" grpId="0" animBg="1"/>
      <p:bldP spid="24" grpId="0" animBg="1"/>
      <p:bldP spid="27" grpId="0" animBg="1"/>
    </p:bldLst>
  </p:timing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42910" y="500042"/>
            <a:ext cx="7851648" cy="971544"/>
          </a:xfrm>
        </p:spPr>
        <p:txBody>
          <a:bodyPr>
            <a:normAutofit/>
          </a:bodyPr>
          <a:lstStyle/>
          <a:p>
            <a:pPr algn="ctr"/>
            <a:r>
              <a:rPr lang="es-ES" dirty="0" smtClean="0">
                <a:solidFill>
                  <a:srgbClr val="FFFF00"/>
                </a:solidFill>
              </a:rPr>
              <a:t>MANTENIMIENTO</a:t>
            </a:r>
            <a:endParaRPr lang="es-ES" dirty="0">
              <a:solidFill>
                <a:srgbClr val="FFFF00"/>
              </a:solidFill>
            </a:endParaRPr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428596" y="1500150"/>
            <a:ext cx="8572560" cy="5643626"/>
          </a:xfrm>
        </p:spPr>
        <p:txBody>
          <a:bodyPr>
            <a:normAutofit/>
          </a:bodyPr>
          <a:lstStyle/>
          <a:p>
            <a:pPr algn="l">
              <a:spcBef>
                <a:spcPct val="50000"/>
              </a:spcBef>
              <a:buClr>
                <a:srgbClr val="9900CC"/>
              </a:buClr>
              <a:buFont typeface="Wingdings" pitchFamily="2" charset="2"/>
              <a:buChar char="q"/>
            </a:pPr>
            <a:r>
              <a:rPr lang="es-ES" sz="28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s-ES" sz="2800" b="1" u="sng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Riego</a:t>
            </a:r>
          </a:p>
          <a:p>
            <a:pPr algn="l">
              <a:spcBef>
                <a:spcPct val="50000"/>
              </a:spcBef>
              <a:buClr>
                <a:srgbClr val="9900CC"/>
              </a:buClr>
              <a:buFont typeface="Wingdings" pitchFamily="2" charset="2"/>
              <a:buChar char="v"/>
            </a:pPr>
            <a:r>
              <a:rPr lang="es-ES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s-ES" sz="2000" b="1" u="sng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Índice</a:t>
            </a:r>
          </a:p>
          <a:p>
            <a:pPr marL="990600" lvl="1" indent="-533400" algn="l">
              <a:buClr>
                <a:schemeClr val="tx1"/>
              </a:buClr>
            </a:pPr>
            <a:r>
              <a:rPr lang="es-ES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2. El Agua</a:t>
            </a:r>
          </a:p>
          <a:p>
            <a:pPr algn="l">
              <a:spcBef>
                <a:spcPct val="50000"/>
              </a:spcBef>
              <a:buClr>
                <a:srgbClr val="9900CC"/>
              </a:buClr>
            </a:pPr>
            <a:r>
              <a:rPr lang="es-ES" sz="2000" b="1" dirty="0" smtClean="0"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rPr>
              <a:t>         </a:t>
            </a:r>
          </a:p>
        </p:txBody>
      </p:sp>
      <p:sp>
        <p:nvSpPr>
          <p:cNvPr id="28" name="Rectangle 8"/>
          <p:cNvSpPr>
            <a:spLocks noRot="1" noChangeArrowheads="1"/>
          </p:cNvSpPr>
          <p:nvPr/>
        </p:nvSpPr>
        <p:spPr bwMode="auto">
          <a:xfrm>
            <a:off x="1285852" y="2857496"/>
            <a:ext cx="7643866" cy="2500330"/>
          </a:xfrm>
          <a:prstGeom prst="rect">
            <a:avLst/>
          </a:prstGeom>
          <a:solidFill>
            <a:srgbClr val="FFFF99">
              <a:alpha val="59000"/>
            </a:srgbClr>
          </a:solidFill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marL="1082675" indent="-717550" defTabSz="1082675">
              <a:buClr>
                <a:srgbClr val="FFFF00"/>
              </a:buClr>
              <a:buFont typeface="Wingdings" pitchFamily="2" charset="2"/>
              <a:buNone/>
              <a:tabLst>
                <a:tab pos="1249363" algn="l"/>
              </a:tabLst>
            </a:pPr>
            <a:endParaRPr lang="es-ES" b="1" i="1" dirty="0"/>
          </a:p>
          <a:p>
            <a:pPr marL="1082675" indent="-717550" algn="just" defTabSz="1082675">
              <a:buClr>
                <a:srgbClr val="FFFF00"/>
              </a:buClr>
              <a:buFont typeface="Wingdings" pitchFamily="2" charset="2"/>
              <a:buChar char="ü"/>
              <a:tabLst>
                <a:tab pos="1249363" algn="l"/>
              </a:tabLst>
            </a:pPr>
            <a:r>
              <a:rPr lang="es-ES" b="1" i="1" dirty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El movimiento del agua en el suelo está regido por la diferencia de potenciales hídricos. </a:t>
            </a:r>
          </a:p>
          <a:p>
            <a:pPr marL="1082675" indent="-717550" algn="just" defTabSz="1082675">
              <a:buClr>
                <a:srgbClr val="FFFF00"/>
              </a:buClr>
              <a:buFont typeface="Wingdings" pitchFamily="2" charset="2"/>
              <a:buNone/>
              <a:tabLst>
                <a:tab pos="1249363" algn="l"/>
              </a:tabLst>
            </a:pPr>
            <a:endParaRPr lang="es-ES" b="1" i="1" dirty="0">
              <a:solidFill>
                <a:schemeClr val="accent6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1082675" indent="-717550" algn="just" defTabSz="1082675">
              <a:buClr>
                <a:srgbClr val="FFFF00"/>
              </a:buClr>
              <a:buFont typeface="Wingdings" pitchFamily="2" charset="2"/>
              <a:buChar char="ü"/>
              <a:tabLst>
                <a:tab pos="1249363" algn="l"/>
              </a:tabLst>
            </a:pPr>
            <a:r>
              <a:rPr lang="es-ES" b="1" i="1" dirty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En suelos salinos, la concentración de sales es mayor en el suelo que en la planta. Consecuentemente, el agua sale de la planta hacia el suelo para equilibrar las concentraciones; y la planta se deshidrata. </a:t>
            </a:r>
          </a:p>
          <a:p>
            <a:pPr marL="1082675" indent="-717550" defTabSz="1082675">
              <a:spcBef>
                <a:spcPct val="20000"/>
              </a:spcBef>
              <a:buClr>
                <a:schemeClr val="bg2"/>
              </a:buClr>
              <a:buFont typeface="Wingdings" pitchFamily="2" charset="2"/>
              <a:buNone/>
              <a:tabLst>
                <a:tab pos="1249363" algn="l"/>
              </a:tabLst>
            </a:pPr>
            <a:endParaRPr lang="es-ES" sz="2000" b="1" i="1" dirty="0">
              <a:solidFill>
                <a:srgbClr val="000099"/>
              </a:solidFill>
            </a:endParaRPr>
          </a:p>
        </p:txBody>
      </p:sp>
      <p:sp>
        <p:nvSpPr>
          <p:cNvPr id="31" name="Text Box 16"/>
          <p:cNvSpPr txBox="1">
            <a:spLocks noChangeArrowheads="1"/>
          </p:cNvSpPr>
          <p:nvPr/>
        </p:nvSpPr>
        <p:spPr bwMode="auto">
          <a:xfrm>
            <a:off x="2857488" y="5500688"/>
            <a:ext cx="3773487" cy="1357312"/>
          </a:xfrm>
          <a:prstGeom prst="rect">
            <a:avLst/>
          </a:prstGeom>
          <a:solidFill>
            <a:srgbClr val="00B050"/>
          </a:solidFill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20000"/>
              </a:spcBef>
              <a:buClr>
                <a:schemeClr val="bg2"/>
              </a:buClr>
              <a:buFont typeface="Wingdings" pitchFamily="2" charset="2"/>
              <a:buNone/>
            </a:pPr>
            <a:r>
              <a:rPr lang="es-ES" b="1" i="1" dirty="0">
                <a:effectLst>
                  <a:outerShdw blurRad="38100" dist="38100" dir="2700000" algn="tl">
                    <a:srgbClr val="006600"/>
                  </a:outerShdw>
                </a:effectLst>
                <a:latin typeface="+mj-lt"/>
              </a:rPr>
              <a:t>160 = 0.25 = Baja</a:t>
            </a:r>
          </a:p>
          <a:p>
            <a:pPr algn="ctr">
              <a:spcBef>
                <a:spcPct val="20000"/>
              </a:spcBef>
              <a:buClr>
                <a:schemeClr val="bg2"/>
              </a:buClr>
              <a:buFont typeface="Wingdings" pitchFamily="2" charset="2"/>
              <a:buNone/>
            </a:pPr>
            <a:r>
              <a:rPr lang="es-ES" b="1" i="1" dirty="0">
                <a:effectLst>
                  <a:outerShdw blurRad="38100" dist="38100" dir="2700000" algn="tl">
                    <a:srgbClr val="006600"/>
                  </a:outerShdw>
                </a:effectLst>
                <a:latin typeface="+mj-lt"/>
              </a:rPr>
              <a:t>160 – 480 = 0.25 – 0.75 = Media</a:t>
            </a:r>
          </a:p>
          <a:p>
            <a:pPr algn="ctr">
              <a:spcBef>
                <a:spcPct val="20000"/>
              </a:spcBef>
              <a:buClr>
                <a:schemeClr val="bg2"/>
              </a:buClr>
              <a:buFont typeface="Wingdings" pitchFamily="2" charset="2"/>
              <a:buNone/>
            </a:pPr>
            <a:r>
              <a:rPr lang="es-ES" b="1" i="1" dirty="0">
                <a:effectLst>
                  <a:outerShdw blurRad="38100" dist="38100" dir="2700000" algn="tl">
                    <a:srgbClr val="006600"/>
                  </a:outerShdw>
                </a:effectLst>
                <a:latin typeface="+mj-lt"/>
              </a:rPr>
              <a:t>480 – 1440 = 0.75 – 2.25 = Alta</a:t>
            </a:r>
          </a:p>
          <a:p>
            <a:pPr algn="ctr">
              <a:spcBef>
                <a:spcPct val="20000"/>
              </a:spcBef>
              <a:buClr>
                <a:schemeClr val="bg2"/>
              </a:buClr>
              <a:buFont typeface="Wingdings" pitchFamily="2" charset="2"/>
              <a:buNone/>
            </a:pPr>
            <a:r>
              <a:rPr lang="es-ES" b="1" i="1" dirty="0">
                <a:effectLst>
                  <a:outerShdw blurRad="38100" dist="38100" dir="2700000" algn="tl">
                    <a:srgbClr val="006600"/>
                  </a:outerShdw>
                </a:effectLst>
                <a:latin typeface="+mj-lt"/>
              </a:rPr>
              <a:t>&gt; 1440 = &gt; 2.25 = Muy alta</a:t>
            </a:r>
          </a:p>
        </p:txBody>
      </p:sp>
      <p:sp>
        <p:nvSpPr>
          <p:cNvPr id="32" name="AutoShape 17"/>
          <p:cNvSpPr>
            <a:spLocks noChangeArrowheads="1"/>
          </p:cNvSpPr>
          <p:nvPr/>
        </p:nvSpPr>
        <p:spPr bwMode="auto">
          <a:xfrm rot="16200000">
            <a:off x="1858149" y="5785661"/>
            <a:ext cx="360363" cy="647700"/>
          </a:xfrm>
          <a:prstGeom prst="downArrow">
            <a:avLst>
              <a:gd name="adj1" fmla="val 50000"/>
              <a:gd name="adj2" fmla="val 44934"/>
            </a:avLst>
          </a:prstGeom>
          <a:solidFill>
            <a:srgbClr val="FFC000"/>
          </a:solidFill>
          <a:ln w="2857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s-ES"/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8" grpId="0" animBg="1"/>
    </p:bldLst>
  </p:timing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42910" y="500042"/>
            <a:ext cx="7851648" cy="971544"/>
          </a:xfrm>
        </p:spPr>
        <p:txBody>
          <a:bodyPr>
            <a:normAutofit/>
          </a:bodyPr>
          <a:lstStyle/>
          <a:p>
            <a:pPr algn="ctr"/>
            <a:r>
              <a:rPr lang="es-ES" dirty="0" smtClean="0">
                <a:solidFill>
                  <a:srgbClr val="FFFF00"/>
                </a:solidFill>
              </a:rPr>
              <a:t>MANTENIMIENTO</a:t>
            </a:r>
            <a:endParaRPr lang="es-ES" dirty="0">
              <a:solidFill>
                <a:srgbClr val="FFFF00"/>
              </a:solidFill>
            </a:endParaRPr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428596" y="1500150"/>
            <a:ext cx="8572560" cy="5643626"/>
          </a:xfrm>
        </p:spPr>
        <p:txBody>
          <a:bodyPr>
            <a:normAutofit/>
          </a:bodyPr>
          <a:lstStyle/>
          <a:p>
            <a:pPr algn="l">
              <a:spcBef>
                <a:spcPct val="50000"/>
              </a:spcBef>
              <a:buClr>
                <a:srgbClr val="9900CC"/>
              </a:buClr>
              <a:buFont typeface="Wingdings" pitchFamily="2" charset="2"/>
              <a:buChar char="q"/>
            </a:pPr>
            <a:r>
              <a:rPr lang="es-ES" sz="28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s-ES" sz="2800" b="1" u="sng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Riego</a:t>
            </a:r>
          </a:p>
          <a:p>
            <a:pPr algn="l">
              <a:spcBef>
                <a:spcPct val="50000"/>
              </a:spcBef>
              <a:buClr>
                <a:srgbClr val="9900CC"/>
              </a:buClr>
              <a:buFont typeface="Wingdings" pitchFamily="2" charset="2"/>
              <a:buChar char="v"/>
            </a:pPr>
            <a:r>
              <a:rPr lang="es-ES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s-ES" sz="2000" b="1" u="sng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Índice</a:t>
            </a:r>
          </a:p>
          <a:p>
            <a:pPr marL="990600" lvl="1" indent="-533400" algn="l">
              <a:buClr>
                <a:schemeClr val="tx1"/>
              </a:buClr>
            </a:pPr>
            <a:r>
              <a:rPr lang="es-ES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2. El Agua</a:t>
            </a:r>
          </a:p>
          <a:p>
            <a:pPr algn="l">
              <a:spcBef>
                <a:spcPct val="50000"/>
              </a:spcBef>
              <a:buClr>
                <a:srgbClr val="9900CC"/>
              </a:buClr>
            </a:pPr>
            <a:r>
              <a:rPr lang="es-ES" sz="2000" b="1" dirty="0" smtClean="0"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rPr>
              <a:t>         </a:t>
            </a:r>
          </a:p>
        </p:txBody>
      </p:sp>
      <p:sp>
        <p:nvSpPr>
          <p:cNvPr id="7" name="Rectangle 12"/>
          <p:cNvSpPr>
            <a:spLocks noRot="1" noChangeArrowheads="1"/>
          </p:cNvSpPr>
          <p:nvPr/>
        </p:nvSpPr>
        <p:spPr bwMode="auto">
          <a:xfrm>
            <a:off x="1928794" y="3000372"/>
            <a:ext cx="5541961" cy="428628"/>
          </a:xfrm>
          <a:prstGeom prst="rect">
            <a:avLst/>
          </a:prstGeom>
          <a:solidFill>
            <a:srgbClr val="99CCFF">
              <a:alpha val="67000"/>
            </a:srgbClr>
          </a:solidFill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marL="342900" indent="-342900" algn="ctr">
              <a:spcBef>
                <a:spcPct val="20000"/>
              </a:spcBef>
              <a:buClr>
                <a:schemeClr val="bg2"/>
              </a:buClr>
              <a:buFont typeface="Wingdings" pitchFamily="2" charset="2"/>
              <a:buNone/>
            </a:pPr>
            <a:r>
              <a:rPr lang="es-ES" sz="2000" b="1" i="1" dirty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b. SAR (Ratio de absorción del </a:t>
            </a:r>
            <a:r>
              <a:rPr lang="es-ES" sz="2000" b="1" i="1" dirty="0" err="1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Na</a:t>
            </a:r>
            <a:r>
              <a:rPr lang="es-ES" sz="2000" b="1" i="1" baseline="30000" dirty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+</a:t>
            </a:r>
            <a:r>
              <a:rPr lang="es-ES" sz="2000" b="1" i="1" dirty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 )</a:t>
            </a:r>
            <a:endParaRPr lang="es-ES" sz="2000" b="1" i="1" dirty="0">
              <a:solidFill>
                <a:srgbClr val="000099"/>
              </a:solidFill>
              <a:effectLst>
                <a:outerShdw blurRad="38100" dist="38100" dir="2700000" algn="tl">
                  <a:srgbClr val="000000"/>
                </a:outerShdw>
              </a:effectLst>
            </a:endParaRPr>
          </a:p>
        </p:txBody>
      </p:sp>
      <p:sp>
        <p:nvSpPr>
          <p:cNvPr id="8" name="Rectangle 11"/>
          <p:cNvSpPr>
            <a:spLocks noRot="1" noChangeArrowheads="1"/>
          </p:cNvSpPr>
          <p:nvPr/>
        </p:nvSpPr>
        <p:spPr bwMode="auto">
          <a:xfrm>
            <a:off x="1285852" y="3857628"/>
            <a:ext cx="7019923" cy="928694"/>
          </a:xfrm>
          <a:prstGeom prst="rect">
            <a:avLst/>
          </a:prstGeom>
          <a:solidFill>
            <a:srgbClr val="FFFF99">
              <a:alpha val="99001"/>
            </a:srgbClr>
          </a:solidFill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marL="342900" indent="-342900" algn="ctr">
              <a:spcBef>
                <a:spcPct val="20000"/>
              </a:spcBef>
              <a:buClr>
                <a:srgbClr val="FFFF00"/>
              </a:buClr>
              <a:buFont typeface="Wingdings" pitchFamily="2" charset="2"/>
              <a:buNone/>
            </a:pPr>
            <a:r>
              <a:rPr lang="es-ES" sz="2400" b="1" i="1" dirty="0">
                <a:solidFill>
                  <a:srgbClr val="0000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Es un parámetro fundamental para evaluar si un suelo posee una buena estructura</a:t>
            </a:r>
            <a:r>
              <a:rPr lang="es-ES" sz="24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</a:p>
          <a:p>
            <a:pPr marL="342900" indent="-342900" algn="ctr">
              <a:spcBef>
                <a:spcPct val="20000"/>
              </a:spcBef>
              <a:buClr>
                <a:schemeClr val="bg2"/>
              </a:buClr>
              <a:buFont typeface="Wingdings" pitchFamily="2" charset="2"/>
              <a:buNone/>
            </a:pPr>
            <a:endParaRPr lang="es-ES" sz="2800" b="1" i="1" dirty="0">
              <a:effectLst>
                <a:outerShdw blurRad="38100" dist="38100" dir="2700000" algn="tl">
                  <a:srgbClr val="000000"/>
                </a:outerShdw>
              </a:effectLst>
            </a:endParaRPr>
          </a:p>
        </p:txBody>
      </p:sp>
      <p:sp>
        <p:nvSpPr>
          <p:cNvPr id="9" name="Text Box 16"/>
          <p:cNvSpPr txBox="1">
            <a:spLocks noChangeArrowheads="1"/>
          </p:cNvSpPr>
          <p:nvPr/>
        </p:nvSpPr>
        <p:spPr bwMode="auto">
          <a:xfrm>
            <a:off x="2714612" y="5214950"/>
            <a:ext cx="3773488" cy="1357312"/>
          </a:xfrm>
          <a:prstGeom prst="rect">
            <a:avLst/>
          </a:prstGeom>
          <a:solidFill>
            <a:srgbClr val="00B050"/>
          </a:solidFill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20000"/>
              </a:spcBef>
              <a:buClr>
                <a:schemeClr val="bg2"/>
              </a:buClr>
              <a:buFont typeface="Wingdings" pitchFamily="2" charset="2"/>
              <a:buNone/>
            </a:pPr>
            <a:r>
              <a:rPr lang="es-ES" b="1" i="1" dirty="0">
                <a:effectLst>
                  <a:outerShdw blurRad="38100" dist="38100" dir="2700000" algn="tl">
                    <a:srgbClr val="006600"/>
                  </a:outerShdw>
                </a:effectLst>
                <a:latin typeface="+mj-lt"/>
              </a:rPr>
              <a:t>&lt; 10 = Baja</a:t>
            </a:r>
          </a:p>
          <a:p>
            <a:pPr algn="ctr">
              <a:spcBef>
                <a:spcPct val="20000"/>
              </a:spcBef>
              <a:buClr>
                <a:schemeClr val="bg2"/>
              </a:buClr>
              <a:buFont typeface="Wingdings" pitchFamily="2" charset="2"/>
              <a:buNone/>
            </a:pPr>
            <a:r>
              <a:rPr lang="es-ES" b="1" i="1" dirty="0">
                <a:effectLst>
                  <a:outerShdw blurRad="38100" dist="38100" dir="2700000" algn="tl">
                    <a:srgbClr val="006600"/>
                  </a:outerShdw>
                </a:effectLst>
                <a:latin typeface="+mj-lt"/>
              </a:rPr>
              <a:t>10 – 18 = Media</a:t>
            </a:r>
          </a:p>
          <a:p>
            <a:pPr algn="ctr">
              <a:spcBef>
                <a:spcPct val="20000"/>
              </a:spcBef>
              <a:buClr>
                <a:schemeClr val="bg2"/>
              </a:buClr>
              <a:buFont typeface="Wingdings" pitchFamily="2" charset="2"/>
              <a:buNone/>
            </a:pPr>
            <a:r>
              <a:rPr lang="es-ES" b="1" i="1" dirty="0">
                <a:effectLst>
                  <a:outerShdw blurRad="38100" dist="38100" dir="2700000" algn="tl">
                    <a:srgbClr val="006600"/>
                  </a:outerShdw>
                </a:effectLst>
                <a:latin typeface="+mj-lt"/>
              </a:rPr>
              <a:t>18 – 25 = Alta</a:t>
            </a:r>
          </a:p>
          <a:p>
            <a:pPr algn="ctr">
              <a:spcBef>
                <a:spcPct val="20000"/>
              </a:spcBef>
              <a:buClr>
                <a:schemeClr val="bg2"/>
              </a:buClr>
              <a:buFont typeface="Wingdings" pitchFamily="2" charset="2"/>
              <a:buNone/>
            </a:pPr>
            <a:r>
              <a:rPr lang="es-ES" b="1" i="1" dirty="0">
                <a:effectLst>
                  <a:outerShdw blurRad="38100" dist="38100" dir="2700000" algn="tl">
                    <a:srgbClr val="006600"/>
                  </a:outerShdw>
                </a:effectLst>
                <a:latin typeface="+mj-lt"/>
              </a:rPr>
              <a:t>&gt; 25 = Muy alta</a:t>
            </a:r>
          </a:p>
        </p:txBody>
      </p:sp>
      <p:sp>
        <p:nvSpPr>
          <p:cNvPr id="10" name="AutoShape 17"/>
          <p:cNvSpPr>
            <a:spLocks noChangeArrowheads="1"/>
          </p:cNvSpPr>
          <p:nvPr/>
        </p:nvSpPr>
        <p:spPr bwMode="auto">
          <a:xfrm rot="16200000">
            <a:off x="1715273" y="5571347"/>
            <a:ext cx="360363" cy="647700"/>
          </a:xfrm>
          <a:prstGeom prst="downArrow">
            <a:avLst>
              <a:gd name="adj1" fmla="val 50000"/>
              <a:gd name="adj2" fmla="val 44934"/>
            </a:avLst>
          </a:prstGeom>
          <a:solidFill>
            <a:srgbClr val="FFC000"/>
          </a:solidFill>
          <a:ln w="2857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s-ES"/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3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3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3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 animBg="1"/>
    </p:bldLst>
  </p:timing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42910" y="500042"/>
            <a:ext cx="7851648" cy="971544"/>
          </a:xfrm>
        </p:spPr>
        <p:txBody>
          <a:bodyPr>
            <a:normAutofit/>
          </a:bodyPr>
          <a:lstStyle/>
          <a:p>
            <a:pPr algn="ctr"/>
            <a:r>
              <a:rPr lang="es-ES" dirty="0" smtClean="0">
                <a:solidFill>
                  <a:srgbClr val="FFFF00"/>
                </a:solidFill>
              </a:rPr>
              <a:t>MANTENIMIENTO</a:t>
            </a:r>
            <a:endParaRPr lang="es-ES" dirty="0">
              <a:solidFill>
                <a:srgbClr val="FFFF00"/>
              </a:solidFill>
            </a:endParaRPr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428596" y="1500150"/>
            <a:ext cx="8572560" cy="5643626"/>
          </a:xfrm>
        </p:spPr>
        <p:txBody>
          <a:bodyPr>
            <a:normAutofit/>
          </a:bodyPr>
          <a:lstStyle/>
          <a:p>
            <a:pPr algn="l">
              <a:spcBef>
                <a:spcPct val="50000"/>
              </a:spcBef>
              <a:buClr>
                <a:srgbClr val="9900CC"/>
              </a:buClr>
              <a:buFont typeface="Wingdings" pitchFamily="2" charset="2"/>
              <a:buChar char="q"/>
            </a:pPr>
            <a:r>
              <a:rPr lang="es-ES" sz="28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s-ES" sz="2800" b="1" u="sng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Riego</a:t>
            </a:r>
          </a:p>
          <a:p>
            <a:pPr algn="l">
              <a:spcBef>
                <a:spcPct val="50000"/>
              </a:spcBef>
              <a:buClr>
                <a:srgbClr val="9900CC"/>
              </a:buClr>
              <a:buFont typeface="Wingdings" pitchFamily="2" charset="2"/>
              <a:buChar char="v"/>
            </a:pPr>
            <a:r>
              <a:rPr lang="es-ES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s-ES" sz="2000" b="1" u="sng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Índice</a:t>
            </a:r>
          </a:p>
          <a:p>
            <a:pPr marL="990600" lvl="1" indent="-533400" algn="l">
              <a:buClr>
                <a:schemeClr val="tx1"/>
              </a:buClr>
            </a:pPr>
            <a:r>
              <a:rPr lang="es-ES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2. El Agua</a:t>
            </a:r>
          </a:p>
          <a:p>
            <a:pPr algn="l">
              <a:spcBef>
                <a:spcPct val="50000"/>
              </a:spcBef>
              <a:buClr>
                <a:srgbClr val="9900CC"/>
              </a:buClr>
            </a:pPr>
            <a:r>
              <a:rPr lang="es-ES" sz="2000" b="1" dirty="0" smtClean="0"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rPr>
              <a:t>         </a:t>
            </a:r>
          </a:p>
        </p:txBody>
      </p:sp>
      <p:sp>
        <p:nvSpPr>
          <p:cNvPr id="11" name="Rectangle 3"/>
          <p:cNvSpPr>
            <a:spLocks noRot="1" noChangeArrowheads="1"/>
          </p:cNvSpPr>
          <p:nvPr/>
        </p:nvSpPr>
        <p:spPr bwMode="auto">
          <a:xfrm>
            <a:off x="2000232" y="2857496"/>
            <a:ext cx="5500726" cy="428628"/>
          </a:xfrm>
          <a:prstGeom prst="rect">
            <a:avLst/>
          </a:prstGeom>
          <a:solidFill>
            <a:srgbClr val="99CCFF">
              <a:alpha val="67000"/>
            </a:srgbClr>
          </a:solidFill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marL="342900" indent="-342900" algn="ctr">
              <a:spcBef>
                <a:spcPct val="20000"/>
              </a:spcBef>
              <a:buClr>
                <a:schemeClr val="bg2"/>
              </a:buClr>
              <a:buFont typeface="Wingdings" pitchFamily="2" charset="2"/>
              <a:buNone/>
            </a:pPr>
            <a:r>
              <a:rPr lang="es-ES" sz="2000" b="1" i="1" dirty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c. RSC (Carbonato Sódico Residual</a:t>
            </a:r>
            <a:r>
              <a:rPr lang="es-ES" sz="2400" i="1" dirty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)</a:t>
            </a:r>
            <a:endParaRPr lang="es-ES" sz="2400" i="1" dirty="0">
              <a:solidFill>
                <a:srgbClr val="000099"/>
              </a:solidFill>
              <a:effectLst>
                <a:outerShdw blurRad="38100" dist="38100" dir="2700000" algn="tl">
                  <a:srgbClr val="000000"/>
                </a:outerShdw>
              </a:effectLst>
            </a:endParaRPr>
          </a:p>
        </p:txBody>
      </p:sp>
      <p:sp>
        <p:nvSpPr>
          <p:cNvPr id="12" name="Rectangle 2"/>
          <p:cNvSpPr>
            <a:spLocks noRot="1" noChangeArrowheads="1"/>
          </p:cNvSpPr>
          <p:nvPr/>
        </p:nvSpPr>
        <p:spPr bwMode="auto">
          <a:xfrm>
            <a:off x="1000100" y="3714752"/>
            <a:ext cx="7377112" cy="1357322"/>
          </a:xfrm>
          <a:prstGeom prst="rect">
            <a:avLst/>
          </a:prstGeom>
          <a:solidFill>
            <a:srgbClr val="FFFF99">
              <a:alpha val="99001"/>
            </a:srgbClr>
          </a:solidFill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marL="342900" indent="-342900" algn="ctr">
              <a:spcBef>
                <a:spcPct val="20000"/>
              </a:spcBef>
              <a:buClr>
                <a:srgbClr val="FFFF00"/>
              </a:buClr>
              <a:buFont typeface="Wingdings" pitchFamily="2" charset="2"/>
              <a:buNone/>
            </a:pPr>
            <a:r>
              <a:rPr lang="es-ES" sz="2400" b="1" i="1" dirty="0">
                <a:solidFill>
                  <a:srgbClr val="0000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Es un parámetro que muestra la relación entre carbonatos y bicarbonatos en el agua. También indica si hay precipitación de los mismos.</a:t>
            </a:r>
            <a:r>
              <a:rPr lang="es-ES" sz="24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</a:p>
          <a:p>
            <a:pPr marL="342900" indent="-342900" algn="ctr">
              <a:spcBef>
                <a:spcPct val="20000"/>
              </a:spcBef>
              <a:buClr>
                <a:schemeClr val="bg2"/>
              </a:buClr>
              <a:buFont typeface="Wingdings" pitchFamily="2" charset="2"/>
              <a:buNone/>
            </a:pPr>
            <a:endParaRPr lang="es-ES" sz="2800" b="1" i="1" dirty="0">
              <a:effectLst>
                <a:outerShdw blurRad="38100" dist="38100" dir="2700000" algn="tl">
                  <a:srgbClr val="000000"/>
                </a:outerShdw>
              </a:effectLst>
            </a:endParaRPr>
          </a:p>
        </p:txBody>
      </p:sp>
      <p:sp>
        <p:nvSpPr>
          <p:cNvPr id="13" name="Text Box 7"/>
          <p:cNvSpPr txBox="1">
            <a:spLocks noChangeArrowheads="1"/>
          </p:cNvSpPr>
          <p:nvPr/>
        </p:nvSpPr>
        <p:spPr bwMode="auto">
          <a:xfrm>
            <a:off x="2571736" y="5500702"/>
            <a:ext cx="3773488" cy="1027112"/>
          </a:xfrm>
          <a:prstGeom prst="rect">
            <a:avLst/>
          </a:prstGeom>
          <a:solidFill>
            <a:srgbClr val="00B050"/>
          </a:solidFill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20000"/>
              </a:spcBef>
              <a:buClr>
                <a:schemeClr val="bg2"/>
              </a:buClr>
              <a:buFont typeface="Wingdings" pitchFamily="2" charset="2"/>
              <a:buNone/>
            </a:pPr>
            <a:r>
              <a:rPr lang="es-ES" b="1" i="1" dirty="0">
                <a:effectLst>
                  <a:outerShdw blurRad="38100" dist="38100" dir="2700000" algn="tl">
                    <a:srgbClr val="006600"/>
                  </a:outerShdw>
                </a:effectLst>
                <a:latin typeface="+mj-lt"/>
              </a:rPr>
              <a:t>0 – 1.25 = Bueno</a:t>
            </a:r>
          </a:p>
          <a:p>
            <a:pPr algn="ctr">
              <a:spcBef>
                <a:spcPct val="20000"/>
              </a:spcBef>
              <a:buClr>
                <a:schemeClr val="bg2"/>
              </a:buClr>
              <a:buFont typeface="Wingdings" pitchFamily="2" charset="2"/>
              <a:buNone/>
            </a:pPr>
            <a:r>
              <a:rPr lang="es-ES" b="1" i="1" dirty="0">
                <a:effectLst>
                  <a:outerShdw blurRad="38100" dist="38100" dir="2700000" algn="tl">
                    <a:srgbClr val="006600"/>
                  </a:outerShdw>
                </a:effectLst>
                <a:latin typeface="+mj-lt"/>
              </a:rPr>
              <a:t>1.25  – 2.5 = Medio</a:t>
            </a:r>
          </a:p>
          <a:p>
            <a:pPr algn="ctr">
              <a:spcBef>
                <a:spcPct val="20000"/>
              </a:spcBef>
              <a:buClr>
                <a:schemeClr val="bg2"/>
              </a:buClr>
              <a:buFont typeface="Wingdings" pitchFamily="2" charset="2"/>
              <a:buNone/>
            </a:pPr>
            <a:r>
              <a:rPr lang="es-ES" b="1" i="1" dirty="0">
                <a:effectLst>
                  <a:outerShdw blurRad="38100" dist="38100" dir="2700000" algn="tl">
                    <a:srgbClr val="006600"/>
                  </a:outerShdw>
                </a:effectLst>
                <a:latin typeface="+mj-lt"/>
              </a:rPr>
              <a:t>&gt; 2.5 = Alto</a:t>
            </a:r>
          </a:p>
        </p:txBody>
      </p:sp>
      <p:sp>
        <p:nvSpPr>
          <p:cNvPr id="14" name="AutoShape 8"/>
          <p:cNvSpPr>
            <a:spLocks noChangeArrowheads="1"/>
          </p:cNvSpPr>
          <p:nvPr/>
        </p:nvSpPr>
        <p:spPr bwMode="auto">
          <a:xfrm rot="16200000">
            <a:off x="1500959" y="5714223"/>
            <a:ext cx="360363" cy="647700"/>
          </a:xfrm>
          <a:prstGeom prst="downArrow">
            <a:avLst>
              <a:gd name="adj1" fmla="val 50000"/>
              <a:gd name="adj2" fmla="val 44934"/>
            </a:avLst>
          </a:prstGeom>
          <a:solidFill>
            <a:srgbClr val="FFC000"/>
          </a:solidFill>
          <a:ln w="2857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s-ES"/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3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3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3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12" grpId="0" animBg="1"/>
    </p:bldLst>
  </p:timing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42910" y="500042"/>
            <a:ext cx="7851648" cy="971544"/>
          </a:xfrm>
        </p:spPr>
        <p:txBody>
          <a:bodyPr>
            <a:normAutofit/>
          </a:bodyPr>
          <a:lstStyle/>
          <a:p>
            <a:pPr algn="ctr"/>
            <a:r>
              <a:rPr lang="es-ES" dirty="0" smtClean="0">
                <a:solidFill>
                  <a:srgbClr val="FFFF00"/>
                </a:solidFill>
              </a:rPr>
              <a:t>MANTENIMIENTO</a:t>
            </a:r>
            <a:endParaRPr lang="es-ES" dirty="0">
              <a:solidFill>
                <a:srgbClr val="FFFF00"/>
              </a:solidFill>
            </a:endParaRPr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428596" y="1500150"/>
            <a:ext cx="8572560" cy="5643626"/>
          </a:xfrm>
        </p:spPr>
        <p:txBody>
          <a:bodyPr>
            <a:normAutofit/>
          </a:bodyPr>
          <a:lstStyle/>
          <a:p>
            <a:pPr algn="l">
              <a:spcBef>
                <a:spcPct val="50000"/>
              </a:spcBef>
              <a:buClr>
                <a:srgbClr val="9900CC"/>
              </a:buClr>
              <a:buFont typeface="Wingdings" pitchFamily="2" charset="2"/>
              <a:buChar char="q"/>
            </a:pPr>
            <a:r>
              <a:rPr lang="es-ES" sz="28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s-ES" sz="2800" b="1" u="sng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Riego</a:t>
            </a:r>
          </a:p>
          <a:p>
            <a:pPr algn="l">
              <a:spcBef>
                <a:spcPct val="50000"/>
              </a:spcBef>
              <a:buClr>
                <a:srgbClr val="9900CC"/>
              </a:buClr>
              <a:buFont typeface="Wingdings" pitchFamily="2" charset="2"/>
              <a:buChar char="v"/>
            </a:pPr>
            <a:r>
              <a:rPr lang="es-ES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s-ES" sz="2000" b="1" u="sng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Índice</a:t>
            </a:r>
          </a:p>
          <a:p>
            <a:pPr marL="990600" lvl="1" indent="-533400" algn="l">
              <a:buClr>
                <a:schemeClr val="tx1"/>
              </a:buClr>
            </a:pPr>
            <a:r>
              <a:rPr lang="es-ES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2. El Agua</a:t>
            </a:r>
          </a:p>
          <a:p>
            <a:pPr algn="l">
              <a:spcBef>
                <a:spcPct val="50000"/>
              </a:spcBef>
              <a:buClr>
                <a:srgbClr val="9900CC"/>
              </a:buClr>
            </a:pPr>
            <a:r>
              <a:rPr lang="es-ES" sz="2000" b="1" dirty="0" smtClean="0"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rPr>
              <a:t>         </a:t>
            </a:r>
          </a:p>
        </p:txBody>
      </p:sp>
      <p:sp>
        <p:nvSpPr>
          <p:cNvPr id="8" name="Rectangle 3"/>
          <p:cNvSpPr>
            <a:spLocks noRot="1" noChangeArrowheads="1"/>
          </p:cNvSpPr>
          <p:nvPr/>
        </p:nvSpPr>
        <p:spPr bwMode="auto">
          <a:xfrm>
            <a:off x="2143108" y="2928935"/>
            <a:ext cx="5541961" cy="428628"/>
          </a:xfrm>
          <a:prstGeom prst="rect">
            <a:avLst/>
          </a:prstGeom>
          <a:solidFill>
            <a:srgbClr val="99CCFF">
              <a:alpha val="67000"/>
            </a:srgbClr>
          </a:solidFill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marL="342900" indent="-342900" algn="ctr">
              <a:spcBef>
                <a:spcPct val="20000"/>
              </a:spcBef>
              <a:buClr>
                <a:schemeClr val="bg2"/>
              </a:buClr>
              <a:buFont typeface="Wingdings" pitchFamily="2" charset="2"/>
              <a:buNone/>
            </a:pPr>
            <a:r>
              <a:rPr lang="es-ES" sz="2000" b="1" i="1" dirty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d. Concentración de iones tóxicos</a:t>
            </a:r>
            <a:endParaRPr lang="es-ES" sz="2000" b="1" i="1" dirty="0">
              <a:solidFill>
                <a:srgbClr val="000099"/>
              </a:solidFill>
              <a:effectLst>
                <a:outerShdw blurRad="38100" dist="38100" dir="2700000" algn="tl">
                  <a:srgbClr val="000000"/>
                </a:outerShdw>
              </a:effectLst>
            </a:endParaRPr>
          </a:p>
        </p:txBody>
      </p:sp>
      <p:sp>
        <p:nvSpPr>
          <p:cNvPr id="9" name="Rectangle 2"/>
          <p:cNvSpPr>
            <a:spLocks noRot="1" noChangeArrowheads="1"/>
          </p:cNvSpPr>
          <p:nvPr/>
        </p:nvSpPr>
        <p:spPr bwMode="auto">
          <a:xfrm>
            <a:off x="1500166" y="3643314"/>
            <a:ext cx="6661146" cy="1071570"/>
          </a:xfrm>
          <a:prstGeom prst="rect">
            <a:avLst/>
          </a:prstGeom>
          <a:solidFill>
            <a:srgbClr val="FFFF99">
              <a:alpha val="99001"/>
            </a:srgbClr>
          </a:solidFill>
          <a:ln w="9525">
            <a:noFill/>
            <a:miter lim="800000"/>
            <a:headEnd/>
            <a:tailEnd/>
          </a:ln>
          <a:effectLst/>
        </p:spPr>
        <p:txBody>
          <a:bodyPr anchor="t"/>
          <a:lstStyle/>
          <a:p>
            <a:pPr marL="342900" indent="-342900" algn="ctr">
              <a:spcBef>
                <a:spcPct val="20000"/>
              </a:spcBef>
              <a:buClr>
                <a:srgbClr val="FFFF00"/>
              </a:buClr>
              <a:buFont typeface="Wingdings" pitchFamily="2" charset="2"/>
              <a:buNone/>
            </a:pPr>
            <a:r>
              <a:rPr lang="es-ES" sz="2400" b="1" i="1" dirty="0">
                <a:solidFill>
                  <a:srgbClr val="0000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Aunque no hay estudios determinantes al respecto, son muy peligrosos</a:t>
            </a:r>
            <a:r>
              <a:rPr lang="es-ES" sz="24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</a:p>
          <a:p>
            <a:pPr marL="342900" indent="-342900" algn="ctr">
              <a:spcBef>
                <a:spcPct val="20000"/>
              </a:spcBef>
              <a:buClr>
                <a:schemeClr val="bg2"/>
              </a:buClr>
              <a:buFont typeface="Wingdings" pitchFamily="2" charset="2"/>
              <a:buNone/>
            </a:pPr>
            <a:endParaRPr lang="es-ES" sz="2800" b="1" i="1" dirty="0">
              <a:effectLst>
                <a:outerShdw blurRad="38100" dist="38100" dir="2700000" algn="tl">
                  <a:srgbClr val="000000"/>
                </a:outerShdw>
              </a:effectLst>
            </a:endParaRPr>
          </a:p>
        </p:txBody>
      </p:sp>
      <p:sp>
        <p:nvSpPr>
          <p:cNvPr id="10" name="Text Box 7"/>
          <p:cNvSpPr txBox="1">
            <a:spLocks noChangeArrowheads="1"/>
          </p:cNvSpPr>
          <p:nvPr/>
        </p:nvSpPr>
        <p:spPr bwMode="auto">
          <a:xfrm>
            <a:off x="2643174" y="5214950"/>
            <a:ext cx="3773488" cy="1027112"/>
          </a:xfrm>
          <a:prstGeom prst="rect">
            <a:avLst/>
          </a:prstGeom>
          <a:solidFill>
            <a:srgbClr val="00B050"/>
          </a:solidFill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20000"/>
              </a:spcBef>
              <a:buClr>
                <a:schemeClr val="bg2"/>
              </a:buClr>
              <a:buFont typeface="Wingdings" pitchFamily="2" charset="2"/>
              <a:buNone/>
            </a:pPr>
            <a:r>
              <a:rPr lang="es-ES" b="1" i="1" dirty="0">
                <a:effectLst>
                  <a:outerShdw blurRad="38100" dist="38100" dir="2700000" algn="tl">
                    <a:srgbClr val="006600"/>
                  </a:outerShdw>
                </a:effectLst>
                <a:latin typeface="+mj-lt"/>
              </a:rPr>
              <a:t>Cloro (Cl)</a:t>
            </a:r>
          </a:p>
          <a:p>
            <a:pPr algn="ctr">
              <a:spcBef>
                <a:spcPct val="20000"/>
              </a:spcBef>
              <a:buClr>
                <a:schemeClr val="bg2"/>
              </a:buClr>
              <a:buFont typeface="Wingdings" pitchFamily="2" charset="2"/>
              <a:buNone/>
            </a:pPr>
            <a:r>
              <a:rPr lang="es-ES" b="1" i="1" dirty="0">
                <a:effectLst>
                  <a:outerShdw blurRad="38100" dist="38100" dir="2700000" algn="tl">
                    <a:srgbClr val="006600"/>
                  </a:outerShdw>
                </a:effectLst>
                <a:latin typeface="+mj-lt"/>
              </a:rPr>
              <a:t>Boro (B)</a:t>
            </a:r>
          </a:p>
          <a:p>
            <a:pPr algn="ctr">
              <a:spcBef>
                <a:spcPct val="20000"/>
              </a:spcBef>
              <a:buClr>
                <a:schemeClr val="bg2"/>
              </a:buClr>
              <a:buFont typeface="Wingdings" pitchFamily="2" charset="2"/>
              <a:buNone/>
            </a:pPr>
            <a:r>
              <a:rPr lang="es-ES" b="1" i="1" dirty="0">
                <a:effectLst>
                  <a:outerShdw blurRad="38100" dist="38100" dir="2700000" algn="tl">
                    <a:srgbClr val="006600"/>
                  </a:outerShdw>
                </a:effectLst>
                <a:latin typeface="+mj-lt"/>
              </a:rPr>
              <a:t>Mercurio (Hg)</a:t>
            </a:r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3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3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3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9" grpId="0" animBg="1"/>
    </p:bldLst>
  </p:timing>
</p:sld>
</file>

<file path=ppt/slides/slide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42910" y="500042"/>
            <a:ext cx="7851648" cy="971544"/>
          </a:xfrm>
        </p:spPr>
        <p:txBody>
          <a:bodyPr>
            <a:normAutofit/>
          </a:bodyPr>
          <a:lstStyle/>
          <a:p>
            <a:pPr algn="ctr"/>
            <a:r>
              <a:rPr lang="es-ES" dirty="0" smtClean="0">
                <a:solidFill>
                  <a:srgbClr val="FFFF00"/>
                </a:solidFill>
              </a:rPr>
              <a:t>MANTENIMIENTO</a:t>
            </a:r>
            <a:endParaRPr lang="es-ES" dirty="0">
              <a:solidFill>
                <a:srgbClr val="FFFF00"/>
              </a:solidFill>
            </a:endParaRPr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428596" y="1500150"/>
            <a:ext cx="8572560" cy="5643626"/>
          </a:xfrm>
        </p:spPr>
        <p:txBody>
          <a:bodyPr>
            <a:normAutofit/>
          </a:bodyPr>
          <a:lstStyle/>
          <a:p>
            <a:pPr algn="l">
              <a:spcBef>
                <a:spcPct val="50000"/>
              </a:spcBef>
              <a:buClr>
                <a:srgbClr val="9900CC"/>
              </a:buClr>
              <a:buFont typeface="Wingdings" pitchFamily="2" charset="2"/>
              <a:buChar char="q"/>
            </a:pPr>
            <a:r>
              <a:rPr lang="es-ES" sz="28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s-ES" sz="2800" b="1" u="sng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Riego</a:t>
            </a:r>
          </a:p>
          <a:p>
            <a:pPr algn="l">
              <a:spcBef>
                <a:spcPct val="50000"/>
              </a:spcBef>
              <a:buClr>
                <a:srgbClr val="9900CC"/>
              </a:buClr>
              <a:buFont typeface="Wingdings" pitchFamily="2" charset="2"/>
              <a:buChar char="v"/>
            </a:pPr>
            <a:r>
              <a:rPr lang="es-ES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s-ES" sz="2000" b="1" u="sng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Índice</a:t>
            </a:r>
          </a:p>
          <a:p>
            <a:pPr marL="990600" lvl="1" indent="-533400" algn="l">
              <a:buClr>
                <a:schemeClr val="tx1"/>
              </a:buClr>
            </a:pPr>
            <a:r>
              <a:rPr lang="es-ES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2. El Agua</a:t>
            </a:r>
          </a:p>
          <a:p>
            <a:pPr algn="l">
              <a:spcBef>
                <a:spcPct val="50000"/>
              </a:spcBef>
              <a:buClr>
                <a:srgbClr val="9900CC"/>
              </a:buClr>
            </a:pPr>
            <a:r>
              <a:rPr lang="es-ES" sz="2000" b="1" dirty="0" smtClean="0"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rPr>
              <a:t>         </a:t>
            </a:r>
          </a:p>
        </p:txBody>
      </p:sp>
      <p:sp>
        <p:nvSpPr>
          <p:cNvPr id="7" name="Rectangle 3"/>
          <p:cNvSpPr>
            <a:spLocks noRot="1" noChangeArrowheads="1"/>
          </p:cNvSpPr>
          <p:nvPr/>
        </p:nvSpPr>
        <p:spPr bwMode="auto">
          <a:xfrm>
            <a:off x="2857488" y="2714621"/>
            <a:ext cx="4899019" cy="357190"/>
          </a:xfrm>
          <a:prstGeom prst="rect">
            <a:avLst/>
          </a:prstGeom>
          <a:solidFill>
            <a:srgbClr val="99CCFF">
              <a:alpha val="67000"/>
            </a:srgbClr>
          </a:solidFill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marL="342900" indent="-342900" algn="ctr">
              <a:spcBef>
                <a:spcPct val="20000"/>
              </a:spcBef>
              <a:buClr>
                <a:schemeClr val="bg2"/>
              </a:buClr>
              <a:buFont typeface="Wingdings" pitchFamily="2" charset="2"/>
              <a:buNone/>
            </a:pPr>
            <a:r>
              <a:rPr lang="es-ES" sz="2000" b="1" i="1" dirty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d. pH</a:t>
            </a:r>
            <a:endParaRPr lang="es-ES" sz="2000" b="1" i="1" dirty="0">
              <a:solidFill>
                <a:srgbClr val="000099"/>
              </a:solidFill>
              <a:effectLst>
                <a:outerShdw blurRad="38100" dist="38100" dir="2700000" algn="tl">
                  <a:srgbClr val="000000"/>
                </a:outerShdw>
              </a:effectLst>
            </a:endParaRPr>
          </a:p>
        </p:txBody>
      </p:sp>
      <p:sp>
        <p:nvSpPr>
          <p:cNvPr id="11" name="Rectangle 2"/>
          <p:cNvSpPr>
            <a:spLocks noRot="1" noChangeArrowheads="1"/>
          </p:cNvSpPr>
          <p:nvPr/>
        </p:nvSpPr>
        <p:spPr bwMode="auto">
          <a:xfrm>
            <a:off x="1571604" y="3429001"/>
            <a:ext cx="6805608" cy="1428759"/>
          </a:xfrm>
          <a:prstGeom prst="rect">
            <a:avLst/>
          </a:prstGeom>
          <a:solidFill>
            <a:srgbClr val="FFFF99">
              <a:alpha val="99001"/>
            </a:srgbClr>
          </a:solidFill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marL="342900" indent="-342900" algn="ctr">
              <a:spcBef>
                <a:spcPct val="20000"/>
              </a:spcBef>
              <a:buClr>
                <a:srgbClr val="FFFF00"/>
              </a:buClr>
              <a:buFont typeface="Wingdings" pitchFamily="2" charset="2"/>
              <a:buNone/>
            </a:pPr>
            <a:r>
              <a:rPr lang="es-ES" sz="2400" b="1" i="1" dirty="0">
                <a:solidFill>
                  <a:srgbClr val="000099"/>
                </a:solidFill>
              </a:rPr>
              <a:t>pH = - log </a:t>
            </a:r>
            <a:r>
              <a:rPr lang="en-US" sz="2400" b="1" i="1" dirty="0">
                <a:solidFill>
                  <a:srgbClr val="000099"/>
                </a:solidFill>
                <a:cs typeface="Arial" charset="0"/>
              </a:rPr>
              <a:t>[</a:t>
            </a:r>
            <a:r>
              <a:rPr lang="es-ES" sz="2400" b="1" i="1" dirty="0">
                <a:solidFill>
                  <a:srgbClr val="000099"/>
                </a:solidFill>
              </a:rPr>
              <a:t>H</a:t>
            </a:r>
            <a:r>
              <a:rPr lang="es-ES" sz="2400" b="1" i="1" baseline="30000" dirty="0">
                <a:solidFill>
                  <a:srgbClr val="000099"/>
                </a:solidFill>
              </a:rPr>
              <a:t>+</a:t>
            </a:r>
            <a:r>
              <a:rPr lang="en-US" sz="2400" b="1" i="1" dirty="0">
                <a:solidFill>
                  <a:srgbClr val="000099"/>
                </a:solidFill>
                <a:cs typeface="Arial" charset="0"/>
              </a:rPr>
              <a:t>]</a:t>
            </a:r>
          </a:p>
          <a:p>
            <a:pPr marL="342900" indent="-342900" algn="ctr">
              <a:spcBef>
                <a:spcPct val="20000"/>
              </a:spcBef>
              <a:buClr>
                <a:srgbClr val="FFFF00"/>
              </a:buClr>
              <a:buFont typeface="Wingdings" pitchFamily="2" charset="2"/>
              <a:buNone/>
            </a:pPr>
            <a:r>
              <a:rPr lang="es-ES" sz="2400" b="1" i="1" dirty="0" err="1">
                <a:solidFill>
                  <a:srgbClr val="000099"/>
                </a:solidFill>
              </a:rPr>
              <a:t>pOH</a:t>
            </a:r>
            <a:r>
              <a:rPr lang="es-ES" sz="2400" b="1" i="1" dirty="0">
                <a:solidFill>
                  <a:srgbClr val="000099"/>
                </a:solidFill>
              </a:rPr>
              <a:t> = - log </a:t>
            </a:r>
            <a:r>
              <a:rPr lang="en-US" sz="2400" b="1" i="1" dirty="0">
                <a:solidFill>
                  <a:srgbClr val="000099"/>
                </a:solidFill>
                <a:cs typeface="Arial" charset="0"/>
              </a:rPr>
              <a:t>[O</a:t>
            </a:r>
            <a:r>
              <a:rPr lang="es-ES" sz="2400" b="1" i="1" dirty="0">
                <a:solidFill>
                  <a:srgbClr val="000099"/>
                </a:solidFill>
              </a:rPr>
              <a:t>H</a:t>
            </a:r>
            <a:r>
              <a:rPr lang="es-ES" sz="2400" b="1" i="1" baseline="30000" dirty="0">
                <a:solidFill>
                  <a:srgbClr val="000099"/>
                </a:solidFill>
              </a:rPr>
              <a:t>-</a:t>
            </a:r>
            <a:r>
              <a:rPr lang="en-US" sz="2400" b="1" i="1" dirty="0">
                <a:solidFill>
                  <a:srgbClr val="000099"/>
                </a:solidFill>
                <a:cs typeface="Arial" charset="0"/>
              </a:rPr>
              <a:t>]</a:t>
            </a:r>
            <a:endParaRPr lang="es-ES" sz="2400" b="1" i="1" dirty="0">
              <a:solidFill>
                <a:srgbClr val="000099"/>
              </a:solidFill>
            </a:endParaRPr>
          </a:p>
          <a:p>
            <a:pPr marL="342900" indent="-342900" algn="ctr">
              <a:spcBef>
                <a:spcPct val="20000"/>
              </a:spcBef>
              <a:buClr>
                <a:srgbClr val="FFFF00"/>
              </a:buClr>
              <a:buFont typeface="Wingdings" pitchFamily="2" charset="2"/>
              <a:buNone/>
            </a:pPr>
            <a:r>
              <a:rPr lang="es-ES" sz="2400" b="1" i="1" dirty="0">
                <a:solidFill>
                  <a:srgbClr val="000099"/>
                </a:solidFill>
              </a:rPr>
              <a:t>pH + </a:t>
            </a:r>
            <a:r>
              <a:rPr lang="es-ES" sz="2400" b="1" i="1" dirty="0" err="1">
                <a:solidFill>
                  <a:srgbClr val="000099"/>
                </a:solidFill>
              </a:rPr>
              <a:t>pOH</a:t>
            </a:r>
            <a:r>
              <a:rPr lang="es-ES" sz="2400" b="1" i="1" dirty="0">
                <a:solidFill>
                  <a:srgbClr val="000099"/>
                </a:solidFill>
              </a:rPr>
              <a:t> = 7 (estado neutro)</a:t>
            </a:r>
          </a:p>
        </p:txBody>
      </p:sp>
      <p:sp>
        <p:nvSpPr>
          <p:cNvPr id="12" name="Text Box 7"/>
          <p:cNvSpPr txBox="1">
            <a:spLocks noChangeArrowheads="1"/>
          </p:cNvSpPr>
          <p:nvPr/>
        </p:nvSpPr>
        <p:spPr bwMode="auto">
          <a:xfrm>
            <a:off x="2357422" y="5286388"/>
            <a:ext cx="5127625" cy="1027112"/>
          </a:xfrm>
          <a:prstGeom prst="rect">
            <a:avLst/>
          </a:prstGeom>
          <a:solidFill>
            <a:srgbClr val="00B050"/>
          </a:solidFill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20000"/>
              </a:spcBef>
              <a:buClr>
                <a:schemeClr val="bg2"/>
              </a:buClr>
              <a:buFont typeface="Wingdings" pitchFamily="2" charset="2"/>
              <a:buNone/>
            </a:pPr>
            <a:r>
              <a:rPr lang="es-ES" i="1" dirty="0">
                <a:effectLst>
                  <a:outerShdw blurRad="38100" dist="38100" dir="2700000" algn="tl">
                    <a:srgbClr val="006600"/>
                  </a:outerShdw>
                </a:effectLst>
                <a:latin typeface="+mj-lt"/>
              </a:rPr>
              <a:t>&lt; 7 = Ácido (disponibilidad de Fe)</a:t>
            </a:r>
          </a:p>
          <a:p>
            <a:pPr algn="ctr">
              <a:spcBef>
                <a:spcPct val="20000"/>
              </a:spcBef>
              <a:buClr>
                <a:schemeClr val="bg2"/>
              </a:buClr>
              <a:buFont typeface="Wingdings" pitchFamily="2" charset="2"/>
              <a:buNone/>
            </a:pPr>
            <a:r>
              <a:rPr lang="es-ES" i="1" dirty="0">
                <a:effectLst>
                  <a:outerShdw blurRad="38100" dist="38100" dir="2700000" algn="tl">
                    <a:srgbClr val="006600"/>
                  </a:outerShdw>
                </a:effectLst>
                <a:latin typeface="+mj-lt"/>
              </a:rPr>
              <a:t>7 = Neutro</a:t>
            </a:r>
          </a:p>
          <a:p>
            <a:pPr algn="ctr">
              <a:spcBef>
                <a:spcPct val="20000"/>
              </a:spcBef>
              <a:buClr>
                <a:schemeClr val="bg2"/>
              </a:buClr>
              <a:buFont typeface="Wingdings" pitchFamily="2" charset="2"/>
              <a:buNone/>
            </a:pPr>
            <a:r>
              <a:rPr lang="es-ES" i="1" dirty="0">
                <a:effectLst>
                  <a:outerShdw blurRad="38100" dist="38100" dir="2700000" algn="tl">
                    <a:srgbClr val="006600"/>
                  </a:outerShdw>
                </a:effectLst>
                <a:latin typeface="+mj-lt"/>
              </a:rPr>
              <a:t>&gt; 7 = Básico (presencia de sales y bicarbonatos)</a:t>
            </a:r>
          </a:p>
        </p:txBody>
      </p:sp>
      <p:sp>
        <p:nvSpPr>
          <p:cNvPr id="13" name="AutoShape 8"/>
          <p:cNvSpPr>
            <a:spLocks noChangeArrowheads="1"/>
          </p:cNvSpPr>
          <p:nvPr/>
        </p:nvSpPr>
        <p:spPr bwMode="auto">
          <a:xfrm rot="16200000">
            <a:off x="1429521" y="5499909"/>
            <a:ext cx="360362" cy="647700"/>
          </a:xfrm>
          <a:prstGeom prst="downArrow">
            <a:avLst>
              <a:gd name="adj1" fmla="val 50000"/>
              <a:gd name="adj2" fmla="val 44934"/>
            </a:avLst>
          </a:prstGeom>
          <a:solidFill>
            <a:srgbClr val="FFC000"/>
          </a:solidFill>
          <a:ln w="2857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s-ES"/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3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3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3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11" grpId="0" animBg="1"/>
    </p:bldLst>
  </p:timing>
</p:sld>
</file>

<file path=ppt/slides/slide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42910" y="500042"/>
            <a:ext cx="7851648" cy="971544"/>
          </a:xfrm>
        </p:spPr>
        <p:txBody>
          <a:bodyPr>
            <a:normAutofit/>
          </a:bodyPr>
          <a:lstStyle/>
          <a:p>
            <a:pPr algn="ctr"/>
            <a:r>
              <a:rPr lang="es-ES" dirty="0" smtClean="0">
                <a:solidFill>
                  <a:srgbClr val="FFFF00"/>
                </a:solidFill>
              </a:rPr>
              <a:t>MANTENIMIENTO</a:t>
            </a:r>
            <a:endParaRPr lang="es-ES" dirty="0">
              <a:solidFill>
                <a:srgbClr val="FFFF00"/>
              </a:solidFill>
            </a:endParaRPr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428596" y="1500150"/>
            <a:ext cx="8572560" cy="5643626"/>
          </a:xfrm>
        </p:spPr>
        <p:txBody>
          <a:bodyPr>
            <a:normAutofit/>
          </a:bodyPr>
          <a:lstStyle/>
          <a:p>
            <a:pPr algn="l">
              <a:spcBef>
                <a:spcPct val="50000"/>
              </a:spcBef>
              <a:buClr>
                <a:srgbClr val="9900CC"/>
              </a:buClr>
              <a:buFont typeface="Wingdings" pitchFamily="2" charset="2"/>
              <a:buChar char="q"/>
            </a:pPr>
            <a:r>
              <a:rPr lang="es-ES" sz="28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s-ES" sz="2800" b="1" u="sng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Riego</a:t>
            </a:r>
          </a:p>
          <a:p>
            <a:pPr algn="l">
              <a:spcBef>
                <a:spcPct val="50000"/>
              </a:spcBef>
              <a:buClr>
                <a:srgbClr val="9900CC"/>
              </a:buClr>
              <a:buFont typeface="Wingdings" pitchFamily="2" charset="2"/>
              <a:buChar char="v"/>
            </a:pPr>
            <a:r>
              <a:rPr lang="es-ES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s-ES" sz="2000" b="1" u="sng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Índice</a:t>
            </a:r>
          </a:p>
          <a:p>
            <a:pPr marL="990600" lvl="1" indent="-533400" algn="l">
              <a:buClr>
                <a:schemeClr val="tx1"/>
              </a:buClr>
            </a:pPr>
            <a:r>
              <a:rPr lang="es-ES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2. El Agua</a:t>
            </a:r>
          </a:p>
          <a:p>
            <a:pPr algn="l">
              <a:spcBef>
                <a:spcPct val="50000"/>
              </a:spcBef>
              <a:buClr>
                <a:srgbClr val="9900CC"/>
              </a:buClr>
            </a:pPr>
            <a:r>
              <a:rPr lang="es-ES" sz="2000" b="1" dirty="0" smtClean="0"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rPr>
              <a:t>         </a:t>
            </a:r>
          </a:p>
        </p:txBody>
      </p:sp>
      <p:sp>
        <p:nvSpPr>
          <p:cNvPr id="8" name="Rectangle 4" descr="70%"/>
          <p:cNvSpPr>
            <a:spLocks noRot="1" noChangeArrowheads="1"/>
          </p:cNvSpPr>
          <p:nvPr/>
        </p:nvSpPr>
        <p:spPr bwMode="auto">
          <a:xfrm>
            <a:off x="2071670" y="2928934"/>
            <a:ext cx="6518270" cy="500066"/>
          </a:xfrm>
          <a:prstGeom prst="rect">
            <a:avLst/>
          </a:prstGeom>
          <a:solidFill>
            <a:schemeClr val="bg2">
              <a:lumMod val="40000"/>
              <a:lumOff val="60000"/>
            </a:schemeClr>
          </a:solidFill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marL="342900" indent="-342900" algn="ctr">
              <a:spcBef>
                <a:spcPct val="20000"/>
              </a:spcBef>
              <a:buClr>
                <a:srgbClr val="FFFF00"/>
              </a:buClr>
              <a:buFont typeface="Wingdings" pitchFamily="2" charset="2"/>
              <a:buNone/>
            </a:pPr>
            <a:r>
              <a:rPr lang="es-ES" sz="2400" b="1" i="1" dirty="0">
                <a:effectLst>
                  <a:outerShdw blurRad="38100" dist="38100" dir="2700000" algn="tl">
                    <a:srgbClr val="000000"/>
                  </a:outerShdw>
                </a:effectLst>
              </a:rPr>
              <a:t>Soluciones</a:t>
            </a:r>
          </a:p>
        </p:txBody>
      </p:sp>
      <p:sp>
        <p:nvSpPr>
          <p:cNvPr id="9" name="AutoShape 14"/>
          <p:cNvSpPr>
            <a:spLocks noChangeArrowheads="1"/>
          </p:cNvSpPr>
          <p:nvPr/>
        </p:nvSpPr>
        <p:spPr bwMode="auto">
          <a:xfrm>
            <a:off x="5000628" y="3500438"/>
            <a:ext cx="493712" cy="431800"/>
          </a:xfrm>
          <a:prstGeom prst="downArrow">
            <a:avLst>
              <a:gd name="adj1" fmla="val 50000"/>
              <a:gd name="adj2" fmla="val 25000"/>
            </a:avLst>
          </a:prstGeom>
          <a:solidFill>
            <a:srgbClr val="FFC000"/>
          </a:solidFill>
          <a:ln w="2857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s-ES"/>
          </a:p>
        </p:txBody>
      </p:sp>
      <p:sp>
        <p:nvSpPr>
          <p:cNvPr id="10" name="Text Box 13"/>
          <p:cNvSpPr txBox="1">
            <a:spLocks noChangeArrowheads="1"/>
          </p:cNvSpPr>
          <p:nvPr/>
        </p:nvSpPr>
        <p:spPr bwMode="auto">
          <a:xfrm>
            <a:off x="1357290" y="4000504"/>
            <a:ext cx="7543800" cy="2634567"/>
          </a:xfrm>
          <a:prstGeom prst="rect">
            <a:avLst/>
          </a:prstGeom>
          <a:solidFill>
            <a:srgbClr val="00B050"/>
          </a:solidFill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342900" indent="-342900">
              <a:spcBef>
                <a:spcPct val="20000"/>
              </a:spcBef>
              <a:buClr>
                <a:schemeClr val="bg2"/>
              </a:buClr>
              <a:buFont typeface="Wingdings" pitchFamily="2" charset="2"/>
              <a:buAutoNum type="arabicPeriod"/>
            </a:pPr>
            <a:r>
              <a:rPr lang="es-ES" sz="1400" b="1" i="1" dirty="0">
                <a:effectLst>
                  <a:outerShdw blurRad="38100" dist="38100" dir="2700000" algn="tl">
                    <a:srgbClr val="006600"/>
                  </a:outerShdw>
                </a:effectLst>
                <a:latin typeface="+mj-lt"/>
              </a:rPr>
              <a:t>Mejora del sistema de drenaje</a:t>
            </a:r>
          </a:p>
          <a:p>
            <a:pPr marL="342900" indent="-342900">
              <a:spcBef>
                <a:spcPct val="20000"/>
              </a:spcBef>
              <a:buClr>
                <a:schemeClr val="bg2"/>
              </a:buClr>
              <a:buFont typeface="Wingdings" pitchFamily="2" charset="2"/>
              <a:buAutoNum type="arabicPeriod"/>
            </a:pPr>
            <a:r>
              <a:rPr lang="es-ES" sz="1400" b="1" i="1" dirty="0" err="1">
                <a:effectLst>
                  <a:outerShdw blurRad="38100" dist="38100" dir="2700000" algn="tl">
                    <a:srgbClr val="006600"/>
                  </a:outerShdw>
                </a:effectLst>
                <a:latin typeface="+mj-lt"/>
              </a:rPr>
              <a:t>Flush</a:t>
            </a:r>
            <a:r>
              <a:rPr lang="es-ES" sz="1400" b="1" i="1" dirty="0">
                <a:effectLst>
                  <a:outerShdw blurRad="38100" dist="38100" dir="2700000" algn="tl">
                    <a:srgbClr val="006600"/>
                  </a:outerShdw>
                </a:effectLst>
                <a:latin typeface="+mj-lt"/>
              </a:rPr>
              <a:t> up</a:t>
            </a:r>
          </a:p>
          <a:p>
            <a:pPr marL="342900" indent="-342900">
              <a:spcBef>
                <a:spcPct val="20000"/>
              </a:spcBef>
              <a:buClr>
                <a:schemeClr val="bg2"/>
              </a:buClr>
              <a:buFont typeface="Wingdings" pitchFamily="2" charset="2"/>
              <a:buAutoNum type="arabicPeriod"/>
            </a:pPr>
            <a:r>
              <a:rPr lang="es-ES" sz="1400" b="1" i="1" dirty="0">
                <a:effectLst>
                  <a:outerShdw blurRad="38100" dist="38100" dir="2700000" algn="tl">
                    <a:srgbClr val="006600"/>
                  </a:outerShdw>
                </a:effectLst>
                <a:latin typeface="+mj-lt"/>
              </a:rPr>
              <a:t>Uso de especies cespitosas tolerantes (</a:t>
            </a:r>
            <a:r>
              <a:rPr lang="es-ES" sz="1400" b="1" i="1" dirty="0" err="1">
                <a:effectLst>
                  <a:outerShdw blurRad="38100" dist="38100" dir="2700000" algn="tl">
                    <a:srgbClr val="006600"/>
                  </a:outerShdw>
                </a:effectLst>
                <a:latin typeface="+mj-lt"/>
              </a:rPr>
              <a:t>paspalum</a:t>
            </a:r>
            <a:r>
              <a:rPr lang="es-ES" sz="1400" b="1" i="1" dirty="0">
                <a:effectLst>
                  <a:outerShdw blurRad="38100" dist="38100" dir="2700000" algn="tl">
                    <a:srgbClr val="006600"/>
                  </a:outerShdw>
                </a:effectLst>
                <a:latin typeface="+mj-lt"/>
              </a:rPr>
              <a:t>, </a:t>
            </a:r>
            <a:r>
              <a:rPr lang="es-ES" sz="1400" b="1" i="1" dirty="0" err="1">
                <a:effectLst>
                  <a:outerShdw blurRad="38100" dist="38100" dir="2700000" algn="tl">
                    <a:srgbClr val="006600"/>
                  </a:outerShdw>
                </a:effectLst>
                <a:latin typeface="+mj-lt"/>
              </a:rPr>
              <a:t>zoysia</a:t>
            </a:r>
            <a:r>
              <a:rPr lang="es-ES" sz="1400" b="1" i="1" dirty="0">
                <a:effectLst>
                  <a:outerShdw blurRad="38100" dist="38100" dir="2700000" algn="tl">
                    <a:srgbClr val="006600"/>
                  </a:outerShdw>
                </a:effectLst>
                <a:latin typeface="+mj-lt"/>
              </a:rPr>
              <a:t>)</a:t>
            </a:r>
          </a:p>
          <a:p>
            <a:pPr marL="342900" indent="-342900">
              <a:spcBef>
                <a:spcPct val="20000"/>
              </a:spcBef>
              <a:buClr>
                <a:schemeClr val="bg2"/>
              </a:buClr>
              <a:buFont typeface="Wingdings" pitchFamily="2" charset="2"/>
              <a:buAutoNum type="arabicPeriod"/>
            </a:pPr>
            <a:r>
              <a:rPr lang="es-ES" sz="1400" b="1" i="1" dirty="0">
                <a:effectLst>
                  <a:outerShdw blurRad="38100" dist="38100" dir="2700000" algn="tl">
                    <a:srgbClr val="006600"/>
                  </a:outerShdw>
                </a:effectLst>
                <a:latin typeface="+mj-lt"/>
              </a:rPr>
              <a:t>Mezcla de aguas</a:t>
            </a:r>
          </a:p>
          <a:p>
            <a:pPr marL="342900" indent="-342900">
              <a:spcBef>
                <a:spcPct val="20000"/>
              </a:spcBef>
              <a:buClr>
                <a:schemeClr val="bg2"/>
              </a:buClr>
              <a:buFont typeface="Wingdings" pitchFamily="2" charset="2"/>
              <a:buAutoNum type="arabicPeriod"/>
            </a:pPr>
            <a:r>
              <a:rPr lang="es-ES" sz="1400" b="1" i="1" dirty="0">
                <a:effectLst>
                  <a:outerShdw blurRad="38100" dist="38100" dir="2700000" algn="tl">
                    <a:srgbClr val="006600"/>
                  </a:outerShdw>
                </a:effectLst>
                <a:latin typeface="+mj-lt"/>
              </a:rPr>
              <a:t>Incorporación de sólidos</a:t>
            </a:r>
          </a:p>
          <a:p>
            <a:pPr marL="800100" lvl="1" indent="-342900">
              <a:spcBef>
                <a:spcPct val="20000"/>
              </a:spcBef>
              <a:buClr>
                <a:schemeClr val="bg2"/>
              </a:buClr>
              <a:buFont typeface="Wingdings" pitchFamily="2" charset="2"/>
              <a:buChar char="§"/>
            </a:pPr>
            <a:r>
              <a:rPr lang="es-ES" sz="1400" b="1" i="1" dirty="0">
                <a:effectLst>
                  <a:outerShdw blurRad="38100" dist="38100" dir="2700000" algn="tl">
                    <a:srgbClr val="006600"/>
                  </a:outerShdw>
                </a:effectLst>
                <a:latin typeface="+mj-lt"/>
              </a:rPr>
              <a:t>Arenas</a:t>
            </a:r>
          </a:p>
          <a:p>
            <a:pPr marL="800100" lvl="1" indent="-342900">
              <a:spcBef>
                <a:spcPct val="20000"/>
              </a:spcBef>
              <a:buClr>
                <a:schemeClr val="bg2"/>
              </a:buClr>
              <a:buFont typeface="Wingdings" pitchFamily="2" charset="2"/>
              <a:buChar char="§"/>
            </a:pPr>
            <a:r>
              <a:rPr lang="es-ES" sz="1400" b="1" i="1" dirty="0">
                <a:effectLst>
                  <a:outerShdw blurRad="38100" dist="38100" dir="2700000" algn="tl">
                    <a:srgbClr val="006600"/>
                  </a:outerShdw>
                </a:effectLst>
                <a:latin typeface="+mj-lt"/>
              </a:rPr>
              <a:t>Sulfato cálcico  (2Na</a:t>
            </a:r>
            <a:r>
              <a:rPr lang="es-ES" sz="1400" b="1" i="1" baseline="-25000" dirty="0">
                <a:effectLst>
                  <a:outerShdw blurRad="38100" dist="38100" dir="2700000" algn="tl">
                    <a:srgbClr val="006600"/>
                  </a:outerShdw>
                </a:effectLst>
                <a:latin typeface="+mj-lt"/>
              </a:rPr>
              <a:t>x</a:t>
            </a:r>
            <a:r>
              <a:rPr lang="es-ES" sz="1400" b="1" i="1" dirty="0">
                <a:effectLst>
                  <a:outerShdw blurRad="38100" dist="38100" dir="2700000" algn="tl">
                    <a:srgbClr val="006600"/>
                  </a:outerShdw>
                </a:effectLst>
                <a:latin typeface="+mj-lt"/>
              </a:rPr>
              <a:t> + CaSO</a:t>
            </a:r>
            <a:r>
              <a:rPr lang="es-ES" sz="1400" b="1" i="1" baseline="-25000" dirty="0">
                <a:effectLst>
                  <a:outerShdw blurRad="38100" dist="38100" dir="2700000" algn="tl">
                    <a:srgbClr val="006600"/>
                  </a:outerShdw>
                </a:effectLst>
                <a:latin typeface="+mj-lt"/>
              </a:rPr>
              <a:t>4</a:t>
            </a:r>
            <a:r>
              <a:rPr lang="es-ES" sz="1400" b="1" i="1" dirty="0">
                <a:effectLst>
                  <a:outerShdw blurRad="38100" dist="38100" dir="2700000" algn="tl">
                    <a:srgbClr val="006600"/>
                  </a:outerShdw>
                </a:effectLst>
                <a:latin typeface="+mj-lt"/>
              </a:rPr>
              <a:t> = </a:t>
            </a:r>
            <a:r>
              <a:rPr lang="es-ES" sz="1400" b="1" i="1" dirty="0" err="1">
                <a:effectLst>
                  <a:outerShdw blurRad="38100" dist="38100" dir="2700000" algn="tl">
                    <a:srgbClr val="006600"/>
                  </a:outerShdw>
                </a:effectLst>
                <a:latin typeface="+mj-lt"/>
              </a:rPr>
              <a:t>Cax</a:t>
            </a:r>
            <a:r>
              <a:rPr lang="es-ES" sz="1400" b="1" i="1" dirty="0">
                <a:effectLst>
                  <a:outerShdw blurRad="38100" dist="38100" dir="2700000" algn="tl">
                    <a:srgbClr val="006600"/>
                  </a:outerShdw>
                </a:effectLst>
                <a:latin typeface="+mj-lt"/>
              </a:rPr>
              <a:t> + Na</a:t>
            </a:r>
            <a:r>
              <a:rPr lang="es-ES" sz="1400" b="1" i="1" baseline="-25000" dirty="0">
                <a:effectLst>
                  <a:outerShdw blurRad="38100" dist="38100" dir="2700000" algn="tl">
                    <a:srgbClr val="006600"/>
                  </a:outerShdw>
                </a:effectLst>
                <a:latin typeface="+mj-lt"/>
              </a:rPr>
              <a:t>2</a:t>
            </a:r>
            <a:r>
              <a:rPr lang="es-ES" sz="1400" b="1" i="1" dirty="0">
                <a:effectLst>
                  <a:outerShdw blurRad="38100" dist="38100" dir="2700000" algn="tl">
                    <a:srgbClr val="006600"/>
                  </a:outerShdw>
                </a:effectLst>
                <a:latin typeface="+mj-lt"/>
              </a:rPr>
              <a:t>SO</a:t>
            </a:r>
            <a:r>
              <a:rPr lang="es-ES" sz="1400" b="1" i="1" baseline="-25000" dirty="0">
                <a:effectLst>
                  <a:outerShdw blurRad="38100" dist="38100" dir="2700000" algn="tl">
                    <a:srgbClr val="006600"/>
                  </a:outerShdw>
                </a:effectLst>
                <a:latin typeface="+mj-lt"/>
              </a:rPr>
              <a:t>4 </a:t>
            </a:r>
            <a:r>
              <a:rPr lang="es-ES" sz="1400" b="1" i="1" dirty="0">
                <a:effectLst>
                  <a:outerShdw blurRad="38100" dist="38100" dir="2700000" algn="tl">
                    <a:srgbClr val="006600"/>
                  </a:outerShdw>
                </a:effectLst>
                <a:latin typeface="+mj-lt"/>
              </a:rPr>
              <a:t>)</a:t>
            </a:r>
            <a:endParaRPr lang="es-ES" sz="1400" b="1" i="1" baseline="-25000" dirty="0">
              <a:effectLst>
                <a:outerShdw blurRad="38100" dist="38100" dir="2700000" algn="tl">
                  <a:srgbClr val="006600"/>
                </a:outerShdw>
              </a:effectLst>
              <a:latin typeface="+mj-lt"/>
            </a:endParaRPr>
          </a:p>
          <a:p>
            <a:pPr marL="342900" indent="-342900">
              <a:spcBef>
                <a:spcPct val="20000"/>
              </a:spcBef>
              <a:buClr>
                <a:schemeClr val="bg2"/>
              </a:buClr>
              <a:buFont typeface="Wingdings" pitchFamily="2" charset="2"/>
              <a:buAutoNum type="arabicPeriod"/>
            </a:pPr>
            <a:r>
              <a:rPr lang="es-ES" sz="1400" b="1" i="1" dirty="0">
                <a:effectLst>
                  <a:outerShdw blurRad="38100" dist="38100" dir="2700000" algn="tl">
                    <a:srgbClr val="006600"/>
                  </a:outerShdw>
                </a:effectLst>
                <a:latin typeface="+mj-lt"/>
              </a:rPr>
              <a:t>Acidificación del agua de riego</a:t>
            </a:r>
          </a:p>
          <a:p>
            <a:pPr marL="800100" lvl="1" indent="-342900">
              <a:spcBef>
                <a:spcPct val="20000"/>
              </a:spcBef>
              <a:buClr>
                <a:schemeClr val="bg2"/>
              </a:buClr>
              <a:buFont typeface="Wingdings" pitchFamily="2" charset="2"/>
              <a:buChar char="§"/>
            </a:pPr>
            <a:r>
              <a:rPr lang="es-ES" sz="1400" b="1" i="1" dirty="0">
                <a:effectLst>
                  <a:outerShdw blurRad="38100" dist="38100" dir="2700000" algn="tl">
                    <a:srgbClr val="006600"/>
                  </a:outerShdw>
                </a:effectLst>
                <a:latin typeface="+mj-lt"/>
              </a:rPr>
              <a:t>Quemadores de azufre (H2SO3 + CO3 = SO3 + 2CO2 + 2H20) </a:t>
            </a:r>
            <a:r>
              <a:rPr lang="es-ES" sz="1400" b="1" i="1" dirty="0" smtClean="0">
                <a:effectLst>
                  <a:outerShdw blurRad="38100" dist="38100" dir="2700000" algn="tl">
                    <a:srgbClr val="006600"/>
                  </a:outerShdw>
                </a:effectLst>
                <a:latin typeface="+mj-lt"/>
              </a:rPr>
              <a:t>)</a:t>
            </a:r>
            <a:endParaRPr lang="es-ES" sz="1400" b="1" i="1" dirty="0">
              <a:effectLst>
                <a:outerShdw blurRad="38100" dist="38100" dir="2700000" algn="tl">
                  <a:srgbClr val="006600"/>
                </a:outerShdw>
              </a:effectLst>
              <a:latin typeface="+mj-lt"/>
            </a:endParaRPr>
          </a:p>
          <a:p>
            <a:pPr marL="800100" lvl="1" indent="-342900">
              <a:spcBef>
                <a:spcPct val="20000"/>
              </a:spcBef>
              <a:buClr>
                <a:schemeClr val="bg2"/>
              </a:buClr>
              <a:buFont typeface="Wingdings" pitchFamily="2" charset="2"/>
              <a:buChar char="§"/>
            </a:pPr>
            <a:r>
              <a:rPr lang="es-ES" sz="1400" b="1" i="1" dirty="0">
                <a:effectLst>
                  <a:outerShdw blurRad="38100" dist="38100" dir="2700000" algn="tl">
                    <a:srgbClr val="006600"/>
                  </a:outerShdw>
                </a:effectLst>
                <a:latin typeface="+mj-lt"/>
              </a:rPr>
              <a:t>Inyector de ácido (ácido + CO3 = CO2 + H2O)</a:t>
            </a:r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</p:bldLst>
  </p:timing>
</p:sld>
</file>

<file path=ppt/slides/slide9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42910" y="500042"/>
            <a:ext cx="7851648" cy="971544"/>
          </a:xfrm>
        </p:spPr>
        <p:txBody>
          <a:bodyPr>
            <a:normAutofit/>
          </a:bodyPr>
          <a:lstStyle/>
          <a:p>
            <a:pPr algn="ctr"/>
            <a:r>
              <a:rPr lang="es-ES" dirty="0" smtClean="0">
                <a:solidFill>
                  <a:srgbClr val="FFFF00"/>
                </a:solidFill>
              </a:rPr>
              <a:t>MANTENIMIENTO</a:t>
            </a:r>
            <a:endParaRPr lang="es-ES" dirty="0">
              <a:solidFill>
                <a:srgbClr val="FFFF00"/>
              </a:solidFill>
            </a:endParaRPr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428596" y="1500150"/>
            <a:ext cx="8572560" cy="5643626"/>
          </a:xfrm>
        </p:spPr>
        <p:txBody>
          <a:bodyPr>
            <a:normAutofit/>
          </a:bodyPr>
          <a:lstStyle/>
          <a:p>
            <a:pPr algn="l">
              <a:spcBef>
                <a:spcPct val="50000"/>
              </a:spcBef>
              <a:buClr>
                <a:srgbClr val="9900CC"/>
              </a:buClr>
              <a:buFont typeface="Wingdings" pitchFamily="2" charset="2"/>
              <a:buChar char="q"/>
            </a:pPr>
            <a:r>
              <a:rPr lang="es-ES" sz="28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s-ES" sz="2800" b="1" u="sng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Riego</a:t>
            </a:r>
          </a:p>
          <a:p>
            <a:pPr algn="l">
              <a:spcBef>
                <a:spcPct val="50000"/>
              </a:spcBef>
              <a:buClr>
                <a:srgbClr val="9900CC"/>
              </a:buClr>
              <a:buFont typeface="Wingdings" pitchFamily="2" charset="2"/>
              <a:buChar char="v"/>
            </a:pPr>
            <a:r>
              <a:rPr lang="es-ES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s-ES" sz="2000" b="1" u="sng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Índice</a:t>
            </a:r>
          </a:p>
          <a:p>
            <a:pPr marL="990600" lvl="1" indent="-533400" algn="l">
              <a:buClr>
                <a:schemeClr val="tx1"/>
              </a:buClr>
            </a:pPr>
            <a:r>
              <a:rPr lang="es-ES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2. El Agua</a:t>
            </a:r>
          </a:p>
          <a:p>
            <a:pPr algn="l">
              <a:spcBef>
                <a:spcPct val="50000"/>
              </a:spcBef>
              <a:buClr>
                <a:srgbClr val="9900CC"/>
              </a:buClr>
            </a:pPr>
            <a:r>
              <a:rPr lang="es-ES" sz="2000" b="1" dirty="0" smtClean="0"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rPr>
              <a:t>         </a:t>
            </a:r>
          </a:p>
        </p:txBody>
      </p:sp>
      <p:sp>
        <p:nvSpPr>
          <p:cNvPr id="7" name="Rectangle 5"/>
          <p:cNvSpPr>
            <a:spLocks noRot="1" noChangeArrowheads="1"/>
          </p:cNvSpPr>
          <p:nvPr/>
        </p:nvSpPr>
        <p:spPr bwMode="auto">
          <a:xfrm>
            <a:off x="2214546" y="2714620"/>
            <a:ext cx="6143668" cy="504825"/>
          </a:xfrm>
          <a:prstGeom prst="rect">
            <a:avLst/>
          </a:prstGeom>
          <a:solidFill>
            <a:srgbClr val="99CCFF">
              <a:alpha val="67000"/>
            </a:srgbClr>
          </a:solidFill>
          <a:ln w="9525">
            <a:noFill/>
            <a:miter lim="800000"/>
            <a:headEnd/>
            <a:tailEnd/>
          </a:ln>
          <a:effectLst/>
        </p:spPr>
        <p:txBody>
          <a:bodyPr anchor="ctr"/>
          <a:lstStyle/>
          <a:p>
            <a:pPr marL="342900" indent="-342900" algn="just">
              <a:spcBef>
                <a:spcPct val="20000"/>
              </a:spcBef>
              <a:buClr>
                <a:schemeClr val="bg2"/>
              </a:buClr>
              <a:buFont typeface="Wingdings" pitchFamily="2" charset="2"/>
              <a:buNone/>
            </a:pPr>
            <a:r>
              <a:rPr lang="es-ES" sz="2000" b="1" i="1" dirty="0">
                <a:effectLst>
                  <a:outerShdw blurRad="38100" dist="38100" dir="2700000" algn="tl">
                    <a:srgbClr val="000000"/>
                  </a:outerShdw>
                </a:effectLst>
              </a:rPr>
              <a:t>Cantidad de agua: ¿Qué volumen de agua aplico?</a:t>
            </a:r>
          </a:p>
        </p:txBody>
      </p:sp>
      <p:sp>
        <p:nvSpPr>
          <p:cNvPr id="11" name="Text Box 6"/>
          <p:cNvSpPr txBox="1">
            <a:spLocks noChangeArrowheads="1"/>
          </p:cNvSpPr>
          <p:nvPr/>
        </p:nvSpPr>
        <p:spPr bwMode="auto">
          <a:xfrm>
            <a:off x="1142976" y="3500438"/>
            <a:ext cx="7786742" cy="2923877"/>
          </a:xfrm>
          <a:prstGeom prst="rect">
            <a:avLst/>
          </a:prstGeom>
          <a:gradFill rotWithShape="1">
            <a:gsLst>
              <a:gs pos="0">
                <a:srgbClr val="99CCFF">
                  <a:alpha val="72000"/>
                </a:srgbClr>
              </a:gs>
              <a:gs pos="50000">
                <a:srgbClr val="99CCFF">
                  <a:gamma/>
                  <a:tint val="0"/>
                  <a:invGamma/>
                </a:srgbClr>
              </a:gs>
              <a:gs pos="100000">
                <a:srgbClr val="99CCFF">
                  <a:alpha val="72000"/>
                </a:srgbClr>
              </a:gs>
            </a:gsLst>
            <a:lin ang="18900000" scaled="1"/>
          </a:gradFill>
          <a:ln w="28575">
            <a:solidFill>
              <a:srgbClr val="008000"/>
            </a:solidFill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indent="355600">
              <a:spcBef>
                <a:spcPts val="600"/>
              </a:spcBef>
              <a:spcAft>
                <a:spcPts val="600"/>
              </a:spcAft>
              <a:buClr>
                <a:schemeClr val="bg2"/>
              </a:buClr>
              <a:buFont typeface="Wingdings" pitchFamily="2" charset="2"/>
              <a:buNone/>
              <a:tabLst>
                <a:tab pos="273050" algn="l"/>
              </a:tabLst>
            </a:pPr>
            <a:r>
              <a:rPr lang="es-ES" sz="1600" b="1" dirty="0">
                <a:solidFill>
                  <a:srgbClr val="000000"/>
                </a:solidFill>
              </a:rPr>
              <a:t>1. Determinar la superficie regable (</a:t>
            </a:r>
            <a:r>
              <a:rPr lang="es-ES" sz="1600" b="1" dirty="0" err="1">
                <a:solidFill>
                  <a:srgbClr val="000000"/>
                </a:solidFill>
              </a:rPr>
              <a:t>Tees</a:t>
            </a:r>
            <a:r>
              <a:rPr lang="es-ES" sz="1600" b="1" dirty="0">
                <a:solidFill>
                  <a:srgbClr val="000000"/>
                </a:solidFill>
              </a:rPr>
              <a:t>; </a:t>
            </a:r>
            <a:r>
              <a:rPr lang="es-ES" sz="1600" b="1" dirty="0" err="1">
                <a:solidFill>
                  <a:srgbClr val="000000"/>
                </a:solidFill>
              </a:rPr>
              <a:t>fairways</a:t>
            </a:r>
            <a:r>
              <a:rPr lang="es-ES" sz="1600" b="1" dirty="0">
                <a:solidFill>
                  <a:srgbClr val="000000"/>
                </a:solidFill>
              </a:rPr>
              <a:t>, </a:t>
            </a:r>
            <a:r>
              <a:rPr lang="es-ES" sz="1600" b="1" dirty="0" err="1">
                <a:solidFill>
                  <a:srgbClr val="000000"/>
                </a:solidFill>
              </a:rPr>
              <a:t>greens</a:t>
            </a:r>
            <a:r>
              <a:rPr lang="es-ES" sz="1600" b="1" dirty="0">
                <a:solidFill>
                  <a:srgbClr val="000000"/>
                </a:solidFill>
              </a:rPr>
              <a:t>, rough, </a:t>
            </a:r>
            <a:r>
              <a:rPr lang="es-ES" sz="1600" b="1" dirty="0" err="1">
                <a:solidFill>
                  <a:srgbClr val="000000"/>
                </a:solidFill>
              </a:rPr>
              <a:t>outrough</a:t>
            </a:r>
            <a:r>
              <a:rPr lang="es-ES" sz="1600" b="1" dirty="0">
                <a:solidFill>
                  <a:srgbClr val="000000"/>
                </a:solidFill>
              </a:rPr>
              <a:t>)</a:t>
            </a:r>
          </a:p>
          <a:p>
            <a:pPr indent="355600">
              <a:spcBef>
                <a:spcPts val="600"/>
              </a:spcBef>
              <a:spcAft>
                <a:spcPts val="600"/>
              </a:spcAft>
              <a:buClr>
                <a:schemeClr val="bg2"/>
              </a:buClr>
              <a:buFont typeface="Wingdings" pitchFamily="2" charset="2"/>
              <a:buNone/>
              <a:tabLst>
                <a:tab pos="273050" algn="l"/>
              </a:tabLst>
            </a:pPr>
            <a:r>
              <a:rPr lang="es-ES" sz="1600" b="1" dirty="0">
                <a:solidFill>
                  <a:srgbClr val="000000"/>
                </a:solidFill>
              </a:rPr>
              <a:t>2. Especificar que especies cespitosas están presentes (</a:t>
            </a:r>
            <a:r>
              <a:rPr lang="es-ES" sz="1600" b="1" dirty="0" err="1">
                <a:solidFill>
                  <a:srgbClr val="000000"/>
                </a:solidFill>
              </a:rPr>
              <a:t>cool</a:t>
            </a:r>
            <a:r>
              <a:rPr lang="es-ES" sz="1600" b="1" dirty="0">
                <a:solidFill>
                  <a:srgbClr val="000000"/>
                </a:solidFill>
              </a:rPr>
              <a:t>, </a:t>
            </a:r>
            <a:r>
              <a:rPr lang="es-ES" sz="1600" b="1" dirty="0" err="1">
                <a:solidFill>
                  <a:srgbClr val="000000"/>
                </a:solidFill>
              </a:rPr>
              <a:t>warm</a:t>
            </a:r>
            <a:r>
              <a:rPr lang="es-ES" sz="1600" b="1" dirty="0">
                <a:solidFill>
                  <a:srgbClr val="000000"/>
                </a:solidFill>
              </a:rPr>
              <a:t> </a:t>
            </a:r>
            <a:r>
              <a:rPr lang="es-ES" sz="1600" b="1" dirty="0" err="1">
                <a:solidFill>
                  <a:srgbClr val="000000"/>
                </a:solidFill>
              </a:rPr>
              <a:t>season</a:t>
            </a:r>
            <a:r>
              <a:rPr lang="es-ES" sz="1600" b="1" dirty="0">
                <a:solidFill>
                  <a:srgbClr val="000000"/>
                </a:solidFill>
              </a:rPr>
              <a:t>)</a:t>
            </a:r>
          </a:p>
          <a:p>
            <a:pPr indent="355600">
              <a:spcBef>
                <a:spcPts val="600"/>
              </a:spcBef>
              <a:spcAft>
                <a:spcPts val="600"/>
              </a:spcAft>
              <a:buClr>
                <a:schemeClr val="bg2"/>
              </a:buClr>
              <a:buFont typeface="Wingdings" pitchFamily="2" charset="2"/>
              <a:buNone/>
              <a:tabLst>
                <a:tab pos="273050" algn="l"/>
              </a:tabLst>
            </a:pPr>
            <a:r>
              <a:rPr lang="es-ES" sz="1600" b="1" dirty="0">
                <a:solidFill>
                  <a:srgbClr val="000000"/>
                </a:solidFill>
              </a:rPr>
              <a:t>3. Aplicar el factor corrector (depende del suelo, césped, mantenimiento):</a:t>
            </a:r>
          </a:p>
          <a:p>
            <a:pPr lvl="3">
              <a:buClr>
                <a:schemeClr val="bg2"/>
              </a:buClr>
              <a:buFont typeface="Wingdings" pitchFamily="2" charset="2"/>
              <a:buChar char="§"/>
              <a:tabLst>
                <a:tab pos="273050" algn="l"/>
              </a:tabLst>
            </a:pPr>
            <a:r>
              <a:rPr lang="es-ES" sz="1600" b="1" dirty="0">
                <a:solidFill>
                  <a:srgbClr val="000000"/>
                </a:solidFill>
              </a:rPr>
              <a:t>Green: 1,15</a:t>
            </a:r>
          </a:p>
          <a:p>
            <a:pPr lvl="3">
              <a:buClr>
                <a:schemeClr val="bg2"/>
              </a:buClr>
              <a:buFont typeface="Wingdings" pitchFamily="2" charset="2"/>
              <a:buChar char="§"/>
              <a:tabLst>
                <a:tab pos="273050" algn="l"/>
              </a:tabLst>
            </a:pPr>
            <a:r>
              <a:rPr lang="es-ES" sz="1600" b="1" dirty="0" err="1">
                <a:solidFill>
                  <a:srgbClr val="000000"/>
                </a:solidFill>
              </a:rPr>
              <a:t>Tee</a:t>
            </a:r>
            <a:r>
              <a:rPr lang="es-ES" sz="1600" b="1" dirty="0">
                <a:solidFill>
                  <a:srgbClr val="000000"/>
                </a:solidFill>
              </a:rPr>
              <a:t>: 1,05</a:t>
            </a:r>
          </a:p>
          <a:p>
            <a:pPr lvl="3">
              <a:buClr>
                <a:schemeClr val="bg2"/>
              </a:buClr>
              <a:buFont typeface="Wingdings" pitchFamily="2" charset="2"/>
              <a:buChar char="§"/>
              <a:tabLst>
                <a:tab pos="273050" algn="l"/>
              </a:tabLst>
            </a:pPr>
            <a:r>
              <a:rPr lang="es-ES" sz="1600" b="1" dirty="0">
                <a:solidFill>
                  <a:srgbClr val="000000"/>
                </a:solidFill>
              </a:rPr>
              <a:t>Calle: 0.90</a:t>
            </a:r>
          </a:p>
          <a:p>
            <a:pPr lvl="3">
              <a:buClr>
                <a:schemeClr val="bg2"/>
              </a:buClr>
              <a:buFont typeface="Wingdings" pitchFamily="2" charset="2"/>
              <a:buChar char="§"/>
              <a:tabLst>
                <a:tab pos="273050" algn="l"/>
              </a:tabLst>
            </a:pPr>
            <a:r>
              <a:rPr lang="es-ES" sz="1600" b="1" dirty="0">
                <a:solidFill>
                  <a:srgbClr val="000000"/>
                </a:solidFill>
              </a:rPr>
              <a:t>Rough: 0.70</a:t>
            </a:r>
          </a:p>
          <a:p>
            <a:pPr indent="355600">
              <a:spcBef>
                <a:spcPts val="600"/>
              </a:spcBef>
              <a:spcAft>
                <a:spcPts val="600"/>
              </a:spcAft>
              <a:buClr>
                <a:schemeClr val="bg2"/>
              </a:buClr>
              <a:buFont typeface="Wingdings" pitchFamily="2" charset="2"/>
              <a:buNone/>
              <a:tabLst>
                <a:tab pos="273050" algn="l"/>
              </a:tabLst>
            </a:pPr>
            <a:r>
              <a:rPr lang="es-ES" sz="1600" b="1" dirty="0">
                <a:solidFill>
                  <a:srgbClr val="000000"/>
                </a:solidFill>
              </a:rPr>
              <a:t>4. Realización del cuadro (ver cuadro)</a:t>
            </a:r>
          </a:p>
          <a:p>
            <a:pPr indent="355600">
              <a:spcBef>
                <a:spcPts val="600"/>
              </a:spcBef>
              <a:spcAft>
                <a:spcPts val="600"/>
              </a:spcAft>
              <a:buClr>
                <a:schemeClr val="bg2"/>
              </a:buClr>
              <a:buFont typeface="Wingdings" pitchFamily="2" charset="2"/>
              <a:buNone/>
              <a:tabLst>
                <a:tab pos="273050" algn="l"/>
              </a:tabLst>
            </a:pPr>
            <a:r>
              <a:rPr lang="es-ES" sz="1600" b="1" dirty="0">
                <a:solidFill>
                  <a:srgbClr val="000000"/>
                </a:solidFill>
              </a:rPr>
              <a:t>5. Lluvia neta = Lluvia bruta x 0.85</a:t>
            </a:r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7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8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0" dur="20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build="p" animBg="1"/>
      <p:bldP spid="11" grpId="0" animBg="1"/>
    </p:bldLst>
  </p:timing>
</p:sld>
</file>

<file path=ppt/slides/slide9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42910" y="500042"/>
            <a:ext cx="7851648" cy="971544"/>
          </a:xfrm>
        </p:spPr>
        <p:txBody>
          <a:bodyPr>
            <a:normAutofit/>
          </a:bodyPr>
          <a:lstStyle/>
          <a:p>
            <a:pPr algn="ctr"/>
            <a:r>
              <a:rPr lang="es-ES" dirty="0" smtClean="0">
                <a:solidFill>
                  <a:srgbClr val="FFFF00"/>
                </a:solidFill>
              </a:rPr>
              <a:t>MANTENIMIENTO</a:t>
            </a:r>
            <a:endParaRPr lang="es-ES" dirty="0">
              <a:solidFill>
                <a:srgbClr val="FFFF00"/>
              </a:solidFill>
            </a:endParaRPr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428596" y="1500150"/>
            <a:ext cx="8572560" cy="5643626"/>
          </a:xfrm>
        </p:spPr>
        <p:txBody>
          <a:bodyPr>
            <a:normAutofit/>
          </a:bodyPr>
          <a:lstStyle/>
          <a:p>
            <a:pPr algn="l">
              <a:spcBef>
                <a:spcPct val="50000"/>
              </a:spcBef>
              <a:buClr>
                <a:srgbClr val="9900CC"/>
              </a:buClr>
              <a:buFont typeface="Wingdings" pitchFamily="2" charset="2"/>
              <a:buChar char="q"/>
            </a:pPr>
            <a:r>
              <a:rPr lang="es-ES" sz="28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s-ES" sz="2800" b="1" u="sng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Riego</a:t>
            </a:r>
          </a:p>
          <a:p>
            <a:pPr algn="l">
              <a:spcBef>
                <a:spcPct val="50000"/>
              </a:spcBef>
              <a:buClr>
                <a:srgbClr val="9900CC"/>
              </a:buClr>
              <a:buFont typeface="Wingdings" pitchFamily="2" charset="2"/>
              <a:buChar char="v"/>
            </a:pPr>
            <a:r>
              <a:rPr lang="es-ES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s-ES" sz="2000" b="1" u="sng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Índice</a:t>
            </a:r>
          </a:p>
          <a:p>
            <a:pPr marL="990600" lvl="1" indent="-533400" algn="l">
              <a:buClr>
                <a:schemeClr val="tx1"/>
              </a:buClr>
            </a:pPr>
            <a:r>
              <a:rPr lang="es-ES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2. El Agua</a:t>
            </a:r>
          </a:p>
          <a:p>
            <a:pPr algn="l">
              <a:spcBef>
                <a:spcPct val="50000"/>
              </a:spcBef>
              <a:buClr>
                <a:srgbClr val="9900CC"/>
              </a:buClr>
            </a:pPr>
            <a:r>
              <a:rPr lang="es-ES" sz="2000" b="1" dirty="0" smtClean="0"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rPr>
              <a:t>         </a:t>
            </a:r>
          </a:p>
        </p:txBody>
      </p:sp>
      <p:pic>
        <p:nvPicPr>
          <p:cNvPr id="8" name="Picture 5149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214546" y="2285992"/>
            <a:ext cx="6715172" cy="4400541"/>
          </a:xfrm>
          <a:prstGeom prst="rect">
            <a:avLst/>
          </a:prstGeom>
          <a:noFill/>
        </p:spPr>
      </p:pic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9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42910" y="500042"/>
            <a:ext cx="7851648" cy="971544"/>
          </a:xfrm>
        </p:spPr>
        <p:txBody>
          <a:bodyPr>
            <a:normAutofit/>
          </a:bodyPr>
          <a:lstStyle/>
          <a:p>
            <a:pPr algn="ctr"/>
            <a:r>
              <a:rPr lang="es-ES" dirty="0" smtClean="0">
                <a:solidFill>
                  <a:srgbClr val="FFFF00"/>
                </a:solidFill>
              </a:rPr>
              <a:t>MANTENIMIENTO</a:t>
            </a:r>
            <a:endParaRPr lang="es-ES" dirty="0">
              <a:solidFill>
                <a:srgbClr val="FFFF00"/>
              </a:solidFill>
            </a:endParaRPr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428596" y="1500150"/>
            <a:ext cx="8572560" cy="5643626"/>
          </a:xfrm>
        </p:spPr>
        <p:txBody>
          <a:bodyPr>
            <a:normAutofit/>
          </a:bodyPr>
          <a:lstStyle/>
          <a:p>
            <a:pPr algn="l">
              <a:spcBef>
                <a:spcPct val="50000"/>
              </a:spcBef>
              <a:buClr>
                <a:srgbClr val="9900CC"/>
              </a:buClr>
              <a:buFont typeface="Wingdings" pitchFamily="2" charset="2"/>
              <a:buChar char="q"/>
            </a:pPr>
            <a:r>
              <a:rPr lang="es-ES" sz="28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s-ES" sz="2800" b="1" u="sng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Riego</a:t>
            </a:r>
          </a:p>
          <a:p>
            <a:pPr algn="l">
              <a:spcBef>
                <a:spcPct val="50000"/>
              </a:spcBef>
              <a:buClr>
                <a:srgbClr val="9900CC"/>
              </a:buClr>
              <a:buFont typeface="Wingdings" pitchFamily="2" charset="2"/>
              <a:buChar char="v"/>
            </a:pPr>
            <a:r>
              <a:rPr lang="es-ES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s-ES" sz="2000" b="1" u="sng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Índice</a:t>
            </a:r>
          </a:p>
          <a:p>
            <a:pPr marL="990600" lvl="1" indent="-533400" algn="l">
              <a:buClr>
                <a:schemeClr val="tx1"/>
              </a:buClr>
            </a:pPr>
            <a:r>
              <a:rPr lang="es-ES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2. El Agua</a:t>
            </a:r>
          </a:p>
          <a:p>
            <a:pPr algn="l">
              <a:spcBef>
                <a:spcPct val="50000"/>
              </a:spcBef>
              <a:buClr>
                <a:srgbClr val="9900CC"/>
              </a:buClr>
            </a:pPr>
            <a:r>
              <a:rPr lang="es-ES" sz="2000" b="1" dirty="0" smtClean="0"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rPr>
              <a:t>         </a:t>
            </a:r>
          </a:p>
        </p:txBody>
      </p:sp>
      <p:pic>
        <p:nvPicPr>
          <p:cNvPr id="5" name="Picture 4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>
          <a:xfrm>
            <a:off x="928662" y="2214554"/>
            <a:ext cx="7858180" cy="4484702"/>
          </a:xfrm>
          <a:prstGeom prst="rect">
            <a:avLst/>
          </a:prstGeom>
          <a:noFill/>
          <a:ln/>
        </p:spPr>
      </p:pic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9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42910" y="500042"/>
            <a:ext cx="7851648" cy="971544"/>
          </a:xfrm>
        </p:spPr>
        <p:txBody>
          <a:bodyPr>
            <a:normAutofit/>
          </a:bodyPr>
          <a:lstStyle/>
          <a:p>
            <a:pPr algn="ctr"/>
            <a:r>
              <a:rPr lang="es-ES" dirty="0" smtClean="0">
                <a:solidFill>
                  <a:srgbClr val="FFFF00"/>
                </a:solidFill>
              </a:rPr>
              <a:t>MANTENIMIENTO</a:t>
            </a:r>
            <a:endParaRPr lang="es-ES" dirty="0">
              <a:solidFill>
                <a:srgbClr val="FFFF00"/>
              </a:solidFill>
            </a:endParaRPr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428596" y="1500150"/>
            <a:ext cx="8572560" cy="5643626"/>
          </a:xfrm>
        </p:spPr>
        <p:txBody>
          <a:bodyPr>
            <a:normAutofit/>
          </a:bodyPr>
          <a:lstStyle/>
          <a:p>
            <a:pPr algn="l">
              <a:spcBef>
                <a:spcPct val="50000"/>
              </a:spcBef>
              <a:buClr>
                <a:srgbClr val="9900CC"/>
              </a:buClr>
              <a:buFont typeface="Wingdings" pitchFamily="2" charset="2"/>
              <a:buChar char="q"/>
            </a:pPr>
            <a:r>
              <a:rPr lang="es-ES" sz="28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s-ES" sz="2800" b="1" u="sng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Riego</a:t>
            </a:r>
          </a:p>
          <a:p>
            <a:pPr algn="l">
              <a:spcBef>
                <a:spcPct val="50000"/>
              </a:spcBef>
              <a:buClr>
                <a:srgbClr val="9900CC"/>
              </a:buClr>
              <a:buFont typeface="Wingdings" pitchFamily="2" charset="2"/>
              <a:buChar char="v"/>
            </a:pPr>
            <a:r>
              <a:rPr lang="es-ES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s-ES" sz="2000" b="1" u="sng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Índice</a:t>
            </a:r>
          </a:p>
          <a:p>
            <a:pPr marL="990600" lvl="1" indent="-533400" algn="l">
              <a:buClr>
                <a:schemeClr val="tx1"/>
              </a:buClr>
            </a:pPr>
            <a:r>
              <a:rPr lang="es-ES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2. El Agua</a:t>
            </a:r>
          </a:p>
          <a:p>
            <a:pPr algn="l">
              <a:spcBef>
                <a:spcPct val="50000"/>
              </a:spcBef>
              <a:buClr>
                <a:srgbClr val="9900CC"/>
              </a:buClr>
            </a:pPr>
            <a:r>
              <a:rPr lang="es-ES" sz="2000" b="1" dirty="0" smtClean="0"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rPr>
              <a:t>         </a:t>
            </a:r>
          </a:p>
        </p:txBody>
      </p:sp>
      <p:pic>
        <p:nvPicPr>
          <p:cNvPr id="6" name="Picture 4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>
          <a:xfrm>
            <a:off x="928662" y="2214554"/>
            <a:ext cx="7923210" cy="4475013"/>
          </a:xfrm>
          <a:prstGeom prst="rect">
            <a:avLst/>
          </a:prstGeom>
          <a:noFill/>
          <a:ln/>
        </p:spPr>
      </p:pic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9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42910" y="500042"/>
            <a:ext cx="7851648" cy="971544"/>
          </a:xfrm>
        </p:spPr>
        <p:txBody>
          <a:bodyPr>
            <a:normAutofit/>
          </a:bodyPr>
          <a:lstStyle/>
          <a:p>
            <a:pPr algn="ctr"/>
            <a:r>
              <a:rPr lang="es-ES" dirty="0" smtClean="0">
                <a:solidFill>
                  <a:srgbClr val="FFFF00"/>
                </a:solidFill>
              </a:rPr>
              <a:t>MANTENIMIENTO</a:t>
            </a:r>
            <a:endParaRPr lang="es-ES" dirty="0">
              <a:solidFill>
                <a:srgbClr val="FFFF00"/>
              </a:solidFill>
            </a:endParaRPr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428596" y="1500150"/>
            <a:ext cx="8572560" cy="5643626"/>
          </a:xfrm>
        </p:spPr>
        <p:txBody>
          <a:bodyPr>
            <a:normAutofit/>
          </a:bodyPr>
          <a:lstStyle/>
          <a:p>
            <a:pPr algn="l">
              <a:spcBef>
                <a:spcPct val="50000"/>
              </a:spcBef>
              <a:buClr>
                <a:srgbClr val="9900CC"/>
              </a:buClr>
              <a:buFont typeface="Wingdings" pitchFamily="2" charset="2"/>
              <a:buChar char="q"/>
            </a:pPr>
            <a:r>
              <a:rPr lang="es-ES" sz="28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s-ES" sz="2800" b="1" u="sng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Riego</a:t>
            </a:r>
          </a:p>
          <a:p>
            <a:pPr algn="l">
              <a:spcBef>
                <a:spcPct val="50000"/>
              </a:spcBef>
              <a:buClr>
                <a:srgbClr val="9900CC"/>
              </a:buClr>
              <a:buFont typeface="Wingdings" pitchFamily="2" charset="2"/>
              <a:buChar char="v"/>
            </a:pPr>
            <a:r>
              <a:rPr lang="es-ES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s-ES" sz="2000" b="1" u="sng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Índice</a:t>
            </a:r>
          </a:p>
          <a:p>
            <a:pPr marL="990600" lvl="1" indent="-533400" algn="l">
              <a:buClr>
                <a:schemeClr val="tx1"/>
              </a:buClr>
            </a:pPr>
            <a:r>
              <a:rPr lang="es-ES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2. El Agua</a:t>
            </a:r>
          </a:p>
          <a:p>
            <a:pPr algn="l">
              <a:spcBef>
                <a:spcPct val="50000"/>
              </a:spcBef>
              <a:buClr>
                <a:srgbClr val="9900CC"/>
              </a:buClr>
            </a:pPr>
            <a:r>
              <a:rPr lang="es-ES" sz="2000" b="1" dirty="0" smtClean="0"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rPr>
              <a:t>         </a:t>
            </a:r>
          </a:p>
        </p:txBody>
      </p:sp>
      <p:graphicFrame>
        <p:nvGraphicFramePr>
          <p:cNvPr id="5" name="4 Tabla"/>
          <p:cNvGraphicFramePr>
            <a:graphicFrameLocks noGrp="1"/>
          </p:cNvGraphicFramePr>
          <p:nvPr/>
        </p:nvGraphicFramePr>
        <p:xfrm>
          <a:off x="1571604" y="2928934"/>
          <a:ext cx="6643735" cy="3599186"/>
        </p:xfrm>
        <a:graphic>
          <a:graphicData uri="http://schemas.openxmlformats.org/drawingml/2006/table">
            <a:tbl>
              <a:tblPr firstRow="1" bandRow="1">
                <a:tableStyleId>{93296810-A885-4BE3-A3E7-6D5BEEA58F35}</a:tableStyleId>
              </a:tblPr>
              <a:tblGrid>
                <a:gridCol w="1328747"/>
                <a:gridCol w="1328747"/>
                <a:gridCol w="1328747"/>
                <a:gridCol w="1328747"/>
                <a:gridCol w="1328747"/>
              </a:tblGrid>
              <a:tr h="869602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lt"/>
                          <a:cs typeface="Times New Roman" pitchFamily="18" charset="0"/>
                        </a:rPr>
                        <a:t>ZONAS DE JUEGO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lt"/>
                      </a:endParaRPr>
                    </a:p>
                  </a:txBody>
                  <a:tcPr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lt"/>
                          <a:cs typeface="Times New Roman" pitchFamily="18" charset="0"/>
                        </a:rPr>
                        <a:t>DOSIS BRUTA</a:t>
                      </a:r>
                      <a:endParaRPr kumimoji="0" lang="es-ES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lt"/>
                        <a:cs typeface="Times New Roman" pitchFamily="18" charset="0"/>
                      </a:endParaRP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lt"/>
                          <a:cs typeface="Times New Roman" pitchFamily="18" charset="0"/>
                        </a:rPr>
                        <a:t>ANUAL</a:t>
                      </a:r>
                      <a:endParaRPr kumimoji="0" lang="en-US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lt"/>
                      </a:endParaRPr>
                    </a:p>
                  </a:txBody>
                  <a:tcPr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lt"/>
                          <a:cs typeface="Times New Roman" pitchFamily="18" charset="0"/>
                        </a:rPr>
                        <a:t>SUPERFICIE</a:t>
                      </a:r>
                      <a:endParaRPr kumimoji="0" lang="en-US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lt"/>
                      </a:endParaRPr>
                    </a:p>
                  </a:txBody>
                  <a:tcPr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lt"/>
                          <a:cs typeface="Times New Roman" pitchFamily="18" charset="0"/>
                        </a:rPr>
                        <a:t>LITROS ANUAL</a:t>
                      </a:r>
                      <a:endParaRPr kumimoji="0" lang="en-US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lt"/>
                      </a:endParaRPr>
                    </a:p>
                  </a:txBody>
                  <a:tcPr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lt"/>
                          <a:cs typeface="Times New Roman" pitchFamily="18" charset="0"/>
                        </a:rPr>
                        <a:t>m</a:t>
                      </a:r>
                      <a:r>
                        <a:rPr kumimoji="0" lang="en-US" sz="1400" b="1" i="0" u="none" strike="noStrike" cap="none" normalizeH="0" baseline="3000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lt"/>
                          <a:cs typeface="Times New Roman" pitchFamily="18" charset="0"/>
                        </a:rPr>
                        <a:t>3</a:t>
                      </a:r>
                      <a:r>
                        <a:rPr kumimoji="0" lang="en-US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lt"/>
                          <a:cs typeface="Times New Roman" pitchFamily="18" charset="0"/>
                        </a:rPr>
                        <a:t> ANUAL</a:t>
                      </a:r>
                      <a:endParaRPr kumimoji="0" lang="en-US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lt"/>
                      </a:endParaRPr>
                    </a:p>
                  </a:txBody>
                  <a:tcPr anchor="ctr" horzOverflow="overflow"/>
                </a:tc>
              </a:tr>
              <a:tr h="44084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50000"/>
                            </a:schemeClr>
                          </a:solidFill>
                          <a:effectLst/>
                          <a:latin typeface="+mj-lt"/>
                          <a:cs typeface="Times New Roman" pitchFamily="18" charset="0"/>
                        </a:rPr>
                        <a:t>GREEN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>
                            <a:lumMod val="50000"/>
                          </a:schemeClr>
                        </a:solidFill>
                        <a:effectLst/>
                        <a:latin typeface="+mj-lt"/>
                      </a:endParaRPr>
                    </a:p>
                  </a:txBody>
                  <a:tcPr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>
                              <a:lumMod val="50000"/>
                            </a:schemeClr>
                          </a:solidFill>
                          <a:effectLst/>
                          <a:latin typeface="+mj-lt"/>
                          <a:cs typeface="Times New Roman" pitchFamily="18" charset="0"/>
                        </a:rPr>
                        <a:t>1,165</a:t>
                      </a:r>
                      <a:endParaRPr kumimoji="0" lang="en-US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>
                            <a:lumMod val="50000"/>
                          </a:schemeClr>
                        </a:solidFill>
                        <a:effectLst/>
                        <a:latin typeface="+mj-lt"/>
                      </a:endParaRPr>
                    </a:p>
                  </a:txBody>
                  <a:tcPr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>
                              <a:lumMod val="50000"/>
                            </a:schemeClr>
                          </a:solidFill>
                          <a:effectLst/>
                          <a:latin typeface="+mj-lt"/>
                          <a:cs typeface="Times New Roman" pitchFamily="18" charset="0"/>
                        </a:rPr>
                        <a:t>10,000</a:t>
                      </a:r>
                      <a:endParaRPr kumimoji="0" lang="en-US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>
                            <a:lumMod val="50000"/>
                          </a:schemeClr>
                        </a:solidFill>
                        <a:effectLst/>
                        <a:latin typeface="+mj-lt"/>
                      </a:endParaRPr>
                    </a:p>
                  </a:txBody>
                  <a:tcPr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>
                              <a:lumMod val="50000"/>
                            </a:schemeClr>
                          </a:solidFill>
                          <a:effectLst/>
                          <a:latin typeface="+mj-lt"/>
                          <a:cs typeface="Times New Roman" pitchFamily="18" charset="0"/>
                        </a:rPr>
                        <a:t>11,650,000</a:t>
                      </a:r>
                      <a:endParaRPr kumimoji="0" lang="en-US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>
                            <a:lumMod val="50000"/>
                          </a:schemeClr>
                        </a:solidFill>
                        <a:effectLst/>
                        <a:latin typeface="+mj-lt"/>
                      </a:endParaRPr>
                    </a:p>
                  </a:txBody>
                  <a:tcPr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>
                              <a:lumMod val="50000"/>
                            </a:schemeClr>
                          </a:solidFill>
                          <a:effectLst/>
                          <a:latin typeface="+mj-lt"/>
                          <a:cs typeface="Times New Roman" pitchFamily="18" charset="0"/>
                        </a:rPr>
                        <a:t>11,650</a:t>
                      </a:r>
                      <a:endParaRPr kumimoji="0" lang="en-US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>
                            <a:lumMod val="50000"/>
                          </a:schemeClr>
                        </a:solidFill>
                        <a:effectLst/>
                        <a:latin typeface="+mj-lt"/>
                      </a:endParaRPr>
                    </a:p>
                  </a:txBody>
                  <a:tcPr anchor="ctr" horzOverflow="overflow"/>
                </a:tc>
              </a:tr>
              <a:tr h="44084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50000"/>
                            </a:schemeClr>
                          </a:solidFill>
                          <a:effectLst/>
                          <a:latin typeface="+mj-lt"/>
                          <a:cs typeface="Times New Roman" pitchFamily="18" charset="0"/>
                        </a:rPr>
                        <a:t>TEE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>
                            <a:lumMod val="50000"/>
                          </a:schemeClr>
                        </a:solidFill>
                        <a:effectLst/>
                        <a:latin typeface="+mj-lt"/>
                      </a:endParaRPr>
                    </a:p>
                  </a:txBody>
                  <a:tcPr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>
                              <a:lumMod val="50000"/>
                            </a:schemeClr>
                          </a:solidFill>
                          <a:effectLst/>
                          <a:latin typeface="+mj-lt"/>
                          <a:cs typeface="Times New Roman" pitchFamily="18" charset="0"/>
                        </a:rPr>
                        <a:t>1,064</a:t>
                      </a:r>
                      <a:endParaRPr kumimoji="0" lang="en-US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>
                            <a:lumMod val="50000"/>
                          </a:schemeClr>
                        </a:solidFill>
                        <a:effectLst/>
                        <a:latin typeface="+mj-lt"/>
                      </a:endParaRPr>
                    </a:p>
                  </a:txBody>
                  <a:tcPr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>
                              <a:lumMod val="50000"/>
                            </a:schemeClr>
                          </a:solidFill>
                          <a:effectLst/>
                          <a:latin typeface="+mj-lt"/>
                          <a:cs typeface="Times New Roman" pitchFamily="18" charset="0"/>
                        </a:rPr>
                        <a:t>20,000</a:t>
                      </a:r>
                      <a:endParaRPr kumimoji="0" lang="en-US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>
                            <a:lumMod val="50000"/>
                          </a:schemeClr>
                        </a:solidFill>
                        <a:effectLst/>
                        <a:latin typeface="+mj-lt"/>
                      </a:endParaRPr>
                    </a:p>
                  </a:txBody>
                  <a:tcPr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>
                              <a:lumMod val="50000"/>
                            </a:schemeClr>
                          </a:solidFill>
                          <a:effectLst/>
                          <a:latin typeface="+mj-lt"/>
                          <a:cs typeface="Times New Roman" pitchFamily="18" charset="0"/>
                        </a:rPr>
                        <a:t>21,280,000</a:t>
                      </a:r>
                      <a:endParaRPr kumimoji="0" lang="en-US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>
                            <a:lumMod val="50000"/>
                          </a:schemeClr>
                        </a:solidFill>
                        <a:effectLst/>
                        <a:latin typeface="+mj-lt"/>
                      </a:endParaRPr>
                    </a:p>
                  </a:txBody>
                  <a:tcPr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>
                              <a:lumMod val="50000"/>
                            </a:schemeClr>
                          </a:solidFill>
                          <a:effectLst/>
                          <a:latin typeface="+mj-lt"/>
                          <a:cs typeface="Times New Roman" pitchFamily="18" charset="0"/>
                        </a:rPr>
                        <a:t>21,280</a:t>
                      </a:r>
                      <a:endParaRPr kumimoji="0" lang="en-US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>
                            <a:lumMod val="50000"/>
                          </a:schemeClr>
                        </a:solidFill>
                        <a:effectLst/>
                        <a:latin typeface="+mj-lt"/>
                      </a:endParaRPr>
                    </a:p>
                  </a:txBody>
                  <a:tcPr anchor="ctr" horzOverflow="overflow"/>
                </a:tc>
              </a:tr>
              <a:tr h="61596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>
                              <a:lumMod val="50000"/>
                            </a:schemeClr>
                          </a:solidFill>
                          <a:effectLst/>
                          <a:latin typeface="+mj-lt"/>
                          <a:cs typeface="Times New Roman" pitchFamily="18" charset="0"/>
                        </a:rPr>
                        <a:t>CALLE</a:t>
                      </a:r>
                      <a:endParaRPr kumimoji="0" lang="en-US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>
                            <a:lumMod val="50000"/>
                          </a:schemeClr>
                        </a:solidFill>
                        <a:effectLst/>
                        <a:latin typeface="+mj-lt"/>
                      </a:endParaRPr>
                    </a:p>
                  </a:txBody>
                  <a:tcPr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>
                              <a:lumMod val="50000"/>
                            </a:schemeClr>
                          </a:solidFill>
                          <a:effectLst/>
                          <a:latin typeface="+mj-lt"/>
                          <a:cs typeface="Times New Roman" pitchFamily="18" charset="0"/>
                        </a:rPr>
                        <a:t>912</a:t>
                      </a:r>
                      <a:endParaRPr kumimoji="0" lang="en-US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>
                            <a:lumMod val="50000"/>
                          </a:schemeClr>
                        </a:solidFill>
                        <a:effectLst/>
                        <a:latin typeface="+mj-lt"/>
                      </a:endParaRPr>
                    </a:p>
                  </a:txBody>
                  <a:tcPr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50000"/>
                            </a:schemeClr>
                          </a:solidFill>
                          <a:effectLst/>
                          <a:latin typeface="+mj-lt"/>
                          <a:cs typeface="Times New Roman" pitchFamily="18" charset="0"/>
                        </a:rPr>
                        <a:t>200,000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>
                            <a:lumMod val="50000"/>
                          </a:schemeClr>
                        </a:solidFill>
                        <a:effectLst/>
                        <a:latin typeface="+mj-lt"/>
                      </a:endParaRPr>
                    </a:p>
                  </a:txBody>
                  <a:tcPr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>
                              <a:lumMod val="50000"/>
                            </a:schemeClr>
                          </a:solidFill>
                          <a:effectLst/>
                          <a:latin typeface="+mj-lt"/>
                          <a:cs typeface="Times New Roman" pitchFamily="18" charset="0"/>
                        </a:rPr>
                        <a:t>182,400,000</a:t>
                      </a:r>
                      <a:endParaRPr kumimoji="0" lang="en-US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>
                            <a:lumMod val="50000"/>
                          </a:schemeClr>
                        </a:solidFill>
                        <a:effectLst/>
                        <a:latin typeface="+mj-lt"/>
                      </a:endParaRPr>
                    </a:p>
                  </a:txBody>
                  <a:tcPr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>
                              <a:lumMod val="50000"/>
                            </a:schemeClr>
                          </a:solidFill>
                          <a:effectLst/>
                          <a:latin typeface="+mj-lt"/>
                          <a:cs typeface="Times New Roman" pitchFamily="18" charset="0"/>
                        </a:rPr>
                        <a:t>182,400</a:t>
                      </a:r>
                      <a:endParaRPr kumimoji="0" lang="en-US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>
                            <a:lumMod val="50000"/>
                          </a:schemeClr>
                        </a:solidFill>
                        <a:effectLst/>
                        <a:latin typeface="+mj-lt"/>
                      </a:endParaRPr>
                    </a:p>
                  </a:txBody>
                  <a:tcPr anchor="ctr" horzOverflow="overflow"/>
                </a:tc>
              </a:tr>
              <a:tr h="61596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>
                              <a:lumMod val="50000"/>
                            </a:schemeClr>
                          </a:solidFill>
                          <a:effectLst/>
                          <a:latin typeface="+mj-lt"/>
                          <a:cs typeface="Times New Roman" pitchFamily="18" charset="0"/>
                        </a:rPr>
                        <a:t>ROUGH</a:t>
                      </a:r>
                      <a:endParaRPr kumimoji="0" lang="en-US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>
                            <a:lumMod val="50000"/>
                          </a:schemeClr>
                        </a:solidFill>
                        <a:effectLst/>
                        <a:latin typeface="+mj-lt"/>
                      </a:endParaRPr>
                    </a:p>
                  </a:txBody>
                  <a:tcPr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>
                              <a:lumMod val="50000"/>
                            </a:schemeClr>
                          </a:solidFill>
                          <a:effectLst/>
                          <a:latin typeface="+mj-lt"/>
                          <a:cs typeface="Times New Roman" pitchFamily="18" charset="0"/>
                        </a:rPr>
                        <a:t>709</a:t>
                      </a:r>
                      <a:endParaRPr kumimoji="0" lang="en-US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>
                            <a:lumMod val="50000"/>
                          </a:schemeClr>
                        </a:solidFill>
                        <a:effectLst/>
                        <a:latin typeface="+mj-lt"/>
                      </a:endParaRPr>
                    </a:p>
                  </a:txBody>
                  <a:tcPr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>
                              <a:lumMod val="50000"/>
                            </a:schemeClr>
                          </a:solidFill>
                          <a:effectLst/>
                          <a:latin typeface="+mj-lt"/>
                          <a:cs typeface="Times New Roman" pitchFamily="18" charset="0"/>
                        </a:rPr>
                        <a:t>100,000</a:t>
                      </a:r>
                      <a:endParaRPr kumimoji="0" lang="en-US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>
                            <a:lumMod val="50000"/>
                          </a:schemeClr>
                        </a:solidFill>
                        <a:effectLst/>
                        <a:latin typeface="+mj-lt"/>
                      </a:endParaRPr>
                    </a:p>
                  </a:txBody>
                  <a:tcPr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>
                              <a:lumMod val="50000"/>
                            </a:schemeClr>
                          </a:solidFill>
                          <a:effectLst/>
                          <a:latin typeface="+mj-lt"/>
                          <a:cs typeface="Times New Roman" pitchFamily="18" charset="0"/>
                        </a:rPr>
                        <a:t>106,350,000</a:t>
                      </a:r>
                      <a:endParaRPr kumimoji="0" lang="en-US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>
                            <a:lumMod val="50000"/>
                          </a:schemeClr>
                        </a:solidFill>
                        <a:effectLst/>
                        <a:latin typeface="+mj-lt"/>
                      </a:endParaRPr>
                    </a:p>
                  </a:txBody>
                  <a:tcPr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>
                              <a:lumMod val="50000"/>
                            </a:schemeClr>
                          </a:solidFill>
                          <a:effectLst/>
                          <a:latin typeface="+mj-lt"/>
                          <a:cs typeface="Times New Roman" pitchFamily="18" charset="0"/>
                        </a:rPr>
                        <a:t>106,350</a:t>
                      </a:r>
                      <a:endParaRPr kumimoji="0" lang="en-US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>
                            <a:lumMod val="50000"/>
                          </a:schemeClr>
                        </a:solidFill>
                        <a:effectLst/>
                        <a:latin typeface="+mj-lt"/>
                      </a:endParaRPr>
                    </a:p>
                  </a:txBody>
                  <a:tcPr anchor="ctr" horzOverflow="overflow"/>
                </a:tc>
              </a:tr>
              <a:tr h="61596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50000"/>
                            </a:schemeClr>
                          </a:solidFill>
                          <a:effectLst/>
                          <a:latin typeface="+mj-lt"/>
                          <a:cs typeface="Times New Roman" pitchFamily="18" charset="0"/>
                        </a:rPr>
                        <a:t>TOTAL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>
                            <a:lumMod val="50000"/>
                          </a:schemeClr>
                        </a:solidFill>
                        <a:effectLst/>
                        <a:latin typeface="+mj-lt"/>
                      </a:endParaRPr>
                    </a:p>
                  </a:txBody>
                  <a:tcPr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es-E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>
                            <a:lumMod val="50000"/>
                          </a:schemeClr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+mj-lt"/>
                      </a:endParaRPr>
                    </a:p>
                  </a:txBody>
                  <a:tcPr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50000"/>
                            </a:schemeClr>
                          </a:solidFill>
                          <a:effectLst/>
                          <a:latin typeface="+mj-lt"/>
                          <a:cs typeface="Times New Roman" pitchFamily="18" charset="0"/>
                        </a:rPr>
                        <a:t>3,300,000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>
                            <a:lumMod val="50000"/>
                          </a:schemeClr>
                        </a:solidFill>
                        <a:effectLst/>
                        <a:latin typeface="+mj-lt"/>
                      </a:endParaRPr>
                    </a:p>
                  </a:txBody>
                  <a:tcPr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50000"/>
                            </a:schemeClr>
                          </a:solidFill>
                          <a:effectLst/>
                          <a:latin typeface="+mj-lt"/>
                          <a:cs typeface="Times New Roman" pitchFamily="18" charset="0"/>
                        </a:rPr>
                        <a:t>321,680,000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>
                            <a:lumMod val="50000"/>
                          </a:schemeClr>
                        </a:solidFill>
                        <a:effectLst/>
                        <a:latin typeface="+mj-lt"/>
                      </a:endParaRPr>
                    </a:p>
                  </a:txBody>
                  <a:tcPr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50000"/>
                            </a:schemeClr>
                          </a:solidFill>
                          <a:effectLst/>
                          <a:latin typeface="+mj-lt"/>
                          <a:cs typeface="Times New Roman" pitchFamily="18" charset="0"/>
                        </a:rPr>
                        <a:t>321,680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>
                            <a:lumMod val="50000"/>
                          </a:schemeClr>
                        </a:solidFill>
                        <a:effectLst/>
                        <a:latin typeface="+mj-lt"/>
                      </a:endParaRPr>
                    </a:p>
                  </a:txBody>
                  <a:tcPr anchor="ctr" horzOverflow="overflow"/>
                </a:tc>
              </a:tr>
            </a:tbl>
          </a:graphicData>
        </a:graphic>
      </p:graphicFrame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10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42910" y="500042"/>
            <a:ext cx="7851648" cy="971544"/>
          </a:xfrm>
        </p:spPr>
        <p:txBody>
          <a:bodyPr>
            <a:normAutofit/>
          </a:bodyPr>
          <a:lstStyle/>
          <a:p>
            <a:pPr algn="ctr"/>
            <a:r>
              <a:rPr lang="es-ES" dirty="0" smtClean="0">
                <a:solidFill>
                  <a:srgbClr val="FFFF00"/>
                </a:solidFill>
              </a:rPr>
              <a:t>MANTENIMIENTO</a:t>
            </a:r>
            <a:endParaRPr lang="es-ES" dirty="0">
              <a:solidFill>
                <a:srgbClr val="FFFF00"/>
              </a:solidFill>
            </a:endParaRPr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428596" y="1500150"/>
            <a:ext cx="8572560" cy="5643626"/>
          </a:xfrm>
        </p:spPr>
        <p:txBody>
          <a:bodyPr>
            <a:normAutofit/>
          </a:bodyPr>
          <a:lstStyle/>
          <a:p>
            <a:pPr algn="l">
              <a:spcBef>
                <a:spcPct val="50000"/>
              </a:spcBef>
              <a:buClr>
                <a:srgbClr val="9900CC"/>
              </a:buClr>
              <a:buFont typeface="Wingdings" pitchFamily="2" charset="2"/>
              <a:buChar char="q"/>
            </a:pPr>
            <a:r>
              <a:rPr lang="es-ES" sz="28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s-ES" sz="2800" b="1" u="sng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Riego</a:t>
            </a:r>
          </a:p>
          <a:p>
            <a:pPr algn="l">
              <a:spcBef>
                <a:spcPct val="50000"/>
              </a:spcBef>
              <a:buClr>
                <a:srgbClr val="9900CC"/>
              </a:buClr>
              <a:buFont typeface="Wingdings" pitchFamily="2" charset="2"/>
              <a:buChar char="v"/>
            </a:pPr>
            <a:r>
              <a:rPr lang="es-ES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s-ES" sz="2000" b="1" u="sng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Índice</a:t>
            </a:r>
          </a:p>
          <a:p>
            <a:pPr marL="990600" lvl="1" indent="-533400" algn="l">
              <a:buClr>
                <a:schemeClr val="tx1"/>
              </a:buClr>
            </a:pPr>
            <a:r>
              <a:rPr lang="es-ES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2. El Agua</a:t>
            </a:r>
          </a:p>
          <a:p>
            <a:pPr algn="l">
              <a:spcBef>
                <a:spcPct val="50000"/>
              </a:spcBef>
              <a:buClr>
                <a:srgbClr val="9900CC"/>
              </a:buClr>
            </a:pPr>
            <a:r>
              <a:rPr lang="es-ES" sz="2000" b="1" dirty="0" smtClean="0"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rPr>
              <a:t>         </a:t>
            </a:r>
          </a:p>
        </p:txBody>
      </p:sp>
      <p:sp>
        <p:nvSpPr>
          <p:cNvPr id="6" name="Rectangle 5"/>
          <p:cNvSpPr>
            <a:spLocks noRot="1" noChangeArrowheads="1"/>
          </p:cNvSpPr>
          <p:nvPr/>
        </p:nvSpPr>
        <p:spPr bwMode="auto">
          <a:xfrm>
            <a:off x="2285984" y="2786058"/>
            <a:ext cx="6000792" cy="504825"/>
          </a:xfrm>
          <a:prstGeom prst="rect">
            <a:avLst/>
          </a:prstGeom>
          <a:solidFill>
            <a:srgbClr val="99CCFF">
              <a:alpha val="67000"/>
            </a:srgbClr>
          </a:solidFill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marL="342900" indent="-342900">
              <a:spcBef>
                <a:spcPct val="20000"/>
              </a:spcBef>
              <a:buClr>
                <a:schemeClr val="bg2"/>
              </a:buClr>
              <a:buFont typeface="Wingdings" pitchFamily="2" charset="2"/>
              <a:buNone/>
            </a:pPr>
            <a:r>
              <a:rPr lang="es-ES" sz="2000" b="1" i="1" dirty="0">
                <a:effectLst>
                  <a:outerShdw blurRad="38100" dist="38100" dir="2700000" algn="tl">
                    <a:srgbClr val="000000"/>
                  </a:outerShdw>
                </a:effectLst>
              </a:rPr>
              <a:t>Cantidad de agua: ¿Qué volumen de agua aplico?</a:t>
            </a:r>
          </a:p>
        </p:txBody>
      </p:sp>
      <p:sp>
        <p:nvSpPr>
          <p:cNvPr id="7" name="Text Box 6"/>
          <p:cNvSpPr txBox="1">
            <a:spLocks noChangeArrowheads="1"/>
          </p:cNvSpPr>
          <p:nvPr/>
        </p:nvSpPr>
        <p:spPr bwMode="auto">
          <a:xfrm>
            <a:off x="1928794" y="3786190"/>
            <a:ext cx="6643734" cy="2385268"/>
          </a:xfrm>
          <a:prstGeom prst="rect">
            <a:avLst/>
          </a:prstGeom>
          <a:gradFill rotWithShape="1">
            <a:gsLst>
              <a:gs pos="0">
                <a:srgbClr val="99CCFF">
                  <a:alpha val="72000"/>
                </a:srgbClr>
              </a:gs>
              <a:gs pos="50000">
                <a:srgbClr val="99CCFF">
                  <a:gamma/>
                  <a:tint val="0"/>
                  <a:invGamma/>
                </a:srgbClr>
              </a:gs>
              <a:gs pos="100000">
                <a:srgbClr val="99CCFF">
                  <a:alpha val="72000"/>
                </a:srgbClr>
              </a:gs>
            </a:gsLst>
            <a:lin ang="18900000" scaled="1"/>
          </a:gradFill>
          <a:ln w="28575">
            <a:solidFill>
              <a:srgbClr val="008000"/>
            </a:solidFill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indent="355600">
              <a:spcBef>
                <a:spcPts val="600"/>
              </a:spcBef>
              <a:spcAft>
                <a:spcPts val="600"/>
              </a:spcAft>
              <a:buClr>
                <a:schemeClr val="bg2"/>
              </a:buClr>
              <a:buFont typeface="Wingdings" pitchFamily="2" charset="2"/>
              <a:buNone/>
              <a:tabLst>
                <a:tab pos="273050" algn="l"/>
              </a:tabLst>
            </a:pPr>
            <a:r>
              <a:rPr lang="es-ES" sz="1600" b="1" dirty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6. Dosis de agua neta: ET0 – lluvia efectiva</a:t>
            </a:r>
          </a:p>
          <a:p>
            <a:pPr indent="355600">
              <a:spcBef>
                <a:spcPts val="600"/>
              </a:spcBef>
              <a:spcAft>
                <a:spcPts val="600"/>
              </a:spcAft>
              <a:buClr>
                <a:schemeClr val="bg2"/>
              </a:buClr>
              <a:buFont typeface="Wingdings" pitchFamily="2" charset="2"/>
              <a:buNone/>
              <a:tabLst>
                <a:tab pos="273050" algn="l"/>
              </a:tabLst>
            </a:pPr>
            <a:r>
              <a:rPr lang="es-ES" sz="1600" b="1" dirty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7. Dosis bruta = dosis neta / 0.85</a:t>
            </a:r>
          </a:p>
          <a:p>
            <a:pPr indent="355600">
              <a:spcBef>
                <a:spcPts val="600"/>
              </a:spcBef>
              <a:spcAft>
                <a:spcPts val="600"/>
              </a:spcAft>
              <a:buClr>
                <a:schemeClr val="bg2"/>
              </a:buClr>
              <a:buFont typeface="Wingdings" pitchFamily="2" charset="2"/>
              <a:buNone/>
              <a:tabLst>
                <a:tab pos="273050" algn="l"/>
              </a:tabLst>
            </a:pPr>
            <a:r>
              <a:rPr lang="es-ES" sz="1600" b="1" dirty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(ver cuadro pág. 7)</a:t>
            </a:r>
          </a:p>
          <a:p>
            <a:pPr indent="355600">
              <a:spcBef>
                <a:spcPts val="600"/>
              </a:spcBef>
              <a:spcAft>
                <a:spcPts val="600"/>
              </a:spcAft>
              <a:buClr>
                <a:schemeClr val="bg2"/>
              </a:buClr>
              <a:buFont typeface="Wingdings" pitchFamily="2" charset="2"/>
              <a:buNone/>
              <a:tabLst>
                <a:tab pos="273050" algn="l"/>
              </a:tabLst>
            </a:pPr>
            <a:r>
              <a:rPr lang="es-ES" sz="1600" b="1" dirty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8. Cálculo de la dosis bruta aplicando el correcto final</a:t>
            </a:r>
          </a:p>
          <a:p>
            <a:pPr indent="355600">
              <a:spcBef>
                <a:spcPts val="600"/>
              </a:spcBef>
              <a:spcAft>
                <a:spcPts val="600"/>
              </a:spcAft>
              <a:buClr>
                <a:schemeClr val="bg2"/>
              </a:buClr>
              <a:buFont typeface="Wingdings" pitchFamily="2" charset="2"/>
              <a:buNone/>
              <a:tabLst>
                <a:tab pos="273050" algn="l"/>
              </a:tabLst>
            </a:pPr>
            <a:r>
              <a:rPr lang="es-ES" sz="1600" b="1" dirty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9. Cálculo de la dosis bruta anual de las superficies totales</a:t>
            </a:r>
          </a:p>
          <a:p>
            <a:pPr indent="355600">
              <a:spcBef>
                <a:spcPct val="50000"/>
              </a:spcBef>
              <a:spcAft>
                <a:spcPct val="50000"/>
              </a:spcAft>
              <a:buClr>
                <a:schemeClr val="bg2"/>
              </a:buClr>
              <a:buFont typeface="Wingdings" pitchFamily="2" charset="2"/>
              <a:buNone/>
              <a:tabLst>
                <a:tab pos="273050" algn="l"/>
              </a:tabLst>
            </a:pPr>
            <a:endParaRPr lang="es-ES" sz="1600" b="1" dirty="0">
              <a:solidFill>
                <a:srgbClr val="000000"/>
              </a:solidFill>
            </a:endParaRPr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6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8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0" dur="20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build="p" animBg="1"/>
      <p:bldP spid="7" grpId="0" animBg="1"/>
    </p:bldLst>
  </p:timing>
</p:sld>
</file>

<file path=ppt/slides/slide10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42910" y="500042"/>
            <a:ext cx="7851648" cy="971544"/>
          </a:xfrm>
        </p:spPr>
        <p:txBody>
          <a:bodyPr>
            <a:normAutofit/>
          </a:bodyPr>
          <a:lstStyle/>
          <a:p>
            <a:pPr algn="ctr"/>
            <a:r>
              <a:rPr lang="es-ES" dirty="0" smtClean="0">
                <a:solidFill>
                  <a:srgbClr val="FFFF00"/>
                </a:solidFill>
              </a:rPr>
              <a:t>MANTENIMIENTO</a:t>
            </a:r>
            <a:endParaRPr lang="es-ES" dirty="0">
              <a:solidFill>
                <a:srgbClr val="FFFF00"/>
              </a:solidFill>
            </a:endParaRPr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642910" y="1500150"/>
            <a:ext cx="8286808" cy="5643626"/>
          </a:xfrm>
        </p:spPr>
        <p:txBody>
          <a:bodyPr>
            <a:normAutofit fontScale="25000" lnSpcReduction="20000"/>
          </a:bodyPr>
          <a:lstStyle/>
          <a:p>
            <a:pPr algn="l">
              <a:spcBef>
                <a:spcPct val="50000"/>
              </a:spcBef>
              <a:buClr>
                <a:srgbClr val="9900CC"/>
              </a:buClr>
              <a:buFont typeface="Wingdings" pitchFamily="2" charset="2"/>
              <a:buChar char="q"/>
            </a:pPr>
            <a:r>
              <a:rPr lang="es-ES" sz="112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s-ES" sz="11200" b="1" u="sng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Aireación</a:t>
            </a:r>
            <a:endParaRPr lang="es-ES" sz="8000" b="1" u="sng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l">
              <a:spcBef>
                <a:spcPct val="50000"/>
              </a:spcBef>
              <a:buClr>
                <a:srgbClr val="9900CC"/>
              </a:buClr>
            </a:pPr>
            <a:r>
              <a:rPr lang="es-ES" sz="8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→ Con la aireación lo que se pretende es: </a:t>
            </a:r>
          </a:p>
          <a:p>
            <a:pPr algn="l">
              <a:spcBef>
                <a:spcPct val="50000"/>
              </a:spcBef>
              <a:buClr>
                <a:srgbClr val="9900CC"/>
              </a:buClr>
            </a:pPr>
            <a:r>
              <a:rPr lang="es-ES" sz="8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        Controlar la M.O.</a:t>
            </a:r>
          </a:p>
          <a:p>
            <a:pPr algn="l">
              <a:spcBef>
                <a:spcPct val="50000"/>
              </a:spcBef>
              <a:buClr>
                <a:srgbClr val="9900CC"/>
              </a:buClr>
            </a:pPr>
            <a:r>
              <a:rPr lang="es-ES" sz="8000" b="1" dirty="0" smtClean="0"/>
              <a:t>            </a:t>
            </a:r>
            <a:r>
              <a:rPr lang="es-ES" sz="8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Mejora de la infiltración a través del perfil del suelo</a:t>
            </a:r>
          </a:p>
          <a:p>
            <a:pPr algn="l">
              <a:spcBef>
                <a:spcPct val="50000"/>
              </a:spcBef>
              <a:buClr>
                <a:srgbClr val="9900CC"/>
              </a:buClr>
            </a:pPr>
            <a:r>
              <a:rPr lang="es-ES" sz="8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        Reducción de la compactación</a:t>
            </a:r>
            <a:endParaRPr lang="es-ES" sz="80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Calibri"/>
            </a:endParaRPr>
          </a:p>
          <a:p>
            <a:pPr algn="l">
              <a:spcBef>
                <a:spcPct val="50000"/>
              </a:spcBef>
              <a:buClr>
                <a:srgbClr val="9900CC"/>
              </a:buClr>
            </a:pPr>
            <a:r>
              <a:rPr lang="es-ES" sz="8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→ La M.O. no descompuesta entre la cubierta vegetal y el suelo</a:t>
            </a:r>
          </a:p>
          <a:p>
            <a:pPr algn="l">
              <a:spcBef>
                <a:spcPct val="50000"/>
              </a:spcBef>
              <a:buClr>
                <a:srgbClr val="9900CC"/>
              </a:buClr>
            </a:pPr>
            <a:r>
              <a:rPr lang="es-ES" sz="8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           Fieltro, colchón o </a:t>
            </a:r>
            <a:r>
              <a:rPr lang="es-ES" sz="8000" b="1" i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Thatch</a:t>
            </a:r>
            <a:endParaRPr lang="es-ES" sz="8000" b="1" i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Calibri"/>
            </a:endParaRPr>
          </a:p>
          <a:p>
            <a:pPr algn="l">
              <a:spcBef>
                <a:spcPct val="50000"/>
              </a:spcBef>
              <a:buClr>
                <a:srgbClr val="9900CC"/>
              </a:buClr>
            </a:pPr>
            <a:r>
              <a:rPr lang="es-ES" sz="8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→</a:t>
            </a:r>
            <a:r>
              <a:rPr lang="es-ES" sz="8000" b="1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</a:t>
            </a:r>
            <a:r>
              <a:rPr lang="es-ES" sz="8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Formada por:                         →  Favorecida por prácticas como: </a:t>
            </a:r>
          </a:p>
          <a:p>
            <a:pPr algn="l">
              <a:spcBef>
                <a:spcPct val="50000"/>
              </a:spcBef>
              <a:buClr>
                <a:srgbClr val="9900CC"/>
              </a:buClr>
            </a:pPr>
            <a:r>
              <a:rPr lang="es-ES" sz="8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           Restos de hojas                        Exceso de fertilización nitrogenada</a:t>
            </a:r>
          </a:p>
          <a:p>
            <a:pPr algn="l">
              <a:spcBef>
                <a:spcPct val="50000"/>
              </a:spcBef>
              <a:buClr>
                <a:srgbClr val="9900CC"/>
              </a:buClr>
            </a:pPr>
            <a:r>
              <a:rPr lang="es-ES" sz="8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           Tallos                                           Exceso de riego</a:t>
            </a:r>
          </a:p>
          <a:p>
            <a:pPr algn="l">
              <a:spcBef>
                <a:spcPct val="50000"/>
              </a:spcBef>
              <a:buClr>
                <a:srgbClr val="9900CC"/>
              </a:buClr>
            </a:pPr>
            <a:r>
              <a:rPr lang="es-ES" sz="8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            Raíces muertas                        Baja frecuencia de corte</a:t>
            </a:r>
            <a:endParaRPr lang="es-ES" sz="8000" b="1" i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Calibri"/>
            </a:endParaRPr>
          </a:p>
          <a:p>
            <a:pPr algn="just">
              <a:spcBef>
                <a:spcPct val="50000"/>
              </a:spcBef>
              <a:buClr>
                <a:srgbClr val="9900CC"/>
              </a:buClr>
            </a:pPr>
            <a:endParaRPr lang="es-ES" sz="80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Calibri"/>
            </a:endParaRPr>
          </a:p>
          <a:p>
            <a:pPr algn="just">
              <a:spcBef>
                <a:spcPct val="50000"/>
              </a:spcBef>
              <a:buClr>
                <a:srgbClr val="9900CC"/>
              </a:buClr>
            </a:pPr>
            <a:endParaRPr lang="es-ES" sz="80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Calibri"/>
            </a:endParaRPr>
          </a:p>
          <a:p>
            <a:pPr algn="just">
              <a:spcBef>
                <a:spcPct val="50000"/>
              </a:spcBef>
              <a:buClr>
                <a:srgbClr val="9900CC"/>
              </a:buClr>
            </a:pPr>
            <a:endParaRPr lang="es-ES" sz="80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Calibri"/>
            </a:endParaRPr>
          </a:p>
          <a:p>
            <a:pPr algn="just">
              <a:spcBef>
                <a:spcPct val="50000"/>
              </a:spcBef>
              <a:buClr>
                <a:srgbClr val="9900CC"/>
              </a:buClr>
            </a:pPr>
            <a:r>
              <a:rPr lang="es-ES" sz="8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             </a:t>
            </a:r>
            <a:endParaRPr lang="es-ES" sz="8000" b="1" u="sng" dirty="0" smtClean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just">
              <a:spcBef>
                <a:spcPct val="50000"/>
              </a:spcBef>
              <a:buClr>
                <a:srgbClr val="9900CC"/>
              </a:buClr>
            </a:pPr>
            <a:r>
              <a:rPr lang="es-ES" sz="8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  </a:t>
            </a:r>
          </a:p>
          <a:p>
            <a:pPr algn="just">
              <a:spcBef>
                <a:spcPct val="50000"/>
              </a:spcBef>
              <a:buClr>
                <a:srgbClr val="9900CC"/>
              </a:buClr>
            </a:pPr>
            <a:r>
              <a:rPr lang="es-ES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                 </a:t>
            </a:r>
            <a:endParaRPr lang="es-ES" sz="20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>
              <a:spcBef>
                <a:spcPct val="0"/>
              </a:spcBef>
            </a:pPr>
            <a:endParaRPr lang="es-ES" sz="5600" b="1" dirty="0" smtClean="0">
              <a:solidFill>
                <a:schemeClr val="accent3">
                  <a:tint val="90000"/>
                  <a:satMod val="120000"/>
                </a:schemeClr>
              </a:solidFill>
              <a:effectLst>
                <a:outerShdw blurRad="38100" dist="25400" dir="5400000" algn="tl" rotWithShape="0">
                  <a:srgbClr val="000000">
                    <a:alpha val="43000"/>
                  </a:srgbClr>
                </a:outerShdw>
              </a:effectLst>
              <a:latin typeface="+mj-lt"/>
              <a:ea typeface="+mj-ea"/>
              <a:cs typeface="+mj-cs"/>
            </a:endParaRPr>
          </a:p>
        </p:txBody>
      </p:sp>
      <p:sp>
        <p:nvSpPr>
          <p:cNvPr id="4" name="3 Flecha curvada hacia la derecha"/>
          <p:cNvSpPr/>
          <p:nvPr/>
        </p:nvSpPr>
        <p:spPr>
          <a:xfrm>
            <a:off x="928662" y="2357430"/>
            <a:ext cx="357190" cy="285752"/>
          </a:xfrm>
          <a:prstGeom prst="curvedRightArrow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>
              <a:solidFill>
                <a:schemeClr val="tx1"/>
              </a:solidFill>
            </a:endParaRPr>
          </a:p>
        </p:txBody>
      </p:sp>
      <p:sp>
        <p:nvSpPr>
          <p:cNvPr id="5" name="4 Flecha curvada hacia la derecha"/>
          <p:cNvSpPr/>
          <p:nvPr/>
        </p:nvSpPr>
        <p:spPr>
          <a:xfrm>
            <a:off x="928662" y="2786058"/>
            <a:ext cx="357190" cy="285752"/>
          </a:xfrm>
          <a:prstGeom prst="curvedRightArrow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>
              <a:solidFill>
                <a:schemeClr val="tx1"/>
              </a:solidFill>
            </a:endParaRPr>
          </a:p>
        </p:txBody>
      </p:sp>
      <p:sp>
        <p:nvSpPr>
          <p:cNvPr id="6" name="5 Flecha curvada hacia la derecha"/>
          <p:cNvSpPr/>
          <p:nvPr/>
        </p:nvSpPr>
        <p:spPr>
          <a:xfrm>
            <a:off x="928662" y="3143248"/>
            <a:ext cx="357190" cy="285752"/>
          </a:xfrm>
          <a:prstGeom prst="curvedRightArrow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>
              <a:solidFill>
                <a:schemeClr val="tx1"/>
              </a:solidFill>
            </a:endParaRPr>
          </a:p>
        </p:txBody>
      </p:sp>
      <p:sp>
        <p:nvSpPr>
          <p:cNvPr id="10" name="9 Estrella de 4 puntas"/>
          <p:cNvSpPr/>
          <p:nvPr/>
        </p:nvSpPr>
        <p:spPr>
          <a:xfrm>
            <a:off x="1000100" y="4000504"/>
            <a:ext cx="214314" cy="214314"/>
          </a:xfrm>
          <a:prstGeom prst="star4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1" name="10 Estrella de 4 puntas"/>
          <p:cNvSpPr/>
          <p:nvPr/>
        </p:nvSpPr>
        <p:spPr>
          <a:xfrm>
            <a:off x="1000100" y="4786322"/>
            <a:ext cx="214314" cy="214314"/>
          </a:xfrm>
          <a:prstGeom prst="star4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2" name="11 Estrella de 4 puntas"/>
          <p:cNvSpPr/>
          <p:nvPr/>
        </p:nvSpPr>
        <p:spPr>
          <a:xfrm>
            <a:off x="1000100" y="5214950"/>
            <a:ext cx="214314" cy="214314"/>
          </a:xfrm>
          <a:prstGeom prst="star4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3" name="12 Estrella de 4 puntas"/>
          <p:cNvSpPr/>
          <p:nvPr/>
        </p:nvSpPr>
        <p:spPr>
          <a:xfrm>
            <a:off x="1000100" y="5643578"/>
            <a:ext cx="214314" cy="214314"/>
          </a:xfrm>
          <a:prstGeom prst="star4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4" name="13 Estrella de 4 puntas"/>
          <p:cNvSpPr/>
          <p:nvPr/>
        </p:nvSpPr>
        <p:spPr>
          <a:xfrm>
            <a:off x="4286248" y="4786322"/>
            <a:ext cx="214314" cy="214314"/>
          </a:xfrm>
          <a:prstGeom prst="star4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5" name="14 Estrella de 4 puntas"/>
          <p:cNvSpPr/>
          <p:nvPr/>
        </p:nvSpPr>
        <p:spPr>
          <a:xfrm>
            <a:off x="4286248" y="5214950"/>
            <a:ext cx="214314" cy="214314"/>
          </a:xfrm>
          <a:prstGeom prst="star4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6" name="15 Estrella de 4 puntas"/>
          <p:cNvSpPr/>
          <p:nvPr/>
        </p:nvSpPr>
        <p:spPr>
          <a:xfrm>
            <a:off x="4286248" y="5643578"/>
            <a:ext cx="214314" cy="214314"/>
          </a:xfrm>
          <a:prstGeom prst="star4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10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42910" y="500042"/>
            <a:ext cx="7851648" cy="971544"/>
          </a:xfrm>
        </p:spPr>
        <p:txBody>
          <a:bodyPr>
            <a:normAutofit/>
          </a:bodyPr>
          <a:lstStyle/>
          <a:p>
            <a:pPr algn="ctr"/>
            <a:r>
              <a:rPr lang="es-ES" dirty="0" smtClean="0">
                <a:solidFill>
                  <a:srgbClr val="FFFF00"/>
                </a:solidFill>
              </a:rPr>
              <a:t>MANTENIMIENTO</a:t>
            </a:r>
            <a:endParaRPr lang="es-ES" dirty="0">
              <a:solidFill>
                <a:srgbClr val="FFFF00"/>
              </a:solidFill>
            </a:endParaRPr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642910" y="1500150"/>
            <a:ext cx="8286808" cy="5643626"/>
          </a:xfrm>
        </p:spPr>
        <p:txBody>
          <a:bodyPr>
            <a:normAutofit fontScale="70000" lnSpcReduction="20000"/>
          </a:bodyPr>
          <a:lstStyle/>
          <a:p>
            <a:pPr algn="l">
              <a:spcBef>
                <a:spcPct val="50000"/>
              </a:spcBef>
              <a:buClr>
                <a:srgbClr val="9900CC"/>
              </a:buClr>
              <a:buFont typeface="Wingdings" pitchFamily="2" charset="2"/>
              <a:buChar char="q"/>
            </a:pPr>
            <a:r>
              <a:rPr lang="es-ES" sz="40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s-ES" sz="4000" b="1" u="sng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Aireación</a:t>
            </a:r>
            <a:endParaRPr lang="es-ES" sz="4000" b="1" u="sng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l">
              <a:spcBef>
                <a:spcPct val="50000"/>
              </a:spcBef>
              <a:buClr>
                <a:srgbClr val="9900CC"/>
              </a:buClr>
            </a:pPr>
            <a:r>
              <a:rPr lang="es-ES" sz="29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→</a:t>
            </a:r>
            <a:r>
              <a:rPr lang="es-ES" sz="2900" dirty="0" smtClean="0"/>
              <a:t> </a:t>
            </a:r>
            <a:r>
              <a:rPr lang="es-ES" sz="29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Detalle del espesor de la capa de M.O., fieltro, colchón o </a:t>
            </a:r>
            <a:r>
              <a:rPr lang="es-ES" sz="2900" b="1" i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thatch</a:t>
            </a:r>
            <a:endParaRPr lang="es-ES" sz="2900" b="1" i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Calibri"/>
            </a:endParaRPr>
          </a:p>
          <a:p>
            <a:pPr algn="just">
              <a:spcBef>
                <a:spcPct val="50000"/>
              </a:spcBef>
              <a:buClr>
                <a:srgbClr val="9900CC"/>
              </a:buClr>
            </a:pPr>
            <a:endParaRPr lang="es-ES" sz="80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Calibri"/>
            </a:endParaRPr>
          </a:p>
          <a:p>
            <a:pPr algn="just">
              <a:spcBef>
                <a:spcPct val="50000"/>
              </a:spcBef>
              <a:buClr>
                <a:srgbClr val="9900CC"/>
              </a:buClr>
            </a:pPr>
            <a:endParaRPr lang="es-ES" sz="80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Calibri"/>
            </a:endParaRPr>
          </a:p>
          <a:p>
            <a:pPr algn="just">
              <a:spcBef>
                <a:spcPct val="50000"/>
              </a:spcBef>
              <a:buClr>
                <a:srgbClr val="9900CC"/>
              </a:buClr>
            </a:pPr>
            <a:r>
              <a:rPr lang="es-ES" sz="8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       </a:t>
            </a:r>
            <a:endParaRPr lang="es-ES" sz="8000" b="1" u="sng" dirty="0" smtClean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just">
              <a:spcBef>
                <a:spcPct val="50000"/>
              </a:spcBef>
              <a:buClr>
                <a:srgbClr val="9900CC"/>
              </a:buClr>
            </a:pPr>
            <a:r>
              <a:rPr lang="es-ES" sz="8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  </a:t>
            </a:r>
          </a:p>
          <a:p>
            <a:pPr algn="just">
              <a:spcBef>
                <a:spcPct val="50000"/>
              </a:spcBef>
              <a:buClr>
                <a:srgbClr val="9900CC"/>
              </a:buClr>
            </a:pPr>
            <a:r>
              <a:rPr lang="es-ES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                 </a:t>
            </a:r>
            <a:endParaRPr lang="es-ES" sz="20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>
              <a:spcBef>
                <a:spcPct val="0"/>
              </a:spcBef>
            </a:pPr>
            <a:endParaRPr lang="es-ES" sz="5600" b="1" dirty="0" smtClean="0">
              <a:solidFill>
                <a:schemeClr val="accent3">
                  <a:tint val="90000"/>
                  <a:satMod val="120000"/>
                </a:schemeClr>
              </a:solidFill>
              <a:effectLst>
                <a:outerShdw blurRad="38100" dist="25400" dir="5400000" algn="tl" rotWithShape="0">
                  <a:srgbClr val="000000">
                    <a:alpha val="43000"/>
                  </a:srgbClr>
                </a:outerShdw>
              </a:effectLst>
              <a:latin typeface="+mj-lt"/>
              <a:ea typeface="+mj-ea"/>
              <a:cs typeface="+mj-cs"/>
            </a:endParaRPr>
          </a:p>
        </p:txBody>
      </p:sp>
      <p:pic>
        <p:nvPicPr>
          <p:cNvPr id="14" name="13 Imagen" descr="THATCH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85918" y="2643182"/>
            <a:ext cx="5000660" cy="3357586"/>
          </a:xfrm>
          <a:prstGeom prst="rect">
            <a:avLst/>
          </a:prstGeom>
        </p:spPr>
      </p:pic>
      <p:sp>
        <p:nvSpPr>
          <p:cNvPr id="15" name="14 Flecha derecha"/>
          <p:cNvSpPr/>
          <p:nvPr/>
        </p:nvSpPr>
        <p:spPr>
          <a:xfrm>
            <a:off x="2071670" y="4000504"/>
            <a:ext cx="785818" cy="214314"/>
          </a:xfrm>
          <a:prstGeom prst="rightArrow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10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42910" y="500042"/>
            <a:ext cx="7851648" cy="971544"/>
          </a:xfrm>
        </p:spPr>
        <p:txBody>
          <a:bodyPr>
            <a:normAutofit/>
          </a:bodyPr>
          <a:lstStyle/>
          <a:p>
            <a:pPr algn="ctr"/>
            <a:r>
              <a:rPr lang="es-ES" dirty="0" smtClean="0">
                <a:solidFill>
                  <a:srgbClr val="FFFF00"/>
                </a:solidFill>
              </a:rPr>
              <a:t>MANTENIMIENTO</a:t>
            </a:r>
            <a:endParaRPr lang="es-ES" dirty="0">
              <a:solidFill>
                <a:srgbClr val="FFFF00"/>
              </a:solidFill>
            </a:endParaRPr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642910" y="1500150"/>
            <a:ext cx="8286808" cy="5643626"/>
          </a:xfrm>
        </p:spPr>
        <p:txBody>
          <a:bodyPr>
            <a:normAutofit fontScale="62500" lnSpcReduction="20000"/>
          </a:bodyPr>
          <a:lstStyle/>
          <a:p>
            <a:pPr algn="l">
              <a:spcBef>
                <a:spcPct val="50000"/>
              </a:spcBef>
              <a:buClr>
                <a:srgbClr val="9900CC"/>
              </a:buClr>
              <a:buFont typeface="Wingdings" pitchFamily="2" charset="2"/>
              <a:buChar char="q"/>
            </a:pPr>
            <a:r>
              <a:rPr lang="es-ES" sz="45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s-ES" sz="4500" b="1" u="sng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Aireación</a:t>
            </a:r>
            <a:endParaRPr lang="es-ES" sz="4500" b="1" u="sng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l">
              <a:spcBef>
                <a:spcPct val="50000"/>
              </a:spcBef>
              <a:buClr>
                <a:srgbClr val="9900CC"/>
              </a:buClr>
            </a:pPr>
            <a:r>
              <a:rPr lang="es-ES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→</a:t>
            </a:r>
            <a:r>
              <a:rPr lang="es-ES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Tendencia de diferentes variedades a la acumulación de M.O.</a:t>
            </a:r>
            <a:endParaRPr lang="es-ES" sz="32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Calibri"/>
            </a:endParaRPr>
          </a:p>
          <a:p>
            <a:pPr algn="just">
              <a:spcBef>
                <a:spcPct val="50000"/>
              </a:spcBef>
              <a:buClr>
                <a:srgbClr val="9900CC"/>
              </a:buClr>
            </a:pPr>
            <a:endParaRPr lang="es-ES" sz="80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Calibri"/>
            </a:endParaRPr>
          </a:p>
          <a:p>
            <a:pPr algn="just">
              <a:spcBef>
                <a:spcPct val="50000"/>
              </a:spcBef>
              <a:buClr>
                <a:srgbClr val="9900CC"/>
              </a:buClr>
            </a:pPr>
            <a:endParaRPr lang="es-ES" sz="80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Calibri"/>
            </a:endParaRPr>
          </a:p>
          <a:p>
            <a:pPr algn="just">
              <a:spcBef>
                <a:spcPct val="50000"/>
              </a:spcBef>
              <a:buClr>
                <a:srgbClr val="9900CC"/>
              </a:buClr>
            </a:pPr>
            <a:r>
              <a:rPr lang="es-ES" sz="8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       </a:t>
            </a:r>
            <a:endParaRPr lang="es-ES" sz="8000" b="1" u="sng" dirty="0" smtClean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just">
              <a:spcBef>
                <a:spcPct val="50000"/>
              </a:spcBef>
              <a:buClr>
                <a:srgbClr val="9900CC"/>
              </a:buClr>
            </a:pPr>
            <a:r>
              <a:rPr lang="es-ES" sz="8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  </a:t>
            </a:r>
          </a:p>
          <a:p>
            <a:pPr algn="just">
              <a:spcBef>
                <a:spcPct val="50000"/>
              </a:spcBef>
              <a:buClr>
                <a:srgbClr val="9900CC"/>
              </a:buClr>
            </a:pPr>
            <a:r>
              <a:rPr lang="es-ES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                 </a:t>
            </a:r>
            <a:endParaRPr lang="es-ES" sz="20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>
              <a:spcBef>
                <a:spcPct val="0"/>
              </a:spcBef>
            </a:pPr>
            <a:endParaRPr lang="es-ES" sz="5600" b="1" dirty="0" smtClean="0">
              <a:solidFill>
                <a:schemeClr val="accent3">
                  <a:tint val="90000"/>
                  <a:satMod val="120000"/>
                </a:schemeClr>
              </a:solidFill>
              <a:effectLst>
                <a:outerShdw blurRad="38100" dist="25400" dir="5400000" algn="tl" rotWithShape="0">
                  <a:srgbClr val="000000">
                    <a:alpha val="43000"/>
                  </a:srgbClr>
                </a:outerShdw>
              </a:effectLst>
              <a:latin typeface="+mj-lt"/>
              <a:ea typeface="+mj-ea"/>
              <a:cs typeface="+mj-cs"/>
            </a:endParaRPr>
          </a:p>
        </p:txBody>
      </p:sp>
      <p:graphicFrame>
        <p:nvGraphicFramePr>
          <p:cNvPr id="6" name="5 Tabla"/>
          <p:cNvGraphicFramePr>
            <a:graphicFrameLocks noGrp="1"/>
          </p:cNvGraphicFramePr>
          <p:nvPr/>
        </p:nvGraphicFramePr>
        <p:xfrm>
          <a:off x="1500166" y="3000372"/>
          <a:ext cx="6096000" cy="2225040"/>
        </p:xfrm>
        <a:graphic>
          <a:graphicData uri="http://schemas.openxmlformats.org/drawingml/2006/table">
            <a:tbl>
              <a:tblPr firstRow="1" bandRow="1">
                <a:tableStyleId>{93296810-A885-4BE3-A3E7-6D5BEEA58F35}</a:tableStyleId>
              </a:tblPr>
              <a:tblGrid>
                <a:gridCol w="2032000"/>
                <a:gridCol w="2032000"/>
                <a:gridCol w="2032000"/>
              </a:tblGrid>
              <a:tr h="370840">
                <a:tc gridSpan="3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s-ES" sz="1600" b="1" dirty="0">
                          <a:latin typeface="+mn-lt"/>
                          <a:ea typeface="Calibri"/>
                          <a:cs typeface="Calibri"/>
                        </a:rPr>
                        <a:t>Tendencia a la acumulación de materia orgánica o “</a:t>
                      </a:r>
                      <a:r>
                        <a:rPr lang="es-ES" sz="1600" b="1" i="1" dirty="0" err="1">
                          <a:latin typeface="+mn-lt"/>
                          <a:ea typeface="Calibri"/>
                          <a:cs typeface="Calibri"/>
                        </a:rPr>
                        <a:t>Thatch</a:t>
                      </a:r>
                      <a:r>
                        <a:rPr lang="es-ES" sz="1600" b="1" dirty="0" smtClean="0">
                          <a:latin typeface="+mn-lt"/>
                          <a:ea typeface="Calibri"/>
                          <a:cs typeface="Calibri"/>
                        </a:rPr>
                        <a:t>”</a:t>
                      </a:r>
                      <a:endParaRPr lang="es-ES" sz="1600" dirty="0"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89535" marR="89535" marT="0" marB="0" anchor="ctr"/>
                </a:tc>
                <a:tc hMerge="1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endParaRPr lang="es-ES" sz="11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89535" marR="89535" marT="0" marB="0"/>
                </a:tc>
                <a:tc hMerge="1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endParaRPr lang="es-ES" sz="11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89535" marR="89535" marT="0" marB="0"/>
                </a:tc>
              </a:tr>
              <a:tr h="37084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s-ES" sz="1600" b="1" dirty="0">
                          <a:latin typeface="+mn-lt"/>
                          <a:ea typeface="Calibri"/>
                          <a:cs typeface="Calibri"/>
                        </a:rPr>
                        <a:t>Alta</a:t>
                      </a:r>
                      <a:endParaRPr lang="es-ES" sz="1600" dirty="0"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s-ES" sz="1600" b="1" dirty="0">
                          <a:latin typeface="+mn-lt"/>
                          <a:ea typeface="Calibri"/>
                          <a:cs typeface="Calibri"/>
                        </a:rPr>
                        <a:t>Media</a:t>
                      </a:r>
                      <a:endParaRPr lang="es-ES" sz="1600" dirty="0"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s-ES" sz="1600" b="1">
                          <a:latin typeface="+mn-lt"/>
                          <a:ea typeface="Calibri"/>
                          <a:cs typeface="Calibri"/>
                        </a:rPr>
                        <a:t>Baja</a:t>
                      </a:r>
                      <a:endParaRPr lang="es-ES" sz="1600"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</a:tr>
              <a:tr h="37084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s-ES" sz="1600" i="1">
                          <a:latin typeface="+mn-lt"/>
                          <a:ea typeface="Calibri"/>
                          <a:cs typeface="Calibri"/>
                        </a:rPr>
                        <a:t>Zoysia</a:t>
                      </a:r>
                      <a:endParaRPr lang="es-ES" sz="1600"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s-ES" sz="1600" i="1">
                          <a:latin typeface="+mn-lt"/>
                          <a:ea typeface="Calibri"/>
                          <a:cs typeface="Calibri"/>
                        </a:rPr>
                        <a:t>Poa pratensis</a:t>
                      </a:r>
                      <a:endParaRPr lang="es-ES" sz="1600"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s-ES" sz="1600" i="1">
                          <a:latin typeface="+mn-lt"/>
                          <a:ea typeface="Calibri"/>
                          <a:cs typeface="Calibri"/>
                        </a:rPr>
                        <a:t>Lolium perenne</a:t>
                      </a:r>
                      <a:endParaRPr lang="es-ES" sz="1600"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</a:tr>
              <a:tr h="37084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s-ES" sz="1600" i="1">
                          <a:latin typeface="+mn-lt"/>
                          <a:ea typeface="Calibri"/>
                          <a:cs typeface="Calibri"/>
                        </a:rPr>
                        <a:t>Cynodon datylon</a:t>
                      </a:r>
                      <a:endParaRPr lang="es-ES" sz="1600"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s-ES" sz="1600" i="1">
                          <a:latin typeface="+mn-lt"/>
                          <a:ea typeface="Calibri"/>
                          <a:cs typeface="Calibri"/>
                        </a:rPr>
                        <a:t>Agrostis stolonifera</a:t>
                      </a:r>
                      <a:endParaRPr lang="es-ES" sz="1600"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s-ES" sz="1600" i="1">
                          <a:latin typeface="+mn-lt"/>
                          <a:ea typeface="Calibri"/>
                          <a:cs typeface="Calibri"/>
                        </a:rPr>
                        <a:t>Festuca arundinacea</a:t>
                      </a:r>
                      <a:endParaRPr lang="es-ES" sz="1600"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</a:tr>
              <a:tr h="37084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s-ES" sz="1600" i="1" dirty="0" err="1">
                          <a:latin typeface="+mn-lt"/>
                          <a:ea typeface="Calibri"/>
                          <a:cs typeface="Calibri"/>
                        </a:rPr>
                        <a:t>Festuca</a:t>
                      </a:r>
                      <a:r>
                        <a:rPr lang="es-ES" sz="1600" i="1" dirty="0">
                          <a:latin typeface="+mn-lt"/>
                          <a:ea typeface="Calibri"/>
                          <a:cs typeface="Calibri"/>
                        </a:rPr>
                        <a:t> </a:t>
                      </a:r>
                      <a:r>
                        <a:rPr lang="es-ES" sz="1600" i="1" dirty="0" err="1">
                          <a:latin typeface="+mn-lt"/>
                          <a:ea typeface="Calibri"/>
                          <a:cs typeface="Calibri"/>
                        </a:rPr>
                        <a:t>rubra</a:t>
                      </a:r>
                      <a:endParaRPr lang="es-ES" sz="1600" dirty="0"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s-ES" sz="1600" i="1">
                          <a:latin typeface="+mn-lt"/>
                          <a:ea typeface="Calibri"/>
                          <a:cs typeface="Calibri"/>
                        </a:rPr>
                        <a:t>Festuca trachyphylla</a:t>
                      </a:r>
                      <a:endParaRPr lang="es-ES" sz="1600"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s-ES" sz="1600" i="1">
                          <a:latin typeface="+mn-lt"/>
                          <a:ea typeface="Calibri"/>
                          <a:cs typeface="Calibri"/>
                        </a:rPr>
                        <a:t>Bouteloua dactyloides</a:t>
                      </a:r>
                      <a:endParaRPr lang="es-ES" sz="1600"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endParaRPr lang="es-ES" sz="1600">
                        <a:latin typeface="+mn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s-ES" sz="1600" i="1" dirty="0" err="1">
                          <a:latin typeface="+mn-lt"/>
                          <a:ea typeface="Calibri"/>
                          <a:cs typeface="Calibri"/>
                        </a:rPr>
                        <a:t>Festuca</a:t>
                      </a:r>
                      <a:r>
                        <a:rPr lang="es-ES" sz="1600" i="1" dirty="0">
                          <a:latin typeface="+mn-lt"/>
                          <a:ea typeface="Calibri"/>
                          <a:cs typeface="Calibri"/>
                        </a:rPr>
                        <a:t> </a:t>
                      </a:r>
                      <a:r>
                        <a:rPr lang="es-ES" sz="1600" i="1" dirty="0" err="1">
                          <a:latin typeface="+mn-lt"/>
                          <a:ea typeface="Calibri"/>
                          <a:cs typeface="Calibri"/>
                        </a:rPr>
                        <a:t>rubra</a:t>
                      </a:r>
                      <a:endParaRPr lang="es-ES" sz="1600" dirty="0"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endParaRPr lang="es-ES" sz="1600" dirty="0"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</a:tr>
            </a:tbl>
          </a:graphicData>
        </a:graphic>
      </p:graphicFrame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10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42910" y="500042"/>
            <a:ext cx="7851648" cy="971544"/>
          </a:xfrm>
        </p:spPr>
        <p:txBody>
          <a:bodyPr>
            <a:normAutofit/>
          </a:bodyPr>
          <a:lstStyle/>
          <a:p>
            <a:pPr algn="ctr"/>
            <a:r>
              <a:rPr lang="es-ES" dirty="0" smtClean="0">
                <a:solidFill>
                  <a:srgbClr val="FFFF00"/>
                </a:solidFill>
              </a:rPr>
              <a:t>MANTENIMIENTO</a:t>
            </a:r>
            <a:endParaRPr lang="es-ES" dirty="0">
              <a:solidFill>
                <a:srgbClr val="FFFF00"/>
              </a:solidFill>
            </a:endParaRPr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500034" y="1500150"/>
            <a:ext cx="8429684" cy="5643626"/>
          </a:xfrm>
        </p:spPr>
        <p:txBody>
          <a:bodyPr>
            <a:normAutofit fontScale="25000" lnSpcReduction="20000"/>
          </a:bodyPr>
          <a:lstStyle/>
          <a:p>
            <a:pPr algn="l">
              <a:spcBef>
                <a:spcPct val="50000"/>
              </a:spcBef>
              <a:buClr>
                <a:srgbClr val="9900CC"/>
              </a:buClr>
              <a:buFont typeface="Wingdings" pitchFamily="2" charset="2"/>
              <a:buChar char="q"/>
            </a:pPr>
            <a:r>
              <a:rPr lang="es-ES" sz="112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s-ES" sz="11200" b="1" u="sng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Aireación</a:t>
            </a:r>
            <a:endParaRPr lang="es-ES" sz="8000" b="1" u="sng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l">
              <a:spcBef>
                <a:spcPct val="50000"/>
              </a:spcBef>
              <a:buClr>
                <a:srgbClr val="9900CC"/>
              </a:buClr>
            </a:pPr>
            <a:r>
              <a:rPr lang="es-ES" sz="8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→ Concentraciones de M.O.&gt; 4-5 % en zona radicular en </a:t>
            </a:r>
            <a:r>
              <a:rPr lang="es-ES" sz="80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greens</a:t>
            </a:r>
            <a:r>
              <a:rPr lang="es-ES" sz="8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USGA:</a:t>
            </a:r>
            <a:endParaRPr lang="es-ES" sz="80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l">
              <a:spcBef>
                <a:spcPct val="50000"/>
              </a:spcBef>
              <a:buClr>
                <a:srgbClr val="9900CC"/>
              </a:buClr>
            </a:pPr>
            <a:r>
              <a:rPr lang="es-ES" sz="8000" b="1" dirty="0" smtClean="0"/>
              <a:t>              </a:t>
            </a:r>
            <a:r>
              <a:rPr lang="es-ES" sz="8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Originan una capa impermeable al agua</a:t>
            </a:r>
          </a:p>
          <a:p>
            <a:pPr algn="l">
              <a:spcBef>
                <a:spcPct val="50000"/>
              </a:spcBef>
              <a:buClr>
                <a:srgbClr val="9900CC"/>
              </a:buClr>
            </a:pPr>
            <a:r>
              <a:rPr lang="es-ES" sz="8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          Originan una capa impermeable al intercambio de gases</a:t>
            </a:r>
            <a:endParaRPr lang="es-ES" sz="80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Calibri"/>
            </a:endParaRPr>
          </a:p>
          <a:p>
            <a:pPr algn="l">
              <a:spcBef>
                <a:spcPct val="50000"/>
              </a:spcBef>
              <a:buClr>
                <a:srgbClr val="9900CC"/>
              </a:buClr>
            </a:pPr>
            <a:r>
              <a:rPr lang="es-ES" sz="8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→ Debido a esto, el </a:t>
            </a:r>
            <a:r>
              <a:rPr lang="es-ES" sz="80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green</a:t>
            </a:r>
            <a:r>
              <a:rPr lang="es-ES" sz="8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sufre una serie de consecuencias:</a:t>
            </a:r>
          </a:p>
          <a:p>
            <a:pPr algn="l">
              <a:spcBef>
                <a:spcPct val="50000"/>
              </a:spcBef>
              <a:buClr>
                <a:srgbClr val="9900CC"/>
              </a:buClr>
            </a:pPr>
            <a:r>
              <a:rPr lang="es-ES" sz="8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            Favorecer la aparición de enfermedades y plagas</a:t>
            </a:r>
          </a:p>
          <a:p>
            <a:pPr algn="l">
              <a:spcBef>
                <a:spcPct val="50000"/>
              </a:spcBef>
              <a:buClr>
                <a:srgbClr val="9900CC"/>
              </a:buClr>
            </a:pPr>
            <a:r>
              <a:rPr lang="es-ES" sz="8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            Hidrofobia</a:t>
            </a:r>
          </a:p>
          <a:p>
            <a:pPr algn="l">
              <a:spcBef>
                <a:spcPct val="50000"/>
              </a:spcBef>
              <a:buClr>
                <a:srgbClr val="9900CC"/>
              </a:buClr>
            </a:pPr>
            <a:r>
              <a:rPr lang="es-ES" sz="8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            Reducción intercambio </a:t>
            </a:r>
            <a:r>
              <a:rPr lang="es-ES" sz="80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gasesoso</a:t>
            </a:r>
            <a:endParaRPr lang="es-ES" sz="80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Calibri"/>
            </a:endParaRPr>
          </a:p>
          <a:p>
            <a:pPr algn="l">
              <a:spcBef>
                <a:spcPct val="50000"/>
              </a:spcBef>
              <a:buClr>
                <a:srgbClr val="9900CC"/>
              </a:buClr>
            </a:pPr>
            <a:r>
              <a:rPr lang="es-ES" sz="8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            Compactación del suelo</a:t>
            </a:r>
            <a:endParaRPr lang="es-ES" sz="8000" b="1" i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Calibri"/>
            </a:endParaRPr>
          </a:p>
          <a:p>
            <a:pPr algn="just">
              <a:spcBef>
                <a:spcPct val="50000"/>
              </a:spcBef>
              <a:buClr>
                <a:srgbClr val="9900CC"/>
              </a:buClr>
            </a:pPr>
            <a:r>
              <a:rPr lang="es-ES" sz="8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            Disminución del crecimiento radicular</a:t>
            </a:r>
          </a:p>
          <a:p>
            <a:pPr algn="just">
              <a:spcBef>
                <a:spcPct val="50000"/>
              </a:spcBef>
              <a:buClr>
                <a:srgbClr val="9900CC"/>
              </a:buClr>
            </a:pPr>
            <a:r>
              <a:rPr lang="es-ES" sz="8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            </a:t>
            </a:r>
            <a:r>
              <a:rPr lang="es-ES" sz="80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Scalping</a:t>
            </a:r>
            <a:r>
              <a:rPr lang="es-ES" sz="8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/ Huellas</a:t>
            </a:r>
          </a:p>
          <a:p>
            <a:pPr algn="just">
              <a:spcBef>
                <a:spcPct val="50000"/>
              </a:spcBef>
              <a:buClr>
                <a:srgbClr val="9900CC"/>
              </a:buClr>
            </a:pPr>
            <a:r>
              <a:rPr lang="es-ES" sz="8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            Pérdida de firmeza = disminución velocidad del </a:t>
            </a:r>
            <a:r>
              <a:rPr lang="es-ES" sz="80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green</a:t>
            </a:r>
            <a:endParaRPr lang="es-ES" sz="80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Calibri"/>
            </a:endParaRPr>
          </a:p>
          <a:p>
            <a:pPr algn="just">
              <a:spcBef>
                <a:spcPct val="50000"/>
              </a:spcBef>
              <a:buClr>
                <a:srgbClr val="9900CC"/>
              </a:buClr>
            </a:pPr>
            <a:endParaRPr lang="es-ES" sz="80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Calibri"/>
            </a:endParaRPr>
          </a:p>
          <a:p>
            <a:pPr algn="just">
              <a:spcBef>
                <a:spcPct val="50000"/>
              </a:spcBef>
              <a:buClr>
                <a:srgbClr val="9900CC"/>
              </a:buClr>
            </a:pPr>
            <a:endParaRPr lang="es-ES" sz="80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Calibri"/>
            </a:endParaRPr>
          </a:p>
          <a:p>
            <a:pPr algn="just">
              <a:spcBef>
                <a:spcPct val="50000"/>
              </a:spcBef>
              <a:buClr>
                <a:srgbClr val="9900CC"/>
              </a:buClr>
            </a:pPr>
            <a:r>
              <a:rPr lang="es-ES" sz="8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             </a:t>
            </a:r>
            <a:endParaRPr lang="es-ES" sz="8000" b="1" u="sng" dirty="0" smtClean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just">
              <a:spcBef>
                <a:spcPct val="50000"/>
              </a:spcBef>
              <a:buClr>
                <a:srgbClr val="9900CC"/>
              </a:buClr>
            </a:pPr>
            <a:r>
              <a:rPr lang="es-ES" sz="8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  </a:t>
            </a:r>
          </a:p>
          <a:p>
            <a:pPr algn="just">
              <a:spcBef>
                <a:spcPct val="50000"/>
              </a:spcBef>
              <a:buClr>
                <a:srgbClr val="9900CC"/>
              </a:buClr>
            </a:pPr>
            <a:r>
              <a:rPr lang="es-ES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                 </a:t>
            </a:r>
            <a:endParaRPr lang="es-ES" sz="20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>
              <a:spcBef>
                <a:spcPct val="0"/>
              </a:spcBef>
            </a:pPr>
            <a:endParaRPr lang="es-ES" sz="5600" b="1" dirty="0" smtClean="0">
              <a:solidFill>
                <a:schemeClr val="accent3">
                  <a:tint val="90000"/>
                  <a:satMod val="120000"/>
                </a:schemeClr>
              </a:solidFill>
              <a:effectLst>
                <a:outerShdw blurRad="38100" dist="25400" dir="5400000" algn="tl" rotWithShape="0">
                  <a:srgbClr val="000000">
                    <a:alpha val="43000"/>
                  </a:srgbClr>
                </a:outerShdw>
              </a:effectLst>
              <a:latin typeface="+mj-lt"/>
              <a:ea typeface="+mj-ea"/>
              <a:cs typeface="+mj-cs"/>
            </a:endParaRPr>
          </a:p>
        </p:txBody>
      </p:sp>
      <p:sp>
        <p:nvSpPr>
          <p:cNvPr id="5" name="4 Flecha curvada hacia la derecha"/>
          <p:cNvSpPr/>
          <p:nvPr/>
        </p:nvSpPr>
        <p:spPr>
          <a:xfrm>
            <a:off x="928662" y="2786058"/>
            <a:ext cx="357190" cy="285752"/>
          </a:xfrm>
          <a:prstGeom prst="curvedRightArrow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>
              <a:solidFill>
                <a:schemeClr val="tx1"/>
              </a:solidFill>
            </a:endParaRPr>
          </a:p>
        </p:txBody>
      </p:sp>
      <p:sp>
        <p:nvSpPr>
          <p:cNvPr id="6" name="5 Flecha curvada hacia la derecha"/>
          <p:cNvSpPr/>
          <p:nvPr/>
        </p:nvSpPr>
        <p:spPr>
          <a:xfrm>
            <a:off x="928662" y="2428868"/>
            <a:ext cx="357190" cy="285752"/>
          </a:xfrm>
          <a:prstGeom prst="curvedRightArrow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>
              <a:solidFill>
                <a:schemeClr val="tx1"/>
              </a:solidFill>
            </a:endParaRPr>
          </a:p>
        </p:txBody>
      </p:sp>
      <p:sp>
        <p:nvSpPr>
          <p:cNvPr id="10" name="9 Estrella de 4 puntas"/>
          <p:cNvSpPr/>
          <p:nvPr/>
        </p:nvSpPr>
        <p:spPr>
          <a:xfrm>
            <a:off x="1000100" y="4000504"/>
            <a:ext cx="214314" cy="214314"/>
          </a:xfrm>
          <a:prstGeom prst="star4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1" name="10 Estrella de 4 puntas"/>
          <p:cNvSpPr/>
          <p:nvPr/>
        </p:nvSpPr>
        <p:spPr>
          <a:xfrm>
            <a:off x="1000100" y="4786322"/>
            <a:ext cx="214314" cy="214314"/>
          </a:xfrm>
          <a:prstGeom prst="star4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2" name="11 Estrella de 4 puntas"/>
          <p:cNvSpPr/>
          <p:nvPr/>
        </p:nvSpPr>
        <p:spPr>
          <a:xfrm>
            <a:off x="1000100" y="4357694"/>
            <a:ext cx="214314" cy="214314"/>
          </a:xfrm>
          <a:prstGeom prst="star4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3" name="12 Estrella de 4 puntas"/>
          <p:cNvSpPr/>
          <p:nvPr/>
        </p:nvSpPr>
        <p:spPr>
          <a:xfrm>
            <a:off x="1000100" y="3571876"/>
            <a:ext cx="214314" cy="214314"/>
          </a:xfrm>
          <a:prstGeom prst="star4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4" name="13 Estrella de 4 puntas"/>
          <p:cNvSpPr/>
          <p:nvPr/>
        </p:nvSpPr>
        <p:spPr>
          <a:xfrm>
            <a:off x="1000100" y="5143512"/>
            <a:ext cx="214314" cy="214314"/>
          </a:xfrm>
          <a:prstGeom prst="star4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5" name="14 Estrella de 4 puntas"/>
          <p:cNvSpPr/>
          <p:nvPr/>
        </p:nvSpPr>
        <p:spPr>
          <a:xfrm>
            <a:off x="1000100" y="5572140"/>
            <a:ext cx="214314" cy="214314"/>
          </a:xfrm>
          <a:prstGeom prst="star4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6" name="15 Estrella de 4 puntas"/>
          <p:cNvSpPr/>
          <p:nvPr/>
        </p:nvSpPr>
        <p:spPr>
          <a:xfrm>
            <a:off x="1000100" y="6000768"/>
            <a:ext cx="214314" cy="214314"/>
          </a:xfrm>
          <a:prstGeom prst="star4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10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42910" y="500042"/>
            <a:ext cx="7851648" cy="971544"/>
          </a:xfrm>
        </p:spPr>
        <p:txBody>
          <a:bodyPr>
            <a:normAutofit/>
          </a:bodyPr>
          <a:lstStyle/>
          <a:p>
            <a:pPr algn="ctr"/>
            <a:r>
              <a:rPr lang="es-ES" dirty="0" smtClean="0">
                <a:solidFill>
                  <a:srgbClr val="FFFF00"/>
                </a:solidFill>
              </a:rPr>
              <a:t>MANTENIMIENTO</a:t>
            </a:r>
            <a:endParaRPr lang="es-ES" dirty="0">
              <a:solidFill>
                <a:srgbClr val="FFFF00"/>
              </a:solidFill>
            </a:endParaRPr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500034" y="1500150"/>
            <a:ext cx="8429684" cy="5643626"/>
          </a:xfrm>
        </p:spPr>
        <p:txBody>
          <a:bodyPr>
            <a:normAutofit fontScale="25000" lnSpcReduction="20000"/>
          </a:bodyPr>
          <a:lstStyle/>
          <a:p>
            <a:pPr algn="l">
              <a:spcBef>
                <a:spcPct val="50000"/>
              </a:spcBef>
              <a:buClr>
                <a:srgbClr val="9900CC"/>
              </a:buClr>
              <a:buFont typeface="Wingdings" pitchFamily="2" charset="2"/>
              <a:buChar char="q"/>
            </a:pPr>
            <a:r>
              <a:rPr lang="es-ES" sz="112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s-ES" sz="11200" b="1" u="sng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Aireación / Pinchado</a:t>
            </a:r>
            <a:endParaRPr lang="es-ES" sz="11200" b="1" u="sng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l">
              <a:spcBef>
                <a:spcPct val="50000"/>
              </a:spcBef>
              <a:buClr>
                <a:srgbClr val="9900CC"/>
              </a:buClr>
            </a:pPr>
            <a:r>
              <a:rPr lang="es-ES" sz="8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→ La porosidad del suelo se divide en:</a:t>
            </a:r>
            <a:endParaRPr lang="es-ES" sz="80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l">
              <a:spcBef>
                <a:spcPct val="50000"/>
              </a:spcBef>
              <a:buClr>
                <a:srgbClr val="9900CC"/>
              </a:buClr>
            </a:pPr>
            <a:r>
              <a:rPr lang="es-ES" sz="8000" b="1" dirty="0" smtClean="0"/>
              <a:t>              </a:t>
            </a:r>
            <a:r>
              <a:rPr lang="es-ES" sz="80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Macroporos</a:t>
            </a:r>
            <a:r>
              <a:rPr lang="es-ES" sz="8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= volumen de aire en el suelo</a:t>
            </a:r>
          </a:p>
          <a:p>
            <a:pPr algn="l">
              <a:spcBef>
                <a:spcPct val="50000"/>
              </a:spcBef>
              <a:buClr>
                <a:srgbClr val="9900CC"/>
              </a:buClr>
            </a:pPr>
            <a:r>
              <a:rPr lang="es-ES" sz="8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          </a:t>
            </a:r>
            <a:r>
              <a:rPr lang="es-ES" sz="80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Microporos</a:t>
            </a:r>
            <a:r>
              <a:rPr lang="es-ES" sz="8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= volumen de agua en el suelo</a:t>
            </a:r>
            <a:endParaRPr lang="es-ES" sz="80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Calibri"/>
            </a:endParaRPr>
          </a:p>
          <a:p>
            <a:pPr algn="l">
              <a:spcBef>
                <a:spcPct val="50000"/>
              </a:spcBef>
              <a:buClr>
                <a:srgbClr val="9900CC"/>
              </a:buClr>
            </a:pPr>
            <a:r>
              <a:rPr lang="es-ES" sz="8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→ Cuando se reduce el volumen de </a:t>
            </a:r>
            <a:r>
              <a:rPr lang="es-ES" sz="80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macroporos</a:t>
            </a:r>
            <a:r>
              <a:rPr lang="es-ES" sz="8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en el suelo:</a:t>
            </a:r>
          </a:p>
          <a:p>
            <a:pPr algn="l">
              <a:spcBef>
                <a:spcPct val="50000"/>
              </a:spcBef>
              <a:buClr>
                <a:srgbClr val="9900CC"/>
              </a:buClr>
            </a:pPr>
            <a:r>
              <a:rPr lang="es-ES" sz="8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           </a:t>
            </a:r>
            <a:r>
              <a:rPr lang="es-ES" sz="8000" b="1" u="sng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Aumenta la compactación</a:t>
            </a:r>
          </a:p>
          <a:p>
            <a:pPr algn="l">
              <a:spcBef>
                <a:spcPct val="50000"/>
              </a:spcBef>
              <a:buClr>
                <a:srgbClr val="9900CC"/>
              </a:buClr>
            </a:pPr>
            <a:r>
              <a:rPr lang="es-ES" sz="8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→ Con las prácticas de aireación / pinchado:</a:t>
            </a:r>
          </a:p>
          <a:p>
            <a:pPr algn="l">
              <a:spcBef>
                <a:spcPct val="50000"/>
              </a:spcBef>
              <a:buClr>
                <a:srgbClr val="9900CC"/>
              </a:buClr>
            </a:pPr>
            <a:r>
              <a:rPr lang="es-ES" sz="8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      - Solución ideal para restaurar la estructura del suelo</a:t>
            </a:r>
          </a:p>
          <a:p>
            <a:pPr algn="l">
              <a:spcBef>
                <a:spcPct val="50000"/>
              </a:spcBef>
              <a:buClr>
                <a:srgbClr val="9900CC"/>
              </a:buClr>
            </a:pPr>
            <a:r>
              <a:rPr lang="es-ES" sz="8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      - Restablecer contenido de oxígeno necesario para la planta</a:t>
            </a:r>
          </a:p>
          <a:p>
            <a:pPr algn="l">
              <a:spcBef>
                <a:spcPct val="50000"/>
              </a:spcBef>
              <a:buClr>
                <a:srgbClr val="9900CC"/>
              </a:buClr>
              <a:buFont typeface="Wingdings" pitchFamily="2" charset="2"/>
              <a:buChar char="v"/>
            </a:pPr>
            <a:r>
              <a:rPr lang="es-ES" sz="8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</a:t>
            </a:r>
            <a:r>
              <a:rPr lang="es-ES" sz="8000" b="1" u="sng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PINCHADO</a:t>
            </a:r>
          </a:p>
          <a:p>
            <a:pPr algn="l">
              <a:spcBef>
                <a:spcPct val="50000"/>
              </a:spcBef>
              <a:buClr>
                <a:srgbClr val="9900CC"/>
              </a:buClr>
            </a:pPr>
            <a:r>
              <a:rPr lang="es-ES" sz="8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   </a:t>
            </a:r>
            <a:r>
              <a:rPr lang="es-ES" sz="8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/>
                <a:cs typeface="Calibri"/>
              </a:rPr>
              <a:t>● </a:t>
            </a:r>
            <a:r>
              <a:rPr lang="es-ES" sz="8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Extracción de pequeños cilindros de suelo con césped</a:t>
            </a:r>
          </a:p>
          <a:p>
            <a:pPr algn="l">
              <a:spcBef>
                <a:spcPct val="50000"/>
              </a:spcBef>
              <a:buClr>
                <a:srgbClr val="9900CC"/>
              </a:buClr>
            </a:pPr>
            <a:r>
              <a:rPr lang="es-ES" sz="8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   </a:t>
            </a:r>
            <a:r>
              <a:rPr lang="es-ES" sz="8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/>
                <a:cs typeface="Calibri"/>
              </a:rPr>
              <a:t>● </a:t>
            </a:r>
            <a:r>
              <a:rPr lang="es-ES" sz="8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Se deja una cavidad o agujero sobre </a:t>
            </a:r>
            <a:r>
              <a:rPr lang="es-ES" sz="80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green</a:t>
            </a:r>
            <a:r>
              <a:rPr lang="es-ES" sz="8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– calle- </a:t>
            </a:r>
            <a:r>
              <a:rPr lang="es-ES" sz="80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tee</a:t>
            </a:r>
            <a:r>
              <a:rPr lang="es-ES" sz="8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- rough</a:t>
            </a:r>
          </a:p>
          <a:p>
            <a:pPr algn="l">
              <a:spcBef>
                <a:spcPct val="50000"/>
              </a:spcBef>
              <a:buClr>
                <a:srgbClr val="9900CC"/>
              </a:buClr>
            </a:pPr>
            <a:r>
              <a:rPr lang="es-ES" sz="8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          </a:t>
            </a:r>
          </a:p>
          <a:p>
            <a:pPr algn="just">
              <a:spcBef>
                <a:spcPct val="50000"/>
              </a:spcBef>
              <a:buClr>
                <a:srgbClr val="9900CC"/>
              </a:buClr>
            </a:pPr>
            <a:endParaRPr lang="es-ES" sz="80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Calibri"/>
            </a:endParaRPr>
          </a:p>
          <a:p>
            <a:pPr algn="just">
              <a:spcBef>
                <a:spcPct val="50000"/>
              </a:spcBef>
              <a:buClr>
                <a:srgbClr val="9900CC"/>
              </a:buClr>
            </a:pPr>
            <a:r>
              <a:rPr lang="es-ES" sz="8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             </a:t>
            </a:r>
            <a:endParaRPr lang="es-ES" sz="8000" b="1" u="sng" dirty="0" smtClean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just">
              <a:spcBef>
                <a:spcPct val="50000"/>
              </a:spcBef>
              <a:buClr>
                <a:srgbClr val="9900CC"/>
              </a:buClr>
            </a:pPr>
            <a:r>
              <a:rPr lang="es-ES" sz="8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  </a:t>
            </a:r>
          </a:p>
          <a:p>
            <a:pPr algn="just">
              <a:spcBef>
                <a:spcPct val="50000"/>
              </a:spcBef>
              <a:buClr>
                <a:srgbClr val="9900CC"/>
              </a:buClr>
            </a:pPr>
            <a:r>
              <a:rPr lang="es-ES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                 </a:t>
            </a:r>
            <a:endParaRPr lang="es-ES" sz="20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>
              <a:spcBef>
                <a:spcPct val="0"/>
              </a:spcBef>
            </a:pPr>
            <a:endParaRPr lang="es-ES" sz="5600" b="1" dirty="0" smtClean="0">
              <a:solidFill>
                <a:schemeClr val="accent3">
                  <a:tint val="90000"/>
                  <a:satMod val="120000"/>
                </a:schemeClr>
              </a:solidFill>
              <a:effectLst>
                <a:outerShdw blurRad="38100" dist="25400" dir="5400000" algn="tl" rotWithShape="0">
                  <a:srgbClr val="000000">
                    <a:alpha val="43000"/>
                  </a:srgbClr>
                </a:outerShdw>
              </a:effectLst>
              <a:latin typeface="+mj-lt"/>
              <a:ea typeface="+mj-ea"/>
              <a:cs typeface="+mj-cs"/>
            </a:endParaRPr>
          </a:p>
        </p:txBody>
      </p:sp>
      <p:sp>
        <p:nvSpPr>
          <p:cNvPr id="5" name="4 Flecha curvada hacia la derecha"/>
          <p:cNvSpPr/>
          <p:nvPr/>
        </p:nvSpPr>
        <p:spPr>
          <a:xfrm>
            <a:off x="928662" y="2786058"/>
            <a:ext cx="357190" cy="285752"/>
          </a:xfrm>
          <a:prstGeom prst="curvedRightArrow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>
              <a:solidFill>
                <a:schemeClr val="tx1"/>
              </a:solidFill>
            </a:endParaRPr>
          </a:p>
        </p:txBody>
      </p:sp>
      <p:sp>
        <p:nvSpPr>
          <p:cNvPr id="6" name="5 Flecha curvada hacia la derecha"/>
          <p:cNvSpPr/>
          <p:nvPr/>
        </p:nvSpPr>
        <p:spPr>
          <a:xfrm>
            <a:off x="928662" y="2428868"/>
            <a:ext cx="357190" cy="285752"/>
          </a:xfrm>
          <a:prstGeom prst="curvedRightArrow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>
              <a:solidFill>
                <a:schemeClr val="tx1"/>
              </a:solidFill>
            </a:endParaRPr>
          </a:p>
        </p:txBody>
      </p:sp>
      <p:sp>
        <p:nvSpPr>
          <p:cNvPr id="13" name="12 Estrella de 4 puntas"/>
          <p:cNvSpPr/>
          <p:nvPr/>
        </p:nvSpPr>
        <p:spPr>
          <a:xfrm>
            <a:off x="857224" y="3571876"/>
            <a:ext cx="285752" cy="285752"/>
          </a:xfrm>
          <a:prstGeom prst="star4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10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42910" y="500042"/>
            <a:ext cx="7851648" cy="971544"/>
          </a:xfrm>
        </p:spPr>
        <p:txBody>
          <a:bodyPr>
            <a:normAutofit/>
          </a:bodyPr>
          <a:lstStyle/>
          <a:p>
            <a:pPr algn="ctr"/>
            <a:r>
              <a:rPr lang="es-ES" dirty="0" smtClean="0">
                <a:solidFill>
                  <a:srgbClr val="FFFF00"/>
                </a:solidFill>
              </a:rPr>
              <a:t>MANTENIMIENTO</a:t>
            </a:r>
            <a:endParaRPr lang="es-ES" dirty="0">
              <a:solidFill>
                <a:srgbClr val="FFFF00"/>
              </a:solidFill>
            </a:endParaRPr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500034" y="1500150"/>
            <a:ext cx="8429684" cy="5643626"/>
          </a:xfrm>
        </p:spPr>
        <p:txBody>
          <a:bodyPr>
            <a:normAutofit fontScale="40000" lnSpcReduction="20000"/>
          </a:bodyPr>
          <a:lstStyle/>
          <a:p>
            <a:pPr algn="l">
              <a:spcBef>
                <a:spcPct val="50000"/>
              </a:spcBef>
              <a:buClr>
                <a:srgbClr val="9900CC"/>
              </a:buClr>
              <a:buFont typeface="Wingdings" pitchFamily="2" charset="2"/>
              <a:buChar char="q"/>
            </a:pPr>
            <a:r>
              <a:rPr lang="es-ES" sz="70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s-ES" sz="7000" b="1" u="sng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Aireación / Pinchado</a:t>
            </a:r>
            <a:endParaRPr lang="es-ES" sz="7000" b="1" u="sng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l">
              <a:spcBef>
                <a:spcPct val="50000"/>
              </a:spcBef>
              <a:buClr>
                <a:srgbClr val="9900CC"/>
              </a:buClr>
            </a:pPr>
            <a:r>
              <a:rPr lang="es-ES" sz="5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→ Resultados:</a:t>
            </a:r>
            <a:endParaRPr lang="es-ES" sz="50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l">
              <a:spcBef>
                <a:spcPct val="50000"/>
              </a:spcBef>
              <a:buClr>
                <a:srgbClr val="9900CC"/>
              </a:buClr>
            </a:pPr>
            <a:r>
              <a:rPr lang="es-ES" sz="5000" b="1" dirty="0" smtClean="0"/>
              <a:t>              </a:t>
            </a:r>
            <a:r>
              <a:rPr lang="es-ES" sz="5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Aliviar la compactación</a:t>
            </a:r>
          </a:p>
          <a:p>
            <a:pPr algn="l">
              <a:spcBef>
                <a:spcPct val="50000"/>
              </a:spcBef>
              <a:buClr>
                <a:srgbClr val="9900CC"/>
              </a:buClr>
            </a:pPr>
            <a:r>
              <a:rPr lang="es-ES" sz="5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          Favorecer la penetración de agua, aire, recebos, fertilizantes,…</a:t>
            </a:r>
            <a:endParaRPr lang="es-ES" sz="50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Calibri"/>
            </a:endParaRPr>
          </a:p>
          <a:p>
            <a:pPr algn="l">
              <a:spcBef>
                <a:spcPct val="50000"/>
              </a:spcBef>
              <a:buClr>
                <a:srgbClr val="9900CC"/>
              </a:buClr>
            </a:pPr>
            <a:endParaRPr lang="es-ES" sz="50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Calibri"/>
            </a:endParaRPr>
          </a:p>
          <a:p>
            <a:pPr algn="l">
              <a:spcBef>
                <a:spcPct val="50000"/>
              </a:spcBef>
              <a:buClr>
                <a:srgbClr val="9900CC"/>
              </a:buClr>
            </a:pPr>
            <a:r>
              <a:rPr lang="es-ES" sz="5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→ Esquema del proceso de aireación en hueco:</a:t>
            </a:r>
            <a:endParaRPr lang="es-ES" sz="50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l">
              <a:spcBef>
                <a:spcPct val="50000"/>
              </a:spcBef>
              <a:buClr>
                <a:srgbClr val="9900CC"/>
              </a:buClr>
            </a:pPr>
            <a:r>
              <a:rPr lang="es-ES" sz="8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       </a:t>
            </a:r>
          </a:p>
          <a:p>
            <a:pPr algn="just">
              <a:spcBef>
                <a:spcPct val="50000"/>
              </a:spcBef>
              <a:buClr>
                <a:srgbClr val="9900CC"/>
              </a:buClr>
            </a:pPr>
            <a:endParaRPr lang="es-ES" sz="80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Calibri"/>
            </a:endParaRPr>
          </a:p>
          <a:p>
            <a:pPr algn="just">
              <a:spcBef>
                <a:spcPct val="50000"/>
              </a:spcBef>
              <a:buClr>
                <a:srgbClr val="9900CC"/>
              </a:buClr>
            </a:pPr>
            <a:r>
              <a:rPr lang="es-ES" sz="8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             </a:t>
            </a:r>
            <a:endParaRPr lang="es-ES" sz="8000" b="1" u="sng" dirty="0" smtClean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just">
              <a:spcBef>
                <a:spcPct val="50000"/>
              </a:spcBef>
              <a:buClr>
                <a:srgbClr val="9900CC"/>
              </a:buClr>
            </a:pPr>
            <a:r>
              <a:rPr lang="es-ES" sz="8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  </a:t>
            </a:r>
          </a:p>
          <a:p>
            <a:pPr algn="just">
              <a:spcBef>
                <a:spcPct val="50000"/>
              </a:spcBef>
              <a:buClr>
                <a:srgbClr val="9900CC"/>
              </a:buClr>
            </a:pPr>
            <a:r>
              <a:rPr lang="es-ES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                 </a:t>
            </a:r>
            <a:endParaRPr lang="es-ES" sz="20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>
              <a:spcBef>
                <a:spcPct val="0"/>
              </a:spcBef>
            </a:pPr>
            <a:endParaRPr lang="es-ES" sz="5600" b="1" dirty="0" smtClean="0">
              <a:solidFill>
                <a:schemeClr val="accent3">
                  <a:tint val="90000"/>
                  <a:satMod val="120000"/>
                </a:schemeClr>
              </a:solidFill>
              <a:effectLst>
                <a:outerShdw blurRad="38100" dist="25400" dir="5400000" algn="tl" rotWithShape="0">
                  <a:srgbClr val="000000">
                    <a:alpha val="43000"/>
                  </a:srgbClr>
                </a:outerShdw>
              </a:effectLst>
              <a:latin typeface="+mj-lt"/>
              <a:ea typeface="+mj-ea"/>
              <a:cs typeface="+mj-cs"/>
            </a:endParaRPr>
          </a:p>
        </p:txBody>
      </p:sp>
      <p:sp>
        <p:nvSpPr>
          <p:cNvPr id="5" name="4 Flecha curvada hacia la derecha"/>
          <p:cNvSpPr/>
          <p:nvPr/>
        </p:nvSpPr>
        <p:spPr>
          <a:xfrm>
            <a:off x="928662" y="2786058"/>
            <a:ext cx="357190" cy="285752"/>
          </a:xfrm>
          <a:prstGeom prst="curvedRightArrow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>
              <a:solidFill>
                <a:schemeClr val="tx1"/>
              </a:solidFill>
            </a:endParaRPr>
          </a:p>
        </p:txBody>
      </p:sp>
      <p:sp>
        <p:nvSpPr>
          <p:cNvPr id="6" name="5 Flecha curvada hacia la derecha"/>
          <p:cNvSpPr/>
          <p:nvPr/>
        </p:nvSpPr>
        <p:spPr>
          <a:xfrm>
            <a:off x="928662" y="2428868"/>
            <a:ext cx="357190" cy="285752"/>
          </a:xfrm>
          <a:prstGeom prst="curvedRightArrow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>
              <a:solidFill>
                <a:schemeClr val="tx1"/>
              </a:solidFill>
            </a:endParaRPr>
          </a:p>
        </p:txBody>
      </p:sp>
      <p:pic>
        <p:nvPicPr>
          <p:cNvPr id="7" name="6 Imagen" descr="pinchado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28860" y="4071942"/>
            <a:ext cx="4010025" cy="2428892"/>
          </a:xfrm>
          <a:prstGeom prst="rect">
            <a:avLst/>
          </a:prstGeom>
        </p:spPr>
      </p:pic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10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42910" y="500042"/>
            <a:ext cx="7851648" cy="971544"/>
          </a:xfrm>
        </p:spPr>
        <p:txBody>
          <a:bodyPr>
            <a:normAutofit/>
          </a:bodyPr>
          <a:lstStyle/>
          <a:p>
            <a:pPr algn="ctr"/>
            <a:r>
              <a:rPr lang="es-ES" dirty="0" smtClean="0">
                <a:solidFill>
                  <a:srgbClr val="FFFF00"/>
                </a:solidFill>
              </a:rPr>
              <a:t>MANTENIMIENTO</a:t>
            </a:r>
            <a:endParaRPr lang="es-ES" dirty="0">
              <a:solidFill>
                <a:srgbClr val="FFFF00"/>
              </a:solidFill>
            </a:endParaRPr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500034" y="1500150"/>
            <a:ext cx="8501122" cy="5643626"/>
          </a:xfrm>
        </p:spPr>
        <p:txBody>
          <a:bodyPr>
            <a:normAutofit fontScale="32500" lnSpcReduction="20000"/>
          </a:bodyPr>
          <a:lstStyle/>
          <a:p>
            <a:pPr algn="l">
              <a:spcBef>
                <a:spcPct val="50000"/>
              </a:spcBef>
              <a:buClr>
                <a:srgbClr val="9900CC"/>
              </a:buClr>
              <a:buFont typeface="Wingdings" pitchFamily="2" charset="2"/>
              <a:buChar char="q"/>
            </a:pPr>
            <a:r>
              <a:rPr lang="es-ES" sz="86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s-ES" sz="8600" b="1" u="sng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Aireación / Pinchado</a:t>
            </a:r>
            <a:endParaRPr lang="es-ES" sz="8600" b="1" u="sng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l">
              <a:spcBef>
                <a:spcPct val="50000"/>
              </a:spcBef>
              <a:buClr>
                <a:srgbClr val="9900CC"/>
              </a:buClr>
            </a:pPr>
            <a:r>
              <a:rPr lang="es-ES" sz="6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→ Además, con el Pinchado:</a:t>
            </a:r>
            <a:endParaRPr lang="es-ES" sz="62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l">
              <a:spcBef>
                <a:spcPct val="50000"/>
              </a:spcBef>
              <a:buClr>
                <a:srgbClr val="9900CC"/>
              </a:buClr>
            </a:pPr>
            <a:r>
              <a:rPr lang="es-ES" sz="6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          Se expulsan gases tóxicos acumulados en la zona radicular</a:t>
            </a:r>
          </a:p>
          <a:p>
            <a:pPr algn="l">
              <a:spcBef>
                <a:spcPct val="50000"/>
              </a:spcBef>
              <a:buClr>
                <a:srgbClr val="9900CC"/>
              </a:buClr>
            </a:pPr>
            <a:r>
              <a:rPr lang="es-ES" sz="6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          Minimizar la aparición de capa negra o </a:t>
            </a:r>
            <a:r>
              <a:rPr lang="es-ES" sz="6200" b="1" i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black</a:t>
            </a:r>
            <a:r>
              <a:rPr lang="es-ES" sz="6200" b="1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s-ES" sz="6200" b="1" i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layer</a:t>
            </a:r>
            <a:endParaRPr lang="es-ES" sz="6200" b="1" i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l">
              <a:spcBef>
                <a:spcPct val="50000"/>
              </a:spcBef>
              <a:buClr>
                <a:srgbClr val="9900CC"/>
              </a:buClr>
            </a:pPr>
            <a:r>
              <a:rPr lang="es-ES" sz="6200" b="1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              </a:t>
            </a:r>
            <a:r>
              <a:rPr lang="es-ES" sz="6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Mejorar el drenaje superficial</a:t>
            </a:r>
          </a:p>
          <a:p>
            <a:pPr algn="l">
              <a:spcBef>
                <a:spcPct val="50000"/>
              </a:spcBef>
              <a:buClr>
                <a:srgbClr val="9900CC"/>
              </a:buClr>
            </a:pPr>
            <a:r>
              <a:rPr lang="es-ES" sz="6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              Mejora penetración de agua en suelos </a:t>
            </a:r>
            <a:r>
              <a:rPr lang="es-ES" sz="62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hidrofóbicos</a:t>
            </a:r>
            <a:r>
              <a:rPr lang="es-ES" sz="6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→ </a:t>
            </a:r>
            <a:r>
              <a:rPr lang="es-ES" sz="62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dry</a:t>
            </a:r>
            <a:r>
              <a:rPr lang="es-ES" sz="6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</a:t>
            </a:r>
            <a:r>
              <a:rPr lang="es-ES" sz="62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spots</a:t>
            </a:r>
            <a:endParaRPr lang="es-ES" sz="62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Calibri"/>
            </a:endParaRPr>
          </a:p>
          <a:p>
            <a:pPr algn="l">
              <a:spcBef>
                <a:spcPct val="50000"/>
              </a:spcBef>
              <a:buClr>
                <a:srgbClr val="9900CC"/>
              </a:buClr>
            </a:pPr>
            <a:endParaRPr lang="es-ES" sz="50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Calibri"/>
            </a:endParaRPr>
          </a:p>
          <a:p>
            <a:pPr algn="l">
              <a:spcBef>
                <a:spcPct val="50000"/>
              </a:spcBef>
              <a:buClr>
                <a:srgbClr val="9900CC"/>
              </a:buClr>
            </a:pPr>
            <a:endParaRPr lang="es-ES" sz="50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l">
              <a:spcBef>
                <a:spcPct val="50000"/>
              </a:spcBef>
              <a:buClr>
                <a:srgbClr val="9900CC"/>
              </a:buClr>
            </a:pPr>
            <a:r>
              <a:rPr lang="es-ES" sz="8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       </a:t>
            </a:r>
          </a:p>
          <a:p>
            <a:pPr algn="just">
              <a:spcBef>
                <a:spcPct val="50000"/>
              </a:spcBef>
              <a:buClr>
                <a:srgbClr val="9900CC"/>
              </a:buClr>
            </a:pPr>
            <a:endParaRPr lang="es-ES" sz="80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Calibri"/>
            </a:endParaRPr>
          </a:p>
          <a:p>
            <a:pPr algn="just">
              <a:spcBef>
                <a:spcPct val="50000"/>
              </a:spcBef>
              <a:buClr>
                <a:srgbClr val="9900CC"/>
              </a:buClr>
            </a:pPr>
            <a:r>
              <a:rPr lang="es-ES" sz="8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             </a:t>
            </a:r>
            <a:endParaRPr lang="es-ES" sz="8000" b="1" u="sng" dirty="0" smtClean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just">
              <a:spcBef>
                <a:spcPct val="50000"/>
              </a:spcBef>
              <a:buClr>
                <a:srgbClr val="9900CC"/>
              </a:buClr>
            </a:pPr>
            <a:r>
              <a:rPr lang="es-ES" sz="8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  </a:t>
            </a:r>
          </a:p>
          <a:p>
            <a:pPr algn="just">
              <a:spcBef>
                <a:spcPct val="50000"/>
              </a:spcBef>
              <a:buClr>
                <a:srgbClr val="9900CC"/>
              </a:buClr>
            </a:pPr>
            <a:r>
              <a:rPr lang="es-ES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                 </a:t>
            </a:r>
            <a:endParaRPr lang="es-ES" sz="20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>
              <a:spcBef>
                <a:spcPct val="0"/>
              </a:spcBef>
            </a:pPr>
            <a:endParaRPr lang="es-ES" sz="5600" b="1" dirty="0" smtClean="0">
              <a:solidFill>
                <a:schemeClr val="accent3">
                  <a:tint val="90000"/>
                  <a:satMod val="120000"/>
                </a:schemeClr>
              </a:solidFill>
              <a:effectLst>
                <a:outerShdw blurRad="38100" dist="25400" dir="5400000" algn="tl" rotWithShape="0">
                  <a:srgbClr val="000000">
                    <a:alpha val="43000"/>
                  </a:srgbClr>
                </a:outerShdw>
              </a:effectLst>
              <a:latin typeface="+mj-lt"/>
              <a:ea typeface="+mj-ea"/>
              <a:cs typeface="+mj-cs"/>
            </a:endParaRPr>
          </a:p>
        </p:txBody>
      </p:sp>
      <p:sp>
        <p:nvSpPr>
          <p:cNvPr id="5" name="4 Flecha curvada hacia la derecha"/>
          <p:cNvSpPr/>
          <p:nvPr/>
        </p:nvSpPr>
        <p:spPr>
          <a:xfrm>
            <a:off x="928662" y="2786058"/>
            <a:ext cx="357190" cy="285752"/>
          </a:xfrm>
          <a:prstGeom prst="curvedRightArrow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>
              <a:solidFill>
                <a:schemeClr val="tx1"/>
              </a:solidFill>
            </a:endParaRPr>
          </a:p>
        </p:txBody>
      </p:sp>
      <p:sp>
        <p:nvSpPr>
          <p:cNvPr id="6" name="5 Flecha curvada hacia la derecha"/>
          <p:cNvSpPr/>
          <p:nvPr/>
        </p:nvSpPr>
        <p:spPr>
          <a:xfrm>
            <a:off x="928662" y="2428868"/>
            <a:ext cx="357190" cy="285752"/>
          </a:xfrm>
          <a:prstGeom prst="curvedRightArrow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>
              <a:solidFill>
                <a:schemeClr val="tx1"/>
              </a:solidFill>
            </a:endParaRPr>
          </a:p>
        </p:txBody>
      </p:sp>
      <p:sp>
        <p:nvSpPr>
          <p:cNvPr id="8" name="7 Flecha curvada hacia la derecha"/>
          <p:cNvSpPr/>
          <p:nvPr/>
        </p:nvSpPr>
        <p:spPr>
          <a:xfrm>
            <a:off x="928662" y="3214686"/>
            <a:ext cx="357190" cy="285752"/>
          </a:xfrm>
          <a:prstGeom prst="curvedRightArrow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>
              <a:solidFill>
                <a:schemeClr val="tx1"/>
              </a:solidFill>
            </a:endParaRPr>
          </a:p>
        </p:txBody>
      </p:sp>
      <p:sp>
        <p:nvSpPr>
          <p:cNvPr id="9" name="8 Flecha curvada hacia la derecha"/>
          <p:cNvSpPr/>
          <p:nvPr/>
        </p:nvSpPr>
        <p:spPr>
          <a:xfrm>
            <a:off x="928662" y="3571876"/>
            <a:ext cx="357190" cy="285752"/>
          </a:xfrm>
          <a:prstGeom prst="curvedRightArrow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>
              <a:solidFill>
                <a:schemeClr val="tx1"/>
              </a:solidFill>
            </a:endParaRPr>
          </a:p>
        </p:txBody>
      </p:sp>
      <p:pic>
        <p:nvPicPr>
          <p:cNvPr id="10" name="9 Imagen" descr="black layer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14612" y="4143380"/>
            <a:ext cx="3495675" cy="2457450"/>
          </a:xfrm>
          <a:prstGeom prst="rect">
            <a:avLst/>
          </a:prstGeom>
        </p:spPr>
      </p:pic>
      <p:sp>
        <p:nvSpPr>
          <p:cNvPr id="11" name="10 Flecha derecha"/>
          <p:cNvSpPr/>
          <p:nvPr/>
        </p:nvSpPr>
        <p:spPr>
          <a:xfrm rot="10800000">
            <a:off x="5429256" y="5214950"/>
            <a:ext cx="785818" cy="214314"/>
          </a:xfrm>
          <a:prstGeom prst="rightArrow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10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42910" y="500042"/>
            <a:ext cx="7851648" cy="971544"/>
          </a:xfrm>
        </p:spPr>
        <p:txBody>
          <a:bodyPr>
            <a:normAutofit/>
          </a:bodyPr>
          <a:lstStyle/>
          <a:p>
            <a:pPr algn="ctr"/>
            <a:r>
              <a:rPr lang="es-ES" dirty="0" smtClean="0">
                <a:solidFill>
                  <a:srgbClr val="FFFF00"/>
                </a:solidFill>
              </a:rPr>
              <a:t>MANTENIMIENTO</a:t>
            </a:r>
            <a:endParaRPr lang="es-ES" dirty="0">
              <a:solidFill>
                <a:srgbClr val="FFFF00"/>
              </a:solidFill>
            </a:endParaRPr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500034" y="1500150"/>
            <a:ext cx="8501122" cy="5643626"/>
          </a:xfrm>
        </p:spPr>
        <p:txBody>
          <a:bodyPr>
            <a:normAutofit fontScale="25000" lnSpcReduction="20000"/>
          </a:bodyPr>
          <a:lstStyle/>
          <a:p>
            <a:pPr algn="l">
              <a:spcBef>
                <a:spcPct val="50000"/>
              </a:spcBef>
              <a:buClr>
                <a:srgbClr val="9900CC"/>
              </a:buClr>
              <a:buFont typeface="Wingdings" pitchFamily="2" charset="2"/>
              <a:buChar char="q"/>
            </a:pPr>
            <a:r>
              <a:rPr lang="es-ES" sz="112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s-ES" sz="11200" b="1" u="sng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Aireación / Pinchado</a:t>
            </a:r>
            <a:endParaRPr lang="es-ES" sz="11200" b="1" u="sng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l">
              <a:spcBef>
                <a:spcPct val="50000"/>
              </a:spcBef>
              <a:buClr>
                <a:srgbClr val="9900CC"/>
              </a:buClr>
            </a:pPr>
            <a:r>
              <a:rPr lang="es-ES" sz="8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→ Más pros y contras del Pinchado:</a:t>
            </a:r>
          </a:p>
          <a:p>
            <a:pPr algn="l">
              <a:spcBef>
                <a:spcPct val="50000"/>
              </a:spcBef>
              <a:buClr>
                <a:srgbClr val="9900CC"/>
              </a:buClr>
            </a:pPr>
            <a:endParaRPr lang="es-ES" sz="80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l">
              <a:spcBef>
                <a:spcPct val="50000"/>
              </a:spcBef>
              <a:buClr>
                <a:srgbClr val="9900CC"/>
              </a:buClr>
            </a:pPr>
            <a:r>
              <a:rPr lang="es-ES" sz="8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          Eliminación del </a:t>
            </a:r>
            <a:r>
              <a:rPr lang="es-ES" sz="80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layering</a:t>
            </a:r>
            <a:r>
              <a:rPr lang="es-ES" sz="8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o estratificación del suelo</a:t>
            </a:r>
          </a:p>
          <a:p>
            <a:pPr algn="l">
              <a:spcBef>
                <a:spcPct val="50000"/>
              </a:spcBef>
              <a:buClr>
                <a:srgbClr val="9900CC"/>
              </a:buClr>
            </a:pPr>
            <a:r>
              <a:rPr lang="es-ES" sz="8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          Restitución del suelo cuando va acompañado de recebos</a:t>
            </a:r>
            <a:endParaRPr lang="es-ES" sz="8000" b="1" i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l">
              <a:spcBef>
                <a:spcPct val="50000"/>
              </a:spcBef>
              <a:buClr>
                <a:srgbClr val="9900CC"/>
              </a:buClr>
            </a:pPr>
            <a:r>
              <a:rPr lang="es-ES" sz="8000" b="1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              </a:t>
            </a:r>
            <a:r>
              <a:rPr lang="es-ES" sz="8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Favorecer el control del </a:t>
            </a:r>
            <a:r>
              <a:rPr lang="es-ES" sz="8000" b="1" i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t</a:t>
            </a:r>
            <a:r>
              <a:rPr lang="es-ES" sz="8000" b="1" i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hatch</a:t>
            </a:r>
            <a:endParaRPr lang="es-ES" sz="8000" b="1" i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Calibri"/>
            </a:endParaRPr>
          </a:p>
          <a:p>
            <a:pPr algn="l">
              <a:spcBef>
                <a:spcPct val="50000"/>
              </a:spcBef>
              <a:buClr>
                <a:srgbClr val="9900CC"/>
              </a:buClr>
            </a:pPr>
            <a:r>
              <a:rPr lang="es-ES" sz="8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             Promover el desarrollo de nuevas raíces</a:t>
            </a:r>
          </a:p>
          <a:p>
            <a:pPr algn="l">
              <a:spcBef>
                <a:spcPct val="50000"/>
              </a:spcBef>
              <a:buClr>
                <a:srgbClr val="9900CC"/>
              </a:buClr>
            </a:pPr>
            <a:endParaRPr lang="es-ES" sz="80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Calibri"/>
            </a:endParaRPr>
          </a:p>
          <a:p>
            <a:pPr algn="l">
              <a:spcBef>
                <a:spcPct val="50000"/>
              </a:spcBef>
              <a:buClr>
                <a:srgbClr val="9900CC"/>
              </a:buClr>
            </a:pPr>
            <a:r>
              <a:rPr lang="es-ES" sz="8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              Interrumpir temporalmente la superficie de juego</a:t>
            </a:r>
          </a:p>
          <a:p>
            <a:pPr algn="l">
              <a:spcBef>
                <a:spcPct val="50000"/>
              </a:spcBef>
              <a:buClr>
                <a:srgbClr val="9900CC"/>
              </a:buClr>
            </a:pPr>
            <a:r>
              <a:rPr lang="es-ES" sz="8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              Aumentar la superficie de suelo expuesta a desecación</a:t>
            </a:r>
          </a:p>
          <a:p>
            <a:pPr algn="l">
              <a:spcBef>
                <a:spcPct val="50000"/>
              </a:spcBef>
              <a:buClr>
                <a:srgbClr val="9900CC"/>
              </a:buClr>
            </a:pPr>
            <a:r>
              <a:rPr lang="es-ES" sz="8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              Proporcionar un hábitat favorable para los insectos</a:t>
            </a:r>
          </a:p>
          <a:p>
            <a:pPr algn="l">
              <a:spcBef>
                <a:spcPct val="50000"/>
              </a:spcBef>
              <a:buClr>
                <a:srgbClr val="9900CC"/>
              </a:buClr>
            </a:pPr>
            <a:endParaRPr lang="es-ES" sz="50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l">
              <a:spcBef>
                <a:spcPct val="50000"/>
              </a:spcBef>
              <a:buClr>
                <a:srgbClr val="9900CC"/>
              </a:buClr>
            </a:pPr>
            <a:r>
              <a:rPr lang="es-ES" sz="8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       </a:t>
            </a:r>
          </a:p>
          <a:p>
            <a:pPr algn="just">
              <a:spcBef>
                <a:spcPct val="50000"/>
              </a:spcBef>
              <a:buClr>
                <a:srgbClr val="9900CC"/>
              </a:buClr>
            </a:pPr>
            <a:endParaRPr lang="es-ES" sz="80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Calibri"/>
            </a:endParaRPr>
          </a:p>
          <a:p>
            <a:pPr algn="just">
              <a:spcBef>
                <a:spcPct val="50000"/>
              </a:spcBef>
              <a:buClr>
                <a:srgbClr val="9900CC"/>
              </a:buClr>
            </a:pPr>
            <a:r>
              <a:rPr lang="es-ES" sz="8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             </a:t>
            </a:r>
            <a:endParaRPr lang="es-ES" sz="8000" b="1" u="sng" dirty="0" smtClean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just">
              <a:spcBef>
                <a:spcPct val="50000"/>
              </a:spcBef>
              <a:buClr>
                <a:srgbClr val="9900CC"/>
              </a:buClr>
            </a:pPr>
            <a:r>
              <a:rPr lang="es-ES" sz="8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  </a:t>
            </a:r>
          </a:p>
          <a:p>
            <a:pPr algn="just">
              <a:spcBef>
                <a:spcPct val="50000"/>
              </a:spcBef>
              <a:buClr>
                <a:srgbClr val="9900CC"/>
              </a:buClr>
            </a:pPr>
            <a:r>
              <a:rPr lang="es-ES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                 </a:t>
            </a:r>
            <a:endParaRPr lang="es-ES" sz="20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>
              <a:spcBef>
                <a:spcPct val="0"/>
              </a:spcBef>
            </a:pPr>
            <a:endParaRPr lang="es-ES" sz="5600" b="1" dirty="0" smtClean="0">
              <a:solidFill>
                <a:schemeClr val="accent3">
                  <a:tint val="90000"/>
                  <a:satMod val="120000"/>
                </a:schemeClr>
              </a:solidFill>
              <a:effectLst>
                <a:outerShdw blurRad="38100" dist="25400" dir="5400000" algn="tl" rotWithShape="0">
                  <a:srgbClr val="000000">
                    <a:alpha val="43000"/>
                  </a:srgbClr>
                </a:outerShdw>
              </a:effectLst>
              <a:latin typeface="+mj-lt"/>
              <a:ea typeface="+mj-ea"/>
              <a:cs typeface="+mj-cs"/>
            </a:endParaRPr>
          </a:p>
        </p:txBody>
      </p:sp>
      <p:sp>
        <p:nvSpPr>
          <p:cNvPr id="12" name="11 Menos"/>
          <p:cNvSpPr/>
          <p:nvPr/>
        </p:nvSpPr>
        <p:spPr>
          <a:xfrm>
            <a:off x="1000100" y="5572140"/>
            <a:ext cx="357190" cy="357190"/>
          </a:xfrm>
          <a:prstGeom prst="mathMinus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3" name="12 Menos"/>
          <p:cNvSpPr/>
          <p:nvPr/>
        </p:nvSpPr>
        <p:spPr>
          <a:xfrm>
            <a:off x="1000100" y="4714884"/>
            <a:ext cx="357190" cy="357190"/>
          </a:xfrm>
          <a:prstGeom prst="mathMinus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4" name="13 Menos"/>
          <p:cNvSpPr/>
          <p:nvPr/>
        </p:nvSpPr>
        <p:spPr>
          <a:xfrm>
            <a:off x="1000100" y="5143512"/>
            <a:ext cx="357190" cy="357190"/>
          </a:xfrm>
          <a:prstGeom prst="mathMinus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5" name="14 Más"/>
          <p:cNvSpPr/>
          <p:nvPr/>
        </p:nvSpPr>
        <p:spPr>
          <a:xfrm>
            <a:off x="928662" y="4000504"/>
            <a:ext cx="357190" cy="285752"/>
          </a:xfrm>
          <a:prstGeom prst="mathPlus">
            <a:avLst/>
          </a:prstGeom>
          <a:solidFill>
            <a:srgbClr val="00FF00"/>
          </a:solidFill>
          <a:ln>
            <a:solidFill>
              <a:srgbClr val="00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6" name="15 Más"/>
          <p:cNvSpPr/>
          <p:nvPr/>
        </p:nvSpPr>
        <p:spPr>
          <a:xfrm>
            <a:off x="928662" y="2714620"/>
            <a:ext cx="357190" cy="285752"/>
          </a:xfrm>
          <a:prstGeom prst="mathPlus">
            <a:avLst/>
          </a:prstGeom>
          <a:solidFill>
            <a:srgbClr val="00FF00"/>
          </a:solidFill>
          <a:ln>
            <a:solidFill>
              <a:srgbClr val="00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7" name="16 Más"/>
          <p:cNvSpPr/>
          <p:nvPr/>
        </p:nvSpPr>
        <p:spPr>
          <a:xfrm>
            <a:off x="928662" y="3143248"/>
            <a:ext cx="357190" cy="285752"/>
          </a:xfrm>
          <a:prstGeom prst="mathPlus">
            <a:avLst/>
          </a:prstGeom>
          <a:solidFill>
            <a:srgbClr val="00FF00"/>
          </a:solidFill>
          <a:ln>
            <a:solidFill>
              <a:srgbClr val="00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8" name="17 Más"/>
          <p:cNvSpPr/>
          <p:nvPr/>
        </p:nvSpPr>
        <p:spPr>
          <a:xfrm>
            <a:off x="928662" y="3571876"/>
            <a:ext cx="357190" cy="285752"/>
          </a:xfrm>
          <a:prstGeom prst="mathPlus">
            <a:avLst/>
          </a:prstGeom>
          <a:solidFill>
            <a:srgbClr val="00FF00"/>
          </a:solidFill>
          <a:ln>
            <a:solidFill>
              <a:srgbClr val="00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10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42910" y="500042"/>
            <a:ext cx="7851648" cy="971544"/>
          </a:xfrm>
        </p:spPr>
        <p:txBody>
          <a:bodyPr>
            <a:normAutofit/>
          </a:bodyPr>
          <a:lstStyle/>
          <a:p>
            <a:pPr algn="ctr"/>
            <a:r>
              <a:rPr lang="es-ES" dirty="0" smtClean="0">
                <a:solidFill>
                  <a:srgbClr val="FFFF00"/>
                </a:solidFill>
              </a:rPr>
              <a:t>MANTENIMIENTO</a:t>
            </a:r>
            <a:endParaRPr lang="es-ES" dirty="0">
              <a:solidFill>
                <a:srgbClr val="FFFF00"/>
              </a:solidFill>
            </a:endParaRPr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500034" y="1500150"/>
            <a:ext cx="8429684" cy="5643626"/>
          </a:xfrm>
        </p:spPr>
        <p:txBody>
          <a:bodyPr>
            <a:normAutofit fontScale="25000" lnSpcReduction="20000"/>
          </a:bodyPr>
          <a:lstStyle/>
          <a:p>
            <a:pPr algn="l">
              <a:spcBef>
                <a:spcPct val="50000"/>
              </a:spcBef>
              <a:buClr>
                <a:srgbClr val="9900CC"/>
              </a:buClr>
              <a:buFont typeface="Wingdings" pitchFamily="2" charset="2"/>
              <a:buChar char="q"/>
            </a:pPr>
            <a:r>
              <a:rPr lang="es-ES" sz="112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s-ES" sz="11200" b="1" u="sng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Aireación / Pinchado</a:t>
            </a:r>
            <a:endParaRPr lang="es-ES" sz="11200" b="1" u="sng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l">
              <a:spcBef>
                <a:spcPct val="50000"/>
              </a:spcBef>
              <a:buClr>
                <a:srgbClr val="9900CC"/>
              </a:buClr>
              <a:buFont typeface="Wingdings" pitchFamily="2" charset="2"/>
              <a:buChar char="v"/>
            </a:pPr>
            <a:r>
              <a:rPr lang="es-ES" sz="8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</a:t>
            </a:r>
            <a:r>
              <a:rPr lang="es-ES" sz="8000" b="1" u="sng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Métodos de Aireación</a:t>
            </a:r>
            <a:r>
              <a:rPr lang="es-ES" sz="8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:</a:t>
            </a:r>
            <a:endParaRPr lang="es-ES" sz="80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l">
              <a:spcBef>
                <a:spcPct val="50000"/>
              </a:spcBef>
              <a:buClr>
                <a:srgbClr val="9900CC"/>
              </a:buClr>
            </a:pPr>
            <a:r>
              <a:rPr lang="es-ES" sz="8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→ Pinchos huecos</a:t>
            </a:r>
          </a:p>
          <a:p>
            <a:pPr algn="l">
              <a:spcBef>
                <a:spcPct val="50000"/>
              </a:spcBef>
              <a:buClr>
                <a:srgbClr val="9900CC"/>
              </a:buClr>
            </a:pPr>
            <a:endParaRPr lang="es-ES" sz="80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Calibri"/>
            </a:endParaRPr>
          </a:p>
          <a:p>
            <a:pPr algn="l">
              <a:spcBef>
                <a:spcPct val="50000"/>
              </a:spcBef>
              <a:buClr>
                <a:srgbClr val="9900CC"/>
              </a:buClr>
            </a:pPr>
            <a:r>
              <a:rPr lang="es-ES" sz="8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→ Pinchos macizos</a:t>
            </a:r>
          </a:p>
          <a:p>
            <a:pPr algn="l">
              <a:spcBef>
                <a:spcPct val="50000"/>
              </a:spcBef>
              <a:buClr>
                <a:srgbClr val="9900CC"/>
              </a:buClr>
            </a:pPr>
            <a:endParaRPr lang="es-ES" sz="80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Calibri"/>
            </a:endParaRPr>
          </a:p>
          <a:p>
            <a:pPr algn="l">
              <a:spcBef>
                <a:spcPct val="50000"/>
              </a:spcBef>
              <a:buClr>
                <a:srgbClr val="9900CC"/>
              </a:buClr>
            </a:pPr>
            <a:r>
              <a:rPr lang="es-ES" sz="8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→ </a:t>
            </a:r>
            <a:r>
              <a:rPr lang="es-ES" sz="80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Slicing</a:t>
            </a:r>
            <a:r>
              <a:rPr lang="es-ES" sz="8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o </a:t>
            </a:r>
            <a:r>
              <a:rPr lang="es-ES" sz="80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Spiking</a:t>
            </a:r>
            <a:endParaRPr lang="es-ES" sz="80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Calibri"/>
            </a:endParaRPr>
          </a:p>
          <a:p>
            <a:pPr algn="l">
              <a:spcBef>
                <a:spcPct val="50000"/>
              </a:spcBef>
              <a:buClr>
                <a:srgbClr val="9900CC"/>
              </a:buClr>
            </a:pPr>
            <a:endParaRPr lang="es-ES" sz="80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Calibri"/>
            </a:endParaRPr>
          </a:p>
          <a:p>
            <a:pPr algn="just">
              <a:spcBef>
                <a:spcPct val="50000"/>
              </a:spcBef>
              <a:buClr>
                <a:srgbClr val="9900CC"/>
              </a:buClr>
            </a:pPr>
            <a:r>
              <a:rPr lang="es-ES" sz="8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→ </a:t>
            </a:r>
            <a:r>
              <a:rPr lang="es-ES" sz="80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Water</a:t>
            </a:r>
            <a:r>
              <a:rPr lang="es-ES" sz="8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</a:t>
            </a:r>
            <a:r>
              <a:rPr lang="es-ES" sz="80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injection</a:t>
            </a:r>
            <a:r>
              <a:rPr lang="es-ES" sz="8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</a:t>
            </a:r>
          </a:p>
          <a:p>
            <a:pPr algn="just">
              <a:spcBef>
                <a:spcPct val="50000"/>
              </a:spcBef>
              <a:buClr>
                <a:srgbClr val="9900CC"/>
              </a:buClr>
            </a:pPr>
            <a:endParaRPr lang="es-ES" sz="80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Calibri"/>
            </a:endParaRPr>
          </a:p>
          <a:p>
            <a:pPr algn="just">
              <a:spcBef>
                <a:spcPct val="50000"/>
              </a:spcBef>
              <a:buClr>
                <a:srgbClr val="9900CC"/>
              </a:buClr>
            </a:pPr>
            <a:r>
              <a:rPr lang="es-ES" sz="8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→ </a:t>
            </a:r>
            <a:r>
              <a:rPr lang="es-ES" sz="80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Dry</a:t>
            </a:r>
            <a:r>
              <a:rPr lang="es-ES" sz="8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jet</a:t>
            </a:r>
          </a:p>
          <a:p>
            <a:pPr algn="just">
              <a:spcBef>
                <a:spcPct val="50000"/>
              </a:spcBef>
              <a:buClr>
                <a:srgbClr val="9900CC"/>
              </a:buClr>
            </a:pPr>
            <a:endParaRPr lang="es-ES" sz="80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Calibri"/>
            </a:endParaRPr>
          </a:p>
          <a:p>
            <a:pPr algn="just">
              <a:spcBef>
                <a:spcPct val="50000"/>
              </a:spcBef>
              <a:buClr>
                <a:srgbClr val="9900CC"/>
              </a:buClr>
            </a:pPr>
            <a:r>
              <a:rPr lang="es-ES" sz="8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             </a:t>
            </a:r>
            <a:endParaRPr lang="es-ES" sz="8000" b="1" u="sng" dirty="0" smtClean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just">
              <a:spcBef>
                <a:spcPct val="50000"/>
              </a:spcBef>
              <a:buClr>
                <a:srgbClr val="9900CC"/>
              </a:buClr>
            </a:pPr>
            <a:r>
              <a:rPr lang="es-ES" sz="8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  </a:t>
            </a:r>
          </a:p>
          <a:p>
            <a:pPr algn="just">
              <a:spcBef>
                <a:spcPct val="50000"/>
              </a:spcBef>
              <a:buClr>
                <a:srgbClr val="9900CC"/>
              </a:buClr>
            </a:pPr>
            <a:r>
              <a:rPr lang="es-ES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                 </a:t>
            </a:r>
            <a:endParaRPr lang="es-ES" sz="20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>
              <a:spcBef>
                <a:spcPct val="0"/>
              </a:spcBef>
            </a:pPr>
            <a:endParaRPr lang="es-ES" sz="5600" b="1" dirty="0" smtClean="0">
              <a:solidFill>
                <a:schemeClr val="accent3">
                  <a:tint val="90000"/>
                  <a:satMod val="120000"/>
                </a:schemeClr>
              </a:solidFill>
              <a:effectLst>
                <a:outerShdw blurRad="38100" dist="25400" dir="5400000" algn="tl" rotWithShape="0">
                  <a:srgbClr val="000000">
                    <a:alpha val="43000"/>
                  </a:srgbClr>
                </a:outerShdw>
              </a:effectLst>
              <a:latin typeface="+mj-lt"/>
              <a:ea typeface="+mj-ea"/>
              <a:cs typeface="+mj-cs"/>
            </a:endParaRPr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1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42910" y="500042"/>
            <a:ext cx="7851648" cy="971544"/>
          </a:xfrm>
        </p:spPr>
        <p:txBody>
          <a:bodyPr>
            <a:normAutofit/>
          </a:bodyPr>
          <a:lstStyle/>
          <a:p>
            <a:pPr algn="ctr"/>
            <a:r>
              <a:rPr lang="es-ES" dirty="0" smtClean="0">
                <a:solidFill>
                  <a:srgbClr val="FFFF00"/>
                </a:solidFill>
              </a:rPr>
              <a:t>MANTENIMIENTO</a:t>
            </a:r>
            <a:endParaRPr lang="es-ES" dirty="0">
              <a:solidFill>
                <a:srgbClr val="FFFF00"/>
              </a:solidFill>
            </a:endParaRPr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500034" y="1500150"/>
            <a:ext cx="8429684" cy="5643626"/>
          </a:xfrm>
        </p:spPr>
        <p:txBody>
          <a:bodyPr>
            <a:normAutofit fontScale="85000" lnSpcReduction="10000"/>
          </a:bodyPr>
          <a:lstStyle/>
          <a:p>
            <a:pPr algn="l">
              <a:spcBef>
                <a:spcPct val="50000"/>
              </a:spcBef>
              <a:buClr>
                <a:srgbClr val="9900CC"/>
              </a:buClr>
              <a:buFont typeface="Wingdings" pitchFamily="2" charset="2"/>
              <a:buChar char="q"/>
            </a:pPr>
            <a:r>
              <a:rPr lang="es-ES" sz="33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s-ES" sz="3300" b="1" u="sng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Aireación / Pinchado</a:t>
            </a:r>
            <a:endParaRPr lang="es-ES" sz="3300" b="1" u="sng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l">
              <a:spcBef>
                <a:spcPct val="50000"/>
              </a:spcBef>
              <a:buClr>
                <a:srgbClr val="9900CC"/>
              </a:buClr>
              <a:buFont typeface="Courier New" pitchFamily="49" charset="0"/>
              <a:buChar char="o"/>
            </a:pPr>
            <a:r>
              <a:rPr lang="es-ES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</a:t>
            </a:r>
            <a:r>
              <a:rPr lang="es-ES" sz="2400" b="1" u="sng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Pinchos huecos</a:t>
            </a:r>
          </a:p>
          <a:p>
            <a:pPr algn="just">
              <a:spcBef>
                <a:spcPct val="50000"/>
              </a:spcBef>
              <a:buClr>
                <a:srgbClr val="9900CC"/>
              </a:buClr>
            </a:pPr>
            <a:endParaRPr lang="es-ES" sz="80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Calibri"/>
            </a:endParaRPr>
          </a:p>
          <a:p>
            <a:pPr algn="just">
              <a:spcBef>
                <a:spcPct val="50000"/>
              </a:spcBef>
              <a:buClr>
                <a:srgbClr val="9900CC"/>
              </a:buClr>
            </a:pPr>
            <a:r>
              <a:rPr lang="es-ES" sz="8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             </a:t>
            </a:r>
            <a:endParaRPr lang="es-ES" sz="8000" b="1" u="sng" dirty="0" smtClean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just">
              <a:spcBef>
                <a:spcPct val="50000"/>
              </a:spcBef>
              <a:buClr>
                <a:srgbClr val="9900CC"/>
              </a:buClr>
            </a:pPr>
            <a:r>
              <a:rPr lang="es-ES" sz="8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  </a:t>
            </a:r>
          </a:p>
          <a:p>
            <a:pPr algn="just">
              <a:spcBef>
                <a:spcPct val="50000"/>
              </a:spcBef>
              <a:buClr>
                <a:srgbClr val="9900CC"/>
              </a:buClr>
            </a:pPr>
            <a:r>
              <a:rPr lang="es-ES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                 </a:t>
            </a:r>
            <a:endParaRPr lang="es-ES" sz="20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>
              <a:spcBef>
                <a:spcPct val="0"/>
              </a:spcBef>
            </a:pPr>
            <a:endParaRPr lang="es-ES" sz="5600" b="1" dirty="0" smtClean="0">
              <a:solidFill>
                <a:schemeClr val="accent3">
                  <a:tint val="90000"/>
                  <a:satMod val="120000"/>
                </a:schemeClr>
              </a:solidFill>
              <a:effectLst>
                <a:outerShdw blurRad="38100" dist="25400" dir="5400000" algn="tl" rotWithShape="0">
                  <a:srgbClr val="000000">
                    <a:alpha val="43000"/>
                  </a:srgbClr>
                </a:outerShdw>
              </a:effectLst>
              <a:latin typeface="+mj-lt"/>
              <a:ea typeface="+mj-ea"/>
              <a:cs typeface="+mj-cs"/>
            </a:endParaRPr>
          </a:p>
        </p:txBody>
      </p:sp>
      <p:pic>
        <p:nvPicPr>
          <p:cNvPr id="1026" name="Picture 2" descr="Canuto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857752" y="2857496"/>
            <a:ext cx="3429024" cy="30003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7" name="Picture 3" descr="IMG_0505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857224" y="2857496"/>
            <a:ext cx="3438525" cy="3028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1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42910" y="500042"/>
            <a:ext cx="7851648" cy="971544"/>
          </a:xfrm>
        </p:spPr>
        <p:txBody>
          <a:bodyPr>
            <a:normAutofit/>
          </a:bodyPr>
          <a:lstStyle/>
          <a:p>
            <a:pPr algn="ctr"/>
            <a:r>
              <a:rPr lang="es-ES" dirty="0" smtClean="0">
                <a:solidFill>
                  <a:srgbClr val="FFFF00"/>
                </a:solidFill>
              </a:rPr>
              <a:t>MANTENIMIENTO</a:t>
            </a:r>
            <a:endParaRPr lang="es-ES" dirty="0">
              <a:solidFill>
                <a:srgbClr val="FFFF00"/>
              </a:solidFill>
            </a:endParaRPr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500034" y="1500150"/>
            <a:ext cx="8429684" cy="5643626"/>
          </a:xfrm>
        </p:spPr>
        <p:txBody>
          <a:bodyPr>
            <a:normAutofit fontScale="85000" lnSpcReduction="10000"/>
          </a:bodyPr>
          <a:lstStyle/>
          <a:p>
            <a:pPr algn="l">
              <a:spcBef>
                <a:spcPct val="50000"/>
              </a:spcBef>
              <a:buClr>
                <a:srgbClr val="9900CC"/>
              </a:buClr>
              <a:buFont typeface="Wingdings" pitchFamily="2" charset="2"/>
              <a:buChar char="q"/>
            </a:pPr>
            <a:r>
              <a:rPr lang="es-ES" sz="33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s-ES" sz="3300" b="1" u="sng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Aireación / Pinchado</a:t>
            </a:r>
            <a:endParaRPr lang="es-ES" sz="3300" b="1" u="sng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l">
              <a:spcBef>
                <a:spcPct val="50000"/>
              </a:spcBef>
              <a:buClr>
                <a:srgbClr val="9900CC"/>
              </a:buClr>
              <a:buFont typeface="Courier New" pitchFamily="49" charset="0"/>
              <a:buChar char="o"/>
            </a:pPr>
            <a:r>
              <a:rPr lang="es-ES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</a:t>
            </a:r>
            <a:r>
              <a:rPr lang="es-ES" sz="2400" b="1" u="sng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Pinchos huecos</a:t>
            </a:r>
          </a:p>
          <a:p>
            <a:pPr algn="just">
              <a:spcBef>
                <a:spcPct val="50000"/>
              </a:spcBef>
              <a:buClr>
                <a:srgbClr val="9900CC"/>
              </a:buClr>
            </a:pPr>
            <a:endParaRPr lang="es-ES" sz="80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Calibri"/>
            </a:endParaRPr>
          </a:p>
          <a:p>
            <a:pPr algn="just">
              <a:spcBef>
                <a:spcPct val="50000"/>
              </a:spcBef>
              <a:buClr>
                <a:srgbClr val="9900CC"/>
              </a:buClr>
            </a:pPr>
            <a:r>
              <a:rPr lang="es-ES" sz="8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             </a:t>
            </a:r>
            <a:endParaRPr lang="es-ES" sz="8000" b="1" u="sng" dirty="0" smtClean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just">
              <a:spcBef>
                <a:spcPct val="50000"/>
              </a:spcBef>
              <a:buClr>
                <a:srgbClr val="9900CC"/>
              </a:buClr>
            </a:pPr>
            <a:r>
              <a:rPr lang="es-ES" sz="8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  </a:t>
            </a:r>
          </a:p>
          <a:p>
            <a:pPr algn="just">
              <a:spcBef>
                <a:spcPct val="50000"/>
              </a:spcBef>
              <a:buClr>
                <a:srgbClr val="9900CC"/>
              </a:buClr>
            </a:pPr>
            <a:r>
              <a:rPr lang="es-ES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                 </a:t>
            </a:r>
            <a:endParaRPr lang="es-ES" sz="20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>
              <a:spcBef>
                <a:spcPct val="0"/>
              </a:spcBef>
            </a:pPr>
            <a:endParaRPr lang="es-ES" sz="5600" b="1" dirty="0" smtClean="0">
              <a:solidFill>
                <a:schemeClr val="accent3">
                  <a:tint val="90000"/>
                  <a:satMod val="120000"/>
                </a:schemeClr>
              </a:solidFill>
              <a:effectLst>
                <a:outerShdw blurRad="38100" dist="25400" dir="5400000" algn="tl" rotWithShape="0">
                  <a:srgbClr val="000000">
                    <a:alpha val="43000"/>
                  </a:srgbClr>
                </a:outerShdw>
              </a:effectLst>
              <a:latin typeface="+mj-lt"/>
              <a:ea typeface="+mj-ea"/>
              <a:cs typeface="+mj-cs"/>
            </a:endParaRPr>
          </a:p>
        </p:txBody>
      </p:sp>
      <p:graphicFrame>
        <p:nvGraphicFramePr>
          <p:cNvPr id="6" name="5 Tabla"/>
          <p:cNvGraphicFramePr>
            <a:graphicFrameLocks noGrp="1"/>
          </p:cNvGraphicFramePr>
          <p:nvPr/>
        </p:nvGraphicFramePr>
        <p:xfrm>
          <a:off x="2" y="-1"/>
          <a:ext cx="9143995" cy="6857998"/>
        </p:xfrm>
        <a:graphic>
          <a:graphicData uri="http://schemas.openxmlformats.org/drawingml/2006/table">
            <a:tbl>
              <a:tblPr firstRow="1" bandRow="1">
                <a:tableStyleId>{93296810-A885-4BE3-A3E7-6D5BEEA58F35}</a:tableStyleId>
              </a:tblPr>
              <a:tblGrid>
                <a:gridCol w="674560"/>
                <a:gridCol w="754166"/>
                <a:gridCol w="714380"/>
                <a:gridCol w="779986"/>
                <a:gridCol w="674560"/>
                <a:gridCol w="974346"/>
                <a:gridCol w="899431"/>
                <a:gridCol w="815081"/>
                <a:gridCol w="1283550"/>
                <a:gridCol w="1573935"/>
              </a:tblGrid>
              <a:tr h="1694164">
                <a:tc grid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s-ES" sz="900" b="1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ea typeface="Calibri"/>
                          <a:cs typeface="Calibri"/>
                        </a:rPr>
                        <a:t>Diámetro del pincho</a:t>
                      </a:r>
                      <a:endParaRPr lang="es-ES" sz="1100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s-ES" sz="900" b="1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ea typeface="Calibri"/>
                          <a:cs typeface="Calibri"/>
                        </a:rPr>
                        <a:t>Espaciamiento</a:t>
                      </a:r>
                      <a:endParaRPr lang="es-ES" sz="1100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s-ES" sz="900" b="1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ea typeface="Calibri"/>
                          <a:cs typeface="Calibri"/>
                        </a:rPr>
                        <a:t>Nº de agujeros por</a:t>
                      </a:r>
                      <a:endParaRPr lang="es-ES" sz="1100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s-ES" sz="900" b="1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ea typeface="Calibri"/>
                          <a:cs typeface="Calibri"/>
                        </a:rPr>
                        <a:t>Área de impacto de un solo pincho</a:t>
                      </a:r>
                      <a:endParaRPr lang="es-ES" sz="1100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s-ES" sz="900" b="1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ea typeface="Calibri"/>
                          <a:cs typeface="Calibri"/>
                        </a:rPr>
                        <a:t>Área total impactada %</a:t>
                      </a:r>
                      <a:endParaRPr lang="es-ES" sz="1100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endParaRPr lang="es-ES" sz="1100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+mn-lt"/>
                        <a:ea typeface="Calibri"/>
                        <a:cs typeface="Times New Roman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s-ES" sz="900" b="1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ea typeface="Calibri"/>
                          <a:cs typeface="Calibri"/>
                        </a:rPr>
                        <a:t>Nº de pinchados necesarios para tratar el 20% de la superficie</a:t>
                      </a:r>
                      <a:endParaRPr lang="es-ES" sz="1100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</a:tr>
              <a:tr h="397218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s-ES" sz="900">
                          <a:latin typeface="Calibri"/>
                          <a:ea typeface="Calibri"/>
                          <a:cs typeface="Calibri"/>
                        </a:rPr>
                        <a:t>Pulg.</a:t>
                      </a:r>
                      <a:endParaRPr lang="es-ES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s-ES" sz="900" dirty="0">
                          <a:latin typeface="Calibri"/>
                          <a:ea typeface="Calibri"/>
                          <a:cs typeface="Calibri"/>
                        </a:rPr>
                        <a:t>mm</a:t>
                      </a:r>
                      <a:endParaRPr lang="es-ES" sz="11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s-ES" sz="900">
                          <a:latin typeface="Calibri"/>
                          <a:ea typeface="Calibri"/>
                          <a:cs typeface="Calibri"/>
                        </a:rPr>
                        <a:t>Pulg.</a:t>
                      </a:r>
                      <a:endParaRPr lang="es-ES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s-ES" sz="900">
                          <a:latin typeface="Calibri"/>
                          <a:ea typeface="Calibri"/>
                          <a:cs typeface="Calibri"/>
                        </a:rPr>
                        <a:t>mm</a:t>
                      </a:r>
                      <a:endParaRPr lang="es-ES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s-ES" sz="900">
                          <a:latin typeface="Calibri"/>
                          <a:ea typeface="Calibri"/>
                          <a:cs typeface="Calibri"/>
                        </a:rPr>
                        <a:t>Pies</a:t>
                      </a:r>
                      <a:r>
                        <a:rPr lang="es-ES" sz="900" baseline="30000">
                          <a:latin typeface="Calibri"/>
                          <a:ea typeface="Calibri"/>
                          <a:cs typeface="Calibri"/>
                        </a:rPr>
                        <a:t>2</a:t>
                      </a:r>
                      <a:endParaRPr lang="es-ES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s-ES" sz="900">
                          <a:latin typeface="Calibri"/>
                          <a:ea typeface="Calibri"/>
                          <a:cs typeface="Calibri"/>
                        </a:rPr>
                        <a:t>m</a:t>
                      </a:r>
                      <a:r>
                        <a:rPr lang="es-ES" sz="900" baseline="30000">
                          <a:latin typeface="Calibri"/>
                          <a:ea typeface="Calibri"/>
                          <a:cs typeface="Calibri"/>
                        </a:rPr>
                        <a:t>2</a:t>
                      </a:r>
                      <a:endParaRPr lang="es-ES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s-ES" sz="900">
                          <a:latin typeface="Calibri"/>
                          <a:ea typeface="Calibri"/>
                          <a:cs typeface="Calibri"/>
                        </a:rPr>
                        <a:t>Pulg.</a:t>
                      </a:r>
                      <a:r>
                        <a:rPr lang="es-ES" sz="900" baseline="30000">
                          <a:latin typeface="Calibri"/>
                          <a:ea typeface="Calibri"/>
                          <a:cs typeface="Calibri"/>
                        </a:rPr>
                        <a:t>2</a:t>
                      </a:r>
                      <a:endParaRPr lang="es-ES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s-ES" sz="900">
                          <a:latin typeface="Calibri"/>
                          <a:ea typeface="Calibri"/>
                          <a:cs typeface="Calibri"/>
                        </a:rPr>
                        <a:t>mm</a:t>
                      </a:r>
                      <a:r>
                        <a:rPr lang="es-ES" sz="900" baseline="30000">
                          <a:latin typeface="Calibri"/>
                          <a:ea typeface="Calibri"/>
                          <a:cs typeface="Calibri"/>
                        </a:rPr>
                        <a:t>2</a:t>
                      </a:r>
                      <a:endParaRPr lang="es-ES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endParaRPr lang="es-ES" sz="900" dirty="0">
                        <a:latin typeface="Calibri"/>
                        <a:ea typeface="Calibri"/>
                        <a:cs typeface="Calibri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endParaRPr lang="es-ES" sz="900">
                        <a:latin typeface="Calibri"/>
                        <a:ea typeface="Calibri"/>
                        <a:cs typeface="Calibri"/>
                      </a:endParaRPr>
                    </a:p>
                  </a:txBody>
                  <a:tcPr marL="68580" marR="68580" marT="0" marB="0" anchor="ctr"/>
                </a:tc>
              </a:tr>
              <a:tr h="397218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s-ES" sz="900">
                          <a:latin typeface="Calibri"/>
                          <a:ea typeface="Calibri"/>
                          <a:cs typeface="Calibri"/>
                        </a:rPr>
                        <a:t>1/4</a:t>
                      </a:r>
                      <a:endParaRPr lang="es-ES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s-ES" sz="900" dirty="0">
                          <a:latin typeface="Calibri"/>
                          <a:ea typeface="Calibri"/>
                          <a:cs typeface="Calibri"/>
                        </a:rPr>
                        <a:t>6,35</a:t>
                      </a:r>
                      <a:endParaRPr lang="es-ES" sz="11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s-ES" sz="900">
                          <a:latin typeface="Calibri"/>
                          <a:ea typeface="Calibri"/>
                          <a:cs typeface="Calibri"/>
                        </a:rPr>
                        <a:t>1x1</a:t>
                      </a:r>
                      <a:endParaRPr lang="es-ES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s-ES" sz="900">
                          <a:latin typeface="Calibri"/>
                          <a:ea typeface="Calibri"/>
                          <a:cs typeface="Calibri"/>
                        </a:rPr>
                        <a:t>25x25</a:t>
                      </a:r>
                      <a:endParaRPr lang="es-ES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s-ES" sz="900">
                          <a:latin typeface="Calibri"/>
                          <a:ea typeface="Calibri"/>
                          <a:cs typeface="Calibri"/>
                        </a:rPr>
                        <a:t>144</a:t>
                      </a:r>
                      <a:endParaRPr lang="es-ES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s-ES" sz="900">
                          <a:latin typeface="Calibri"/>
                          <a:ea typeface="Calibri"/>
                          <a:cs typeface="Calibri"/>
                        </a:rPr>
                        <a:t>1600</a:t>
                      </a:r>
                      <a:endParaRPr lang="es-ES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s-ES" sz="900">
                          <a:latin typeface="Calibri"/>
                          <a:ea typeface="Calibri"/>
                          <a:cs typeface="Calibri"/>
                        </a:rPr>
                        <a:t>0,049</a:t>
                      </a:r>
                      <a:endParaRPr lang="es-ES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s-ES" sz="900">
                          <a:latin typeface="Calibri"/>
                          <a:ea typeface="Calibri"/>
                          <a:cs typeface="Calibri"/>
                        </a:rPr>
                        <a:t>31,613</a:t>
                      </a:r>
                      <a:endParaRPr lang="es-ES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s-ES" sz="900">
                          <a:latin typeface="Calibri"/>
                          <a:ea typeface="Calibri"/>
                          <a:cs typeface="Calibri"/>
                        </a:rPr>
                        <a:t>4,91</a:t>
                      </a:r>
                      <a:endParaRPr lang="es-ES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s-ES" sz="900">
                          <a:latin typeface="Calibri"/>
                          <a:ea typeface="Calibri"/>
                          <a:cs typeface="Calibri"/>
                        </a:rPr>
                        <a:t>4,1</a:t>
                      </a:r>
                      <a:endParaRPr lang="es-ES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</a:tr>
              <a:tr h="397218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s-ES" sz="900">
                          <a:latin typeface="Calibri"/>
                          <a:ea typeface="Calibri"/>
                          <a:cs typeface="Calibri"/>
                        </a:rPr>
                        <a:t>1/4</a:t>
                      </a:r>
                      <a:endParaRPr lang="es-ES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s-ES" sz="900" dirty="0">
                          <a:latin typeface="Calibri"/>
                          <a:ea typeface="Calibri"/>
                          <a:cs typeface="Calibri"/>
                        </a:rPr>
                        <a:t>6,35</a:t>
                      </a:r>
                      <a:endParaRPr lang="es-ES" sz="11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s-ES" sz="900">
                          <a:latin typeface="Calibri"/>
                          <a:ea typeface="Calibri"/>
                          <a:cs typeface="Calibri"/>
                        </a:rPr>
                        <a:t>1x2</a:t>
                      </a:r>
                      <a:endParaRPr lang="es-ES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s-ES" sz="900">
                          <a:latin typeface="Calibri"/>
                          <a:ea typeface="Calibri"/>
                          <a:cs typeface="Calibri"/>
                        </a:rPr>
                        <a:t>25x50</a:t>
                      </a:r>
                      <a:endParaRPr lang="es-ES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s-ES" sz="900">
                          <a:latin typeface="Calibri"/>
                          <a:ea typeface="Calibri"/>
                          <a:cs typeface="Calibri"/>
                        </a:rPr>
                        <a:t>72</a:t>
                      </a:r>
                      <a:endParaRPr lang="es-ES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s-ES" sz="900">
                          <a:latin typeface="Calibri"/>
                          <a:ea typeface="Calibri"/>
                          <a:cs typeface="Calibri"/>
                        </a:rPr>
                        <a:t>800</a:t>
                      </a:r>
                      <a:endParaRPr lang="es-ES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s-ES" sz="900">
                          <a:latin typeface="Calibri"/>
                          <a:ea typeface="Calibri"/>
                          <a:cs typeface="Calibri"/>
                        </a:rPr>
                        <a:t>0,049</a:t>
                      </a:r>
                      <a:endParaRPr lang="es-ES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s-ES" sz="900" dirty="0">
                          <a:latin typeface="Calibri"/>
                          <a:ea typeface="Calibri"/>
                          <a:cs typeface="Calibri"/>
                        </a:rPr>
                        <a:t>31,613</a:t>
                      </a:r>
                      <a:endParaRPr lang="es-ES" sz="11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s-ES" sz="900">
                          <a:latin typeface="Calibri"/>
                          <a:ea typeface="Calibri"/>
                          <a:cs typeface="Calibri"/>
                        </a:rPr>
                        <a:t>2,45</a:t>
                      </a:r>
                      <a:endParaRPr lang="es-ES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s-ES" sz="900">
                          <a:latin typeface="Calibri"/>
                          <a:ea typeface="Calibri"/>
                          <a:cs typeface="Calibri"/>
                        </a:rPr>
                        <a:t>8,1</a:t>
                      </a:r>
                      <a:endParaRPr lang="es-ES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</a:tr>
              <a:tr h="397218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s-ES" sz="900">
                          <a:latin typeface="Calibri"/>
                          <a:ea typeface="Calibri"/>
                          <a:cs typeface="Calibri"/>
                        </a:rPr>
                        <a:t>1/4</a:t>
                      </a:r>
                      <a:endParaRPr lang="es-ES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s-ES" sz="900">
                          <a:latin typeface="Calibri"/>
                          <a:ea typeface="Calibri"/>
                          <a:cs typeface="Calibri"/>
                        </a:rPr>
                        <a:t>6,35</a:t>
                      </a:r>
                      <a:endParaRPr lang="es-ES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s-ES" sz="900">
                          <a:latin typeface="Calibri"/>
                          <a:ea typeface="Calibri"/>
                          <a:cs typeface="Calibri"/>
                        </a:rPr>
                        <a:t>2x2</a:t>
                      </a:r>
                      <a:endParaRPr lang="es-ES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s-ES" sz="900">
                          <a:latin typeface="Calibri"/>
                          <a:ea typeface="Calibri"/>
                          <a:cs typeface="Calibri"/>
                        </a:rPr>
                        <a:t>50x50</a:t>
                      </a:r>
                      <a:endParaRPr lang="es-ES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s-ES" sz="900">
                          <a:latin typeface="Calibri"/>
                          <a:ea typeface="Calibri"/>
                          <a:cs typeface="Calibri"/>
                        </a:rPr>
                        <a:t>36</a:t>
                      </a:r>
                      <a:endParaRPr lang="es-ES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s-ES" sz="900">
                          <a:latin typeface="Calibri"/>
                          <a:ea typeface="Calibri"/>
                          <a:cs typeface="Calibri"/>
                        </a:rPr>
                        <a:t>400</a:t>
                      </a:r>
                      <a:endParaRPr lang="es-ES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s-ES" sz="900">
                          <a:latin typeface="Calibri"/>
                          <a:ea typeface="Calibri"/>
                          <a:cs typeface="Calibri"/>
                        </a:rPr>
                        <a:t>0,049</a:t>
                      </a:r>
                      <a:endParaRPr lang="es-ES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s-ES" sz="900">
                          <a:latin typeface="Calibri"/>
                          <a:ea typeface="Calibri"/>
                          <a:cs typeface="Calibri"/>
                        </a:rPr>
                        <a:t>31,613</a:t>
                      </a:r>
                      <a:endParaRPr lang="es-ES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s-ES" sz="900">
                          <a:latin typeface="Calibri"/>
                          <a:ea typeface="Calibri"/>
                          <a:cs typeface="Calibri"/>
                        </a:rPr>
                        <a:t>1,23</a:t>
                      </a:r>
                      <a:endParaRPr lang="es-ES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s-ES" sz="900">
                          <a:latin typeface="Calibri"/>
                          <a:ea typeface="Calibri"/>
                          <a:cs typeface="Calibri"/>
                        </a:rPr>
                        <a:t>16,3</a:t>
                      </a:r>
                      <a:endParaRPr lang="es-ES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</a:tr>
              <a:tr h="397218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s-ES" sz="900">
                          <a:latin typeface="Calibri"/>
                          <a:ea typeface="Calibri"/>
                          <a:cs typeface="Calibri"/>
                        </a:rPr>
                        <a:t>3/8</a:t>
                      </a:r>
                      <a:endParaRPr lang="es-ES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s-ES" sz="900">
                          <a:latin typeface="Calibri"/>
                          <a:ea typeface="Calibri"/>
                          <a:cs typeface="Calibri"/>
                        </a:rPr>
                        <a:t>9,525</a:t>
                      </a:r>
                      <a:endParaRPr lang="es-ES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s-ES" sz="900">
                          <a:latin typeface="Calibri"/>
                          <a:ea typeface="Calibri"/>
                          <a:cs typeface="Calibri"/>
                        </a:rPr>
                        <a:t>1x1</a:t>
                      </a:r>
                      <a:endParaRPr lang="es-ES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s-ES" sz="900">
                          <a:latin typeface="Calibri"/>
                          <a:ea typeface="Calibri"/>
                          <a:cs typeface="Calibri"/>
                        </a:rPr>
                        <a:t>25x25</a:t>
                      </a:r>
                      <a:endParaRPr lang="es-ES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s-ES" sz="900">
                          <a:latin typeface="Calibri"/>
                          <a:ea typeface="Calibri"/>
                          <a:cs typeface="Calibri"/>
                        </a:rPr>
                        <a:t>144</a:t>
                      </a:r>
                      <a:endParaRPr lang="es-ES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s-ES" sz="900">
                          <a:latin typeface="Calibri"/>
                          <a:ea typeface="Calibri"/>
                          <a:cs typeface="Calibri"/>
                        </a:rPr>
                        <a:t>1600</a:t>
                      </a:r>
                      <a:endParaRPr lang="es-ES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s-ES" sz="900">
                          <a:latin typeface="Calibri"/>
                          <a:ea typeface="Calibri"/>
                          <a:cs typeface="Calibri"/>
                        </a:rPr>
                        <a:t>0,010</a:t>
                      </a:r>
                      <a:endParaRPr lang="es-ES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s-ES" sz="900">
                          <a:latin typeface="Calibri"/>
                          <a:ea typeface="Calibri"/>
                          <a:cs typeface="Calibri"/>
                        </a:rPr>
                        <a:t>70,968</a:t>
                      </a:r>
                      <a:endParaRPr lang="es-ES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s-ES" sz="900">
                          <a:latin typeface="Calibri"/>
                          <a:ea typeface="Calibri"/>
                          <a:cs typeface="Calibri"/>
                        </a:rPr>
                        <a:t>11,04</a:t>
                      </a:r>
                      <a:endParaRPr lang="es-ES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s-ES" sz="900">
                          <a:latin typeface="Calibri"/>
                          <a:ea typeface="Calibri"/>
                          <a:cs typeface="Calibri"/>
                        </a:rPr>
                        <a:t>1,8</a:t>
                      </a:r>
                      <a:endParaRPr lang="es-ES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</a:tr>
              <a:tr h="397218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s-ES" sz="900">
                          <a:latin typeface="Calibri"/>
                          <a:ea typeface="Calibri"/>
                          <a:cs typeface="Calibri"/>
                        </a:rPr>
                        <a:t>3/8</a:t>
                      </a:r>
                      <a:endParaRPr lang="es-ES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s-ES" sz="900">
                          <a:latin typeface="Calibri"/>
                          <a:ea typeface="Calibri"/>
                          <a:cs typeface="Calibri"/>
                        </a:rPr>
                        <a:t>9,525</a:t>
                      </a:r>
                      <a:endParaRPr lang="es-ES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s-ES" sz="900" dirty="0">
                          <a:latin typeface="Calibri"/>
                          <a:ea typeface="Calibri"/>
                          <a:cs typeface="Calibri"/>
                        </a:rPr>
                        <a:t>1x2</a:t>
                      </a:r>
                      <a:endParaRPr lang="es-ES" sz="11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s-ES" sz="900">
                          <a:latin typeface="Calibri"/>
                          <a:ea typeface="Calibri"/>
                          <a:cs typeface="Calibri"/>
                        </a:rPr>
                        <a:t>25x50</a:t>
                      </a:r>
                      <a:endParaRPr lang="es-ES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s-ES" sz="900">
                          <a:latin typeface="Calibri"/>
                          <a:ea typeface="Calibri"/>
                          <a:cs typeface="Calibri"/>
                        </a:rPr>
                        <a:t>72</a:t>
                      </a:r>
                      <a:endParaRPr lang="es-ES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s-ES" sz="900">
                          <a:latin typeface="Calibri"/>
                          <a:ea typeface="Calibri"/>
                          <a:cs typeface="Calibri"/>
                        </a:rPr>
                        <a:t>800</a:t>
                      </a:r>
                      <a:endParaRPr lang="es-ES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s-ES" sz="900">
                          <a:latin typeface="Calibri"/>
                          <a:ea typeface="Calibri"/>
                          <a:cs typeface="Calibri"/>
                        </a:rPr>
                        <a:t>0,010</a:t>
                      </a:r>
                      <a:endParaRPr lang="es-ES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s-ES" sz="900">
                          <a:latin typeface="Calibri"/>
                          <a:ea typeface="Calibri"/>
                          <a:cs typeface="Calibri"/>
                        </a:rPr>
                        <a:t>70,968</a:t>
                      </a:r>
                      <a:endParaRPr lang="es-ES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s-ES" sz="900">
                          <a:latin typeface="Calibri"/>
                          <a:ea typeface="Calibri"/>
                          <a:cs typeface="Calibri"/>
                        </a:rPr>
                        <a:t>5,52</a:t>
                      </a:r>
                      <a:endParaRPr lang="es-ES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s-ES" sz="900">
                          <a:latin typeface="Calibri"/>
                          <a:ea typeface="Calibri"/>
                          <a:cs typeface="Calibri"/>
                        </a:rPr>
                        <a:t>3,6</a:t>
                      </a:r>
                      <a:endParaRPr lang="es-ES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</a:tr>
              <a:tr h="397218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s-ES" sz="900">
                          <a:latin typeface="Calibri"/>
                          <a:ea typeface="Calibri"/>
                          <a:cs typeface="Calibri"/>
                        </a:rPr>
                        <a:t>3/8</a:t>
                      </a:r>
                      <a:endParaRPr lang="es-ES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s-ES" sz="900">
                          <a:latin typeface="Calibri"/>
                          <a:ea typeface="Calibri"/>
                          <a:cs typeface="Calibri"/>
                        </a:rPr>
                        <a:t>9,525</a:t>
                      </a:r>
                      <a:endParaRPr lang="es-ES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s-ES" sz="900">
                          <a:latin typeface="Calibri"/>
                          <a:ea typeface="Calibri"/>
                          <a:cs typeface="Calibri"/>
                        </a:rPr>
                        <a:t>2x2</a:t>
                      </a:r>
                      <a:endParaRPr lang="es-ES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s-ES" sz="900">
                          <a:latin typeface="Calibri"/>
                          <a:ea typeface="Calibri"/>
                          <a:cs typeface="Calibri"/>
                        </a:rPr>
                        <a:t>50x50</a:t>
                      </a:r>
                      <a:endParaRPr lang="es-ES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s-ES" sz="900">
                          <a:latin typeface="Calibri"/>
                          <a:ea typeface="Calibri"/>
                          <a:cs typeface="Calibri"/>
                        </a:rPr>
                        <a:t>36</a:t>
                      </a:r>
                      <a:endParaRPr lang="es-ES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s-ES" sz="900">
                          <a:latin typeface="Calibri"/>
                          <a:ea typeface="Calibri"/>
                          <a:cs typeface="Calibri"/>
                        </a:rPr>
                        <a:t>400</a:t>
                      </a:r>
                      <a:endParaRPr lang="es-ES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s-ES" sz="900">
                          <a:latin typeface="Calibri"/>
                          <a:ea typeface="Calibri"/>
                          <a:cs typeface="Calibri"/>
                        </a:rPr>
                        <a:t>0,010</a:t>
                      </a:r>
                      <a:endParaRPr lang="es-ES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s-ES" sz="900">
                          <a:latin typeface="Calibri"/>
                          <a:ea typeface="Calibri"/>
                          <a:cs typeface="Calibri"/>
                        </a:rPr>
                        <a:t>70,968</a:t>
                      </a:r>
                      <a:endParaRPr lang="es-ES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s-ES" sz="900">
                          <a:latin typeface="Calibri"/>
                          <a:ea typeface="Calibri"/>
                          <a:cs typeface="Calibri"/>
                        </a:rPr>
                        <a:t>2,76</a:t>
                      </a:r>
                      <a:endParaRPr lang="es-ES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s-ES" sz="900">
                          <a:latin typeface="Calibri"/>
                          <a:ea typeface="Calibri"/>
                          <a:cs typeface="Calibri"/>
                        </a:rPr>
                        <a:t>7,2</a:t>
                      </a:r>
                      <a:endParaRPr lang="es-ES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</a:tr>
              <a:tr h="397218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s-ES" sz="900">
                          <a:latin typeface="Calibri"/>
                          <a:ea typeface="Calibri"/>
                          <a:cs typeface="Calibri"/>
                        </a:rPr>
                        <a:t>1/2</a:t>
                      </a:r>
                      <a:endParaRPr lang="es-ES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s-ES" sz="900">
                          <a:latin typeface="Calibri"/>
                          <a:ea typeface="Calibri"/>
                          <a:cs typeface="Calibri"/>
                        </a:rPr>
                        <a:t>12,701</a:t>
                      </a:r>
                      <a:endParaRPr lang="es-ES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s-ES" sz="900">
                          <a:latin typeface="Calibri"/>
                          <a:ea typeface="Calibri"/>
                          <a:cs typeface="Calibri"/>
                        </a:rPr>
                        <a:t>1x1</a:t>
                      </a:r>
                      <a:endParaRPr lang="es-ES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s-ES" sz="900">
                          <a:latin typeface="Calibri"/>
                          <a:ea typeface="Calibri"/>
                          <a:cs typeface="Calibri"/>
                        </a:rPr>
                        <a:t>25x25</a:t>
                      </a:r>
                      <a:endParaRPr lang="es-ES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s-ES" sz="900">
                          <a:latin typeface="Calibri"/>
                          <a:ea typeface="Calibri"/>
                          <a:cs typeface="Calibri"/>
                        </a:rPr>
                        <a:t>144</a:t>
                      </a:r>
                      <a:endParaRPr lang="es-ES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s-ES" sz="900">
                          <a:latin typeface="Calibri"/>
                          <a:ea typeface="Calibri"/>
                          <a:cs typeface="Calibri"/>
                        </a:rPr>
                        <a:t>1600</a:t>
                      </a:r>
                      <a:endParaRPr lang="es-ES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s-ES" sz="900">
                          <a:latin typeface="Calibri"/>
                          <a:ea typeface="Calibri"/>
                          <a:cs typeface="Calibri"/>
                        </a:rPr>
                        <a:t>0,196</a:t>
                      </a:r>
                      <a:endParaRPr lang="es-ES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s-ES" sz="900">
                          <a:latin typeface="Calibri"/>
                          <a:ea typeface="Calibri"/>
                          <a:cs typeface="Calibri"/>
                        </a:rPr>
                        <a:t>126,451</a:t>
                      </a:r>
                      <a:endParaRPr lang="es-ES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s-ES" sz="900">
                          <a:latin typeface="Calibri"/>
                          <a:ea typeface="Calibri"/>
                          <a:cs typeface="Calibri"/>
                        </a:rPr>
                        <a:t>19,63</a:t>
                      </a:r>
                      <a:endParaRPr lang="es-ES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s-ES" sz="900">
                          <a:latin typeface="Calibri"/>
                          <a:ea typeface="Calibri"/>
                          <a:cs typeface="Calibri"/>
                        </a:rPr>
                        <a:t>1,0</a:t>
                      </a:r>
                      <a:endParaRPr lang="es-ES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</a:tr>
              <a:tr h="397218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s-ES" sz="900">
                          <a:latin typeface="Calibri"/>
                          <a:ea typeface="Calibri"/>
                          <a:cs typeface="Calibri"/>
                        </a:rPr>
                        <a:t>1/2</a:t>
                      </a:r>
                      <a:endParaRPr lang="es-ES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s-ES" sz="900">
                          <a:latin typeface="Calibri"/>
                          <a:ea typeface="Calibri"/>
                          <a:cs typeface="Calibri"/>
                        </a:rPr>
                        <a:t>12,701</a:t>
                      </a:r>
                      <a:endParaRPr lang="es-ES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s-ES" sz="900">
                          <a:latin typeface="Calibri"/>
                          <a:ea typeface="Calibri"/>
                          <a:cs typeface="Calibri"/>
                        </a:rPr>
                        <a:t>1x2</a:t>
                      </a:r>
                      <a:endParaRPr lang="es-ES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s-ES" sz="900">
                          <a:latin typeface="Calibri"/>
                          <a:ea typeface="Calibri"/>
                          <a:cs typeface="Calibri"/>
                        </a:rPr>
                        <a:t>25x50</a:t>
                      </a:r>
                      <a:endParaRPr lang="es-ES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s-ES" sz="900">
                          <a:latin typeface="Calibri"/>
                          <a:ea typeface="Calibri"/>
                          <a:cs typeface="Calibri"/>
                        </a:rPr>
                        <a:t>72</a:t>
                      </a:r>
                      <a:endParaRPr lang="es-ES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s-ES" sz="900" dirty="0">
                          <a:latin typeface="Calibri"/>
                          <a:ea typeface="Calibri"/>
                          <a:cs typeface="Calibri"/>
                        </a:rPr>
                        <a:t>800</a:t>
                      </a:r>
                      <a:endParaRPr lang="es-ES" sz="11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s-ES" sz="900">
                          <a:latin typeface="Calibri"/>
                          <a:ea typeface="Calibri"/>
                          <a:cs typeface="Calibri"/>
                        </a:rPr>
                        <a:t>0,196</a:t>
                      </a:r>
                      <a:endParaRPr lang="es-ES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s-ES" sz="900">
                          <a:latin typeface="Calibri"/>
                          <a:ea typeface="Calibri"/>
                          <a:cs typeface="Calibri"/>
                        </a:rPr>
                        <a:t>126,451</a:t>
                      </a:r>
                      <a:endParaRPr lang="es-ES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s-ES" sz="900">
                          <a:latin typeface="Calibri"/>
                          <a:ea typeface="Calibri"/>
                          <a:cs typeface="Calibri"/>
                        </a:rPr>
                        <a:t>9,82</a:t>
                      </a:r>
                      <a:endParaRPr lang="es-ES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s-ES" sz="900">
                          <a:latin typeface="Calibri"/>
                          <a:ea typeface="Calibri"/>
                          <a:cs typeface="Calibri"/>
                        </a:rPr>
                        <a:t>2,0</a:t>
                      </a:r>
                      <a:endParaRPr lang="es-ES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</a:tr>
              <a:tr h="397218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s-ES" sz="900">
                          <a:latin typeface="Calibri"/>
                          <a:ea typeface="Calibri"/>
                          <a:cs typeface="Calibri"/>
                        </a:rPr>
                        <a:t>1/2</a:t>
                      </a:r>
                      <a:endParaRPr lang="es-ES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s-ES" sz="900">
                          <a:latin typeface="Calibri"/>
                          <a:ea typeface="Calibri"/>
                          <a:cs typeface="Calibri"/>
                        </a:rPr>
                        <a:t>12,701</a:t>
                      </a:r>
                      <a:endParaRPr lang="es-ES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s-ES" sz="900" dirty="0">
                          <a:latin typeface="Calibri"/>
                          <a:ea typeface="Calibri"/>
                          <a:cs typeface="Calibri"/>
                        </a:rPr>
                        <a:t>2x2</a:t>
                      </a:r>
                      <a:endParaRPr lang="es-ES" sz="11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s-ES" sz="900">
                          <a:latin typeface="Calibri"/>
                          <a:ea typeface="Calibri"/>
                          <a:cs typeface="Calibri"/>
                        </a:rPr>
                        <a:t>50x50</a:t>
                      </a:r>
                      <a:endParaRPr lang="es-ES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s-ES" sz="900">
                          <a:latin typeface="Calibri"/>
                          <a:ea typeface="Calibri"/>
                          <a:cs typeface="Calibri"/>
                        </a:rPr>
                        <a:t>36</a:t>
                      </a:r>
                      <a:endParaRPr lang="es-ES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s-ES" sz="900">
                          <a:latin typeface="Calibri"/>
                          <a:ea typeface="Calibri"/>
                          <a:cs typeface="Calibri"/>
                        </a:rPr>
                        <a:t>400</a:t>
                      </a:r>
                      <a:endParaRPr lang="es-ES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s-ES" sz="900">
                          <a:latin typeface="Calibri"/>
                          <a:ea typeface="Calibri"/>
                          <a:cs typeface="Calibri"/>
                        </a:rPr>
                        <a:t>0,196</a:t>
                      </a:r>
                      <a:endParaRPr lang="es-ES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s-ES" sz="900">
                          <a:latin typeface="Calibri"/>
                          <a:ea typeface="Calibri"/>
                          <a:cs typeface="Calibri"/>
                        </a:rPr>
                        <a:t>126,451</a:t>
                      </a:r>
                      <a:endParaRPr lang="es-ES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s-ES" sz="900">
                          <a:latin typeface="Calibri"/>
                          <a:ea typeface="Calibri"/>
                          <a:cs typeface="Calibri"/>
                        </a:rPr>
                        <a:t>4,91</a:t>
                      </a:r>
                      <a:endParaRPr lang="es-ES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s-ES" sz="900">
                          <a:latin typeface="Calibri"/>
                          <a:ea typeface="Calibri"/>
                          <a:cs typeface="Calibri"/>
                        </a:rPr>
                        <a:t>4,1</a:t>
                      </a:r>
                      <a:endParaRPr lang="es-ES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</a:tr>
              <a:tr h="397218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s-ES" sz="900">
                          <a:latin typeface="Calibri"/>
                          <a:ea typeface="Calibri"/>
                          <a:cs typeface="Calibri"/>
                        </a:rPr>
                        <a:t>5/8</a:t>
                      </a:r>
                      <a:endParaRPr lang="es-ES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s-ES" sz="900">
                          <a:latin typeface="Calibri"/>
                          <a:ea typeface="Calibri"/>
                          <a:cs typeface="Calibri"/>
                        </a:rPr>
                        <a:t>15,876</a:t>
                      </a:r>
                      <a:endParaRPr lang="es-ES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s-ES" sz="900">
                          <a:latin typeface="Calibri"/>
                          <a:ea typeface="Calibri"/>
                          <a:cs typeface="Calibri"/>
                        </a:rPr>
                        <a:t>1x1</a:t>
                      </a:r>
                      <a:endParaRPr lang="es-ES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s-ES" sz="900">
                          <a:latin typeface="Calibri"/>
                          <a:ea typeface="Calibri"/>
                          <a:cs typeface="Calibri"/>
                        </a:rPr>
                        <a:t>25x25</a:t>
                      </a:r>
                      <a:endParaRPr lang="es-ES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s-ES" sz="900">
                          <a:latin typeface="Calibri"/>
                          <a:ea typeface="Calibri"/>
                          <a:cs typeface="Calibri"/>
                        </a:rPr>
                        <a:t>144</a:t>
                      </a:r>
                      <a:endParaRPr lang="es-ES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s-ES" sz="900">
                          <a:latin typeface="Calibri"/>
                          <a:ea typeface="Calibri"/>
                          <a:cs typeface="Calibri"/>
                        </a:rPr>
                        <a:t>1600</a:t>
                      </a:r>
                      <a:endParaRPr lang="es-ES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s-ES" sz="900">
                          <a:latin typeface="Calibri"/>
                          <a:ea typeface="Calibri"/>
                          <a:cs typeface="Calibri"/>
                        </a:rPr>
                        <a:t>0,307</a:t>
                      </a:r>
                      <a:endParaRPr lang="es-ES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s-ES" sz="900">
                          <a:latin typeface="Calibri"/>
                          <a:ea typeface="Calibri"/>
                          <a:cs typeface="Calibri"/>
                        </a:rPr>
                        <a:t>198,064</a:t>
                      </a:r>
                      <a:endParaRPr lang="es-ES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s-ES" sz="900">
                          <a:latin typeface="Calibri"/>
                          <a:ea typeface="Calibri"/>
                          <a:cs typeface="Calibri"/>
                        </a:rPr>
                        <a:t>30,68</a:t>
                      </a:r>
                      <a:endParaRPr lang="es-ES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s-ES" sz="900">
                          <a:latin typeface="Calibri"/>
                          <a:ea typeface="Calibri"/>
                          <a:cs typeface="Calibri"/>
                        </a:rPr>
                        <a:t>0,7</a:t>
                      </a:r>
                      <a:endParaRPr lang="es-ES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</a:tr>
              <a:tr h="397218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s-ES" sz="900">
                          <a:latin typeface="Calibri"/>
                          <a:ea typeface="Calibri"/>
                          <a:cs typeface="Calibri"/>
                        </a:rPr>
                        <a:t>5/8</a:t>
                      </a:r>
                      <a:endParaRPr lang="es-ES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s-ES" sz="900">
                          <a:latin typeface="Calibri"/>
                          <a:ea typeface="Calibri"/>
                          <a:cs typeface="Calibri"/>
                        </a:rPr>
                        <a:t>15,876</a:t>
                      </a:r>
                      <a:endParaRPr lang="es-ES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s-ES" sz="900">
                          <a:latin typeface="Calibri"/>
                          <a:ea typeface="Calibri"/>
                          <a:cs typeface="Calibri"/>
                        </a:rPr>
                        <a:t>1x2</a:t>
                      </a:r>
                      <a:endParaRPr lang="es-ES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s-ES" sz="900">
                          <a:latin typeface="Calibri"/>
                          <a:ea typeface="Calibri"/>
                          <a:cs typeface="Calibri"/>
                        </a:rPr>
                        <a:t>25x50</a:t>
                      </a:r>
                      <a:endParaRPr lang="es-ES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s-ES" sz="900">
                          <a:latin typeface="Calibri"/>
                          <a:ea typeface="Calibri"/>
                          <a:cs typeface="Calibri"/>
                        </a:rPr>
                        <a:t>72</a:t>
                      </a:r>
                      <a:endParaRPr lang="es-ES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s-ES" sz="900">
                          <a:latin typeface="Calibri"/>
                          <a:ea typeface="Calibri"/>
                          <a:cs typeface="Calibri"/>
                        </a:rPr>
                        <a:t>800</a:t>
                      </a:r>
                      <a:endParaRPr lang="es-ES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s-ES" sz="900">
                          <a:latin typeface="Calibri"/>
                          <a:ea typeface="Calibri"/>
                          <a:cs typeface="Calibri"/>
                        </a:rPr>
                        <a:t>0,307</a:t>
                      </a:r>
                      <a:endParaRPr lang="es-ES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s-ES" sz="900">
                          <a:latin typeface="Calibri"/>
                          <a:ea typeface="Calibri"/>
                          <a:cs typeface="Calibri"/>
                        </a:rPr>
                        <a:t>198,064</a:t>
                      </a:r>
                      <a:endParaRPr lang="es-ES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s-ES" sz="900">
                          <a:latin typeface="Calibri"/>
                          <a:ea typeface="Calibri"/>
                          <a:cs typeface="Calibri"/>
                        </a:rPr>
                        <a:t>15,34</a:t>
                      </a:r>
                      <a:endParaRPr lang="es-ES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s-ES" sz="900">
                          <a:latin typeface="Calibri"/>
                          <a:ea typeface="Calibri"/>
                          <a:cs typeface="Calibri"/>
                        </a:rPr>
                        <a:t>1,3</a:t>
                      </a:r>
                      <a:endParaRPr lang="es-ES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</a:tr>
              <a:tr h="397218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s-ES" sz="900" dirty="0">
                          <a:latin typeface="Calibri"/>
                          <a:ea typeface="Calibri"/>
                          <a:cs typeface="Calibri"/>
                        </a:rPr>
                        <a:t>5/8</a:t>
                      </a:r>
                      <a:endParaRPr lang="es-ES" sz="11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s-ES" sz="900">
                          <a:latin typeface="Calibri"/>
                          <a:ea typeface="Calibri"/>
                          <a:cs typeface="Calibri"/>
                        </a:rPr>
                        <a:t>15,876</a:t>
                      </a:r>
                      <a:endParaRPr lang="es-ES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s-ES" sz="900">
                          <a:latin typeface="Calibri"/>
                          <a:ea typeface="Calibri"/>
                          <a:cs typeface="Calibri"/>
                        </a:rPr>
                        <a:t>2x2</a:t>
                      </a:r>
                      <a:endParaRPr lang="es-ES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s-ES" sz="900">
                          <a:latin typeface="Calibri"/>
                          <a:ea typeface="Calibri"/>
                          <a:cs typeface="Calibri"/>
                        </a:rPr>
                        <a:t>50x50</a:t>
                      </a:r>
                      <a:endParaRPr lang="es-ES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s-ES" sz="900">
                          <a:latin typeface="Calibri"/>
                          <a:ea typeface="Calibri"/>
                          <a:cs typeface="Calibri"/>
                        </a:rPr>
                        <a:t>36</a:t>
                      </a:r>
                      <a:endParaRPr lang="es-ES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s-ES" sz="900">
                          <a:latin typeface="Calibri"/>
                          <a:ea typeface="Calibri"/>
                          <a:cs typeface="Calibri"/>
                        </a:rPr>
                        <a:t>400</a:t>
                      </a:r>
                      <a:endParaRPr lang="es-ES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s-ES" sz="900">
                          <a:latin typeface="Calibri"/>
                          <a:ea typeface="Calibri"/>
                          <a:cs typeface="Calibri"/>
                        </a:rPr>
                        <a:t>0,307</a:t>
                      </a:r>
                      <a:endParaRPr lang="es-ES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s-ES" sz="900">
                          <a:latin typeface="Calibri"/>
                          <a:ea typeface="Calibri"/>
                          <a:cs typeface="Calibri"/>
                        </a:rPr>
                        <a:t>198,064</a:t>
                      </a:r>
                      <a:endParaRPr lang="es-ES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s-ES" sz="900">
                          <a:latin typeface="Calibri"/>
                          <a:ea typeface="Calibri"/>
                          <a:cs typeface="Calibri"/>
                        </a:rPr>
                        <a:t>7,67</a:t>
                      </a:r>
                      <a:endParaRPr lang="es-ES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s-ES" sz="900" dirty="0">
                          <a:latin typeface="Calibri"/>
                          <a:ea typeface="Calibri"/>
                          <a:cs typeface="Calibri"/>
                        </a:rPr>
                        <a:t>2,6</a:t>
                      </a:r>
                      <a:endParaRPr lang="es-ES" sz="11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</a:tr>
            </a:tbl>
          </a:graphicData>
        </a:graphic>
      </p:graphicFrame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1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42910" y="500042"/>
            <a:ext cx="7851648" cy="971544"/>
          </a:xfrm>
        </p:spPr>
        <p:txBody>
          <a:bodyPr>
            <a:normAutofit/>
          </a:bodyPr>
          <a:lstStyle/>
          <a:p>
            <a:pPr algn="ctr"/>
            <a:r>
              <a:rPr lang="es-ES" dirty="0" smtClean="0">
                <a:solidFill>
                  <a:srgbClr val="FFFF00"/>
                </a:solidFill>
              </a:rPr>
              <a:t>MANTENIMIENTO</a:t>
            </a:r>
            <a:endParaRPr lang="es-ES" dirty="0">
              <a:solidFill>
                <a:srgbClr val="FFFF00"/>
              </a:solidFill>
            </a:endParaRPr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500034" y="1500150"/>
            <a:ext cx="8429684" cy="5643626"/>
          </a:xfrm>
        </p:spPr>
        <p:txBody>
          <a:bodyPr>
            <a:normAutofit fontScale="40000" lnSpcReduction="20000"/>
          </a:bodyPr>
          <a:lstStyle/>
          <a:p>
            <a:pPr algn="l">
              <a:spcBef>
                <a:spcPct val="50000"/>
              </a:spcBef>
              <a:buClr>
                <a:srgbClr val="9900CC"/>
              </a:buClr>
              <a:buFont typeface="Wingdings" pitchFamily="2" charset="2"/>
              <a:buChar char="q"/>
            </a:pPr>
            <a:r>
              <a:rPr lang="es-ES" sz="70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s-ES" sz="7000" b="1" u="sng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Aireación / Pinchado</a:t>
            </a:r>
            <a:endParaRPr lang="es-ES" sz="7000" b="1" u="sng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l">
              <a:spcBef>
                <a:spcPct val="50000"/>
              </a:spcBef>
              <a:buClr>
                <a:srgbClr val="9900CC"/>
              </a:buClr>
              <a:buFont typeface="Courier New" pitchFamily="49" charset="0"/>
              <a:buChar char="o"/>
            </a:pPr>
            <a:r>
              <a:rPr lang="es-ES" sz="5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</a:t>
            </a:r>
            <a:r>
              <a:rPr lang="es-ES" sz="5000" b="1" u="sng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Pinchos macizos</a:t>
            </a:r>
          </a:p>
          <a:p>
            <a:pPr algn="l">
              <a:spcBef>
                <a:spcPct val="50000"/>
              </a:spcBef>
              <a:buClr>
                <a:srgbClr val="9900CC"/>
              </a:buClr>
            </a:pPr>
            <a:r>
              <a:rPr lang="es-ES" sz="5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  → No extrae cilindros, no se elimina M.O.</a:t>
            </a:r>
          </a:p>
          <a:p>
            <a:pPr algn="l">
              <a:spcBef>
                <a:spcPct val="50000"/>
              </a:spcBef>
              <a:buClr>
                <a:srgbClr val="9900CC"/>
              </a:buClr>
            </a:pPr>
            <a:r>
              <a:rPr lang="es-ES" sz="5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  → Reducen la limpieza de la superficie = mano de obra</a:t>
            </a:r>
          </a:p>
          <a:p>
            <a:pPr algn="l">
              <a:spcBef>
                <a:spcPct val="50000"/>
              </a:spcBef>
              <a:buClr>
                <a:srgbClr val="9900CC"/>
              </a:buClr>
            </a:pPr>
            <a:r>
              <a:rPr lang="es-ES" sz="5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  → Recuperación más rápida de la superficie de juego</a:t>
            </a:r>
          </a:p>
          <a:p>
            <a:pPr algn="l">
              <a:spcBef>
                <a:spcPct val="50000"/>
              </a:spcBef>
              <a:buClr>
                <a:srgbClr val="9900CC"/>
              </a:buClr>
            </a:pPr>
            <a:r>
              <a:rPr lang="es-ES" sz="5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  → Posibilidad de mayor periodicidad en la labor</a:t>
            </a:r>
          </a:p>
          <a:p>
            <a:pPr algn="l">
              <a:spcBef>
                <a:spcPct val="50000"/>
              </a:spcBef>
              <a:buClr>
                <a:srgbClr val="9900CC"/>
              </a:buClr>
            </a:pPr>
            <a:endParaRPr lang="es-ES" sz="24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Calibri"/>
            </a:endParaRPr>
          </a:p>
          <a:p>
            <a:pPr algn="l">
              <a:spcBef>
                <a:spcPct val="50000"/>
              </a:spcBef>
              <a:buClr>
                <a:srgbClr val="9900CC"/>
              </a:buClr>
            </a:pPr>
            <a:endParaRPr lang="es-ES" sz="24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Calibri"/>
            </a:endParaRPr>
          </a:p>
          <a:p>
            <a:pPr algn="l">
              <a:spcBef>
                <a:spcPct val="50000"/>
              </a:spcBef>
              <a:buClr>
                <a:srgbClr val="9900CC"/>
              </a:buClr>
            </a:pPr>
            <a:endParaRPr lang="es-ES" sz="24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Calibri"/>
            </a:endParaRPr>
          </a:p>
          <a:p>
            <a:pPr algn="l">
              <a:spcBef>
                <a:spcPct val="50000"/>
              </a:spcBef>
              <a:buClr>
                <a:srgbClr val="9900CC"/>
              </a:buClr>
              <a:buFont typeface="Courier New" pitchFamily="49" charset="0"/>
              <a:buChar char="o"/>
            </a:pPr>
            <a:endParaRPr lang="es-ES" sz="2400" b="1" u="sng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Calibri"/>
            </a:endParaRPr>
          </a:p>
          <a:p>
            <a:pPr algn="just">
              <a:spcBef>
                <a:spcPct val="50000"/>
              </a:spcBef>
              <a:buClr>
                <a:srgbClr val="9900CC"/>
              </a:buClr>
            </a:pPr>
            <a:endParaRPr lang="es-ES" sz="80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Calibri"/>
            </a:endParaRPr>
          </a:p>
          <a:p>
            <a:pPr algn="just">
              <a:spcBef>
                <a:spcPct val="50000"/>
              </a:spcBef>
              <a:buClr>
                <a:srgbClr val="9900CC"/>
              </a:buClr>
            </a:pPr>
            <a:r>
              <a:rPr lang="es-ES" sz="8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             </a:t>
            </a:r>
            <a:endParaRPr lang="es-ES" sz="8000" b="1" u="sng" dirty="0" smtClean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just">
              <a:spcBef>
                <a:spcPct val="50000"/>
              </a:spcBef>
              <a:buClr>
                <a:srgbClr val="9900CC"/>
              </a:buClr>
            </a:pPr>
            <a:r>
              <a:rPr lang="es-ES" sz="8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  </a:t>
            </a:r>
          </a:p>
          <a:p>
            <a:pPr algn="just">
              <a:spcBef>
                <a:spcPct val="50000"/>
              </a:spcBef>
              <a:buClr>
                <a:srgbClr val="9900CC"/>
              </a:buClr>
            </a:pPr>
            <a:r>
              <a:rPr lang="es-ES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                 </a:t>
            </a:r>
            <a:endParaRPr lang="es-ES" sz="20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>
              <a:spcBef>
                <a:spcPct val="0"/>
              </a:spcBef>
            </a:pPr>
            <a:endParaRPr lang="es-ES" sz="5600" b="1" dirty="0" smtClean="0">
              <a:solidFill>
                <a:schemeClr val="accent3">
                  <a:tint val="90000"/>
                  <a:satMod val="120000"/>
                </a:schemeClr>
              </a:solidFill>
              <a:effectLst>
                <a:outerShdw blurRad="38100" dist="25400" dir="5400000" algn="tl" rotWithShape="0">
                  <a:srgbClr val="000000">
                    <a:alpha val="43000"/>
                  </a:srgbClr>
                </a:outerShdw>
              </a:effectLst>
              <a:latin typeface="+mj-lt"/>
              <a:ea typeface="+mj-ea"/>
              <a:cs typeface="+mj-cs"/>
            </a:endParaRPr>
          </a:p>
        </p:txBody>
      </p:sp>
      <p:pic>
        <p:nvPicPr>
          <p:cNvPr id="6" name="5 Imagen" descr="macizo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28860" y="4000504"/>
            <a:ext cx="4171950" cy="2643206"/>
          </a:xfrm>
          <a:prstGeom prst="rect">
            <a:avLst/>
          </a:prstGeom>
        </p:spPr>
      </p:pic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1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42910" y="500042"/>
            <a:ext cx="7851648" cy="971544"/>
          </a:xfrm>
        </p:spPr>
        <p:txBody>
          <a:bodyPr>
            <a:normAutofit/>
          </a:bodyPr>
          <a:lstStyle/>
          <a:p>
            <a:pPr algn="ctr"/>
            <a:r>
              <a:rPr lang="es-ES" dirty="0" smtClean="0">
                <a:solidFill>
                  <a:srgbClr val="FFFF00"/>
                </a:solidFill>
              </a:rPr>
              <a:t>MANTENIMIENTO</a:t>
            </a:r>
            <a:endParaRPr lang="es-ES" dirty="0">
              <a:solidFill>
                <a:srgbClr val="FFFF00"/>
              </a:solidFill>
            </a:endParaRPr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500034" y="1500150"/>
            <a:ext cx="8643966" cy="5643626"/>
          </a:xfrm>
        </p:spPr>
        <p:txBody>
          <a:bodyPr>
            <a:normAutofit fontScale="47500" lnSpcReduction="20000"/>
          </a:bodyPr>
          <a:lstStyle/>
          <a:p>
            <a:pPr algn="l">
              <a:spcBef>
                <a:spcPct val="50000"/>
              </a:spcBef>
              <a:buClr>
                <a:srgbClr val="9900CC"/>
              </a:buClr>
              <a:buFont typeface="Wingdings" pitchFamily="2" charset="2"/>
              <a:buChar char="q"/>
            </a:pPr>
            <a:r>
              <a:rPr lang="es-ES" sz="59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s-ES" sz="5900" b="1" u="sng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Aireación / Pinchado</a:t>
            </a:r>
            <a:endParaRPr lang="es-ES" sz="5900" b="1" u="sng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l">
              <a:spcBef>
                <a:spcPct val="50000"/>
              </a:spcBef>
              <a:buClr>
                <a:srgbClr val="9900CC"/>
              </a:buClr>
              <a:buFont typeface="Courier New" pitchFamily="49" charset="0"/>
              <a:buChar char="o"/>
            </a:pPr>
            <a:r>
              <a:rPr lang="es-ES" sz="4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</a:t>
            </a:r>
            <a:r>
              <a:rPr lang="es-ES" sz="4200" b="1" u="sng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Slicing</a:t>
            </a:r>
            <a:r>
              <a:rPr lang="es-ES" sz="4200" b="1" u="sng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o </a:t>
            </a:r>
            <a:r>
              <a:rPr lang="es-ES" sz="4200" b="1" u="sng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Spiking</a:t>
            </a:r>
            <a:endParaRPr lang="es-ES" sz="4200" b="1" u="sng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Calibri"/>
            </a:endParaRPr>
          </a:p>
          <a:p>
            <a:pPr algn="l">
              <a:spcBef>
                <a:spcPct val="50000"/>
              </a:spcBef>
              <a:buClr>
                <a:srgbClr val="9900CC"/>
              </a:buClr>
            </a:pPr>
            <a:r>
              <a:rPr lang="es-ES" sz="4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  → </a:t>
            </a:r>
            <a:r>
              <a:rPr lang="es-ES" sz="42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Slicer</a:t>
            </a:r>
            <a:r>
              <a:rPr lang="es-ES" sz="4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= Delgadas cuchillas en forma de V </a:t>
            </a:r>
          </a:p>
          <a:p>
            <a:pPr algn="l">
              <a:spcBef>
                <a:spcPct val="50000"/>
              </a:spcBef>
              <a:buClr>
                <a:srgbClr val="9900CC"/>
              </a:buClr>
            </a:pPr>
            <a:r>
              <a:rPr lang="es-ES" sz="4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  →</a:t>
            </a:r>
            <a:r>
              <a:rPr lang="es-ES" sz="42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Spiking</a:t>
            </a:r>
            <a:r>
              <a:rPr lang="es-ES" sz="4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= cuchillas sólidas sobre eje horizontal y menor </a:t>
            </a:r>
            <a:r>
              <a:rPr lang="es-ES" sz="42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profunidad</a:t>
            </a:r>
            <a:endParaRPr lang="es-ES" sz="42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Calibri"/>
            </a:endParaRPr>
          </a:p>
          <a:p>
            <a:pPr algn="l">
              <a:spcBef>
                <a:spcPct val="50000"/>
              </a:spcBef>
              <a:buClr>
                <a:srgbClr val="9900CC"/>
              </a:buClr>
            </a:pPr>
            <a:endParaRPr lang="es-ES" sz="24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Calibri"/>
            </a:endParaRPr>
          </a:p>
          <a:p>
            <a:pPr algn="l">
              <a:spcBef>
                <a:spcPct val="50000"/>
              </a:spcBef>
              <a:buClr>
                <a:srgbClr val="9900CC"/>
              </a:buClr>
            </a:pPr>
            <a:endParaRPr lang="es-ES" sz="24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Calibri"/>
            </a:endParaRPr>
          </a:p>
          <a:p>
            <a:pPr algn="l">
              <a:spcBef>
                <a:spcPct val="50000"/>
              </a:spcBef>
              <a:buClr>
                <a:srgbClr val="9900CC"/>
              </a:buClr>
              <a:buFont typeface="Courier New" pitchFamily="49" charset="0"/>
              <a:buChar char="o"/>
            </a:pPr>
            <a:endParaRPr lang="es-ES" sz="2400" b="1" u="sng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Calibri"/>
            </a:endParaRPr>
          </a:p>
          <a:p>
            <a:pPr algn="just">
              <a:spcBef>
                <a:spcPct val="50000"/>
              </a:spcBef>
              <a:buClr>
                <a:srgbClr val="9900CC"/>
              </a:buClr>
            </a:pPr>
            <a:endParaRPr lang="es-ES" sz="80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Calibri"/>
            </a:endParaRPr>
          </a:p>
          <a:p>
            <a:pPr algn="just">
              <a:spcBef>
                <a:spcPct val="50000"/>
              </a:spcBef>
              <a:buClr>
                <a:srgbClr val="9900CC"/>
              </a:buClr>
            </a:pPr>
            <a:r>
              <a:rPr lang="es-ES" sz="8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             </a:t>
            </a:r>
            <a:endParaRPr lang="es-ES" sz="8000" b="1" u="sng" dirty="0" smtClean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just">
              <a:spcBef>
                <a:spcPct val="50000"/>
              </a:spcBef>
              <a:buClr>
                <a:srgbClr val="9900CC"/>
              </a:buClr>
            </a:pPr>
            <a:r>
              <a:rPr lang="es-ES" sz="8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  </a:t>
            </a:r>
          </a:p>
          <a:p>
            <a:pPr algn="just">
              <a:spcBef>
                <a:spcPct val="50000"/>
              </a:spcBef>
              <a:buClr>
                <a:srgbClr val="9900CC"/>
              </a:buClr>
            </a:pPr>
            <a:r>
              <a:rPr lang="es-ES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                 </a:t>
            </a:r>
            <a:endParaRPr lang="es-ES" sz="20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>
              <a:spcBef>
                <a:spcPct val="0"/>
              </a:spcBef>
            </a:pPr>
            <a:endParaRPr lang="es-ES" sz="5600" b="1" dirty="0" smtClean="0">
              <a:solidFill>
                <a:schemeClr val="accent3">
                  <a:tint val="90000"/>
                  <a:satMod val="120000"/>
                </a:schemeClr>
              </a:solidFill>
              <a:effectLst>
                <a:outerShdw blurRad="38100" dist="25400" dir="5400000" algn="tl" rotWithShape="0">
                  <a:srgbClr val="000000">
                    <a:alpha val="43000"/>
                  </a:srgbClr>
                </a:outerShdw>
              </a:effectLst>
              <a:latin typeface="+mj-lt"/>
              <a:ea typeface="+mj-ea"/>
              <a:cs typeface="+mj-cs"/>
            </a:endParaRPr>
          </a:p>
        </p:txBody>
      </p:sp>
      <p:pic>
        <p:nvPicPr>
          <p:cNvPr id="5" name="4 Imagen" descr="slicing greens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8596" y="3357562"/>
            <a:ext cx="3810000" cy="2857500"/>
          </a:xfrm>
          <a:prstGeom prst="rect">
            <a:avLst/>
          </a:prstGeom>
        </p:spPr>
      </p:pic>
      <p:pic>
        <p:nvPicPr>
          <p:cNvPr id="2050" name="Imagen 6" descr="slicer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143504" y="3286124"/>
            <a:ext cx="2571768" cy="28575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1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42910" y="500042"/>
            <a:ext cx="7851648" cy="971544"/>
          </a:xfrm>
        </p:spPr>
        <p:txBody>
          <a:bodyPr>
            <a:normAutofit/>
          </a:bodyPr>
          <a:lstStyle/>
          <a:p>
            <a:pPr algn="ctr"/>
            <a:r>
              <a:rPr lang="es-ES" dirty="0" smtClean="0">
                <a:solidFill>
                  <a:srgbClr val="FFFF00"/>
                </a:solidFill>
              </a:rPr>
              <a:t>MANTENIMIENTO</a:t>
            </a:r>
            <a:endParaRPr lang="es-ES" dirty="0">
              <a:solidFill>
                <a:srgbClr val="FFFF00"/>
              </a:solidFill>
            </a:endParaRPr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500034" y="1500150"/>
            <a:ext cx="8429684" cy="5643626"/>
          </a:xfrm>
        </p:spPr>
        <p:txBody>
          <a:bodyPr>
            <a:normAutofit fontScale="62500" lnSpcReduction="20000"/>
          </a:bodyPr>
          <a:lstStyle/>
          <a:p>
            <a:pPr algn="l">
              <a:spcBef>
                <a:spcPct val="50000"/>
              </a:spcBef>
              <a:buClr>
                <a:srgbClr val="9900CC"/>
              </a:buClr>
              <a:buFont typeface="Wingdings" pitchFamily="2" charset="2"/>
              <a:buChar char="q"/>
            </a:pPr>
            <a:r>
              <a:rPr lang="es-ES" sz="45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s-ES" sz="4500" b="1" u="sng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Aireación / Pinchado</a:t>
            </a:r>
            <a:endParaRPr lang="es-ES" sz="4500" b="1" u="sng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l">
              <a:spcBef>
                <a:spcPct val="50000"/>
              </a:spcBef>
              <a:buClr>
                <a:srgbClr val="9900CC"/>
              </a:buClr>
              <a:buFont typeface="Courier New" pitchFamily="49" charset="0"/>
              <a:buChar char="o"/>
            </a:pPr>
            <a:r>
              <a:rPr lang="es-ES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</a:t>
            </a:r>
            <a:r>
              <a:rPr lang="es-ES" sz="3200" b="1" u="sng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Water</a:t>
            </a:r>
            <a:r>
              <a:rPr lang="es-ES" sz="3200" b="1" u="sng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</a:t>
            </a:r>
            <a:r>
              <a:rPr lang="es-ES" sz="3200" b="1" u="sng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Injection</a:t>
            </a:r>
            <a:endParaRPr lang="es-ES" sz="3200" b="1" u="sng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Calibri"/>
            </a:endParaRPr>
          </a:p>
          <a:p>
            <a:pPr algn="l">
              <a:spcBef>
                <a:spcPct val="50000"/>
              </a:spcBef>
              <a:buClr>
                <a:srgbClr val="9900CC"/>
              </a:buClr>
            </a:pPr>
            <a:r>
              <a:rPr lang="es-ES" sz="5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  </a:t>
            </a:r>
            <a:endParaRPr lang="es-ES" sz="24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Calibri"/>
            </a:endParaRPr>
          </a:p>
          <a:p>
            <a:pPr algn="l">
              <a:spcBef>
                <a:spcPct val="50000"/>
              </a:spcBef>
              <a:buClr>
                <a:srgbClr val="9900CC"/>
              </a:buClr>
            </a:pPr>
            <a:endParaRPr lang="es-ES" sz="24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Calibri"/>
            </a:endParaRPr>
          </a:p>
          <a:p>
            <a:pPr algn="l">
              <a:spcBef>
                <a:spcPct val="50000"/>
              </a:spcBef>
              <a:buClr>
                <a:srgbClr val="9900CC"/>
              </a:buClr>
              <a:buFont typeface="Courier New" pitchFamily="49" charset="0"/>
              <a:buChar char="o"/>
            </a:pPr>
            <a:endParaRPr lang="es-ES" sz="2400" b="1" u="sng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Calibri"/>
            </a:endParaRPr>
          </a:p>
          <a:p>
            <a:pPr algn="just">
              <a:spcBef>
                <a:spcPct val="50000"/>
              </a:spcBef>
              <a:buClr>
                <a:srgbClr val="9900CC"/>
              </a:buClr>
            </a:pPr>
            <a:endParaRPr lang="es-ES" sz="80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Calibri"/>
            </a:endParaRPr>
          </a:p>
          <a:p>
            <a:pPr algn="just">
              <a:spcBef>
                <a:spcPct val="50000"/>
              </a:spcBef>
              <a:buClr>
                <a:srgbClr val="9900CC"/>
              </a:buClr>
            </a:pPr>
            <a:r>
              <a:rPr lang="es-ES" sz="8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             </a:t>
            </a:r>
            <a:endParaRPr lang="es-ES" sz="8000" b="1" u="sng" dirty="0" smtClean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just">
              <a:spcBef>
                <a:spcPct val="50000"/>
              </a:spcBef>
              <a:buClr>
                <a:srgbClr val="9900CC"/>
              </a:buClr>
            </a:pPr>
            <a:r>
              <a:rPr lang="es-ES" sz="8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  </a:t>
            </a:r>
          </a:p>
          <a:p>
            <a:pPr algn="just">
              <a:spcBef>
                <a:spcPct val="50000"/>
              </a:spcBef>
              <a:buClr>
                <a:srgbClr val="9900CC"/>
              </a:buClr>
            </a:pPr>
            <a:r>
              <a:rPr lang="es-ES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                 </a:t>
            </a:r>
            <a:endParaRPr lang="es-ES" sz="20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>
              <a:spcBef>
                <a:spcPct val="0"/>
              </a:spcBef>
            </a:pPr>
            <a:endParaRPr lang="es-ES" sz="5600" b="1" dirty="0" smtClean="0">
              <a:solidFill>
                <a:schemeClr val="accent3">
                  <a:tint val="90000"/>
                  <a:satMod val="120000"/>
                </a:schemeClr>
              </a:solidFill>
              <a:effectLst>
                <a:outerShdw blurRad="38100" dist="25400" dir="5400000" algn="tl" rotWithShape="0">
                  <a:srgbClr val="000000">
                    <a:alpha val="43000"/>
                  </a:srgbClr>
                </a:outerShdw>
              </a:effectLst>
              <a:latin typeface="+mj-lt"/>
              <a:ea typeface="+mj-ea"/>
              <a:cs typeface="+mj-cs"/>
            </a:endParaRPr>
          </a:p>
        </p:txBody>
      </p:sp>
      <p:pic>
        <p:nvPicPr>
          <p:cNvPr id="5" name="4 Imagen" descr="water injectio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14546" y="3029308"/>
            <a:ext cx="4371996" cy="3071465"/>
          </a:xfrm>
          <a:prstGeom prst="rect">
            <a:avLst/>
          </a:prstGeom>
        </p:spPr>
      </p:pic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1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42910" y="500042"/>
            <a:ext cx="7851648" cy="971544"/>
          </a:xfrm>
        </p:spPr>
        <p:txBody>
          <a:bodyPr>
            <a:normAutofit/>
          </a:bodyPr>
          <a:lstStyle/>
          <a:p>
            <a:pPr algn="ctr"/>
            <a:r>
              <a:rPr lang="es-ES" dirty="0" smtClean="0">
                <a:solidFill>
                  <a:srgbClr val="FFFF00"/>
                </a:solidFill>
              </a:rPr>
              <a:t>MANTENIMIENTO</a:t>
            </a:r>
            <a:endParaRPr lang="es-ES" dirty="0">
              <a:solidFill>
                <a:srgbClr val="FFFF00"/>
              </a:solidFill>
            </a:endParaRPr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500034" y="1500150"/>
            <a:ext cx="8429684" cy="5643626"/>
          </a:xfrm>
        </p:spPr>
        <p:txBody>
          <a:bodyPr>
            <a:normAutofit fontScale="62500" lnSpcReduction="20000"/>
          </a:bodyPr>
          <a:lstStyle/>
          <a:p>
            <a:pPr algn="l">
              <a:spcBef>
                <a:spcPct val="50000"/>
              </a:spcBef>
              <a:buClr>
                <a:srgbClr val="9900CC"/>
              </a:buClr>
              <a:buFont typeface="Wingdings" pitchFamily="2" charset="2"/>
              <a:buChar char="q"/>
            </a:pPr>
            <a:r>
              <a:rPr lang="es-ES" sz="45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s-ES" sz="4500" b="1" u="sng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Aireación / Pinchado</a:t>
            </a:r>
            <a:endParaRPr lang="es-ES" sz="4500" b="1" u="sng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l">
              <a:spcBef>
                <a:spcPct val="50000"/>
              </a:spcBef>
              <a:buClr>
                <a:srgbClr val="9900CC"/>
              </a:buClr>
              <a:buFont typeface="Courier New" pitchFamily="49" charset="0"/>
              <a:buChar char="o"/>
            </a:pPr>
            <a:r>
              <a:rPr lang="es-ES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</a:t>
            </a:r>
            <a:r>
              <a:rPr lang="es-ES" sz="3200" b="1" u="sng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Dry</a:t>
            </a:r>
            <a:r>
              <a:rPr lang="es-ES" sz="3200" b="1" u="sng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jet</a:t>
            </a:r>
          </a:p>
          <a:p>
            <a:pPr algn="l">
              <a:spcBef>
                <a:spcPct val="50000"/>
              </a:spcBef>
              <a:buClr>
                <a:srgbClr val="9900CC"/>
              </a:buClr>
            </a:pPr>
            <a:r>
              <a:rPr lang="es-ES" sz="5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  </a:t>
            </a:r>
            <a:endParaRPr lang="es-ES" sz="24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Calibri"/>
            </a:endParaRPr>
          </a:p>
          <a:p>
            <a:pPr algn="l">
              <a:spcBef>
                <a:spcPct val="50000"/>
              </a:spcBef>
              <a:buClr>
                <a:srgbClr val="9900CC"/>
              </a:buClr>
            </a:pPr>
            <a:endParaRPr lang="es-ES" sz="24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Calibri"/>
            </a:endParaRPr>
          </a:p>
          <a:p>
            <a:pPr algn="l">
              <a:spcBef>
                <a:spcPct val="50000"/>
              </a:spcBef>
              <a:buClr>
                <a:srgbClr val="9900CC"/>
              </a:buClr>
              <a:buFont typeface="Courier New" pitchFamily="49" charset="0"/>
              <a:buChar char="o"/>
            </a:pPr>
            <a:endParaRPr lang="es-ES" sz="2400" b="1" u="sng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Calibri"/>
            </a:endParaRPr>
          </a:p>
          <a:p>
            <a:pPr algn="just">
              <a:spcBef>
                <a:spcPct val="50000"/>
              </a:spcBef>
              <a:buClr>
                <a:srgbClr val="9900CC"/>
              </a:buClr>
            </a:pPr>
            <a:endParaRPr lang="es-ES" sz="80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Calibri"/>
            </a:endParaRPr>
          </a:p>
          <a:p>
            <a:pPr algn="just">
              <a:spcBef>
                <a:spcPct val="50000"/>
              </a:spcBef>
              <a:buClr>
                <a:srgbClr val="9900CC"/>
              </a:buClr>
            </a:pPr>
            <a:r>
              <a:rPr lang="es-ES" sz="8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             </a:t>
            </a:r>
            <a:endParaRPr lang="es-ES" sz="8000" b="1" u="sng" dirty="0" smtClean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just">
              <a:spcBef>
                <a:spcPct val="50000"/>
              </a:spcBef>
              <a:buClr>
                <a:srgbClr val="9900CC"/>
              </a:buClr>
            </a:pPr>
            <a:r>
              <a:rPr lang="es-ES" sz="8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  </a:t>
            </a:r>
          </a:p>
          <a:p>
            <a:pPr algn="just">
              <a:spcBef>
                <a:spcPct val="50000"/>
              </a:spcBef>
              <a:buClr>
                <a:srgbClr val="9900CC"/>
              </a:buClr>
            </a:pPr>
            <a:r>
              <a:rPr lang="es-ES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                 </a:t>
            </a:r>
            <a:endParaRPr lang="es-ES" sz="20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>
              <a:spcBef>
                <a:spcPct val="0"/>
              </a:spcBef>
            </a:pPr>
            <a:endParaRPr lang="es-ES" sz="5600" b="1" dirty="0" smtClean="0">
              <a:solidFill>
                <a:schemeClr val="accent3">
                  <a:tint val="90000"/>
                  <a:satMod val="120000"/>
                </a:schemeClr>
              </a:solidFill>
              <a:effectLst>
                <a:outerShdw blurRad="38100" dist="25400" dir="5400000" algn="tl" rotWithShape="0">
                  <a:srgbClr val="000000">
                    <a:alpha val="43000"/>
                  </a:srgbClr>
                </a:outerShdw>
              </a:effectLst>
              <a:latin typeface="+mj-lt"/>
              <a:ea typeface="+mj-ea"/>
              <a:cs typeface="+mj-cs"/>
            </a:endParaRPr>
          </a:p>
        </p:txBody>
      </p:sp>
      <p:pic>
        <p:nvPicPr>
          <p:cNvPr id="6" name="5 Imagen" descr="dry jet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71670" y="2786058"/>
            <a:ext cx="4714908" cy="3071834"/>
          </a:xfrm>
          <a:prstGeom prst="rect">
            <a:avLst/>
          </a:prstGeom>
        </p:spPr>
      </p:pic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1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42910" y="500042"/>
            <a:ext cx="7851648" cy="971544"/>
          </a:xfrm>
        </p:spPr>
        <p:txBody>
          <a:bodyPr>
            <a:normAutofit/>
          </a:bodyPr>
          <a:lstStyle/>
          <a:p>
            <a:pPr algn="ctr"/>
            <a:r>
              <a:rPr lang="es-ES" dirty="0" smtClean="0">
                <a:solidFill>
                  <a:srgbClr val="FFFF00"/>
                </a:solidFill>
              </a:rPr>
              <a:t>MANTENIMIENTO</a:t>
            </a:r>
            <a:endParaRPr lang="es-ES" dirty="0">
              <a:solidFill>
                <a:srgbClr val="FFFF00"/>
              </a:solidFill>
            </a:endParaRPr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500034" y="1500150"/>
            <a:ext cx="8429684" cy="5643626"/>
          </a:xfrm>
        </p:spPr>
        <p:txBody>
          <a:bodyPr>
            <a:normAutofit fontScale="32500" lnSpcReduction="20000"/>
          </a:bodyPr>
          <a:lstStyle/>
          <a:p>
            <a:pPr algn="l">
              <a:spcBef>
                <a:spcPct val="50000"/>
              </a:spcBef>
              <a:buClr>
                <a:srgbClr val="9900CC"/>
              </a:buClr>
              <a:buFont typeface="Wingdings" pitchFamily="2" charset="2"/>
              <a:buChar char="q"/>
            </a:pPr>
            <a:r>
              <a:rPr lang="es-ES" sz="86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s-ES" sz="8600" b="1" u="sng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Aireación</a:t>
            </a:r>
          </a:p>
          <a:p>
            <a:pPr algn="l">
              <a:spcBef>
                <a:spcPct val="50000"/>
              </a:spcBef>
              <a:buClr>
                <a:srgbClr val="9900CC"/>
              </a:buClr>
              <a:buFont typeface="Wingdings" pitchFamily="2" charset="2"/>
              <a:buChar char="v"/>
            </a:pPr>
            <a:r>
              <a:rPr lang="es-ES" sz="6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s-ES" sz="6200" b="1" u="sng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Escarificado o </a:t>
            </a:r>
            <a:r>
              <a:rPr lang="es-ES" sz="6200" b="1" u="sng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Verticut</a:t>
            </a:r>
            <a:endParaRPr lang="es-ES" sz="6200" b="1" u="sng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l">
              <a:spcBef>
                <a:spcPct val="50000"/>
              </a:spcBef>
              <a:buClr>
                <a:srgbClr val="9900CC"/>
              </a:buClr>
            </a:pPr>
            <a:r>
              <a:rPr lang="es-ES" sz="6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→ Afecta a la parte superficial del suelo</a:t>
            </a:r>
            <a:endParaRPr lang="es-ES" sz="62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l">
              <a:spcBef>
                <a:spcPct val="50000"/>
              </a:spcBef>
              <a:buClr>
                <a:srgbClr val="9900CC"/>
              </a:buClr>
            </a:pPr>
            <a:r>
              <a:rPr lang="es-ES" sz="6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→ Cuchillas verticales sobre un eje horizontal</a:t>
            </a:r>
          </a:p>
          <a:p>
            <a:pPr algn="l">
              <a:spcBef>
                <a:spcPct val="50000"/>
              </a:spcBef>
              <a:buClr>
                <a:srgbClr val="9900CC"/>
              </a:buClr>
            </a:pPr>
            <a:r>
              <a:rPr lang="es-ES" sz="6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            </a:t>
            </a:r>
            <a:r>
              <a:rPr lang="es-ES" sz="62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Extrayen</a:t>
            </a:r>
            <a:r>
              <a:rPr lang="es-ES" sz="6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parte de la capa de </a:t>
            </a:r>
            <a:r>
              <a:rPr lang="es-ES" sz="6200" b="1" i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thatch</a:t>
            </a:r>
            <a:endParaRPr lang="es-ES" sz="6200" b="1" i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Calibri"/>
            </a:endParaRPr>
          </a:p>
          <a:p>
            <a:pPr algn="l">
              <a:spcBef>
                <a:spcPct val="50000"/>
              </a:spcBef>
              <a:buClr>
                <a:srgbClr val="9900CC"/>
              </a:buClr>
            </a:pPr>
            <a:r>
              <a:rPr lang="es-ES" sz="6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            Alteración de la superficie mínima</a:t>
            </a:r>
          </a:p>
          <a:p>
            <a:pPr algn="l">
              <a:spcBef>
                <a:spcPct val="50000"/>
              </a:spcBef>
              <a:buClr>
                <a:srgbClr val="9900CC"/>
              </a:buClr>
            </a:pPr>
            <a:r>
              <a:rPr lang="es-ES" sz="8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            </a:t>
            </a:r>
          </a:p>
          <a:p>
            <a:pPr algn="just">
              <a:spcBef>
                <a:spcPct val="50000"/>
              </a:spcBef>
              <a:buClr>
                <a:srgbClr val="9900CC"/>
              </a:buClr>
            </a:pPr>
            <a:endParaRPr lang="es-ES" sz="80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Calibri"/>
            </a:endParaRPr>
          </a:p>
          <a:p>
            <a:pPr algn="just">
              <a:spcBef>
                <a:spcPct val="50000"/>
              </a:spcBef>
              <a:buClr>
                <a:srgbClr val="9900CC"/>
              </a:buClr>
            </a:pPr>
            <a:r>
              <a:rPr lang="es-ES" sz="8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             </a:t>
            </a:r>
            <a:endParaRPr lang="es-ES" sz="8000" b="1" u="sng" dirty="0" smtClean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just">
              <a:spcBef>
                <a:spcPct val="50000"/>
              </a:spcBef>
              <a:buClr>
                <a:srgbClr val="9900CC"/>
              </a:buClr>
            </a:pPr>
            <a:r>
              <a:rPr lang="es-ES" sz="8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  </a:t>
            </a:r>
          </a:p>
          <a:p>
            <a:pPr algn="just">
              <a:spcBef>
                <a:spcPct val="50000"/>
              </a:spcBef>
              <a:buClr>
                <a:srgbClr val="9900CC"/>
              </a:buClr>
            </a:pPr>
            <a:r>
              <a:rPr lang="es-ES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                 </a:t>
            </a:r>
            <a:endParaRPr lang="es-ES" sz="20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>
              <a:spcBef>
                <a:spcPct val="0"/>
              </a:spcBef>
            </a:pPr>
            <a:endParaRPr lang="es-ES" sz="5600" b="1" dirty="0" smtClean="0">
              <a:solidFill>
                <a:schemeClr val="accent3">
                  <a:tint val="90000"/>
                  <a:satMod val="120000"/>
                </a:schemeClr>
              </a:solidFill>
              <a:effectLst>
                <a:outerShdw blurRad="38100" dist="25400" dir="5400000" algn="tl" rotWithShape="0">
                  <a:srgbClr val="000000">
                    <a:alpha val="43000"/>
                  </a:srgbClr>
                </a:outerShdw>
              </a:effectLst>
              <a:latin typeface="+mj-lt"/>
              <a:ea typeface="+mj-ea"/>
              <a:cs typeface="+mj-cs"/>
            </a:endParaRPr>
          </a:p>
        </p:txBody>
      </p:sp>
      <p:sp>
        <p:nvSpPr>
          <p:cNvPr id="17" name="16 Estrella de 4 puntas"/>
          <p:cNvSpPr/>
          <p:nvPr/>
        </p:nvSpPr>
        <p:spPr>
          <a:xfrm>
            <a:off x="1000100" y="3214686"/>
            <a:ext cx="285752" cy="285752"/>
          </a:xfrm>
          <a:prstGeom prst="star4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9" name="18 Estrella de 4 puntas"/>
          <p:cNvSpPr/>
          <p:nvPr/>
        </p:nvSpPr>
        <p:spPr>
          <a:xfrm>
            <a:off x="1000100" y="3571876"/>
            <a:ext cx="285752" cy="285752"/>
          </a:xfrm>
          <a:prstGeom prst="star4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pic>
        <p:nvPicPr>
          <p:cNvPr id="3074" name="Picture 2" descr="RFEG ago-090006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857224" y="4071942"/>
            <a:ext cx="3160913" cy="24764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75" name="Picture 3" descr="RFEG ago-09001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714876" y="4071942"/>
            <a:ext cx="3755476" cy="25003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1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42910" y="500042"/>
            <a:ext cx="7851648" cy="971544"/>
          </a:xfrm>
        </p:spPr>
        <p:txBody>
          <a:bodyPr>
            <a:normAutofit/>
          </a:bodyPr>
          <a:lstStyle/>
          <a:p>
            <a:pPr algn="ctr"/>
            <a:r>
              <a:rPr lang="es-ES" dirty="0" smtClean="0">
                <a:solidFill>
                  <a:srgbClr val="FFFF00"/>
                </a:solidFill>
              </a:rPr>
              <a:t>MANTENIMIENTO</a:t>
            </a:r>
            <a:endParaRPr lang="es-ES" dirty="0">
              <a:solidFill>
                <a:srgbClr val="FFFF00"/>
              </a:solidFill>
            </a:endParaRPr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500034" y="1500150"/>
            <a:ext cx="8429684" cy="5643626"/>
          </a:xfrm>
        </p:spPr>
        <p:txBody>
          <a:bodyPr>
            <a:normAutofit fontScale="32500" lnSpcReduction="20000"/>
          </a:bodyPr>
          <a:lstStyle/>
          <a:p>
            <a:pPr algn="l">
              <a:spcBef>
                <a:spcPct val="50000"/>
              </a:spcBef>
              <a:buClr>
                <a:srgbClr val="9900CC"/>
              </a:buClr>
              <a:buFont typeface="Wingdings" pitchFamily="2" charset="2"/>
              <a:buChar char="q"/>
            </a:pPr>
            <a:r>
              <a:rPr lang="es-ES" sz="86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s-ES" sz="8600" b="1" u="sng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Aireación</a:t>
            </a:r>
          </a:p>
          <a:p>
            <a:pPr algn="l">
              <a:spcBef>
                <a:spcPct val="50000"/>
              </a:spcBef>
              <a:buClr>
                <a:srgbClr val="9900CC"/>
              </a:buClr>
              <a:buFont typeface="Wingdings" pitchFamily="2" charset="2"/>
              <a:buChar char="v"/>
            </a:pPr>
            <a:r>
              <a:rPr lang="es-ES" sz="6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s-ES" sz="6200" b="1" u="sng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Grooming</a:t>
            </a:r>
            <a:endParaRPr lang="es-ES" sz="6200" b="1" u="sng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l">
              <a:spcBef>
                <a:spcPct val="50000"/>
              </a:spcBef>
              <a:buClr>
                <a:srgbClr val="9900CC"/>
              </a:buClr>
            </a:pPr>
            <a:r>
              <a:rPr lang="es-ES" sz="6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→ </a:t>
            </a:r>
            <a:r>
              <a:rPr lang="es-ES" sz="62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Verticut</a:t>
            </a:r>
            <a:r>
              <a:rPr lang="es-ES" sz="6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superficial para estimular el crecimiento lateral</a:t>
            </a:r>
            <a:endParaRPr lang="es-ES" sz="62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l">
              <a:spcBef>
                <a:spcPct val="50000"/>
              </a:spcBef>
              <a:buClr>
                <a:srgbClr val="9900CC"/>
              </a:buClr>
            </a:pPr>
            <a:r>
              <a:rPr lang="es-ES" sz="6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→ También se corta el césped de forma vertical</a:t>
            </a:r>
          </a:p>
          <a:p>
            <a:pPr algn="l">
              <a:spcBef>
                <a:spcPct val="50000"/>
              </a:spcBef>
              <a:buClr>
                <a:srgbClr val="9900CC"/>
              </a:buClr>
            </a:pPr>
            <a:r>
              <a:rPr lang="es-ES" sz="6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            </a:t>
            </a:r>
            <a:endParaRPr lang="es-ES" sz="6200" b="1" i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Calibri"/>
            </a:endParaRPr>
          </a:p>
          <a:p>
            <a:pPr algn="l">
              <a:spcBef>
                <a:spcPct val="50000"/>
              </a:spcBef>
              <a:buClr>
                <a:srgbClr val="9900CC"/>
              </a:buClr>
            </a:pPr>
            <a:r>
              <a:rPr lang="es-ES" sz="6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            </a:t>
            </a:r>
          </a:p>
          <a:p>
            <a:pPr algn="l">
              <a:spcBef>
                <a:spcPct val="50000"/>
              </a:spcBef>
              <a:buClr>
                <a:srgbClr val="9900CC"/>
              </a:buClr>
            </a:pPr>
            <a:r>
              <a:rPr lang="es-ES" sz="8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            </a:t>
            </a:r>
          </a:p>
          <a:p>
            <a:pPr algn="just">
              <a:spcBef>
                <a:spcPct val="50000"/>
              </a:spcBef>
              <a:buClr>
                <a:srgbClr val="9900CC"/>
              </a:buClr>
            </a:pPr>
            <a:endParaRPr lang="es-ES" sz="80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Calibri"/>
            </a:endParaRPr>
          </a:p>
          <a:p>
            <a:pPr algn="just">
              <a:spcBef>
                <a:spcPct val="50000"/>
              </a:spcBef>
              <a:buClr>
                <a:srgbClr val="9900CC"/>
              </a:buClr>
            </a:pPr>
            <a:r>
              <a:rPr lang="es-ES" sz="8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             </a:t>
            </a:r>
            <a:endParaRPr lang="es-ES" sz="8000" b="1" u="sng" dirty="0" smtClean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just">
              <a:spcBef>
                <a:spcPct val="50000"/>
              </a:spcBef>
              <a:buClr>
                <a:srgbClr val="9900CC"/>
              </a:buClr>
            </a:pPr>
            <a:r>
              <a:rPr lang="es-ES" sz="8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  </a:t>
            </a:r>
          </a:p>
          <a:p>
            <a:pPr algn="just">
              <a:spcBef>
                <a:spcPct val="50000"/>
              </a:spcBef>
              <a:buClr>
                <a:srgbClr val="9900CC"/>
              </a:buClr>
            </a:pPr>
            <a:r>
              <a:rPr lang="es-ES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                 </a:t>
            </a:r>
            <a:endParaRPr lang="es-ES" sz="20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>
              <a:spcBef>
                <a:spcPct val="0"/>
              </a:spcBef>
            </a:pPr>
            <a:endParaRPr lang="es-ES" sz="5600" b="1" dirty="0" smtClean="0">
              <a:solidFill>
                <a:schemeClr val="accent3">
                  <a:tint val="90000"/>
                  <a:satMod val="120000"/>
                </a:schemeClr>
              </a:solidFill>
              <a:effectLst>
                <a:outerShdw blurRad="38100" dist="25400" dir="5400000" algn="tl" rotWithShape="0">
                  <a:srgbClr val="000000">
                    <a:alpha val="43000"/>
                  </a:srgbClr>
                </a:outerShdw>
              </a:effectLst>
              <a:latin typeface="+mj-lt"/>
              <a:ea typeface="+mj-ea"/>
              <a:cs typeface="+mj-cs"/>
            </a:endParaRPr>
          </a:p>
        </p:txBody>
      </p:sp>
      <p:pic>
        <p:nvPicPr>
          <p:cNvPr id="4098" name="Picture 2" descr="IMGP001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285984" y="3429000"/>
            <a:ext cx="4214842" cy="307183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" name="8 Flecha derecha"/>
          <p:cNvSpPr/>
          <p:nvPr/>
        </p:nvSpPr>
        <p:spPr>
          <a:xfrm rot="10800000">
            <a:off x="6429388" y="5500702"/>
            <a:ext cx="785818" cy="214314"/>
          </a:xfrm>
          <a:prstGeom prst="rightArrow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1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42910" y="500042"/>
            <a:ext cx="7851648" cy="971544"/>
          </a:xfrm>
        </p:spPr>
        <p:txBody>
          <a:bodyPr>
            <a:normAutofit/>
          </a:bodyPr>
          <a:lstStyle/>
          <a:p>
            <a:pPr algn="ctr"/>
            <a:r>
              <a:rPr lang="es-ES" dirty="0" smtClean="0">
                <a:solidFill>
                  <a:srgbClr val="FFFF00"/>
                </a:solidFill>
              </a:rPr>
              <a:t>MANTENIMIENTO</a:t>
            </a:r>
            <a:endParaRPr lang="es-ES" dirty="0">
              <a:solidFill>
                <a:srgbClr val="FFFF00"/>
              </a:solidFill>
            </a:endParaRPr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500034" y="1500150"/>
            <a:ext cx="8429684" cy="5643626"/>
          </a:xfrm>
        </p:spPr>
        <p:txBody>
          <a:bodyPr>
            <a:normAutofit fontScale="25000" lnSpcReduction="20000"/>
          </a:bodyPr>
          <a:lstStyle/>
          <a:p>
            <a:pPr algn="l">
              <a:spcBef>
                <a:spcPct val="50000"/>
              </a:spcBef>
              <a:buClr>
                <a:srgbClr val="9900CC"/>
              </a:buClr>
              <a:buFont typeface="Wingdings" pitchFamily="2" charset="2"/>
              <a:buChar char="q"/>
            </a:pPr>
            <a:r>
              <a:rPr lang="es-ES" sz="112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s-ES" sz="11200" b="1" i="1" u="sng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Topdressing</a:t>
            </a:r>
            <a:r>
              <a:rPr lang="es-ES" sz="11200" b="1" i="1" u="sng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s-ES" sz="11200" b="1" u="sng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 Recebo</a:t>
            </a:r>
            <a:endParaRPr lang="es-ES" sz="8000" b="1" u="sng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l">
              <a:spcBef>
                <a:spcPct val="50000"/>
              </a:spcBef>
              <a:buClr>
                <a:srgbClr val="9900CC"/>
              </a:buClr>
            </a:pPr>
            <a:r>
              <a:rPr lang="es-ES" sz="8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→ Adición de una capa de arena silícea a la superficie del </a:t>
            </a:r>
            <a:r>
              <a:rPr lang="es-ES" sz="80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green</a:t>
            </a:r>
            <a:r>
              <a:rPr lang="es-ES" sz="8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, para:</a:t>
            </a:r>
            <a:endParaRPr lang="es-ES" sz="80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l">
              <a:spcBef>
                <a:spcPct val="50000"/>
              </a:spcBef>
              <a:buClr>
                <a:srgbClr val="9900CC"/>
              </a:buClr>
            </a:pPr>
            <a:r>
              <a:rPr lang="es-ES" sz="8000" b="1" dirty="0" smtClean="0"/>
              <a:t>              </a:t>
            </a:r>
            <a:r>
              <a:rPr lang="es-ES" sz="8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Rellenar los canales originados en el pinchado</a:t>
            </a:r>
          </a:p>
          <a:p>
            <a:pPr algn="l">
              <a:spcBef>
                <a:spcPct val="50000"/>
              </a:spcBef>
              <a:buClr>
                <a:srgbClr val="9900CC"/>
              </a:buClr>
            </a:pPr>
            <a:r>
              <a:rPr lang="es-ES" sz="8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          Aportar una fina capa que da homogeneidad a la superficie</a:t>
            </a:r>
            <a:endParaRPr lang="es-ES" sz="80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Calibri"/>
            </a:endParaRPr>
          </a:p>
          <a:p>
            <a:pPr algn="l">
              <a:spcBef>
                <a:spcPct val="50000"/>
              </a:spcBef>
              <a:buClr>
                <a:srgbClr val="9900CC"/>
              </a:buClr>
            </a:pPr>
            <a:r>
              <a:rPr lang="es-ES" sz="8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→ Beneficios con el </a:t>
            </a:r>
            <a:r>
              <a:rPr lang="es-ES" sz="8000" b="1" i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topdressing</a:t>
            </a:r>
            <a:r>
              <a:rPr lang="es-ES" sz="8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:</a:t>
            </a:r>
          </a:p>
          <a:p>
            <a:pPr algn="l">
              <a:spcBef>
                <a:spcPct val="50000"/>
              </a:spcBef>
              <a:buClr>
                <a:srgbClr val="9900CC"/>
              </a:buClr>
            </a:pPr>
            <a:r>
              <a:rPr lang="es-ES" sz="8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            Aumentar descomposición de la capa de </a:t>
            </a:r>
            <a:r>
              <a:rPr lang="es-ES" sz="8000" b="1" i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thatch</a:t>
            </a:r>
            <a:endParaRPr lang="es-ES" sz="8000" b="1" i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Calibri"/>
            </a:endParaRPr>
          </a:p>
          <a:p>
            <a:pPr algn="l">
              <a:spcBef>
                <a:spcPct val="50000"/>
              </a:spcBef>
              <a:buClr>
                <a:srgbClr val="9900CC"/>
              </a:buClr>
            </a:pPr>
            <a:r>
              <a:rPr lang="es-ES" sz="8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            Alisar y suavizar, aumentando la firmeza</a:t>
            </a:r>
          </a:p>
          <a:p>
            <a:pPr algn="l">
              <a:spcBef>
                <a:spcPct val="50000"/>
              </a:spcBef>
              <a:buClr>
                <a:srgbClr val="9900CC"/>
              </a:buClr>
            </a:pPr>
            <a:r>
              <a:rPr lang="es-ES" sz="8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            Reducir el </a:t>
            </a:r>
            <a:r>
              <a:rPr lang="es-ES" sz="8000" b="1" i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grain</a:t>
            </a:r>
            <a:endParaRPr lang="es-ES" sz="8000" b="1" i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Calibri"/>
            </a:endParaRPr>
          </a:p>
          <a:p>
            <a:pPr algn="l">
              <a:spcBef>
                <a:spcPct val="50000"/>
              </a:spcBef>
              <a:buClr>
                <a:srgbClr val="9900CC"/>
              </a:buClr>
            </a:pPr>
            <a:r>
              <a:rPr lang="es-ES" sz="8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            Mejorar capacidad recuperación del césped</a:t>
            </a:r>
            <a:endParaRPr lang="es-ES" sz="8000" b="1" i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Calibri"/>
            </a:endParaRPr>
          </a:p>
          <a:p>
            <a:pPr algn="just">
              <a:spcBef>
                <a:spcPct val="50000"/>
              </a:spcBef>
              <a:buClr>
                <a:srgbClr val="9900CC"/>
              </a:buClr>
            </a:pPr>
            <a:r>
              <a:rPr lang="es-ES" sz="8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            Fomentar la densidad y textura del césped</a:t>
            </a:r>
          </a:p>
          <a:p>
            <a:pPr algn="just">
              <a:spcBef>
                <a:spcPct val="50000"/>
              </a:spcBef>
              <a:buClr>
                <a:srgbClr val="9900CC"/>
              </a:buClr>
            </a:pPr>
            <a:r>
              <a:rPr lang="es-ES" sz="8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            Mejorar la resiembra</a:t>
            </a:r>
          </a:p>
          <a:p>
            <a:pPr algn="just">
              <a:spcBef>
                <a:spcPct val="50000"/>
              </a:spcBef>
              <a:buClr>
                <a:srgbClr val="9900CC"/>
              </a:buClr>
            </a:pPr>
            <a:r>
              <a:rPr lang="es-ES" sz="8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            Modificar la estructura del suelo existente</a:t>
            </a:r>
          </a:p>
          <a:p>
            <a:pPr algn="just">
              <a:spcBef>
                <a:spcPct val="50000"/>
              </a:spcBef>
              <a:buClr>
                <a:srgbClr val="9900CC"/>
              </a:buClr>
            </a:pPr>
            <a:endParaRPr lang="es-ES" sz="80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Calibri"/>
            </a:endParaRPr>
          </a:p>
          <a:p>
            <a:pPr algn="just">
              <a:spcBef>
                <a:spcPct val="50000"/>
              </a:spcBef>
              <a:buClr>
                <a:srgbClr val="9900CC"/>
              </a:buClr>
            </a:pPr>
            <a:endParaRPr lang="es-ES" sz="80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Calibri"/>
            </a:endParaRPr>
          </a:p>
          <a:p>
            <a:pPr algn="just">
              <a:spcBef>
                <a:spcPct val="50000"/>
              </a:spcBef>
              <a:buClr>
                <a:srgbClr val="9900CC"/>
              </a:buClr>
            </a:pPr>
            <a:r>
              <a:rPr lang="es-ES" sz="8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             </a:t>
            </a:r>
            <a:endParaRPr lang="es-ES" sz="8000" b="1" u="sng" dirty="0" smtClean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just">
              <a:spcBef>
                <a:spcPct val="50000"/>
              </a:spcBef>
              <a:buClr>
                <a:srgbClr val="9900CC"/>
              </a:buClr>
            </a:pPr>
            <a:r>
              <a:rPr lang="es-ES" sz="8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  </a:t>
            </a:r>
          </a:p>
          <a:p>
            <a:pPr algn="just">
              <a:spcBef>
                <a:spcPct val="50000"/>
              </a:spcBef>
              <a:buClr>
                <a:srgbClr val="9900CC"/>
              </a:buClr>
            </a:pPr>
            <a:r>
              <a:rPr lang="es-ES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                 </a:t>
            </a:r>
            <a:endParaRPr lang="es-ES" sz="20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>
              <a:spcBef>
                <a:spcPct val="0"/>
              </a:spcBef>
            </a:pPr>
            <a:endParaRPr lang="es-ES" sz="5600" b="1" dirty="0" smtClean="0">
              <a:solidFill>
                <a:schemeClr val="accent3">
                  <a:tint val="90000"/>
                  <a:satMod val="120000"/>
                </a:schemeClr>
              </a:solidFill>
              <a:effectLst>
                <a:outerShdw blurRad="38100" dist="25400" dir="5400000" algn="tl" rotWithShape="0">
                  <a:srgbClr val="000000">
                    <a:alpha val="43000"/>
                  </a:srgbClr>
                </a:outerShdw>
              </a:effectLst>
              <a:latin typeface="+mj-lt"/>
              <a:ea typeface="+mj-ea"/>
              <a:cs typeface="+mj-cs"/>
            </a:endParaRPr>
          </a:p>
        </p:txBody>
      </p:sp>
      <p:sp>
        <p:nvSpPr>
          <p:cNvPr id="5" name="4 Flecha curvada hacia la derecha"/>
          <p:cNvSpPr/>
          <p:nvPr/>
        </p:nvSpPr>
        <p:spPr>
          <a:xfrm>
            <a:off x="928662" y="2786058"/>
            <a:ext cx="357190" cy="285752"/>
          </a:xfrm>
          <a:prstGeom prst="curvedRightArrow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>
              <a:solidFill>
                <a:schemeClr val="tx1"/>
              </a:solidFill>
            </a:endParaRPr>
          </a:p>
        </p:txBody>
      </p:sp>
      <p:sp>
        <p:nvSpPr>
          <p:cNvPr id="6" name="5 Flecha curvada hacia la derecha"/>
          <p:cNvSpPr/>
          <p:nvPr/>
        </p:nvSpPr>
        <p:spPr>
          <a:xfrm>
            <a:off x="928662" y="2428868"/>
            <a:ext cx="357190" cy="285752"/>
          </a:xfrm>
          <a:prstGeom prst="curvedRightArrow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>
              <a:solidFill>
                <a:schemeClr val="tx1"/>
              </a:solidFill>
            </a:endParaRPr>
          </a:p>
        </p:txBody>
      </p:sp>
      <p:sp>
        <p:nvSpPr>
          <p:cNvPr id="10" name="9 Estrella de 4 puntas"/>
          <p:cNvSpPr/>
          <p:nvPr/>
        </p:nvSpPr>
        <p:spPr>
          <a:xfrm>
            <a:off x="1000100" y="4000504"/>
            <a:ext cx="214314" cy="214314"/>
          </a:xfrm>
          <a:prstGeom prst="star4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1" name="10 Estrella de 4 puntas"/>
          <p:cNvSpPr/>
          <p:nvPr/>
        </p:nvSpPr>
        <p:spPr>
          <a:xfrm>
            <a:off x="1000100" y="4786322"/>
            <a:ext cx="214314" cy="214314"/>
          </a:xfrm>
          <a:prstGeom prst="star4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2" name="11 Estrella de 4 puntas"/>
          <p:cNvSpPr/>
          <p:nvPr/>
        </p:nvSpPr>
        <p:spPr>
          <a:xfrm>
            <a:off x="1000100" y="4357694"/>
            <a:ext cx="214314" cy="214314"/>
          </a:xfrm>
          <a:prstGeom prst="star4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3" name="12 Estrella de 4 puntas"/>
          <p:cNvSpPr/>
          <p:nvPr/>
        </p:nvSpPr>
        <p:spPr>
          <a:xfrm>
            <a:off x="1000100" y="3571876"/>
            <a:ext cx="214314" cy="214314"/>
          </a:xfrm>
          <a:prstGeom prst="star4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4" name="13 Estrella de 4 puntas"/>
          <p:cNvSpPr/>
          <p:nvPr/>
        </p:nvSpPr>
        <p:spPr>
          <a:xfrm>
            <a:off x="1000100" y="5143512"/>
            <a:ext cx="214314" cy="214314"/>
          </a:xfrm>
          <a:prstGeom prst="star4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5" name="14 Estrella de 4 puntas"/>
          <p:cNvSpPr/>
          <p:nvPr/>
        </p:nvSpPr>
        <p:spPr>
          <a:xfrm>
            <a:off x="1000100" y="5572140"/>
            <a:ext cx="214314" cy="214314"/>
          </a:xfrm>
          <a:prstGeom prst="star4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6" name="15 Estrella de 4 puntas"/>
          <p:cNvSpPr/>
          <p:nvPr/>
        </p:nvSpPr>
        <p:spPr>
          <a:xfrm>
            <a:off x="1000100" y="6000768"/>
            <a:ext cx="214314" cy="214314"/>
          </a:xfrm>
          <a:prstGeom prst="star4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1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42910" y="500042"/>
            <a:ext cx="7851648" cy="971544"/>
          </a:xfrm>
        </p:spPr>
        <p:txBody>
          <a:bodyPr>
            <a:normAutofit/>
          </a:bodyPr>
          <a:lstStyle/>
          <a:p>
            <a:pPr algn="ctr"/>
            <a:r>
              <a:rPr lang="es-ES" dirty="0" smtClean="0">
                <a:solidFill>
                  <a:srgbClr val="FFFF00"/>
                </a:solidFill>
              </a:rPr>
              <a:t>MANTENIMIENTO</a:t>
            </a:r>
            <a:endParaRPr lang="es-ES" dirty="0">
              <a:solidFill>
                <a:srgbClr val="FFFF00"/>
              </a:solidFill>
            </a:endParaRPr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500034" y="1500150"/>
            <a:ext cx="8429684" cy="5643626"/>
          </a:xfrm>
        </p:spPr>
        <p:txBody>
          <a:bodyPr>
            <a:normAutofit fontScale="32500" lnSpcReduction="20000"/>
          </a:bodyPr>
          <a:lstStyle/>
          <a:p>
            <a:pPr algn="l">
              <a:spcBef>
                <a:spcPct val="50000"/>
              </a:spcBef>
              <a:buClr>
                <a:srgbClr val="9900CC"/>
              </a:buClr>
              <a:buFont typeface="Wingdings" pitchFamily="2" charset="2"/>
              <a:buChar char="q"/>
            </a:pPr>
            <a:r>
              <a:rPr lang="es-ES" sz="86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s-ES" sz="8600" b="1" i="1" u="sng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Topdressing</a:t>
            </a:r>
            <a:r>
              <a:rPr lang="es-ES" sz="8600" b="1" i="1" u="sng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s-ES" sz="8600" b="1" u="sng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 Recebo</a:t>
            </a:r>
            <a:endParaRPr lang="es-ES" sz="8600" b="1" u="sng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l">
              <a:spcBef>
                <a:spcPct val="50000"/>
              </a:spcBef>
              <a:buClr>
                <a:srgbClr val="9900CC"/>
              </a:buClr>
            </a:pPr>
            <a:r>
              <a:rPr lang="es-ES" sz="6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→ Un efectivo programa de recebo requiere:</a:t>
            </a:r>
            <a:endParaRPr lang="es-ES" sz="62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l">
              <a:spcBef>
                <a:spcPct val="50000"/>
              </a:spcBef>
              <a:buClr>
                <a:srgbClr val="9900CC"/>
              </a:buClr>
            </a:pPr>
            <a:r>
              <a:rPr lang="es-ES" sz="6200" b="1" dirty="0" smtClean="0"/>
              <a:t>              </a:t>
            </a:r>
            <a:r>
              <a:rPr lang="es-ES" sz="6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Seleccionar de forma apropiada el material</a:t>
            </a:r>
          </a:p>
          <a:p>
            <a:pPr algn="l">
              <a:spcBef>
                <a:spcPct val="50000"/>
              </a:spcBef>
              <a:buClr>
                <a:srgbClr val="9900CC"/>
              </a:buClr>
            </a:pPr>
            <a:r>
              <a:rPr lang="es-ES" sz="6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          Aplicar con frecuencia y dosis adecuada</a:t>
            </a:r>
          </a:p>
          <a:p>
            <a:pPr algn="l">
              <a:spcBef>
                <a:spcPct val="50000"/>
              </a:spcBef>
              <a:buClr>
                <a:srgbClr val="9900CC"/>
              </a:buClr>
            </a:pPr>
            <a:r>
              <a:rPr lang="es-ES" sz="6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              Adaptar el programa a la climatología y calendario del Club</a:t>
            </a:r>
          </a:p>
          <a:p>
            <a:pPr algn="l">
              <a:spcBef>
                <a:spcPct val="50000"/>
              </a:spcBef>
              <a:buClr>
                <a:srgbClr val="9900CC"/>
              </a:buClr>
            </a:pPr>
            <a:r>
              <a:rPr lang="es-ES" sz="6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→ Material para el </a:t>
            </a:r>
            <a:r>
              <a:rPr lang="es-ES" sz="6200" b="1" i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topdressing</a:t>
            </a:r>
            <a:r>
              <a:rPr lang="es-ES" sz="6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:</a:t>
            </a:r>
          </a:p>
          <a:p>
            <a:pPr algn="l">
              <a:spcBef>
                <a:spcPct val="50000"/>
              </a:spcBef>
              <a:buClr>
                <a:srgbClr val="9900CC"/>
              </a:buClr>
            </a:pPr>
            <a:r>
              <a:rPr lang="es-ES" sz="6200" b="1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     - “</a:t>
            </a:r>
            <a:r>
              <a:rPr lang="es-ES" sz="6200" b="1" i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Coarse</a:t>
            </a:r>
            <a:r>
              <a:rPr lang="es-ES" sz="6200" b="1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</a:t>
            </a:r>
            <a:r>
              <a:rPr lang="es-ES" sz="6200" b="1" i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over</a:t>
            </a:r>
            <a:r>
              <a:rPr lang="es-ES" sz="6200" b="1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fine, </a:t>
            </a:r>
            <a:r>
              <a:rPr lang="es-ES" sz="6200" b="1" i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never</a:t>
            </a:r>
            <a:r>
              <a:rPr lang="es-ES" sz="6200" b="1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fine </a:t>
            </a:r>
            <a:r>
              <a:rPr lang="es-ES" sz="6200" b="1" i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over</a:t>
            </a:r>
            <a:r>
              <a:rPr lang="es-ES" sz="6200" b="1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</a:t>
            </a:r>
            <a:r>
              <a:rPr lang="es-ES" sz="6200" b="1" i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coarse</a:t>
            </a:r>
            <a:r>
              <a:rPr lang="es-ES" sz="6200" b="1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”</a:t>
            </a:r>
          </a:p>
          <a:p>
            <a:pPr algn="l">
              <a:spcBef>
                <a:spcPct val="50000"/>
              </a:spcBef>
              <a:buClr>
                <a:srgbClr val="9900CC"/>
              </a:buClr>
            </a:pPr>
            <a:r>
              <a:rPr lang="es-ES" sz="8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            </a:t>
            </a:r>
          </a:p>
          <a:p>
            <a:pPr algn="just">
              <a:spcBef>
                <a:spcPct val="50000"/>
              </a:spcBef>
              <a:buClr>
                <a:srgbClr val="9900CC"/>
              </a:buClr>
            </a:pPr>
            <a:endParaRPr lang="es-ES" sz="80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Calibri"/>
            </a:endParaRPr>
          </a:p>
          <a:p>
            <a:pPr algn="just">
              <a:spcBef>
                <a:spcPct val="50000"/>
              </a:spcBef>
              <a:buClr>
                <a:srgbClr val="9900CC"/>
              </a:buClr>
            </a:pPr>
            <a:r>
              <a:rPr lang="es-ES" sz="8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             </a:t>
            </a:r>
            <a:endParaRPr lang="es-ES" sz="8000" b="1" u="sng" dirty="0" smtClean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just">
              <a:spcBef>
                <a:spcPct val="50000"/>
              </a:spcBef>
              <a:buClr>
                <a:srgbClr val="9900CC"/>
              </a:buClr>
            </a:pPr>
            <a:r>
              <a:rPr lang="es-ES" sz="8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  </a:t>
            </a:r>
          </a:p>
          <a:p>
            <a:pPr algn="just">
              <a:spcBef>
                <a:spcPct val="50000"/>
              </a:spcBef>
              <a:buClr>
                <a:srgbClr val="9900CC"/>
              </a:buClr>
            </a:pPr>
            <a:r>
              <a:rPr lang="es-ES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                 </a:t>
            </a:r>
            <a:endParaRPr lang="es-ES" sz="20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>
              <a:spcBef>
                <a:spcPct val="0"/>
              </a:spcBef>
            </a:pPr>
            <a:endParaRPr lang="es-ES" sz="5600" b="1" dirty="0" smtClean="0">
              <a:solidFill>
                <a:schemeClr val="accent3">
                  <a:tint val="90000"/>
                  <a:satMod val="120000"/>
                </a:schemeClr>
              </a:solidFill>
              <a:effectLst>
                <a:outerShdw blurRad="38100" dist="25400" dir="5400000" algn="tl" rotWithShape="0">
                  <a:srgbClr val="000000">
                    <a:alpha val="43000"/>
                  </a:srgbClr>
                </a:outerShdw>
              </a:effectLst>
              <a:latin typeface="+mj-lt"/>
              <a:ea typeface="+mj-ea"/>
              <a:cs typeface="+mj-cs"/>
            </a:endParaRPr>
          </a:p>
        </p:txBody>
      </p:sp>
      <p:sp>
        <p:nvSpPr>
          <p:cNvPr id="5" name="4 Flecha curvada hacia la derecha"/>
          <p:cNvSpPr/>
          <p:nvPr/>
        </p:nvSpPr>
        <p:spPr>
          <a:xfrm>
            <a:off x="928662" y="2786058"/>
            <a:ext cx="357190" cy="285752"/>
          </a:xfrm>
          <a:prstGeom prst="curvedRightArrow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>
              <a:solidFill>
                <a:schemeClr val="tx1"/>
              </a:solidFill>
            </a:endParaRPr>
          </a:p>
        </p:txBody>
      </p:sp>
      <p:sp>
        <p:nvSpPr>
          <p:cNvPr id="6" name="5 Flecha curvada hacia la derecha"/>
          <p:cNvSpPr/>
          <p:nvPr/>
        </p:nvSpPr>
        <p:spPr>
          <a:xfrm>
            <a:off x="928662" y="2428868"/>
            <a:ext cx="357190" cy="285752"/>
          </a:xfrm>
          <a:prstGeom prst="curvedRightArrow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>
              <a:solidFill>
                <a:schemeClr val="tx1"/>
              </a:solidFill>
            </a:endParaRPr>
          </a:p>
        </p:txBody>
      </p:sp>
      <p:sp>
        <p:nvSpPr>
          <p:cNvPr id="17" name="16 Flecha curvada hacia la derecha"/>
          <p:cNvSpPr/>
          <p:nvPr/>
        </p:nvSpPr>
        <p:spPr>
          <a:xfrm>
            <a:off x="928662" y="3143248"/>
            <a:ext cx="357190" cy="285752"/>
          </a:xfrm>
          <a:prstGeom prst="curvedRightArrow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>
              <a:solidFill>
                <a:schemeClr val="tx1"/>
              </a:solidFill>
            </a:endParaRPr>
          </a:p>
        </p:txBody>
      </p:sp>
      <p:pic>
        <p:nvPicPr>
          <p:cNvPr id="18" name="17 Imagen" descr="IMG_0440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5214942" y="4500570"/>
            <a:ext cx="2928958" cy="2071701"/>
          </a:xfrm>
          <a:prstGeom prst="rect">
            <a:avLst/>
          </a:prstGeom>
        </p:spPr>
      </p:pic>
      <p:pic>
        <p:nvPicPr>
          <p:cNvPr id="5122" name="Imagen 10" descr="driil &amp; fill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428728" y="4500571"/>
            <a:ext cx="2933700" cy="207170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1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42910" y="500042"/>
            <a:ext cx="7851648" cy="971544"/>
          </a:xfrm>
        </p:spPr>
        <p:txBody>
          <a:bodyPr>
            <a:normAutofit/>
          </a:bodyPr>
          <a:lstStyle/>
          <a:p>
            <a:pPr algn="ctr"/>
            <a:r>
              <a:rPr lang="es-ES" dirty="0" smtClean="0">
                <a:solidFill>
                  <a:srgbClr val="FFFF00"/>
                </a:solidFill>
              </a:rPr>
              <a:t>MANTENIMIENTO</a:t>
            </a:r>
            <a:endParaRPr lang="es-ES" dirty="0">
              <a:solidFill>
                <a:srgbClr val="FFFF00"/>
              </a:solidFill>
            </a:endParaRPr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500034" y="1500150"/>
            <a:ext cx="8429684" cy="5643626"/>
          </a:xfrm>
        </p:spPr>
        <p:txBody>
          <a:bodyPr>
            <a:normAutofit fontScale="55000" lnSpcReduction="20000"/>
          </a:bodyPr>
          <a:lstStyle/>
          <a:p>
            <a:pPr algn="l">
              <a:spcBef>
                <a:spcPct val="50000"/>
              </a:spcBef>
              <a:buClr>
                <a:srgbClr val="9900CC"/>
              </a:buClr>
              <a:buFont typeface="Wingdings" pitchFamily="2" charset="2"/>
              <a:buChar char="q"/>
            </a:pPr>
            <a:r>
              <a:rPr lang="es-ES" sz="51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s-ES" sz="5100" b="1" i="1" u="sng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Topdressing</a:t>
            </a:r>
            <a:r>
              <a:rPr lang="es-ES" sz="5100" b="1" i="1" u="sng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s-ES" sz="5100" b="1" u="sng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 Recebo</a:t>
            </a:r>
            <a:endParaRPr lang="es-ES" sz="5100" b="1" u="sng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l">
              <a:spcBef>
                <a:spcPct val="50000"/>
              </a:spcBef>
              <a:buClr>
                <a:srgbClr val="9900CC"/>
              </a:buClr>
            </a:pPr>
            <a:r>
              <a:rPr lang="es-ES" sz="3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→ Perfil de un suelo tras aireación y </a:t>
            </a:r>
            <a:r>
              <a:rPr lang="es-ES" sz="3600" b="1" i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topdressing</a:t>
            </a:r>
            <a:r>
              <a:rPr lang="es-ES" sz="3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:</a:t>
            </a:r>
            <a:endParaRPr lang="es-ES" sz="36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l">
              <a:spcBef>
                <a:spcPct val="50000"/>
              </a:spcBef>
              <a:buClr>
                <a:srgbClr val="9900CC"/>
              </a:buClr>
            </a:pPr>
            <a:r>
              <a:rPr lang="es-ES" sz="3600" b="1" dirty="0" smtClean="0"/>
              <a:t>              </a:t>
            </a:r>
            <a:r>
              <a:rPr lang="es-ES" sz="3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Canales creados por la graden = menos profundos</a:t>
            </a:r>
          </a:p>
          <a:p>
            <a:pPr algn="l">
              <a:spcBef>
                <a:spcPct val="50000"/>
              </a:spcBef>
              <a:buClr>
                <a:srgbClr val="9900CC"/>
              </a:buClr>
            </a:pPr>
            <a:r>
              <a:rPr lang="es-ES" sz="3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          Canales creados por la </a:t>
            </a:r>
            <a:r>
              <a:rPr lang="es-ES" sz="36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pinchadora</a:t>
            </a:r>
            <a:r>
              <a:rPr lang="es-ES" sz="3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= más profundos</a:t>
            </a:r>
            <a:endParaRPr lang="es-ES" sz="36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Calibri"/>
            </a:endParaRPr>
          </a:p>
          <a:p>
            <a:pPr algn="just">
              <a:spcBef>
                <a:spcPct val="50000"/>
              </a:spcBef>
              <a:buClr>
                <a:srgbClr val="9900CC"/>
              </a:buClr>
            </a:pPr>
            <a:endParaRPr lang="es-ES" sz="80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Calibri"/>
            </a:endParaRPr>
          </a:p>
          <a:p>
            <a:pPr algn="just">
              <a:spcBef>
                <a:spcPct val="50000"/>
              </a:spcBef>
              <a:buClr>
                <a:srgbClr val="9900CC"/>
              </a:buClr>
            </a:pPr>
            <a:endParaRPr lang="es-ES" sz="80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Calibri"/>
            </a:endParaRPr>
          </a:p>
          <a:p>
            <a:pPr algn="just">
              <a:spcBef>
                <a:spcPct val="50000"/>
              </a:spcBef>
              <a:buClr>
                <a:srgbClr val="9900CC"/>
              </a:buClr>
            </a:pPr>
            <a:r>
              <a:rPr lang="es-ES" sz="8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            </a:t>
            </a:r>
            <a:endParaRPr lang="es-ES" sz="8000" b="1" u="sng" dirty="0" smtClean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just">
              <a:spcBef>
                <a:spcPct val="50000"/>
              </a:spcBef>
              <a:buClr>
                <a:srgbClr val="9900CC"/>
              </a:buClr>
            </a:pPr>
            <a:r>
              <a:rPr lang="es-ES" sz="8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  </a:t>
            </a:r>
          </a:p>
          <a:p>
            <a:pPr algn="just">
              <a:spcBef>
                <a:spcPct val="50000"/>
              </a:spcBef>
              <a:buClr>
                <a:srgbClr val="9900CC"/>
              </a:buClr>
            </a:pPr>
            <a:r>
              <a:rPr lang="es-ES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                 </a:t>
            </a:r>
            <a:endParaRPr lang="es-ES" sz="20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>
              <a:spcBef>
                <a:spcPct val="0"/>
              </a:spcBef>
            </a:pPr>
            <a:endParaRPr lang="es-ES" sz="5600" b="1" dirty="0" smtClean="0">
              <a:solidFill>
                <a:schemeClr val="accent3">
                  <a:tint val="90000"/>
                  <a:satMod val="120000"/>
                </a:schemeClr>
              </a:solidFill>
              <a:effectLst>
                <a:outerShdw blurRad="38100" dist="25400" dir="5400000" algn="tl" rotWithShape="0">
                  <a:srgbClr val="000000">
                    <a:alpha val="43000"/>
                  </a:srgbClr>
                </a:outerShdw>
              </a:effectLst>
              <a:latin typeface="+mj-lt"/>
              <a:ea typeface="+mj-ea"/>
              <a:cs typeface="+mj-cs"/>
            </a:endParaRPr>
          </a:p>
        </p:txBody>
      </p:sp>
      <p:sp>
        <p:nvSpPr>
          <p:cNvPr id="5" name="4 Flecha curvada hacia la derecha"/>
          <p:cNvSpPr/>
          <p:nvPr/>
        </p:nvSpPr>
        <p:spPr>
          <a:xfrm>
            <a:off x="928662" y="2786058"/>
            <a:ext cx="357190" cy="285752"/>
          </a:xfrm>
          <a:prstGeom prst="curvedRightArrow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>
              <a:solidFill>
                <a:schemeClr val="tx1"/>
              </a:solidFill>
            </a:endParaRPr>
          </a:p>
        </p:txBody>
      </p:sp>
      <p:sp>
        <p:nvSpPr>
          <p:cNvPr id="6" name="5 Flecha curvada hacia la derecha"/>
          <p:cNvSpPr/>
          <p:nvPr/>
        </p:nvSpPr>
        <p:spPr>
          <a:xfrm>
            <a:off x="928662" y="2428868"/>
            <a:ext cx="357190" cy="285752"/>
          </a:xfrm>
          <a:prstGeom prst="curvedRightArrow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>
              <a:solidFill>
                <a:schemeClr val="tx1"/>
              </a:solidFill>
            </a:endParaRPr>
          </a:p>
        </p:txBody>
      </p:sp>
      <p:pic>
        <p:nvPicPr>
          <p:cNvPr id="17" name="16 Imagen" descr="canales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57422" y="3429000"/>
            <a:ext cx="4071966" cy="3214710"/>
          </a:xfrm>
          <a:prstGeom prst="rect">
            <a:avLst/>
          </a:prstGeom>
        </p:spPr>
      </p:pic>
      <p:sp>
        <p:nvSpPr>
          <p:cNvPr id="18" name="17 Flecha derecha"/>
          <p:cNvSpPr/>
          <p:nvPr/>
        </p:nvSpPr>
        <p:spPr>
          <a:xfrm rot="10800000">
            <a:off x="5572132" y="4143380"/>
            <a:ext cx="785818" cy="214314"/>
          </a:xfrm>
          <a:prstGeom prst="rightArrow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9" name="18 Flecha derecha"/>
          <p:cNvSpPr/>
          <p:nvPr/>
        </p:nvSpPr>
        <p:spPr>
          <a:xfrm>
            <a:off x="4000496" y="4572008"/>
            <a:ext cx="785818" cy="214314"/>
          </a:xfrm>
          <a:prstGeom prst="rightArrow">
            <a:avLst/>
          </a:prstGeom>
          <a:solidFill>
            <a:srgbClr val="00FF00"/>
          </a:solidFill>
          <a:ln>
            <a:solidFill>
              <a:srgbClr val="00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9" name="8 Flecha derecha"/>
          <p:cNvSpPr/>
          <p:nvPr/>
        </p:nvSpPr>
        <p:spPr>
          <a:xfrm>
            <a:off x="7572396" y="2857496"/>
            <a:ext cx="785818" cy="214314"/>
          </a:xfrm>
          <a:prstGeom prst="rightArrow">
            <a:avLst/>
          </a:prstGeom>
          <a:solidFill>
            <a:srgbClr val="00FF00"/>
          </a:solidFill>
          <a:ln>
            <a:solidFill>
              <a:srgbClr val="00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0" name="9 Flecha derecha"/>
          <p:cNvSpPr/>
          <p:nvPr/>
        </p:nvSpPr>
        <p:spPr>
          <a:xfrm rot="10800000">
            <a:off x="7500958" y="2428868"/>
            <a:ext cx="785818" cy="214314"/>
          </a:xfrm>
          <a:prstGeom prst="rightArrow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1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42910" y="500042"/>
            <a:ext cx="7851648" cy="971544"/>
          </a:xfrm>
        </p:spPr>
        <p:txBody>
          <a:bodyPr>
            <a:normAutofit/>
          </a:bodyPr>
          <a:lstStyle/>
          <a:p>
            <a:pPr algn="ctr"/>
            <a:r>
              <a:rPr lang="es-ES" dirty="0" smtClean="0">
                <a:solidFill>
                  <a:srgbClr val="FFFF00"/>
                </a:solidFill>
              </a:rPr>
              <a:t>MANTENIMIENTO</a:t>
            </a:r>
            <a:endParaRPr lang="es-ES" dirty="0">
              <a:solidFill>
                <a:srgbClr val="FFFF00"/>
              </a:solidFill>
            </a:endParaRPr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500034" y="1500150"/>
            <a:ext cx="8429684" cy="5643626"/>
          </a:xfrm>
        </p:spPr>
        <p:txBody>
          <a:bodyPr>
            <a:normAutofit fontScale="70000" lnSpcReduction="20000"/>
          </a:bodyPr>
          <a:lstStyle/>
          <a:p>
            <a:pPr algn="l">
              <a:spcBef>
                <a:spcPct val="50000"/>
              </a:spcBef>
              <a:buClr>
                <a:srgbClr val="9900CC"/>
              </a:buClr>
              <a:buFont typeface="Wingdings" pitchFamily="2" charset="2"/>
              <a:buChar char="q"/>
            </a:pPr>
            <a:r>
              <a:rPr lang="es-ES" sz="40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s-ES" sz="4000" b="1" i="1" u="sng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Topdressing</a:t>
            </a:r>
            <a:r>
              <a:rPr lang="es-ES" sz="4000" b="1" i="1" u="sng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s-ES" sz="4000" b="1" u="sng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 Recebo</a:t>
            </a:r>
            <a:endParaRPr lang="es-ES" sz="4000" b="1" u="sng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l">
              <a:spcBef>
                <a:spcPct val="50000"/>
              </a:spcBef>
              <a:buClr>
                <a:srgbClr val="9900CC"/>
              </a:buClr>
            </a:pPr>
            <a:r>
              <a:rPr lang="es-ES" sz="29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→ Profundidad obtenida en el suelo tras diferentes dosis de recebos:</a:t>
            </a:r>
            <a:endParaRPr lang="es-ES" sz="29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l">
              <a:spcBef>
                <a:spcPct val="50000"/>
              </a:spcBef>
              <a:buClr>
                <a:srgbClr val="9900CC"/>
              </a:buClr>
            </a:pPr>
            <a:r>
              <a:rPr lang="es-ES" sz="3600" b="1" dirty="0" smtClean="0"/>
              <a:t>              </a:t>
            </a:r>
            <a:endParaRPr lang="es-ES" sz="80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Calibri"/>
            </a:endParaRPr>
          </a:p>
          <a:p>
            <a:pPr algn="just">
              <a:spcBef>
                <a:spcPct val="50000"/>
              </a:spcBef>
              <a:buClr>
                <a:srgbClr val="9900CC"/>
              </a:buClr>
            </a:pPr>
            <a:endParaRPr lang="es-ES" sz="80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Calibri"/>
            </a:endParaRPr>
          </a:p>
          <a:p>
            <a:pPr algn="just">
              <a:spcBef>
                <a:spcPct val="50000"/>
              </a:spcBef>
              <a:buClr>
                <a:srgbClr val="9900CC"/>
              </a:buClr>
            </a:pPr>
            <a:r>
              <a:rPr lang="es-ES" sz="8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            </a:t>
            </a:r>
            <a:endParaRPr lang="es-ES" sz="8000" b="1" u="sng" dirty="0" smtClean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just">
              <a:spcBef>
                <a:spcPct val="50000"/>
              </a:spcBef>
              <a:buClr>
                <a:srgbClr val="9900CC"/>
              </a:buClr>
            </a:pPr>
            <a:r>
              <a:rPr lang="es-ES" sz="8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  </a:t>
            </a:r>
          </a:p>
          <a:p>
            <a:pPr algn="just">
              <a:spcBef>
                <a:spcPct val="50000"/>
              </a:spcBef>
              <a:buClr>
                <a:srgbClr val="9900CC"/>
              </a:buClr>
            </a:pPr>
            <a:r>
              <a:rPr lang="es-ES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                 </a:t>
            </a:r>
            <a:endParaRPr lang="es-ES" sz="20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>
              <a:spcBef>
                <a:spcPct val="0"/>
              </a:spcBef>
            </a:pPr>
            <a:endParaRPr lang="es-ES" sz="5600" b="1" dirty="0" smtClean="0">
              <a:solidFill>
                <a:schemeClr val="accent3">
                  <a:tint val="90000"/>
                  <a:satMod val="120000"/>
                </a:schemeClr>
              </a:solidFill>
              <a:effectLst>
                <a:outerShdw blurRad="38100" dist="25400" dir="5400000" algn="tl" rotWithShape="0">
                  <a:srgbClr val="000000">
                    <a:alpha val="43000"/>
                  </a:srgbClr>
                </a:outerShdw>
              </a:effectLst>
              <a:latin typeface="+mj-lt"/>
              <a:ea typeface="+mj-ea"/>
              <a:cs typeface="+mj-cs"/>
            </a:endParaRPr>
          </a:p>
        </p:txBody>
      </p:sp>
      <p:graphicFrame>
        <p:nvGraphicFramePr>
          <p:cNvPr id="9" name="8 Tabla"/>
          <p:cNvGraphicFramePr>
            <a:graphicFrameLocks noGrp="1"/>
          </p:cNvGraphicFramePr>
          <p:nvPr/>
        </p:nvGraphicFramePr>
        <p:xfrm>
          <a:off x="1357290" y="2714618"/>
          <a:ext cx="6310314" cy="3694752"/>
        </p:xfrm>
        <a:graphic>
          <a:graphicData uri="http://schemas.openxmlformats.org/drawingml/2006/table">
            <a:tbl>
              <a:tblPr firstRow="1" bandRow="1">
                <a:tableStyleId>{93296810-A885-4BE3-A3E7-6D5BEEA58F35}</a:tableStyleId>
              </a:tblPr>
              <a:tblGrid>
                <a:gridCol w="3155157"/>
                <a:gridCol w="3155157"/>
              </a:tblGrid>
              <a:tr h="410528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s-ES" sz="1600" b="1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ea typeface="Calibri"/>
                          <a:cs typeface="Calibri"/>
                        </a:rPr>
                        <a:t>Dosis de Recebo </a:t>
                      </a:r>
                      <a:r>
                        <a:rPr lang="es-ES" sz="1600" b="1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ea typeface="Calibri"/>
                          <a:cs typeface="Calibri"/>
                        </a:rPr>
                        <a:t>(</a:t>
                      </a:r>
                      <a:r>
                        <a:rPr lang="es-ES" sz="1600" b="1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ea typeface="Calibri"/>
                          <a:cs typeface="Calibri"/>
                        </a:rPr>
                        <a:t>m</a:t>
                      </a:r>
                      <a:r>
                        <a:rPr lang="es-ES" sz="1600" b="1" baseline="30000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ea typeface="Calibri"/>
                          <a:cs typeface="Calibri"/>
                        </a:rPr>
                        <a:t>3</a:t>
                      </a:r>
                      <a:r>
                        <a:rPr lang="es-ES" sz="1600" b="1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ea typeface="Calibri"/>
                          <a:cs typeface="Calibri"/>
                        </a:rPr>
                        <a:t>/100 m</a:t>
                      </a:r>
                      <a:r>
                        <a:rPr lang="es-ES" sz="1600" b="1" baseline="30000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ea typeface="Calibri"/>
                          <a:cs typeface="Calibri"/>
                        </a:rPr>
                        <a:t>2</a:t>
                      </a:r>
                      <a:r>
                        <a:rPr lang="es-ES" sz="1600" b="1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ea typeface="Calibri"/>
                          <a:cs typeface="Calibri"/>
                        </a:rPr>
                        <a:t>)</a:t>
                      </a:r>
                      <a:endParaRPr lang="es-ES" sz="1600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s-ES" sz="1600" b="1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ea typeface="Calibri"/>
                          <a:cs typeface="Calibri"/>
                        </a:rPr>
                        <a:t>Profundidad </a:t>
                      </a:r>
                      <a:r>
                        <a:rPr lang="es-ES" sz="1600" b="1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ea typeface="Calibri"/>
                          <a:cs typeface="Calibri"/>
                        </a:rPr>
                        <a:t>Obtenida</a:t>
                      </a:r>
                      <a:r>
                        <a:rPr lang="es-ES" sz="1600" b="1" i="1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ea typeface="Calibri"/>
                          <a:cs typeface="Calibri"/>
                        </a:rPr>
                        <a:t> </a:t>
                      </a:r>
                      <a:r>
                        <a:rPr lang="es-ES" sz="1600" b="1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ea typeface="Calibri"/>
                          <a:cs typeface="Calibri"/>
                        </a:rPr>
                        <a:t>(mm)</a:t>
                      </a:r>
                      <a:endParaRPr lang="es-ES" sz="1600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</a:tr>
              <a:tr h="410528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s-ES" sz="1600">
                          <a:latin typeface="+mj-lt"/>
                          <a:ea typeface="Calibri"/>
                          <a:cs typeface="Calibri"/>
                        </a:rPr>
                        <a:t>0,035</a:t>
                      </a:r>
                      <a:endParaRPr lang="es-ES" sz="1600">
                        <a:latin typeface="+mj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  <a:tabLst>
                          <a:tab pos="779145" algn="ctr"/>
                          <a:tab pos="1558290" algn="r"/>
                        </a:tabLst>
                      </a:pPr>
                      <a:r>
                        <a:rPr lang="es-ES" sz="1600">
                          <a:latin typeface="+mj-lt"/>
                          <a:ea typeface="Calibri"/>
                          <a:cs typeface="Calibri"/>
                        </a:rPr>
                        <a:t>	0,4	</a:t>
                      </a:r>
                      <a:endParaRPr lang="es-ES" sz="1600">
                        <a:latin typeface="+mj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</a:tr>
              <a:tr h="410528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s-ES" sz="1600">
                          <a:latin typeface="+mj-lt"/>
                          <a:ea typeface="Calibri"/>
                          <a:cs typeface="Calibri"/>
                        </a:rPr>
                        <a:t>0,07</a:t>
                      </a:r>
                      <a:endParaRPr lang="es-ES" sz="1600">
                        <a:latin typeface="+mj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s-ES" sz="1600">
                          <a:latin typeface="+mj-lt"/>
                          <a:ea typeface="Calibri"/>
                          <a:cs typeface="Calibri"/>
                        </a:rPr>
                        <a:t>0,8</a:t>
                      </a:r>
                      <a:endParaRPr lang="es-ES" sz="1600">
                        <a:latin typeface="+mj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</a:tr>
              <a:tr h="410528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s-ES" sz="1600" dirty="0">
                          <a:latin typeface="+mj-lt"/>
                          <a:ea typeface="Calibri"/>
                          <a:cs typeface="Calibri"/>
                        </a:rPr>
                        <a:t>0,14</a:t>
                      </a:r>
                      <a:endParaRPr lang="es-ES" sz="1600" dirty="0">
                        <a:latin typeface="+mj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s-ES" sz="1600">
                          <a:latin typeface="+mj-lt"/>
                          <a:ea typeface="Calibri"/>
                          <a:cs typeface="Calibri"/>
                        </a:rPr>
                        <a:t>1,6</a:t>
                      </a:r>
                      <a:endParaRPr lang="es-ES" sz="1600">
                        <a:latin typeface="+mj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</a:tr>
              <a:tr h="410528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s-ES" sz="1600">
                          <a:latin typeface="+mj-lt"/>
                          <a:ea typeface="Calibri"/>
                          <a:cs typeface="Calibri"/>
                        </a:rPr>
                        <a:t>0,21</a:t>
                      </a:r>
                      <a:endParaRPr lang="es-ES" sz="1600">
                        <a:latin typeface="+mj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s-ES" sz="1600">
                          <a:latin typeface="+mj-lt"/>
                          <a:ea typeface="Calibri"/>
                          <a:cs typeface="Calibri"/>
                        </a:rPr>
                        <a:t>2,4</a:t>
                      </a:r>
                      <a:endParaRPr lang="es-ES" sz="1600">
                        <a:latin typeface="+mj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</a:tr>
              <a:tr h="410528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s-ES" sz="1600">
                          <a:latin typeface="+mj-lt"/>
                          <a:ea typeface="Calibri"/>
                          <a:cs typeface="Calibri"/>
                        </a:rPr>
                        <a:t>0,28</a:t>
                      </a:r>
                      <a:endParaRPr lang="es-ES" sz="1600">
                        <a:latin typeface="+mj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s-ES" sz="1600">
                          <a:latin typeface="+mj-lt"/>
                          <a:ea typeface="Calibri"/>
                          <a:cs typeface="Calibri"/>
                        </a:rPr>
                        <a:t>3,3</a:t>
                      </a:r>
                      <a:endParaRPr lang="es-ES" sz="1600">
                        <a:latin typeface="+mj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</a:tr>
              <a:tr h="410528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s-ES" sz="1600">
                          <a:latin typeface="+mj-lt"/>
                          <a:ea typeface="Calibri"/>
                          <a:cs typeface="Calibri"/>
                        </a:rPr>
                        <a:t>0,42</a:t>
                      </a:r>
                      <a:endParaRPr lang="es-ES" sz="1600">
                        <a:latin typeface="+mj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s-ES" sz="1600">
                          <a:latin typeface="+mj-lt"/>
                          <a:ea typeface="Calibri"/>
                          <a:cs typeface="Calibri"/>
                        </a:rPr>
                        <a:t>4,9</a:t>
                      </a:r>
                      <a:endParaRPr lang="es-ES" sz="1600">
                        <a:latin typeface="+mj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</a:tr>
              <a:tr h="410528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s-ES" sz="1600">
                          <a:latin typeface="+mj-lt"/>
                          <a:ea typeface="Calibri"/>
                          <a:cs typeface="Calibri"/>
                        </a:rPr>
                        <a:t>0,57</a:t>
                      </a:r>
                      <a:endParaRPr lang="es-ES" sz="1600">
                        <a:latin typeface="+mj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s-ES" sz="1600">
                          <a:latin typeface="+mj-lt"/>
                          <a:ea typeface="Calibri"/>
                          <a:cs typeface="Calibri"/>
                        </a:rPr>
                        <a:t>6,6</a:t>
                      </a:r>
                      <a:endParaRPr lang="es-ES" sz="1600">
                        <a:latin typeface="+mj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</a:tr>
              <a:tr h="410528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s-ES" sz="1600" dirty="0">
                          <a:latin typeface="+mj-lt"/>
                          <a:ea typeface="Calibri"/>
                          <a:cs typeface="Calibri"/>
                        </a:rPr>
                        <a:t>0,71</a:t>
                      </a:r>
                      <a:endParaRPr lang="es-ES" sz="1600" dirty="0">
                        <a:latin typeface="+mj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s-ES" sz="1600" dirty="0">
                          <a:latin typeface="+mj-lt"/>
                          <a:ea typeface="Calibri"/>
                          <a:cs typeface="Calibri"/>
                        </a:rPr>
                        <a:t>8,2</a:t>
                      </a:r>
                      <a:endParaRPr lang="es-ES" sz="1600" dirty="0">
                        <a:latin typeface="+mj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</a:tr>
            </a:tbl>
          </a:graphicData>
        </a:graphic>
      </p:graphicFrame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1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42910" y="500042"/>
            <a:ext cx="7851648" cy="971544"/>
          </a:xfrm>
        </p:spPr>
        <p:txBody>
          <a:bodyPr>
            <a:normAutofit/>
          </a:bodyPr>
          <a:lstStyle/>
          <a:p>
            <a:pPr algn="ctr"/>
            <a:r>
              <a:rPr lang="es-ES" dirty="0" smtClean="0">
                <a:solidFill>
                  <a:srgbClr val="FFFF00"/>
                </a:solidFill>
              </a:rPr>
              <a:t>MANTENIMIENTO</a:t>
            </a:r>
            <a:endParaRPr lang="es-ES" dirty="0">
              <a:solidFill>
                <a:srgbClr val="FFFF00"/>
              </a:solidFill>
            </a:endParaRPr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500034" y="1500150"/>
            <a:ext cx="8429684" cy="5643626"/>
          </a:xfrm>
        </p:spPr>
        <p:txBody>
          <a:bodyPr>
            <a:normAutofit fontScale="32500" lnSpcReduction="20000"/>
          </a:bodyPr>
          <a:lstStyle/>
          <a:p>
            <a:pPr algn="l">
              <a:spcBef>
                <a:spcPct val="50000"/>
              </a:spcBef>
              <a:buClr>
                <a:srgbClr val="9900CC"/>
              </a:buClr>
              <a:buFont typeface="Wingdings" pitchFamily="2" charset="2"/>
              <a:buChar char="q"/>
            </a:pPr>
            <a:r>
              <a:rPr lang="es-ES" sz="86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s-ES" sz="8600" b="1" i="1" u="sng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Topdressing</a:t>
            </a:r>
            <a:r>
              <a:rPr lang="es-ES" sz="8600" b="1" i="1" u="sng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s-ES" sz="8600" b="1" u="sng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 </a:t>
            </a:r>
            <a:r>
              <a:rPr lang="es-ES" sz="8600" b="1" u="sng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Recebo</a:t>
            </a:r>
            <a:endParaRPr lang="es-ES" sz="8600" b="1" u="sng" dirty="0" smtClean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l">
              <a:spcBef>
                <a:spcPct val="50000"/>
              </a:spcBef>
              <a:buClr>
                <a:srgbClr val="9900CC"/>
              </a:buClr>
              <a:buFont typeface="Wingdings" pitchFamily="2" charset="2"/>
              <a:buChar char="v"/>
            </a:pPr>
            <a:r>
              <a:rPr lang="es-ES" sz="6200" b="1" u="sng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Adaptar el programa de </a:t>
            </a:r>
            <a:r>
              <a:rPr lang="es-ES" sz="6200" b="1" u="sng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topdressing</a:t>
            </a:r>
            <a:endParaRPr lang="es-ES" sz="6200" b="1" u="sng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l">
              <a:spcBef>
                <a:spcPct val="50000"/>
              </a:spcBef>
              <a:buClr>
                <a:srgbClr val="9900CC"/>
              </a:buClr>
            </a:pPr>
            <a:r>
              <a:rPr lang="es-ES" sz="6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→ Selección de material:</a:t>
            </a:r>
          </a:p>
          <a:p>
            <a:pPr algn="l">
              <a:spcBef>
                <a:spcPct val="50000"/>
              </a:spcBef>
              <a:buClr>
                <a:srgbClr val="9900CC"/>
              </a:buClr>
            </a:pPr>
            <a:r>
              <a:rPr lang="es-ES" sz="6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     - Campos recién establecidos = mismo material original </a:t>
            </a:r>
            <a:endParaRPr lang="es-ES" sz="62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Calibri"/>
            </a:endParaRPr>
          </a:p>
          <a:p>
            <a:pPr algn="l">
              <a:spcBef>
                <a:spcPct val="50000"/>
              </a:spcBef>
              <a:buClr>
                <a:srgbClr val="9900CC"/>
              </a:buClr>
            </a:pPr>
            <a:endParaRPr lang="es-ES" sz="62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Calibri"/>
            </a:endParaRPr>
          </a:p>
          <a:p>
            <a:pPr algn="l">
              <a:spcBef>
                <a:spcPct val="50000"/>
              </a:spcBef>
              <a:buClr>
                <a:srgbClr val="9900CC"/>
              </a:buClr>
            </a:pPr>
            <a:r>
              <a:rPr lang="es-ES" sz="6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→ </a:t>
            </a:r>
            <a:r>
              <a:rPr lang="es-ES" sz="6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Uso de diferentes materiales en recebo:</a:t>
            </a:r>
          </a:p>
          <a:p>
            <a:pPr algn="l">
              <a:spcBef>
                <a:spcPct val="50000"/>
              </a:spcBef>
              <a:buClr>
                <a:srgbClr val="9900CC"/>
              </a:buClr>
            </a:pPr>
            <a:r>
              <a:rPr lang="es-ES" sz="6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    - Puede provocar la estratificación en el perfil = </a:t>
            </a:r>
            <a:r>
              <a:rPr lang="es-ES" sz="6200" b="1" i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layering</a:t>
            </a:r>
            <a:endParaRPr lang="es-ES" sz="6200" b="1" i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Calibri"/>
            </a:endParaRPr>
          </a:p>
          <a:p>
            <a:pPr algn="l">
              <a:spcBef>
                <a:spcPct val="50000"/>
              </a:spcBef>
              <a:buClr>
                <a:srgbClr val="9900CC"/>
              </a:buClr>
            </a:pPr>
            <a:r>
              <a:rPr lang="es-ES" sz="6200" b="1" dirty="0" smtClean="0"/>
              <a:t>     - </a:t>
            </a:r>
            <a:r>
              <a:rPr lang="es-ES" sz="6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Impide correcta infiltración del agua</a:t>
            </a:r>
          </a:p>
          <a:p>
            <a:pPr algn="l">
              <a:spcBef>
                <a:spcPct val="50000"/>
              </a:spcBef>
              <a:buClr>
                <a:srgbClr val="9900CC"/>
              </a:buClr>
            </a:pPr>
            <a:r>
              <a:rPr lang="es-ES" sz="6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 - Interrumpiendo el crecimiento de las raíces </a:t>
            </a:r>
            <a:endParaRPr lang="es-ES" sz="62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Calibri"/>
            </a:endParaRPr>
          </a:p>
          <a:p>
            <a:pPr algn="just">
              <a:spcBef>
                <a:spcPct val="50000"/>
              </a:spcBef>
              <a:buClr>
                <a:srgbClr val="9900CC"/>
              </a:buClr>
            </a:pPr>
            <a:endParaRPr lang="es-ES" sz="80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Calibri"/>
            </a:endParaRPr>
          </a:p>
          <a:p>
            <a:pPr algn="just">
              <a:spcBef>
                <a:spcPct val="50000"/>
              </a:spcBef>
              <a:buClr>
                <a:srgbClr val="9900CC"/>
              </a:buClr>
            </a:pPr>
            <a:r>
              <a:rPr lang="es-ES" sz="8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            </a:t>
            </a:r>
            <a:endParaRPr lang="es-ES" sz="8000" b="1" u="sng" dirty="0" smtClean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just">
              <a:spcBef>
                <a:spcPct val="50000"/>
              </a:spcBef>
              <a:buClr>
                <a:srgbClr val="9900CC"/>
              </a:buClr>
            </a:pPr>
            <a:r>
              <a:rPr lang="es-ES" sz="8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  </a:t>
            </a:r>
          </a:p>
          <a:p>
            <a:pPr algn="just">
              <a:spcBef>
                <a:spcPct val="50000"/>
              </a:spcBef>
              <a:buClr>
                <a:srgbClr val="9900CC"/>
              </a:buClr>
            </a:pPr>
            <a:r>
              <a:rPr lang="es-ES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                 </a:t>
            </a:r>
            <a:endParaRPr lang="es-ES" sz="20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>
              <a:spcBef>
                <a:spcPct val="0"/>
              </a:spcBef>
            </a:pPr>
            <a:endParaRPr lang="es-ES" sz="5600" b="1" dirty="0" smtClean="0">
              <a:solidFill>
                <a:schemeClr val="accent3">
                  <a:tint val="90000"/>
                  <a:satMod val="120000"/>
                </a:schemeClr>
              </a:solidFill>
              <a:effectLst>
                <a:outerShdw blurRad="38100" dist="25400" dir="5400000" algn="tl" rotWithShape="0">
                  <a:srgbClr val="000000">
                    <a:alpha val="43000"/>
                  </a:srgbClr>
                </a:outerShdw>
              </a:effectLst>
              <a:latin typeface="+mj-lt"/>
              <a:ea typeface="+mj-ea"/>
              <a:cs typeface="+mj-cs"/>
            </a:endParaRPr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1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42910" y="500042"/>
            <a:ext cx="7851648" cy="971544"/>
          </a:xfrm>
        </p:spPr>
        <p:txBody>
          <a:bodyPr>
            <a:normAutofit/>
          </a:bodyPr>
          <a:lstStyle/>
          <a:p>
            <a:pPr algn="ctr"/>
            <a:r>
              <a:rPr lang="es-ES" dirty="0" smtClean="0">
                <a:solidFill>
                  <a:srgbClr val="FFFF00"/>
                </a:solidFill>
              </a:rPr>
              <a:t>MANTENIMIENTO</a:t>
            </a:r>
            <a:endParaRPr lang="es-ES" dirty="0">
              <a:solidFill>
                <a:srgbClr val="FFFF00"/>
              </a:solidFill>
            </a:endParaRPr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500034" y="1500150"/>
            <a:ext cx="8429684" cy="5643626"/>
          </a:xfrm>
        </p:spPr>
        <p:txBody>
          <a:bodyPr>
            <a:normAutofit fontScale="25000" lnSpcReduction="20000"/>
          </a:bodyPr>
          <a:lstStyle/>
          <a:p>
            <a:pPr algn="l">
              <a:spcBef>
                <a:spcPct val="50000"/>
              </a:spcBef>
              <a:buClr>
                <a:srgbClr val="9900CC"/>
              </a:buClr>
              <a:buFont typeface="Wingdings" pitchFamily="2" charset="2"/>
              <a:buChar char="q"/>
            </a:pPr>
            <a:r>
              <a:rPr lang="es-ES" sz="112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s-ES" sz="11200" b="1" u="sng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CONCLUSIONES</a:t>
            </a:r>
            <a:endParaRPr lang="es-ES" sz="11200" b="1" u="sng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l">
              <a:spcBef>
                <a:spcPct val="50000"/>
              </a:spcBef>
              <a:buClr>
                <a:srgbClr val="9900CC"/>
              </a:buClr>
            </a:pPr>
            <a:r>
              <a:rPr lang="es-ES" sz="8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→ Las labores culturales van enfocadas a:</a:t>
            </a:r>
          </a:p>
          <a:p>
            <a:pPr algn="l">
              <a:spcBef>
                <a:spcPct val="50000"/>
              </a:spcBef>
              <a:buClr>
                <a:srgbClr val="9900CC"/>
              </a:buClr>
            </a:pPr>
            <a:r>
              <a:rPr lang="es-ES" sz="8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  - </a:t>
            </a:r>
            <a:r>
              <a:rPr lang="es-ES" sz="8000" b="1" u="sng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Control de la M.O.</a:t>
            </a:r>
          </a:p>
          <a:p>
            <a:pPr algn="l">
              <a:spcBef>
                <a:spcPct val="50000"/>
              </a:spcBef>
              <a:buClr>
                <a:srgbClr val="9900CC"/>
              </a:buClr>
            </a:pPr>
            <a:r>
              <a:rPr lang="es-ES" sz="8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  - </a:t>
            </a:r>
            <a:r>
              <a:rPr lang="es-ES" sz="8000" b="1" u="sng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Reducción de la compactación</a:t>
            </a:r>
          </a:p>
          <a:p>
            <a:pPr algn="l">
              <a:spcBef>
                <a:spcPct val="50000"/>
              </a:spcBef>
              <a:buClr>
                <a:srgbClr val="9900CC"/>
              </a:buClr>
            </a:pPr>
            <a:r>
              <a:rPr lang="es-ES" sz="8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  - </a:t>
            </a:r>
            <a:r>
              <a:rPr lang="es-ES" sz="8000" b="1" u="sng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Mejora de la infiltración a través del perfil</a:t>
            </a:r>
          </a:p>
          <a:p>
            <a:pPr algn="l">
              <a:spcBef>
                <a:spcPct val="50000"/>
              </a:spcBef>
              <a:buClr>
                <a:srgbClr val="9900CC"/>
              </a:buClr>
            </a:pPr>
            <a:r>
              <a:rPr lang="es-ES" sz="8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 → Un </a:t>
            </a:r>
            <a:r>
              <a:rPr lang="es-ES" sz="80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green</a:t>
            </a:r>
            <a:r>
              <a:rPr lang="es-ES" sz="8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verde requiere numerosos aportes de fertilizantes:</a:t>
            </a:r>
          </a:p>
          <a:p>
            <a:pPr algn="l">
              <a:spcBef>
                <a:spcPct val="50000"/>
              </a:spcBef>
              <a:buClr>
                <a:srgbClr val="9900CC"/>
              </a:buClr>
            </a:pPr>
            <a:r>
              <a:rPr lang="es-ES" sz="8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  - </a:t>
            </a:r>
            <a:r>
              <a:rPr lang="es-ES" sz="8000" b="1" u="sng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Originan </a:t>
            </a:r>
            <a:r>
              <a:rPr lang="es-ES" sz="8000" b="1" u="sng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eleveado</a:t>
            </a:r>
            <a:r>
              <a:rPr lang="es-ES" sz="8000" b="1" u="sng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crecimiento vegetativo</a:t>
            </a:r>
          </a:p>
          <a:p>
            <a:pPr algn="l">
              <a:spcBef>
                <a:spcPct val="50000"/>
              </a:spcBef>
              <a:buClr>
                <a:srgbClr val="9900CC"/>
              </a:buClr>
            </a:pPr>
            <a:r>
              <a:rPr lang="es-ES" sz="8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  - </a:t>
            </a:r>
            <a:r>
              <a:rPr lang="es-ES" sz="8000" b="1" u="sng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Favorece la acumulación de M.O. = </a:t>
            </a:r>
            <a:r>
              <a:rPr lang="es-ES" sz="8000" b="1" i="1" u="sng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thatch</a:t>
            </a:r>
            <a:endParaRPr lang="es-ES" sz="8000" b="1" i="1" u="sng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Calibri"/>
            </a:endParaRPr>
          </a:p>
          <a:p>
            <a:pPr algn="l">
              <a:spcBef>
                <a:spcPct val="50000"/>
              </a:spcBef>
              <a:buClr>
                <a:srgbClr val="9900CC"/>
              </a:buClr>
            </a:pPr>
            <a:r>
              <a:rPr lang="es-ES" sz="8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→ La función del </a:t>
            </a:r>
            <a:r>
              <a:rPr lang="es-ES" sz="80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greenkeeper</a:t>
            </a:r>
            <a:r>
              <a:rPr lang="es-ES" sz="8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es:</a:t>
            </a:r>
          </a:p>
          <a:p>
            <a:pPr algn="l">
              <a:spcBef>
                <a:spcPct val="50000"/>
              </a:spcBef>
              <a:buClr>
                <a:srgbClr val="9900CC"/>
              </a:buClr>
            </a:pPr>
            <a:r>
              <a:rPr lang="es-ES" sz="8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  - </a:t>
            </a:r>
            <a:r>
              <a:rPr lang="es-ES" sz="8000" b="1" u="sng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Encontrar el equilibrio </a:t>
            </a:r>
          </a:p>
          <a:p>
            <a:pPr algn="l">
              <a:spcBef>
                <a:spcPct val="50000"/>
              </a:spcBef>
              <a:buClr>
                <a:srgbClr val="9900CC"/>
              </a:buClr>
            </a:pPr>
            <a:r>
              <a:rPr lang="es-ES" sz="8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  - </a:t>
            </a:r>
            <a:r>
              <a:rPr lang="es-ES" sz="8000" b="1" u="sng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Conseguir </a:t>
            </a:r>
            <a:r>
              <a:rPr lang="es-ES" sz="8000" b="1" u="sng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greens</a:t>
            </a:r>
            <a:r>
              <a:rPr lang="es-ES" sz="8000" b="1" u="sng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firmes y un </a:t>
            </a:r>
            <a:r>
              <a:rPr lang="es-ES" sz="8000" b="1" u="sng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crecimeinto</a:t>
            </a:r>
            <a:r>
              <a:rPr lang="es-ES" sz="8000" b="1" u="sng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vegetativo controlado</a:t>
            </a:r>
          </a:p>
          <a:p>
            <a:pPr algn="l">
              <a:spcBef>
                <a:spcPct val="50000"/>
              </a:spcBef>
              <a:buClr>
                <a:srgbClr val="9900CC"/>
              </a:buClr>
            </a:pPr>
            <a:endParaRPr lang="es-ES" sz="5000" b="1" i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Calibri"/>
            </a:endParaRPr>
          </a:p>
          <a:p>
            <a:pPr algn="l">
              <a:spcBef>
                <a:spcPct val="50000"/>
              </a:spcBef>
              <a:buClr>
                <a:srgbClr val="9900CC"/>
              </a:buClr>
            </a:pPr>
            <a:r>
              <a:rPr lang="es-ES" sz="5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   </a:t>
            </a:r>
            <a:endParaRPr lang="es-ES" sz="80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Calibri"/>
            </a:endParaRPr>
          </a:p>
          <a:p>
            <a:pPr algn="just">
              <a:spcBef>
                <a:spcPct val="50000"/>
              </a:spcBef>
              <a:buClr>
                <a:srgbClr val="9900CC"/>
              </a:buClr>
            </a:pPr>
            <a:r>
              <a:rPr lang="es-ES" sz="8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            </a:t>
            </a:r>
            <a:endParaRPr lang="es-ES" sz="8000" b="1" u="sng" dirty="0" smtClean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just">
              <a:spcBef>
                <a:spcPct val="50000"/>
              </a:spcBef>
              <a:buClr>
                <a:srgbClr val="9900CC"/>
              </a:buClr>
            </a:pPr>
            <a:r>
              <a:rPr lang="es-ES" sz="8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  </a:t>
            </a:r>
          </a:p>
          <a:p>
            <a:pPr algn="just">
              <a:spcBef>
                <a:spcPct val="50000"/>
              </a:spcBef>
              <a:buClr>
                <a:srgbClr val="9900CC"/>
              </a:buClr>
            </a:pPr>
            <a:r>
              <a:rPr lang="es-ES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                 </a:t>
            </a:r>
            <a:endParaRPr lang="es-ES" sz="20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>
              <a:spcBef>
                <a:spcPct val="0"/>
              </a:spcBef>
            </a:pPr>
            <a:endParaRPr lang="es-ES" sz="5600" b="1" dirty="0" smtClean="0">
              <a:solidFill>
                <a:schemeClr val="accent3">
                  <a:tint val="90000"/>
                  <a:satMod val="120000"/>
                </a:schemeClr>
              </a:solidFill>
              <a:effectLst>
                <a:outerShdw blurRad="38100" dist="25400" dir="5400000" algn="tl" rotWithShape="0">
                  <a:srgbClr val="000000">
                    <a:alpha val="43000"/>
                  </a:srgbClr>
                </a:outerShdw>
              </a:effectLst>
              <a:latin typeface="+mj-lt"/>
              <a:ea typeface="+mj-ea"/>
              <a:cs typeface="+mj-cs"/>
            </a:endParaRPr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1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42910" y="500042"/>
            <a:ext cx="7851648" cy="971544"/>
          </a:xfrm>
        </p:spPr>
        <p:txBody>
          <a:bodyPr>
            <a:normAutofit/>
          </a:bodyPr>
          <a:lstStyle/>
          <a:p>
            <a:pPr algn="ctr"/>
            <a:r>
              <a:rPr lang="es-ES" dirty="0" smtClean="0">
                <a:solidFill>
                  <a:srgbClr val="FFFF00"/>
                </a:solidFill>
              </a:rPr>
              <a:t>MECÁNICA</a:t>
            </a:r>
            <a:endParaRPr lang="es-ES" dirty="0">
              <a:solidFill>
                <a:srgbClr val="FFFF00"/>
              </a:solidFill>
            </a:endParaRPr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500034" y="1500150"/>
            <a:ext cx="8429684" cy="5643626"/>
          </a:xfrm>
        </p:spPr>
        <p:txBody>
          <a:bodyPr>
            <a:normAutofit fontScale="25000" lnSpcReduction="20000"/>
          </a:bodyPr>
          <a:lstStyle/>
          <a:p>
            <a:pPr algn="l">
              <a:spcBef>
                <a:spcPct val="50000"/>
              </a:spcBef>
              <a:buClr>
                <a:srgbClr val="9900CC"/>
              </a:buClr>
              <a:buFont typeface="Wingdings" pitchFamily="2" charset="2"/>
              <a:buChar char="q"/>
            </a:pPr>
            <a:r>
              <a:rPr lang="es-ES" sz="112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s-ES" sz="11200" b="1" u="sng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Protocolo rutinario de actuación en taller</a:t>
            </a:r>
            <a:endParaRPr lang="es-ES" sz="11200" b="1" u="sng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l">
              <a:spcBef>
                <a:spcPct val="50000"/>
              </a:spcBef>
              <a:buClr>
                <a:srgbClr val="9900CC"/>
              </a:buClr>
            </a:pPr>
            <a:r>
              <a:rPr lang="es-ES" sz="8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→ Un mantenimiento diario y básico es de vital importancia:</a:t>
            </a:r>
          </a:p>
          <a:p>
            <a:pPr algn="l">
              <a:spcBef>
                <a:spcPct val="50000"/>
              </a:spcBef>
              <a:buClr>
                <a:srgbClr val="9900CC"/>
              </a:buClr>
            </a:pPr>
            <a:r>
              <a:rPr lang="es-ES" sz="8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  a) Control niveles de aceite y agua, neumáticos, combustible,…</a:t>
            </a:r>
          </a:p>
          <a:p>
            <a:pPr algn="l">
              <a:spcBef>
                <a:spcPct val="50000"/>
              </a:spcBef>
              <a:buClr>
                <a:srgbClr val="9900CC"/>
              </a:buClr>
            </a:pPr>
            <a:r>
              <a:rPr lang="es-ES" sz="8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  b) Lavado de la máquina tras su uso y repostada</a:t>
            </a:r>
          </a:p>
          <a:p>
            <a:pPr algn="l">
              <a:spcBef>
                <a:spcPct val="50000"/>
              </a:spcBef>
              <a:buClr>
                <a:srgbClr val="9900CC"/>
              </a:buClr>
            </a:pPr>
            <a:r>
              <a:rPr lang="es-ES" sz="8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  c) Evitar corrosiones por falta de limpieza, ayudando al mecánico:</a:t>
            </a:r>
          </a:p>
          <a:p>
            <a:pPr algn="l">
              <a:spcBef>
                <a:spcPct val="50000"/>
              </a:spcBef>
              <a:buClr>
                <a:srgbClr val="9900CC"/>
              </a:buClr>
            </a:pPr>
            <a:r>
              <a:rPr lang="es-ES" sz="8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  - Revisión de la maquinaria</a:t>
            </a:r>
          </a:p>
          <a:p>
            <a:pPr algn="l">
              <a:spcBef>
                <a:spcPct val="50000"/>
              </a:spcBef>
              <a:buClr>
                <a:srgbClr val="9900CC"/>
              </a:buClr>
            </a:pPr>
            <a:r>
              <a:rPr lang="es-ES" sz="8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  - Verificación de la calidad de corte, fugas de aceite y estado general</a:t>
            </a:r>
          </a:p>
          <a:p>
            <a:pPr algn="l">
              <a:spcBef>
                <a:spcPct val="50000"/>
              </a:spcBef>
              <a:buClr>
                <a:srgbClr val="9900CC"/>
              </a:buClr>
            </a:pPr>
            <a:r>
              <a:rPr lang="es-ES" sz="8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  - Verificación de la altura de corte (diario en máquinas de </a:t>
            </a:r>
            <a:r>
              <a:rPr lang="es-ES" sz="80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greens</a:t>
            </a:r>
            <a:r>
              <a:rPr lang="es-ES" sz="8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)</a:t>
            </a:r>
          </a:p>
          <a:p>
            <a:pPr algn="l">
              <a:spcBef>
                <a:spcPct val="50000"/>
              </a:spcBef>
              <a:buClr>
                <a:srgbClr val="9900CC"/>
              </a:buClr>
            </a:pPr>
            <a:r>
              <a:rPr lang="es-ES" sz="8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→ Otros registros:</a:t>
            </a:r>
          </a:p>
          <a:p>
            <a:pPr algn="l">
              <a:spcBef>
                <a:spcPct val="50000"/>
              </a:spcBef>
              <a:buClr>
                <a:srgbClr val="9900CC"/>
              </a:buClr>
            </a:pPr>
            <a:r>
              <a:rPr lang="es-ES" sz="8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  a) </a:t>
            </a:r>
            <a:r>
              <a:rPr lang="es-ES" sz="8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Tabla </a:t>
            </a:r>
            <a:r>
              <a:rPr lang="es-ES" sz="8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de seguimiento de revisiones del parque de maquinaria</a:t>
            </a:r>
          </a:p>
          <a:p>
            <a:pPr algn="l">
              <a:spcBef>
                <a:spcPct val="50000"/>
              </a:spcBef>
              <a:buClr>
                <a:srgbClr val="9900CC"/>
              </a:buClr>
            </a:pPr>
            <a:r>
              <a:rPr lang="es-ES" sz="8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  b) Carpetas de registro para cada máquina</a:t>
            </a:r>
          </a:p>
          <a:p>
            <a:pPr algn="l">
              <a:spcBef>
                <a:spcPct val="50000"/>
              </a:spcBef>
              <a:buClr>
                <a:srgbClr val="9900CC"/>
              </a:buClr>
            </a:pPr>
            <a:endParaRPr lang="es-ES" sz="80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Calibri"/>
            </a:endParaRPr>
          </a:p>
          <a:p>
            <a:pPr algn="l">
              <a:spcBef>
                <a:spcPct val="50000"/>
              </a:spcBef>
              <a:buClr>
                <a:srgbClr val="9900CC"/>
              </a:buClr>
            </a:pPr>
            <a:endParaRPr lang="es-ES" sz="5000" b="1" i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Calibri"/>
            </a:endParaRPr>
          </a:p>
          <a:p>
            <a:pPr algn="l">
              <a:spcBef>
                <a:spcPct val="50000"/>
              </a:spcBef>
              <a:buClr>
                <a:srgbClr val="9900CC"/>
              </a:buClr>
            </a:pPr>
            <a:r>
              <a:rPr lang="es-ES" sz="5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   </a:t>
            </a:r>
            <a:endParaRPr lang="es-ES" sz="80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Calibri"/>
            </a:endParaRPr>
          </a:p>
          <a:p>
            <a:pPr algn="just">
              <a:spcBef>
                <a:spcPct val="50000"/>
              </a:spcBef>
              <a:buClr>
                <a:srgbClr val="9900CC"/>
              </a:buClr>
            </a:pPr>
            <a:r>
              <a:rPr lang="es-ES" sz="8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            </a:t>
            </a:r>
            <a:endParaRPr lang="es-ES" sz="8000" b="1" u="sng" dirty="0" smtClean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just">
              <a:spcBef>
                <a:spcPct val="50000"/>
              </a:spcBef>
              <a:buClr>
                <a:srgbClr val="9900CC"/>
              </a:buClr>
            </a:pPr>
            <a:r>
              <a:rPr lang="es-ES" sz="8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  </a:t>
            </a:r>
          </a:p>
          <a:p>
            <a:pPr algn="just">
              <a:spcBef>
                <a:spcPct val="50000"/>
              </a:spcBef>
              <a:buClr>
                <a:srgbClr val="9900CC"/>
              </a:buClr>
            </a:pPr>
            <a:r>
              <a:rPr lang="es-ES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                 </a:t>
            </a:r>
            <a:endParaRPr lang="es-ES" sz="20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>
              <a:spcBef>
                <a:spcPct val="0"/>
              </a:spcBef>
            </a:pPr>
            <a:endParaRPr lang="es-ES" sz="5600" b="1" dirty="0" smtClean="0">
              <a:solidFill>
                <a:schemeClr val="accent3">
                  <a:tint val="90000"/>
                  <a:satMod val="120000"/>
                </a:schemeClr>
              </a:solidFill>
              <a:effectLst>
                <a:outerShdw blurRad="38100" dist="25400" dir="5400000" algn="tl" rotWithShape="0">
                  <a:srgbClr val="000000">
                    <a:alpha val="43000"/>
                  </a:srgbClr>
                </a:outerShdw>
              </a:effectLst>
              <a:latin typeface="+mj-lt"/>
              <a:ea typeface="+mj-ea"/>
              <a:cs typeface="+mj-cs"/>
            </a:endParaRPr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1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42910" y="1500174"/>
            <a:ext cx="7851648" cy="971544"/>
          </a:xfrm>
        </p:spPr>
        <p:txBody>
          <a:bodyPr>
            <a:normAutofit/>
          </a:bodyPr>
          <a:lstStyle/>
          <a:p>
            <a:pPr algn="ctr"/>
            <a:r>
              <a:rPr lang="es-ES" dirty="0" smtClean="0">
                <a:solidFill>
                  <a:srgbClr val="FFFF00"/>
                </a:solidFill>
              </a:rPr>
              <a:t>FIN</a:t>
            </a:r>
            <a:endParaRPr lang="es-ES" dirty="0">
              <a:solidFill>
                <a:srgbClr val="FFFF00"/>
              </a:solidFill>
            </a:endParaRPr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500034" y="1500150"/>
            <a:ext cx="8429684" cy="5643626"/>
          </a:xfrm>
        </p:spPr>
        <p:txBody>
          <a:bodyPr>
            <a:normAutofit fontScale="47500" lnSpcReduction="20000"/>
          </a:bodyPr>
          <a:lstStyle/>
          <a:p>
            <a:pPr algn="ctr">
              <a:spcBef>
                <a:spcPct val="50000"/>
              </a:spcBef>
              <a:buClr>
                <a:srgbClr val="9900CC"/>
              </a:buClr>
            </a:pPr>
            <a:endParaRPr lang="es-ES" sz="7300" b="1" u="sng" dirty="0" smtClean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>
              <a:spcBef>
                <a:spcPct val="50000"/>
              </a:spcBef>
              <a:buClr>
                <a:srgbClr val="9900CC"/>
              </a:buClr>
            </a:pPr>
            <a:endParaRPr lang="es-ES" sz="7300" b="1" u="sng" dirty="0" smtClean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>
              <a:spcBef>
                <a:spcPct val="50000"/>
              </a:spcBef>
              <a:buClr>
                <a:srgbClr val="9900CC"/>
              </a:buClr>
            </a:pPr>
            <a:r>
              <a:rPr lang="es-ES" sz="7300" b="1" u="sng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Muchas gracias por su atención</a:t>
            </a:r>
            <a:endParaRPr lang="es-ES" sz="7300" b="1" u="sng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>
              <a:spcBef>
                <a:spcPct val="50000"/>
              </a:spcBef>
              <a:buClr>
                <a:srgbClr val="9900CC"/>
              </a:buClr>
            </a:pPr>
            <a:r>
              <a:rPr lang="es-ES" sz="73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Ruegos y preguntas</a:t>
            </a:r>
          </a:p>
          <a:p>
            <a:pPr algn="l">
              <a:spcBef>
                <a:spcPct val="50000"/>
              </a:spcBef>
              <a:buClr>
                <a:srgbClr val="9900CC"/>
              </a:buClr>
            </a:pPr>
            <a:endParaRPr lang="es-ES" sz="5000" b="1" i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Calibri"/>
            </a:endParaRPr>
          </a:p>
          <a:p>
            <a:pPr algn="l">
              <a:spcBef>
                <a:spcPct val="50000"/>
              </a:spcBef>
              <a:buClr>
                <a:srgbClr val="9900CC"/>
              </a:buClr>
            </a:pPr>
            <a:r>
              <a:rPr lang="es-ES" sz="5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   </a:t>
            </a:r>
            <a:endParaRPr lang="es-ES" sz="80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Calibri"/>
            </a:endParaRPr>
          </a:p>
          <a:p>
            <a:pPr algn="just">
              <a:spcBef>
                <a:spcPct val="50000"/>
              </a:spcBef>
              <a:buClr>
                <a:srgbClr val="9900CC"/>
              </a:buClr>
            </a:pPr>
            <a:r>
              <a:rPr lang="es-ES" sz="8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            </a:t>
            </a:r>
            <a:endParaRPr lang="es-ES" sz="8000" b="1" u="sng" dirty="0" smtClean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just">
              <a:spcBef>
                <a:spcPct val="50000"/>
              </a:spcBef>
              <a:buClr>
                <a:srgbClr val="9900CC"/>
              </a:buClr>
            </a:pPr>
            <a:r>
              <a:rPr lang="es-ES" sz="8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  </a:t>
            </a:r>
          </a:p>
          <a:p>
            <a:pPr algn="just">
              <a:spcBef>
                <a:spcPct val="50000"/>
              </a:spcBef>
              <a:buClr>
                <a:srgbClr val="9900CC"/>
              </a:buClr>
            </a:pPr>
            <a:r>
              <a:rPr lang="es-ES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                 </a:t>
            </a:r>
            <a:endParaRPr lang="es-ES" sz="20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>
              <a:spcBef>
                <a:spcPct val="0"/>
              </a:spcBef>
            </a:pPr>
            <a:endParaRPr lang="es-ES" sz="5600" b="1" dirty="0" smtClean="0">
              <a:solidFill>
                <a:schemeClr val="accent3">
                  <a:tint val="90000"/>
                  <a:satMod val="120000"/>
                </a:schemeClr>
              </a:solidFill>
              <a:effectLst>
                <a:outerShdw blurRad="38100" dist="25400" dir="5400000" algn="tl" rotWithShape="0">
                  <a:srgbClr val="000000">
                    <a:alpha val="43000"/>
                  </a:srgbClr>
                </a:outerShdw>
              </a:effectLst>
              <a:latin typeface="+mj-lt"/>
              <a:ea typeface="+mj-ea"/>
              <a:cs typeface="+mj-cs"/>
            </a:endParaRPr>
          </a:p>
        </p:txBody>
      </p:sp>
      <p:sp>
        <p:nvSpPr>
          <p:cNvPr id="4" name="Text Box 6"/>
          <p:cNvSpPr txBox="1">
            <a:spLocks noChangeArrowheads="1"/>
          </p:cNvSpPr>
          <p:nvPr/>
        </p:nvSpPr>
        <p:spPr bwMode="auto">
          <a:xfrm>
            <a:off x="1285852" y="4643446"/>
            <a:ext cx="6480175" cy="485775"/>
          </a:xfrm>
          <a:prstGeom prst="rect">
            <a:avLst/>
          </a:prstGeom>
          <a:gradFill rotWithShape="0">
            <a:gsLst>
              <a:gs pos="0">
                <a:schemeClr val="folHlink"/>
              </a:gs>
              <a:gs pos="100000">
                <a:srgbClr val="FFFF00"/>
              </a:gs>
            </a:gsLst>
            <a:lin ang="2700000" scaled="1"/>
          </a:gradFill>
          <a:ln w="28575">
            <a:solidFill>
              <a:srgbClr val="0000FF"/>
            </a:solidFill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s-ES" sz="2400" dirty="0">
                <a:solidFill>
                  <a:srgbClr val="003300"/>
                </a:solidFill>
              </a:rPr>
              <a:t>Contacto: </a:t>
            </a:r>
            <a:r>
              <a:rPr lang="es-ES" sz="2400" i="1" dirty="0">
                <a:solidFill>
                  <a:srgbClr val="0000FF"/>
                </a:solidFill>
              </a:rPr>
              <a:t>dgomez@rfegolf.es</a:t>
            </a:r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mph" presetSubtype="1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Abs val="0"/>
                                  </p:iterate>
                                  <p:childTnLst>
                                    <p:set>
                                      <p:cBhvr override="childStyle">
                                        <p:cTn id="6" dur="indefinite"/>
                                        <p:tgtEl>
                                          <p:spTgt spid="4">
                                            <p:txEl>
                                              <p:charRg st="4294967295" end="4294967295"/>
                                            </p:txEl>
                                          </p:spTgt>
                                        </p:tgtEl>
                                        <p:attrNameLst>
                                          <p:attrName>style.fontStyle</p:attrName>
                                        </p:attrNameLst>
                                      </p:cBhvr>
                                      <p:to>
                                        <p:strVal val="normal"/>
                                      </p:to>
                                    </p:set>
                                    <p:set>
                                      <p:cBhvr override="childStyle">
                                        <p:cTn id="7" dur="indefinite"/>
                                        <p:tgtEl>
                                          <p:spTgt spid="4">
                                            <p:txEl>
                                              <p:charRg st="4294967295" end="4294967295"/>
                                            </p:txEl>
                                          </p:spTgt>
                                        </p:tgtEl>
                                        <p:attrNameLst>
                                          <p:attrName>style.fontWeight</p:attrName>
                                        </p:attrNameLst>
                                      </p:cBhvr>
                                      <p:to>
                                        <p:strVal val="bold"/>
                                      </p:to>
                                    </p:set>
                                    <p:set>
                                      <p:cBhvr override="childStyle">
                                        <p:cTn id="8" dur="indefinite"/>
                                        <p:tgtEl>
                                          <p:spTgt spid="4">
                                            <p:txEl>
                                              <p:charRg st="4294967295" end="4294967295"/>
                                            </p:txEl>
                                          </p:spTgt>
                                        </p:tgtEl>
                                        <p:attrNameLst>
                                          <p:attrName>style.textDecorationUnderline</p:attrName>
                                        </p:attrNameLst>
                                      </p:cBhvr>
                                      <p:to>
                                        <p:strVal val="fals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8" presetClass="emph" presetSubtype="0" fill="hold" grpId="1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4000"/>
                                  </p:iterate>
                                  <p:childTnLst>
                                    <p:set>
                                      <p:cBhvr override="childStyle">
                                        <p:cTn id="10" dur="500" fill="hold"/>
                                        <p:tgtEl>
                                          <p:spTgt spid="4">
                                            <p:txEl>
                                              <p:charRg st="4294967295" end="4294967295"/>
                                            </p:txEl>
                                          </p:spTgt>
                                        </p:tgtEl>
                                        <p:attrNameLst>
                                          <p:attrName>style.textDecorationUnderline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4" grpId="1"/>
    </p:bld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Flujo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Flujo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Flujo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  <a:scene3d>
            <a:camera prst="orthographicFront" fov="0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o" ma:contentTypeID="0x010100B146521249509242A23F7019C85CBDCF" ma:contentTypeVersion="0" ma:contentTypeDescription="Crear nuevo documento." ma:contentTypeScope="" ma:versionID="85f262c925dd4784b1620a352c69f87d">
  <xsd:schema xmlns:xsd="http://www.w3.org/2001/XMLSchema" xmlns:p="http://schemas.microsoft.com/office/2006/metadata/properties" targetNamespace="http://schemas.microsoft.com/office/2006/metadata/properties" ma:root="true" ma:fieldsID="b004d877ca112f136821ba8115f64728">
    <xsd:element name="properties">
      <xsd:complexType>
        <xsd:sequence>
          <xsd:element name="documentManagement">
            <xsd:complexType>
              <xsd:all/>
            </xsd:complexType>
          </xsd:element>
        </xsd:sequence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office/internal/2005/internalDocumentation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ipo de contenido" ma:readOnly="true"/>
        <xsd:element ref="dc:title" minOccurs="0" maxOccurs="1" ma:index="4" ma:displayName="Título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lastPrinted" minOccurs="0" maxOccurs="1" type="xsd:dateTime"/>
        <xsd:element name="contentStatus" minOccurs="0" maxOccurs="1" type="xsd:string"/>
      </xsd:all>
    </xsd:complexType>
  </xsd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>
  <documentManagement/>
</p:properties>
</file>

<file path=customXml/itemProps1.xml><?xml version="1.0" encoding="utf-8"?>
<ds:datastoreItem xmlns:ds="http://schemas.openxmlformats.org/officeDocument/2006/customXml" ds:itemID="{83D31C22-D8D9-4A8F-8CBA-9545E5493EB0}"/>
</file>

<file path=customXml/itemProps2.xml><?xml version="1.0" encoding="utf-8"?>
<ds:datastoreItem xmlns:ds="http://schemas.openxmlformats.org/officeDocument/2006/customXml" ds:itemID="{15018876-0EB1-4ECA-9B4F-E814CB34BD48}"/>
</file>

<file path=customXml/itemProps3.xml><?xml version="1.0" encoding="utf-8"?>
<ds:datastoreItem xmlns:ds="http://schemas.openxmlformats.org/officeDocument/2006/customXml" ds:itemID="{89E46709-C33C-40A9-B5DE-111090BAA626}"/>
</file>

<file path=docProps/app.xml><?xml version="1.0" encoding="utf-8"?>
<Properties xmlns="http://schemas.openxmlformats.org/officeDocument/2006/extended-properties" xmlns:vt="http://schemas.openxmlformats.org/officeDocument/2006/docPropsVTypes">
  <Template>Flow</Template>
  <TotalTime>2851</TotalTime>
  <Words>6617</Words>
  <Application>Microsoft Office PowerPoint</Application>
  <PresentationFormat>Presentación en pantalla (4:3)</PresentationFormat>
  <Paragraphs>1891</Paragraphs>
  <Slides>125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diapositiva</vt:lpstr>
      </vt:variant>
      <vt:variant>
        <vt:i4>125</vt:i4>
      </vt:variant>
    </vt:vector>
  </HeadingPairs>
  <TitlesOfParts>
    <vt:vector size="126" baseType="lpstr">
      <vt:lpstr>Flujo</vt:lpstr>
      <vt:lpstr>CURSO DE FORMACIÓN COLOMBIA</vt:lpstr>
      <vt:lpstr>BACKGROUND</vt:lpstr>
      <vt:lpstr>CONSTRUCCIÓN DE GREENS</vt:lpstr>
      <vt:lpstr>CONSTRUCCIÓN DE GREENS</vt:lpstr>
      <vt:lpstr>CONSTRUCCIÓN DE GREENS</vt:lpstr>
      <vt:lpstr>CONSTRUCCIÓN DE GREENS</vt:lpstr>
      <vt:lpstr>CONSTRUCCIÓN DE GREENS</vt:lpstr>
      <vt:lpstr>CONSTRUCCIÓN DE GREENS</vt:lpstr>
      <vt:lpstr>CONSTRUCCIÓN DE GREENS</vt:lpstr>
      <vt:lpstr>CONSTRUCCIÓN DE GREENS</vt:lpstr>
      <vt:lpstr>CONSTRUCCIÓN DE GREENS</vt:lpstr>
      <vt:lpstr>CONSTRUCCIÓN DE GREENS</vt:lpstr>
      <vt:lpstr>CONSTRUCCIÓN DE GREENS</vt:lpstr>
      <vt:lpstr>CONSTRUCCIÓN DE GREENS</vt:lpstr>
      <vt:lpstr>CONSTRUCCIÓN DE GREENS</vt:lpstr>
      <vt:lpstr>CONSTRUCCIÓN DE GREENS</vt:lpstr>
      <vt:lpstr>CONSTRUCCIÓN DE GREENS</vt:lpstr>
      <vt:lpstr>CONSTRUCCIÓN DE GREENS</vt:lpstr>
      <vt:lpstr>CONSTRUCCIÓN DE GREENS</vt:lpstr>
      <vt:lpstr>CONSTRUCCIÓN DE GREENS</vt:lpstr>
      <vt:lpstr>CONSTRUCCIÓN DE GREENS</vt:lpstr>
      <vt:lpstr>CONSTRUCCIÓN DE GREENS</vt:lpstr>
      <vt:lpstr>CONSTRUCCIÓN DE GREENS</vt:lpstr>
      <vt:lpstr>CONSTRUCCIÓN DE GREENS</vt:lpstr>
      <vt:lpstr>CONSTRUCCIÓN DE GREENS</vt:lpstr>
      <vt:lpstr>CONSTRUCCIÓN DE GREENS</vt:lpstr>
      <vt:lpstr>CONSTRUCCIÓN DE GREENS</vt:lpstr>
      <vt:lpstr>CONSTRUCCIÓN DE GREENS</vt:lpstr>
      <vt:lpstr>CONSTRUCCIÓN DE GREENS</vt:lpstr>
      <vt:lpstr>CONSTRUCCIÓN DE GREENS</vt:lpstr>
      <vt:lpstr>CONSTRUCCIÓN DE GREENS</vt:lpstr>
      <vt:lpstr>CONSTRUCCIÓN DE GREENS</vt:lpstr>
      <vt:lpstr>CONSTRUCCIÓN DE GREENS</vt:lpstr>
      <vt:lpstr>MANTENIMIENTO</vt:lpstr>
      <vt:lpstr>MANTENIMIENTO</vt:lpstr>
      <vt:lpstr>MANTENIMIENTO</vt:lpstr>
      <vt:lpstr>MANTENIMIENTO</vt:lpstr>
      <vt:lpstr>MANTENIMIENTO</vt:lpstr>
      <vt:lpstr>MANTENIMIENTO</vt:lpstr>
      <vt:lpstr>MANTENIMIENTO</vt:lpstr>
      <vt:lpstr>MANTENIMIENTO</vt:lpstr>
      <vt:lpstr>MANTENIMIENTO</vt:lpstr>
      <vt:lpstr>MANTENIMIENTO</vt:lpstr>
      <vt:lpstr>MANTENIMIENTO</vt:lpstr>
      <vt:lpstr>MANTENIMIENTO</vt:lpstr>
      <vt:lpstr>MANTENIMIENTO</vt:lpstr>
      <vt:lpstr>MANTENIMIENTO</vt:lpstr>
      <vt:lpstr>MANTENIMIENTO</vt:lpstr>
      <vt:lpstr>MANTENIMIENTO</vt:lpstr>
      <vt:lpstr>MANTENIMIENTO</vt:lpstr>
      <vt:lpstr>MANTENIMIENTO</vt:lpstr>
      <vt:lpstr>MANTENIMIENTO</vt:lpstr>
      <vt:lpstr>MANTENIMIENTO</vt:lpstr>
      <vt:lpstr>Diapositiva 54</vt:lpstr>
      <vt:lpstr>Diapositiva 55</vt:lpstr>
      <vt:lpstr>MANTENIMIENTO</vt:lpstr>
      <vt:lpstr>MANTENIMIENTO</vt:lpstr>
      <vt:lpstr>MANTENIMIENTO</vt:lpstr>
      <vt:lpstr>MANTENIMIENTO</vt:lpstr>
      <vt:lpstr>MANTENIMIENTO</vt:lpstr>
      <vt:lpstr>MANTENIMIENTO</vt:lpstr>
      <vt:lpstr>MANTENIMIENTO</vt:lpstr>
      <vt:lpstr>MANTENIMIENTO</vt:lpstr>
      <vt:lpstr>MANTENIMIENTO</vt:lpstr>
      <vt:lpstr>MANTENIMIENTO</vt:lpstr>
      <vt:lpstr>MANTENIMIENTO</vt:lpstr>
      <vt:lpstr>MANTENIMIENTO</vt:lpstr>
      <vt:lpstr>MANTENIMIENTO</vt:lpstr>
      <vt:lpstr>MANTENIMIENTO</vt:lpstr>
      <vt:lpstr>MANTENIMIENTO</vt:lpstr>
      <vt:lpstr>MANTENIMIENTO</vt:lpstr>
      <vt:lpstr>MANTENIMIENTO</vt:lpstr>
      <vt:lpstr>MANTENIMIENTO</vt:lpstr>
      <vt:lpstr>MANTENIMIENTO</vt:lpstr>
      <vt:lpstr>MANTENIMIENTO</vt:lpstr>
      <vt:lpstr>MANTENIMIENTO</vt:lpstr>
      <vt:lpstr>MANTENIMIENTO</vt:lpstr>
      <vt:lpstr>MANTENIMIENTO</vt:lpstr>
      <vt:lpstr>MANTENIMIENTO</vt:lpstr>
      <vt:lpstr>MANTENIMIENTO</vt:lpstr>
      <vt:lpstr>MANTENIMIENTO</vt:lpstr>
      <vt:lpstr>MANTENIMIENTO</vt:lpstr>
      <vt:lpstr>MANTENIMIENTO</vt:lpstr>
      <vt:lpstr>MANTENIMIENTO</vt:lpstr>
      <vt:lpstr>MANTENIMIENTO</vt:lpstr>
      <vt:lpstr>MANTENIMIENTO</vt:lpstr>
      <vt:lpstr>MANTENIMIENTO</vt:lpstr>
      <vt:lpstr>MANTENIMIENTO</vt:lpstr>
      <vt:lpstr>MANTENIMIENTO</vt:lpstr>
      <vt:lpstr>MANTENIMIENTO</vt:lpstr>
      <vt:lpstr>MANTENIMIENTO</vt:lpstr>
      <vt:lpstr>MANTENIMIENTO</vt:lpstr>
      <vt:lpstr>MANTENIMIENTO</vt:lpstr>
      <vt:lpstr>MANTENIMIENTO</vt:lpstr>
      <vt:lpstr>MANTENIMIENTO</vt:lpstr>
      <vt:lpstr>MANTENIMIENTO</vt:lpstr>
      <vt:lpstr>MANTENIMIENTO</vt:lpstr>
      <vt:lpstr>MANTENIMIENTO</vt:lpstr>
      <vt:lpstr>MANTENIMIENTO</vt:lpstr>
      <vt:lpstr>MANTENIMIENTO</vt:lpstr>
      <vt:lpstr>MANTENIMIENTO</vt:lpstr>
      <vt:lpstr>MANTENIMIENTO</vt:lpstr>
      <vt:lpstr>MANTENIMIENTO</vt:lpstr>
      <vt:lpstr>MANTENIMIENTO</vt:lpstr>
      <vt:lpstr>MANTENIMIENTO</vt:lpstr>
      <vt:lpstr>MANTENIMIENTO</vt:lpstr>
      <vt:lpstr>MANTENIMIENTO</vt:lpstr>
      <vt:lpstr>MANTENIMIENTO</vt:lpstr>
      <vt:lpstr>MANTENIMIENTO</vt:lpstr>
      <vt:lpstr>MANTENIMIENTO</vt:lpstr>
      <vt:lpstr>MANTENIMIENTO</vt:lpstr>
      <vt:lpstr>MANTENIMIENTO</vt:lpstr>
      <vt:lpstr>MANTENIMIENTO</vt:lpstr>
      <vt:lpstr>MANTENIMIENTO</vt:lpstr>
      <vt:lpstr>MANTENIMIENTO</vt:lpstr>
      <vt:lpstr>MANTENIMIENTO</vt:lpstr>
      <vt:lpstr>MANTENIMIENTO</vt:lpstr>
      <vt:lpstr>MANTENIMIENTO</vt:lpstr>
      <vt:lpstr>MANTENIMIENTO</vt:lpstr>
      <vt:lpstr>MANTENIMIENTO</vt:lpstr>
      <vt:lpstr>MANTENIMIENTO</vt:lpstr>
      <vt:lpstr>MANTENIMIENTO</vt:lpstr>
      <vt:lpstr>MANTENIMIENTO</vt:lpstr>
      <vt:lpstr>MECÁNICA</vt:lpstr>
      <vt:lpstr>FIN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CURSO DE FORMACIÓN COLOMBIA</dc:title>
  <dc:creator>Benito</dc:creator>
  <cp:lastModifiedBy>Benito</cp:lastModifiedBy>
  <cp:revision>393</cp:revision>
  <dcterms:created xsi:type="dcterms:W3CDTF">2011-05-16T06:12:01Z</dcterms:created>
  <dcterms:modified xsi:type="dcterms:W3CDTF">2011-05-27T06:23:01Z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0x010100B146521249509242A23F7019C85CBDCF</vt:lpwstr>
  </property>
</Properties>
</file>