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8"/>
  </p:notesMasterIdLst>
  <p:handoutMasterIdLst>
    <p:handoutMasterId r:id="rId139"/>
  </p:handoutMasterIdLst>
  <p:sldIdLst>
    <p:sldId id="336" r:id="rId2"/>
    <p:sldId id="706" r:id="rId3"/>
    <p:sldId id="619" r:id="rId4"/>
    <p:sldId id="707" r:id="rId5"/>
    <p:sldId id="620" r:id="rId6"/>
    <p:sldId id="621" r:id="rId7"/>
    <p:sldId id="623" r:id="rId8"/>
    <p:sldId id="653" r:id="rId9"/>
    <p:sldId id="645" r:id="rId10"/>
    <p:sldId id="654" r:id="rId11"/>
    <p:sldId id="646" r:id="rId12"/>
    <p:sldId id="655" r:id="rId13"/>
    <p:sldId id="647" r:id="rId14"/>
    <p:sldId id="708" r:id="rId15"/>
    <p:sldId id="656" r:id="rId16"/>
    <p:sldId id="648" r:id="rId17"/>
    <p:sldId id="657" r:id="rId18"/>
    <p:sldId id="649" r:id="rId19"/>
    <p:sldId id="658" r:id="rId20"/>
    <p:sldId id="650" r:id="rId21"/>
    <p:sldId id="659" r:id="rId22"/>
    <p:sldId id="651" r:id="rId23"/>
    <p:sldId id="709" r:id="rId24"/>
    <p:sldId id="652" r:id="rId25"/>
    <p:sldId id="586" r:id="rId26"/>
    <p:sldId id="730" r:id="rId27"/>
    <p:sldId id="710" r:id="rId28"/>
    <p:sldId id="660" r:id="rId29"/>
    <p:sldId id="717" r:id="rId30"/>
    <p:sldId id="718" r:id="rId31"/>
    <p:sldId id="727" r:id="rId32"/>
    <p:sldId id="723" r:id="rId33"/>
    <p:sldId id="726" r:id="rId34"/>
    <p:sldId id="719" r:id="rId35"/>
    <p:sldId id="722" r:id="rId36"/>
    <p:sldId id="721" r:id="rId37"/>
    <p:sldId id="661" r:id="rId38"/>
    <p:sldId id="662" r:id="rId39"/>
    <p:sldId id="663" r:id="rId40"/>
    <p:sldId id="664" r:id="rId41"/>
    <p:sldId id="665" r:id="rId42"/>
    <p:sldId id="666" r:id="rId43"/>
    <p:sldId id="667" r:id="rId44"/>
    <p:sldId id="669" r:id="rId45"/>
    <p:sldId id="670" r:id="rId46"/>
    <p:sldId id="671" r:id="rId47"/>
    <p:sldId id="770" r:id="rId48"/>
    <p:sldId id="672" r:id="rId49"/>
    <p:sldId id="673" r:id="rId50"/>
    <p:sldId id="674" r:id="rId51"/>
    <p:sldId id="675" r:id="rId52"/>
    <p:sldId id="676" r:id="rId53"/>
    <p:sldId id="677" r:id="rId54"/>
    <p:sldId id="678" r:id="rId55"/>
    <p:sldId id="679" r:id="rId56"/>
    <p:sldId id="680" r:id="rId57"/>
    <p:sldId id="724" r:id="rId58"/>
    <p:sldId id="725" r:id="rId59"/>
    <p:sldId id="681" r:id="rId60"/>
    <p:sldId id="711" r:id="rId61"/>
    <p:sldId id="691" r:id="rId62"/>
    <p:sldId id="692" r:id="rId63"/>
    <p:sldId id="755" r:id="rId64"/>
    <p:sldId id="756" r:id="rId65"/>
    <p:sldId id="757" r:id="rId66"/>
    <p:sldId id="763" r:id="rId67"/>
    <p:sldId id="764" r:id="rId68"/>
    <p:sldId id="761" r:id="rId69"/>
    <p:sldId id="760" r:id="rId70"/>
    <p:sldId id="762" r:id="rId71"/>
    <p:sldId id="767" r:id="rId72"/>
    <p:sldId id="766" r:id="rId73"/>
    <p:sldId id="701" r:id="rId74"/>
    <p:sldId id="768" r:id="rId75"/>
    <p:sldId id="712" r:id="rId76"/>
    <p:sldId id="702" r:id="rId77"/>
    <p:sldId id="744" r:id="rId78"/>
    <p:sldId id="746" r:id="rId79"/>
    <p:sldId id="745" r:id="rId80"/>
    <p:sldId id="747" r:id="rId81"/>
    <p:sldId id="748" r:id="rId82"/>
    <p:sldId id="749" r:id="rId83"/>
    <p:sldId id="703" r:id="rId84"/>
    <p:sldId id="752" r:id="rId85"/>
    <p:sldId id="751" r:id="rId86"/>
    <p:sldId id="704" r:id="rId87"/>
    <p:sldId id="753" r:id="rId88"/>
    <p:sldId id="705" r:id="rId89"/>
    <p:sldId id="741" r:id="rId90"/>
    <p:sldId id="713" r:id="rId91"/>
    <p:sldId id="682" r:id="rId92"/>
    <p:sldId id="683" r:id="rId93"/>
    <p:sldId id="684" r:id="rId94"/>
    <p:sldId id="685" r:id="rId95"/>
    <p:sldId id="731" r:id="rId96"/>
    <p:sldId id="686" r:id="rId97"/>
    <p:sldId id="687" r:id="rId98"/>
    <p:sldId id="688" r:id="rId99"/>
    <p:sldId id="689" r:id="rId100"/>
    <p:sldId id="742" r:id="rId101"/>
    <p:sldId id="754" r:id="rId102"/>
    <p:sldId id="690" r:id="rId103"/>
    <p:sldId id="714" r:id="rId104"/>
    <p:sldId id="528" r:id="rId105"/>
    <p:sldId id="390" r:id="rId106"/>
    <p:sldId id="394" r:id="rId107"/>
    <p:sldId id="493" r:id="rId108"/>
    <p:sldId id="494" r:id="rId109"/>
    <p:sldId id="495" r:id="rId110"/>
    <p:sldId id="410" r:id="rId111"/>
    <p:sldId id="497" r:id="rId112"/>
    <p:sldId id="498" r:id="rId113"/>
    <p:sldId id="499" r:id="rId114"/>
    <p:sldId id="500" r:id="rId115"/>
    <p:sldId id="501" r:id="rId116"/>
    <p:sldId id="502" r:id="rId117"/>
    <p:sldId id="503" r:id="rId118"/>
    <p:sldId id="504" r:id="rId119"/>
    <p:sldId id="505" r:id="rId120"/>
    <p:sldId id="616" r:id="rId121"/>
    <p:sldId id="715" r:id="rId122"/>
    <p:sldId id="533" r:id="rId123"/>
    <p:sldId id="576" r:id="rId124"/>
    <p:sldId id="577" r:id="rId125"/>
    <p:sldId id="578" r:id="rId126"/>
    <p:sldId id="579" r:id="rId127"/>
    <p:sldId id="743" r:id="rId128"/>
    <p:sldId id="716" r:id="rId129"/>
    <p:sldId id="534" r:id="rId130"/>
    <p:sldId id="580" r:id="rId131"/>
    <p:sldId id="582" r:id="rId132"/>
    <p:sldId id="583" r:id="rId133"/>
    <p:sldId id="584" r:id="rId134"/>
    <p:sldId id="585" r:id="rId135"/>
    <p:sldId id="769" r:id="rId136"/>
    <p:sldId id="535" r:id="rId137"/>
  </p:sldIdLst>
  <p:sldSz cx="9144000" cy="6858000" type="screen4x3"/>
  <p:notesSz cx="6805613" cy="99393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6365"/>
    <a:srgbClr val="FF6600"/>
    <a:srgbClr val="0039A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33" autoAdjust="0"/>
    <p:restoredTop sz="94624" autoAdjust="0"/>
  </p:normalViewPr>
  <p:slideViewPr>
    <p:cSldViewPr>
      <p:cViewPr varScale="1">
        <p:scale>
          <a:sx n="73" d="100"/>
          <a:sy n="73" d="100"/>
        </p:scale>
        <p:origin x="-10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handoutMaster" Target="handoutMasters/handout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45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146" Type="http://schemas.openxmlformats.org/officeDocument/2006/relationships/customXml" Target="../customXml/item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58093-841A-4236-A49F-54DB0A4A5736}" type="datetimeFigureOut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7E6B2-8375-4A7C-905C-BE57ADBE35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ABD88-5816-44AE-A319-CE69D5F7C152}" type="datetimeFigureOut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7BB1D-E876-4B09-B552-E3E9FE8331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7FA6-D9CC-456F-9267-C672B22FDBC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 descr="LOGO_DEF_RFEG_ALTA_CMYK.jp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8100392" y="216024"/>
            <a:ext cx="769672" cy="8367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D66D-2B32-4008-881E-E1F28347FF6F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7367-7AF8-4071-87FF-38EF9F5649C1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4B78F-5C55-4D59-B96C-AEE482B4B4B3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518F-1F9D-4334-B98B-E70A1B62091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E0A3-3987-43B8-AB9E-F4E9EA0B6B7F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28CC9-962F-4946-9A87-B87A2D1EBB15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96B-05E0-41F1-AEAB-B8D79A0F3C0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C57E-8F39-433C-BC3E-A88E19D270D4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6370-F548-4293-ADF7-FEE46C0ED316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52F7-5122-4DAE-A12B-6468EC3575A9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D80D5-0EB6-4850-ABB7-E6BBDFB76312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imgurl=http://www.muyinternet.com/wp-content/uploads/2010/06/economia-digital.jpg&amp;imgrefurl=http://www.muyinternet.com/2010/06/30/la-economia-digital-mejora-en-espana-durante-2010&amp;usg=__9lnpxTvdE0SfKUpv5wDU69d4o-c=&amp;h=442&amp;w=430&amp;sz=23&amp;hl=es&amp;start=20&amp;zoom=1&amp;tbnid=Uw7YS_s2DFR9JM:&amp;tbnh=127&amp;tbnw=124&amp;ei=l7IhT8P5EoTqOczEvMgI&amp;prev=/search?q=economia&amp;um=1&amp;hl=es&amp;sa=N&amp;gbv=2&amp;tbm=isch&amp;um=1&amp;itbs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57422" y="571480"/>
            <a:ext cx="1224136" cy="133076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2143116"/>
            <a:ext cx="842968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s-ES_tradnl" sz="40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mejorar el campo y el departamento de mantenimiento ahorrando dinero </a:t>
            </a:r>
            <a:endParaRPr lang="es-E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1200"/>
              </a:spcBef>
            </a:pPr>
            <a:r>
              <a:rPr lang="es-ES" sz="2400" b="1" dirty="0" smtClean="0">
                <a:solidFill>
                  <a:srgbClr val="0039A6"/>
                </a:solidFill>
                <a:latin typeface="+mj-lt"/>
              </a:rPr>
              <a:t>CONFERENCIAS EUROPEAS SOBRE LA GESTIÓN DE CLUBS</a:t>
            </a:r>
          </a:p>
          <a:p>
            <a:pPr algn="ctr">
              <a:spcBef>
                <a:spcPts val="1200"/>
              </a:spcBef>
            </a:pPr>
            <a:r>
              <a:rPr lang="es-ES" sz="2400" b="1" i="1" dirty="0" smtClean="0">
                <a:solidFill>
                  <a:srgbClr val="0039A6"/>
                </a:solidFill>
                <a:latin typeface="+mj-lt"/>
              </a:rPr>
              <a:t>“Ayudando a los Clubs a crecer desde la recesión</a:t>
            </a:r>
            <a:r>
              <a:rPr lang="es-ES" sz="2400" b="1" dirty="0" smtClean="0">
                <a:solidFill>
                  <a:srgbClr val="0039A6"/>
                </a:solidFill>
                <a:latin typeface="+mj-lt"/>
              </a:rPr>
              <a:t>”</a:t>
            </a:r>
          </a:p>
          <a:p>
            <a:pPr algn="r">
              <a:spcBef>
                <a:spcPts val="1200"/>
              </a:spcBef>
            </a:pPr>
            <a:endParaRPr lang="es-ES" sz="2400" b="1" dirty="0" smtClean="0">
              <a:solidFill>
                <a:srgbClr val="0039A6"/>
              </a:solidFill>
              <a:latin typeface="+mj-lt"/>
            </a:endParaRPr>
          </a:p>
          <a:p>
            <a:pPr algn="r">
              <a:spcBef>
                <a:spcPts val="1200"/>
              </a:spcBef>
            </a:pPr>
            <a:r>
              <a:rPr lang="en-US" sz="2000" b="1" dirty="0" smtClean="0">
                <a:solidFill>
                  <a:srgbClr val="616365"/>
                </a:solidFill>
                <a:latin typeface="+mj-lt"/>
              </a:rPr>
              <a:t>Club Managers Association of Europe (CMAE) &amp; </a:t>
            </a:r>
            <a:r>
              <a:rPr lang="es-ES" sz="2000" b="1" dirty="0" smtClean="0">
                <a:solidFill>
                  <a:srgbClr val="616365"/>
                </a:solidFill>
                <a:latin typeface="+mj-lt"/>
              </a:rPr>
              <a:t>Club Manager </a:t>
            </a:r>
            <a:r>
              <a:rPr lang="es-ES" sz="2000" b="1" dirty="0" err="1" smtClean="0">
                <a:solidFill>
                  <a:srgbClr val="616365"/>
                </a:solidFill>
                <a:latin typeface="+mj-lt"/>
              </a:rPr>
              <a:t>Spain</a:t>
            </a:r>
            <a:endParaRPr lang="es-ES" sz="2000" b="1" dirty="0" smtClean="0">
              <a:solidFill>
                <a:srgbClr val="616365"/>
              </a:solidFill>
              <a:latin typeface="+mj-lt"/>
            </a:endParaRPr>
          </a:p>
          <a:p>
            <a:pPr algn="r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latin typeface="+mj-lt"/>
              </a:rPr>
              <a:t>Madrid, 4 de Febrero de 2012 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714356"/>
            <a:ext cx="1000132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 fontScale="92500" lnSpcReduction="10000"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q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la sostenibilidad en campos de golf?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sostenibilidad se apoya en tres bases fundamentales: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 que  un  campo  tenga  éxito = SOSTENIBLE, tienen  que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cumplirse  las  tres  bases fundamentales  puesto  que se  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encuentran INTERRELACIONADAS.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sz="24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de existir una demanda de juego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 permitir  construcción  de campos  de  golf con planes de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viabilidad ficticios o no reales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 asumir  que  la  urbanización  amortizará  la inversión del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campo de golf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7 Marcador de contenido" descr="Cancha e Práctic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428736"/>
            <a:ext cx="7306768" cy="45005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colegios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Coleg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428736"/>
            <a:ext cx="7429552" cy="44291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Bautism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428736"/>
            <a:ext cx="7358114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Pitch&amp;Pu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428736"/>
            <a:ext cx="7572428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Basar  la  inversión  en  la construcción de un campo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Casas-Club  con  inversiones moderadas que no sean el talón </a:t>
            </a: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Aquiles de la gestión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Bajo  número  de  bunkers  y con  poca  pendiente  que  facilite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Variedades cespitosas autóctonas en la zona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El Prat (Casa Club y campo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428736"/>
            <a:ext cx="7429552" cy="43577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Basar  la  inversión  en  la construcción de un campo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Casas-Club  con  inversiones moderadas que no sean el talón </a:t>
            </a: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Aquiles de la gestión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Campos de golf fáciles de mantener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Bajo  número  de  bunkers  y con  poca  pendiente  que  facilite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Variedades cespitosas autóctonas en la zona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9" name="4 Marcador de contenido" descr="IMG_08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428736"/>
            <a:ext cx="7286676" cy="438943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000100" y="50720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Augusta Golf Calatayud, Junio 2011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¿Qué hace la Federación al respecto?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Estudia    en    el    Centro     Nacional     de     Golf    diferentes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metodologías     de    construcción    de     campos    de    golf 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mediante el seguimiento de ensayos técnicos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Fomentar   el   juego   en   superficies   que   visualmente  por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razones   climatológicas   no   son  “verdes”,  pero  que sí  son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pesar de su color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pastizo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marrón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Ejemplos:  El  Bonillo,  Zaragoza,  Alcázar   de   San   Juan,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Calatayud,…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4 Marcador de contenido" descr="Construcció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00174"/>
            <a:ext cx="7072362" cy="44672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¿Qué hace la Federación al respecto?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Estudia    en    el    Centro     Nacional     de     Golf    diferentes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metodologías     de    construcción    de     campos    de    golf 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mediante el seguimiento de ensayos técnicos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Fomentar   el   juego   en   superficies   que   visualmente  por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razones   climatológicas   no   son  “verdes”,  pero  que sí  son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pesar de su color </a:t>
            </a:r>
            <a:r>
              <a:rPr lang="es-ES" sz="24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pastizo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marrón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Ejemplos:  El  Bonillo,  Zaragoza,  Alcázar   de   San   Juan,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Calatayud,…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Marcador de contenido" descr="Color Pastiz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500174"/>
            <a:ext cx="7429552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Será tratada posteriormente en mayor profundidad como un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bloque íntegro en el mantenimiento de campos de golf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400" b="1" dirty="0" smtClean="0">
                <a:solidFill>
                  <a:srgbClr val="0039A6"/>
                </a:solidFill>
              </a:rPr>
              <a:t>El mantenimiento de campos de golf se divide en diferentes áreas que forman el esqueleto principal de su entramado, las cuáles, gestionadas de manera eficiente y dentro de un marco medioambiental, dan lugar a un modelo de mantenimiento económicamente sostenible tan perseguido en estos tiempos. Dichas áreas son:</a:t>
            </a:r>
          </a:p>
          <a:p>
            <a:pPr algn="just"/>
            <a:endParaRPr lang="es-ES" sz="2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N29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57400"/>
            <a:ext cx="4572000" cy="4267200"/>
          </a:xfrm>
          <a:prstGeom prst="rect">
            <a:avLst/>
          </a:prstGeom>
          <a:noFill/>
        </p:spPr>
      </p:pic>
      <p:pic>
        <p:nvPicPr>
          <p:cNvPr id="17411" name="Picture 3" descr="Imagen 0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575"/>
            <a:ext cx="4572000" cy="4267200"/>
          </a:xfrm>
          <a:prstGeom prst="rect">
            <a:avLst/>
          </a:prstGeom>
          <a:noFill/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0" y="0"/>
            <a:ext cx="9144000" cy="2057400"/>
          </a:xfrm>
          <a:prstGeom prst="flowChartProcess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572000" y="0"/>
            <a:ext cx="4572000" cy="2057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476250"/>
            <a:ext cx="441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24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PRINCIPALES FACTORES EN EL MANTENIMIENTO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2286000" y="3505200"/>
            <a:ext cx="4648200" cy="1066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2000" b="1" i="1" dirty="0">
                <a:solidFill>
                  <a:srgbClr val="61636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MANTENIMIENTO</a:t>
            </a:r>
            <a:endParaRPr lang="en-US" sz="2000" dirty="0">
              <a:solidFill>
                <a:srgbClr val="616365"/>
              </a:solidFill>
              <a:latin typeface="Humanst521 BT" pitchFamily="34" charset="0"/>
            </a:endParaRP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28596" y="2357430"/>
            <a:ext cx="25765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MEDIO AMBIENTE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-714412" y="5500702"/>
            <a:ext cx="38862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MAQUINARIA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292725" y="5229225"/>
            <a:ext cx="365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RIEGO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RECURSOS HUMANOS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257800" y="4652963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FERTILIZACION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0" y="4929198"/>
            <a:ext cx="46831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TRATAMIENTOS FITOSANITARIOS</a:t>
            </a:r>
            <a:endParaRPr lang="en-US" sz="2000" b="1" dirty="0">
              <a:solidFill>
                <a:srgbClr val="0039A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Real </a:t>
            </a:r>
            <a:r>
              <a:rPr lang="en-US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Federación</a:t>
            </a:r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 </a:t>
            </a:r>
            <a:r>
              <a:rPr lang="en-US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Española</a:t>
            </a:r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 de Golf </a:t>
            </a:r>
            <a:endParaRPr lang="es-ES" sz="1400" b="1" i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24" name="Picture 16" descr="DSCN18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2057400"/>
          </a:xfrm>
          <a:prstGeom prst="rect">
            <a:avLst/>
          </a:prstGeom>
          <a:noFill/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286380" y="2214554"/>
            <a:ext cx="33575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LABORES CULTURALES</a:t>
            </a:r>
            <a:endParaRPr lang="en-US" sz="2000" b="1" dirty="0">
              <a:solidFill>
                <a:srgbClr val="0039A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1.0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Labores culturales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  <a:endParaRPr lang="es-ES" sz="8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Actuaciones  para  mantener  el  campo  de golf en unas condiciones óptimas 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para el juego. Pueden ser: 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Primarias: enfocadas  en  mantener  la   calidad   del  césped  (siega, riego  y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fertilización)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endParaRPr lang="es-ES" sz="8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Secundarias: enfocadas en mantener la calidad y salud  de  la  planta pero a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medio / largo   plazo  interfiriendo   en  otros   aspectos   del   campo (suelo,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perfil, infiltración, </a:t>
            </a:r>
            <a:r>
              <a:rPr lang="es-ES" sz="8000" b="1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  <a:endParaRPr lang="es-ES" sz="8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Siega</a:t>
            </a: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Aireación o pinchado: macizo o hueco</a:t>
            </a: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Spiking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Slicing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Verticado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Recebo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70C0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Labor cultural primaria a la que se dedica mayor número de horas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 importante realizar esta labor con la FRECUENCIA adecuada: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Densidad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directamente al juego: rodadura de la bola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Una  buena  rutina de corte en frecuencia y dirección ayudará a reducir la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anchura  de  la   hoja, obteniendo   menor   superficie   de   rozamiento  y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mejorando dicha rodada en uniformidad y velocidad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Ayuda a eliminar parte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áerea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limpieza del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eliminación de rocío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17" name="1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214678" y="3000372"/>
            <a:ext cx="4929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solidFill>
                  <a:srgbClr val="FF6600"/>
                </a:solidFill>
              </a:rPr>
              <a:t>La planta podrá competir frente a agentes invasivos (malas hierbas, hongos,…) ahorrando en tratamientos fitosanitarios, fertilización, labores, </a:t>
            </a:r>
            <a:r>
              <a:rPr lang="es-ES" sz="1400" b="1" dirty="0" err="1" smtClean="0">
                <a:solidFill>
                  <a:srgbClr val="FF6600"/>
                </a:solidFill>
              </a:rPr>
              <a:t>etc</a:t>
            </a:r>
            <a:r>
              <a:rPr lang="es-ES" sz="1400" b="1" dirty="0" smtClean="0">
                <a:solidFill>
                  <a:srgbClr val="FF6600"/>
                </a:solidFill>
              </a:rPr>
              <a:t>…</a:t>
            </a:r>
            <a:endParaRPr lang="es-ES" sz="1400" b="1" dirty="0">
              <a:solidFill>
                <a:srgbClr val="FF6600"/>
              </a:solidFill>
            </a:endParaRPr>
          </a:p>
        </p:txBody>
      </p:sp>
      <p:sp>
        <p:nvSpPr>
          <p:cNvPr id="23" name="22 Flecha a la derecha con bandas"/>
          <p:cNvSpPr/>
          <p:nvPr/>
        </p:nvSpPr>
        <p:spPr>
          <a:xfrm>
            <a:off x="2285984" y="3071810"/>
            <a:ext cx="785818" cy="484632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24" name="23 Flecha curvada hacia la derecha"/>
          <p:cNvSpPr/>
          <p:nvPr/>
        </p:nvSpPr>
        <p:spPr>
          <a:xfrm>
            <a:off x="714348" y="442913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  <p:pic>
        <p:nvPicPr>
          <p:cNvPr id="9" name="8 Imagen" descr="IMG_16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643050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  <p:pic>
        <p:nvPicPr>
          <p:cNvPr id="9" name="8 Imagen" descr="IMG_16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643050"/>
            <a:ext cx="5929354" cy="4572032"/>
          </a:xfrm>
          <a:prstGeom prst="rect">
            <a:avLst/>
          </a:prstGeom>
        </p:spPr>
      </p:pic>
      <p:pic>
        <p:nvPicPr>
          <p:cNvPr id="8" name="7 Imagen" descr="Sin títul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2071678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715404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  <a:endParaRPr lang="es-ES" sz="3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 su vez posee efectos negativos: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Puerta de entrada a infecciones fúngicas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Reducción del sistema radicular, afectando directamente por stress hídrico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Regla del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1/3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Compactación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Abrasión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altura de corte siempre dependerá de la especie cespitosa establecida y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 época del año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Los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se siegan a alturas comprendidas entre 2´5 mm. y 4 mm.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2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2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Bermuda,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Paspalum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,…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17" name="16 Flecha curvada hacia la derecha"/>
          <p:cNvSpPr/>
          <p:nvPr/>
        </p:nvSpPr>
        <p:spPr>
          <a:xfrm>
            <a:off x="642910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Flecha curvada hacia la derecha"/>
          <p:cNvSpPr/>
          <p:nvPr/>
        </p:nvSpPr>
        <p:spPr>
          <a:xfrm>
            <a:off x="642910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507207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714348" y="550070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642910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Flecha curvada hacia la derecha"/>
          <p:cNvSpPr/>
          <p:nvPr/>
        </p:nvSpPr>
        <p:spPr>
          <a:xfrm>
            <a:off x="642910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IMG_1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5815375" cy="43435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IMG_1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5815375" cy="4343583"/>
          </a:xfrm>
          <a:prstGeom prst="rect">
            <a:avLst/>
          </a:prstGeom>
        </p:spPr>
      </p:pic>
      <p:pic>
        <p:nvPicPr>
          <p:cNvPr id="8" name="7 Imagen" descr="Sin títul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071678"/>
            <a:ext cx="5786478" cy="43577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  <a:endParaRPr lang="es-ES" sz="28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6" name="5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714348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857224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857224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857224" y="621508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3857620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3857620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3857620" y="621508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dirty="0" smtClean="0">
                <a:solidFill>
                  <a:srgbClr val="616365"/>
                </a:solidFill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THAT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2857496"/>
            <a:ext cx="5000660" cy="3357586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1857356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/Pinchado</a:t>
            </a: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</a:rPr>
              <a:t>             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22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Estrella de 4 puntas"/>
          <p:cNvSpPr/>
          <p:nvPr/>
        </p:nvSpPr>
        <p:spPr>
          <a:xfrm>
            <a:off x="928662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928662" y="592933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928662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928662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928662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928662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● 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● Se deja una cavidad o agujero sobre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Aumentando la porosidad del suelo además se logra: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Esquema del proceso de aireación en hueco: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9" name="8 Imagen" descr="pincha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También, con el Pinchado: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857224" y="385762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1" name="10 Imagen" descr="black lay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4429132"/>
            <a:ext cx="3567113" cy="2256567"/>
          </a:xfrm>
          <a:prstGeom prst="rect">
            <a:avLst/>
          </a:prstGeom>
        </p:spPr>
      </p:pic>
      <p:sp>
        <p:nvSpPr>
          <p:cNvPr id="12" name="11 Flecha derecha"/>
          <p:cNvSpPr/>
          <p:nvPr/>
        </p:nvSpPr>
        <p:spPr>
          <a:xfrm rot="10800000">
            <a:off x="5143504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24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24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4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Más"/>
          <p:cNvSpPr/>
          <p:nvPr/>
        </p:nvSpPr>
        <p:spPr>
          <a:xfrm>
            <a:off x="857224" y="2643182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Más"/>
          <p:cNvSpPr/>
          <p:nvPr/>
        </p:nvSpPr>
        <p:spPr>
          <a:xfrm>
            <a:off x="857224" y="3000372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Más"/>
          <p:cNvSpPr/>
          <p:nvPr/>
        </p:nvSpPr>
        <p:spPr>
          <a:xfrm>
            <a:off x="857224" y="342900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Más"/>
          <p:cNvSpPr/>
          <p:nvPr/>
        </p:nvSpPr>
        <p:spPr>
          <a:xfrm>
            <a:off x="857224" y="385762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Menos"/>
          <p:cNvSpPr/>
          <p:nvPr/>
        </p:nvSpPr>
        <p:spPr>
          <a:xfrm>
            <a:off x="857224" y="4643446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857224" y="5000636"/>
            <a:ext cx="357190" cy="42862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857224" y="5357826"/>
            <a:ext cx="357190" cy="42862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anu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0" y="428601"/>
          <a:ext cx="7715307" cy="60722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164"/>
                <a:gridCol w="636332"/>
                <a:gridCol w="602762"/>
                <a:gridCol w="658118"/>
                <a:gridCol w="569164"/>
                <a:gridCol w="822111"/>
                <a:gridCol w="758901"/>
                <a:gridCol w="687731"/>
                <a:gridCol w="1083005"/>
                <a:gridCol w="1328019"/>
              </a:tblGrid>
              <a:tr h="150005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" name="9 Imagen" descr="maciz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4357694"/>
            <a:ext cx="4171950" cy="23574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Otros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étodos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Aireación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v"/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slicing gree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571876"/>
            <a:ext cx="3500462" cy="2857500"/>
          </a:xfrm>
          <a:prstGeom prst="rect">
            <a:avLst/>
          </a:prstGeom>
        </p:spPr>
      </p:pic>
      <p:pic>
        <p:nvPicPr>
          <p:cNvPr id="8" name="Imagen 6" descr="sli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571876"/>
            <a:ext cx="350046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Buena labor para paliar problemas de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9" name="8 Imagen" descr="water inje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286124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Incorpora arena directamente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14324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Escarificado o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Extraen parte de la capa de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857224" y="3429000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3857628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Picture 2" descr="RFEG ago-090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357694"/>
            <a:ext cx="3000396" cy="233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RFEG ago-0900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357694"/>
            <a:ext cx="350046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Grooming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2" name="Picture 2" descr="IMGP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00438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Flecha derecha"/>
          <p:cNvSpPr/>
          <p:nvPr/>
        </p:nvSpPr>
        <p:spPr>
          <a:xfrm rot="10800000">
            <a:off x="5143504" y="557214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29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29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</a:rPr>
              <a:t>              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29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Flecha curvada hacia la derecha"/>
          <p:cNvSpPr/>
          <p:nvPr/>
        </p:nvSpPr>
        <p:spPr>
          <a:xfrm>
            <a:off x="857224" y="228599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857224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928662" y="350043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928662" y="592933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928662" y="392906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928662" y="550070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928662" y="428625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928662" y="507207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928662" y="471488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786322"/>
            <a:ext cx="2933700" cy="18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IMG_04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4786322"/>
            <a:ext cx="2928958" cy="1857387"/>
          </a:xfrm>
          <a:prstGeom prst="rect">
            <a:avLst/>
          </a:prstGeom>
        </p:spPr>
      </p:pic>
      <p:sp>
        <p:nvSpPr>
          <p:cNvPr id="8" name="7 Flecha curvada hacia la derecha"/>
          <p:cNvSpPr/>
          <p:nvPr/>
        </p:nvSpPr>
        <p:spPr>
          <a:xfrm>
            <a:off x="857224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857224" y="292893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92893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7 Imagen" descr="cana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3571876"/>
            <a:ext cx="3857652" cy="3071834"/>
          </a:xfrm>
          <a:prstGeom prst="rect">
            <a:avLst/>
          </a:prstGeom>
        </p:spPr>
      </p:pic>
      <p:sp>
        <p:nvSpPr>
          <p:cNvPr id="9" name="8 Flecha derecha"/>
          <p:cNvSpPr/>
          <p:nvPr/>
        </p:nvSpPr>
        <p:spPr>
          <a:xfrm rot="10800000">
            <a:off x="7143768" y="257174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7215206" y="3071810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>
            <a:off x="3857620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derecha"/>
          <p:cNvSpPr/>
          <p:nvPr/>
        </p:nvSpPr>
        <p:spPr>
          <a:xfrm rot="10800000">
            <a:off x="5357818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Adaptar el programa de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22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22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</a:rPr>
              <a:t>     -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J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uega un papel importante reduciendo costes mantenimiento en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velocidad de la bola es similar entre un: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Green segado a 3 mm.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Green segado a 4 mm. y rulado 3 veces por semana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egando a mayor altura se mejora la salud de la planta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La planta se hace más resistente a periodos de stress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428625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Beneficios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 el contacto semilla-suelo en nuevas plantaciones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Superficie más uniforme =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smoothness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Aumenta la velocidad de la bola en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Reduce la aparición de enfermedades y otros agentes: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Dollar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4 Imagen" descr="RollingGreens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4500570"/>
            <a:ext cx="3162989" cy="2106612"/>
          </a:xfrm>
          <a:prstGeom prst="rect">
            <a:avLst/>
          </a:prstGeom>
        </p:spPr>
      </p:pic>
      <p:pic>
        <p:nvPicPr>
          <p:cNvPr id="6" name="5 Imagen" descr="roll_spik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429132"/>
            <a:ext cx="3143272" cy="21623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2200" b="1" i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200" b="1" i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2.0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Riego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61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Factores determinantes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Sistemas de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Conclusión</a:t>
            </a:r>
          </a:p>
          <a:p>
            <a:pPr marL="990600" lvl="1" indent="-533400" algn="l">
              <a:buClr>
                <a:schemeClr val="tx1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climatología en España hace imprescindible el riego        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Garantizar la calidad necesaria para la práctica del golf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uso del agua para riego provoca un impacto: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Ambiental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Social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Político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Económico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 una percepción negativa social injustificada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Gran partida en el presupuesto total de mantenimiento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Mayor a partir de ahora: uso obligatorio de aguas residuales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785786" y="542926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 60%  del  éxito  de  un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 el manejo adecuado del sistema de 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riego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necesario para: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Suministrar los niveles de humedad constante necesarios para el desarrollo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Disolver aplicaciones de productos fitosanitarios y fertilizantes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Lavado de sales (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flush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up)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Bajar altas temperaturas  de  la  superficie  del  césped  mediante  riegos  de </a:t>
            </a:r>
          </a:p>
          <a:p>
            <a:pPr lvl="0" algn="l">
              <a:spcBef>
                <a:spcPts val="0"/>
              </a:spcBef>
            </a:pP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refresco (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Syringe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spcBef>
                <a:spcPct val="50000"/>
              </a:spcBef>
              <a:buClr>
                <a:srgbClr val="616365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 han de tomar las medidas necesarias para asegurar un riego razonable, eficiente y efectivo.”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357298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principios del riego son cuatro: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depth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el agua debe llegar a la zona radicular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aplicación del agua en el momento de mayores necesidades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Riegos nocturnos            Menor ETP, calor, viento, interferencia jugadores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partiendo de un buen diseño habrá mayor eficiencia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No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evitar pérdidas por evaporación, mala nivelación,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mayoría de los casos:</a:t>
            </a:r>
          </a:p>
          <a:p>
            <a:pPr>
              <a:spcBef>
                <a:spcPts val="1200"/>
              </a:spcBef>
              <a:buClr>
                <a:srgbClr val="0039A6"/>
              </a:buClr>
            </a:pPr>
            <a:r>
              <a:rPr lang="es-ES_tradnl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“Será más efectivo riegos de menos cantidad frecuentemente, que riegos de más cantidad distanciados en el tiempo.”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a la derecha con bandas"/>
          <p:cNvSpPr/>
          <p:nvPr/>
        </p:nvSpPr>
        <p:spPr>
          <a:xfrm>
            <a:off x="3143240" y="3500438"/>
            <a:ext cx="500066" cy="214314"/>
          </a:xfrm>
          <a:prstGeom prst="stripedRightArrow">
            <a:avLst>
              <a:gd name="adj1" fmla="val 50000"/>
              <a:gd name="adj2" fmla="val 47305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determinantes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Superficie a regar y orografía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Clima: Precipitaciones, Temperatura, Humedad relativa, Viento, 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Flora: zonas ajardinadas, arboleda, arbustivas,…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Especie cespitosa cultivada:</a:t>
            </a: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Elección de la especie y variedad adaptada a la zona climática (autóctona)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Conocer sus requerimientos y necesidades hídricas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Manejo de la especie en el clima donde está establecida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Estación meteorológica = ET + Kc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26" name="Picture 2" descr="IMG_13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26" name="Picture 2" descr="IMG_13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14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64305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determinantes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Suelo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Agua</a:t>
            </a: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Cantidad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Calidad/Tipo de agua: residuales, desalinizadas, 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Almacenamiento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Análisis periódicos</a:t>
            </a:r>
          </a:p>
          <a:p>
            <a:pPr lvl="0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Diseño</a:t>
            </a:r>
          </a:p>
          <a:p>
            <a:pPr algn="l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Dimensionamiento de la tubería: radio de aspersores, tiempo de riego, etc..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Cobertura, triangulación aspersores, Eficiencia, Bombeo,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Automatización, informatización de los sistemas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Revisiones y Auditorías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Programación de riego</a:t>
            </a:r>
          </a:p>
          <a:p>
            <a:pPr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Uso de mangueras: ¿porque usarlas?</a:t>
            </a:r>
          </a:p>
          <a:p>
            <a:pPr algn="l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Personalizar   cada   aspersor   del   campo informáticamente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Uso de nuevas tecnologías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Planos,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Autocad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Sensores de humedad/Conductividad,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650085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650085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 descr="1BJDg8r98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1538" y="1643050"/>
            <a:ext cx="6500858" cy="464347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buen diseño de riego reducirá el consumo de agua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Mayor eficiencia hídrica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de: pérdidas, auditorías de riego, calidades de las aguas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 hídrico según las necesidades de la planta (ET)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En definitiva, una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buena gestión del agua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Esta gestión proporcionará: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Valor estético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Valor funcional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" name="9 Imagen" descr="Sin títul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428736"/>
            <a:ext cx="6819926" cy="44377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3.0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Maquinaria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76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Maquinaria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Inversión en maquinaria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3. Protocolo actuación diaria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642910" y="2571744"/>
            <a:ext cx="7602535" cy="2714644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“¿Cuándo y cómo es posible ahorrar dinero en la gestión del parque de maquinaria? </a:t>
            </a:r>
            <a:endParaRPr lang="es-ES" sz="28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Existen  diversos  parámetros cuantificables que son de vital importancia a la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hora de elegir la maquinaria de un campo de golf: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Orografía del campo, número de trabajadores, presupuestos,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elección adecuada de la maquinaria facilitará el trabajo, el mantenimiento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la misma y supondrá a la postre un ahorre económico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Como en las demás áreas a tratar en mantenimiento, una labor de formación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la plantilla es vital para alargar la vida útil del parque de maquinaria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 figura  del  mecánico  y  herramientas adecuadas (rectificadora, elevador,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 son vitales en un campo de golf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85749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357298"/>
            <a:ext cx="6309842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357298"/>
            <a:ext cx="6309842" cy="4712907"/>
          </a:xfrm>
          <a:prstGeom prst="rect">
            <a:avLst/>
          </a:prstGeom>
        </p:spPr>
      </p:pic>
      <p:pic>
        <p:nvPicPr>
          <p:cNvPr id="8" name="6 Marcador de contenido" descr="shilleagh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1571" y="1571612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Inversión en maquinaria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 debe diferenciar entre: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Inicial: campos nuevos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Renovación: una vez agotada la vida útil de cada máquina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Dependerá del presupuesto de cada club, orografía, nº empleados,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formación de la plantilla y labores culturales a realizar son importantes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 un umbral económico: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Rentabilidad entre reparar una máquina vs. adquisición una nueva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85786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857224" y="485776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actuación diaria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Revisión diaria de cada máquina antes de comenzar las labores: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Atención durante la realización de las tareas: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Estacionamiento con puesta a punto para próximo uso: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Lavado de la máquina tras su uso para evitar corrosiones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Repostaje: control del consumo individual por máquina y trabajador</a:t>
            </a:r>
            <a:endParaRPr lang="es-ES" sz="28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1)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2)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357298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357298"/>
            <a:ext cx="6283876" cy="4712907"/>
          </a:xfrm>
          <a:prstGeom prst="rect">
            <a:avLst/>
          </a:prstGeom>
        </p:spPr>
      </p:pic>
      <p:pic>
        <p:nvPicPr>
          <p:cNvPr id="8" name="6 Marcador de contenido" descr="shilleagh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1571" y="1571612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Courier New" pitchFamily="49" charset="0"/>
              <a:buChar char="o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 pesar de ser tratada en Labores culturales, la siega está correlacionada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manera muy importante en este apartado (calidad en el corte)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 correcto   mantenimiento  y   funcionamiento  de  la maquinaria  reducirá 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durante la  siega, lesiones  en  la planta, puerta de entrada de enfermedades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  adecuada   rutina   de   siega    de    las   diferentes    áreas    del   campo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proporcionará reducción de costes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1571612"/>
            <a:ext cx="6498191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285860"/>
            <a:ext cx="6498191" cy="4712907"/>
          </a:xfrm>
          <a:prstGeom prst="rect">
            <a:avLst/>
          </a:prstGeom>
        </p:spPr>
      </p:pic>
      <p:pic>
        <p:nvPicPr>
          <p:cNvPr id="6" name="Picture 4" descr="david cortan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142976" y="1571612"/>
            <a:ext cx="6500858" cy="471490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 buen   mecánico, formado  e  instruido en   la  maquinaria  específica  de 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campos  de  golf  es, junto  al encargado de riego, la persona más importante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dentro  de  la  plantilla de un campo de golf, y que a la postre, nos reducirá la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partida de gastos en maquinaria por su buen hacer.</a:t>
            </a:r>
          </a:p>
          <a:p>
            <a:pPr algn="just"/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Auditoría de maquinaria: piezas en stock, pedidos,…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Verificación de la altura de corte (diario en máquinas de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4.0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Fertilización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91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00FF00"/>
                </a:solidFill>
              </a:rPr>
              <a:t>      </a:t>
            </a:r>
            <a:r>
              <a:rPr lang="es-ES" sz="2000" dirty="0" smtClean="0">
                <a:solidFill>
                  <a:srgbClr val="FF6600"/>
                </a:solidFill>
              </a:rPr>
              <a:t>Sodio (</a:t>
            </a:r>
            <a:r>
              <a:rPr lang="es-ES" sz="2000" dirty="0" err="1" smtClean="0">
                <a:solidFill>
                  <a:srgbClr val="FF6600"/>
                </a:solidFill>
              </a:rPr>
              <a:t>Na</a:t>
            </a:r>
            <a:r>
              <a:rPr lang="es-ES" sz="2000" dirty="0" smtClean="0">
                <a:solidFill>
                  <a:srgbClr val="FF6600"/>
                </a:solidFill>
              </a:rPr>
              <a:t>)           Silicio (Si)               Cobalto (Co)</a:t>
            </a:r>
            <a:endParaRPr lang="es-ES" sz="20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absorbidos  en  mayor cantidad por la planta (N, P, K,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primarios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secundarios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absorbidos en cantidades mínimas por la planta (Fe,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Cu, Zn, Mn, Mo, B y Cl)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96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00100" y="378619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00100" y="335756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2000" u="sng" dirty="0" smtClean="0">
                <a:solidFill>
                  <a:srgbClr val="616365"/>
                </a:solidFill>
              </a:rPr>
              <a:t>: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Analítica de suelos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Conocer el estado de la planta anualmente</a:t>
            </a:r>
          </a:p>
          <a:p>
            <a:pPr algn="l">
              <a:spcBef>
                <a:spcPts val="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especies cespitosas para ver sus necesidades</a:t>
            </a:r>
          </a:p>
          <a:p>
            <a:pPr algn="l">
              <a:spcBef>
                <a:spcPts val="6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Especies autóctonas se adaptarán mejor y con menores necesidades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Trafico: campeonatos,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greenfees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Fijar objetivos: estatus del club, número de salidas,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Elaboración de un programa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Seguimiento y control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1142976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114297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500306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4572008"/>
            <a:ext cx="4286250" cy="2071702"/>
          </a:xfrm>
          <a:prstGeom prst="rect">
            <a:avLst/>
          </a:prstGeom>
        </p:spPr>
      </p:pic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1" y="214288"/>
          <a:ext cx="8572559" cy="64294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6764"/>
                <a:gridCol w="1459159"/>
                <a:gridCol w="1550357"/>
                <a:gridCol w="1428759"/>
                <a:gridCol w="1428760"/>
                <a:gridCol w="1428760"/>
              </a:tblGrid>
              <a:tr h="40183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05057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 y pH 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vs. Abonado foliar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  elección   del    material    adecuado   supondrá   un   ahorro   en  costes 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directamente, e indirectamente en labores en el campo: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Abonos de lenta liberación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Abonos agrícolas: evitar picos de crecimiento, descontrol en la siega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crecimiento: densidad,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colchón,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Labores culturales: siega, aireación,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adecuado  uso  de  fertilizantes  reduce  el  consumo  de  combustible  al 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establecer   mayor   control   sobre  el crecimiento de la planta y  por tanto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la siega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Aportar  las  dosis  necesarias  de  nutrientes  basándonos en analíticas de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suelos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Buffering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lagos, abonos lenta liberación,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4 Marcador de contenido" descr="IMG_07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4429132"/>
            <a:ext cx="3194938" cy="21812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5.0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Tratamientos Fitosanitarios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104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 buen  mantenimiento  no  siempre   deja   exenta   de  enfermedades,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Insecticidas: 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LA JARRA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incompatibilidades en la mezcla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Mezclar todas las materias activas en un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Observar: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Formación de agregados                 Separación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Aumento de temperatura               Deposición de materia activa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en mezcla                                            en el fondo del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Esperar 15 minutos y comprobar de nuevo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Si se encuentra alguna de estas reacciones = incompatibilidad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Aplicar sobre una pequeña zona para observar cualquier daño</a:t>
            </a: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435768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4357686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7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358246" cy="5500702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  <a:endParaRPr lang="es-ES" sz="4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29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 necesarios  para  el   desarrollo  de  una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9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y/o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00034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00034" y="442913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00034" y="492919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00034" y="535782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00034" y="578645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5720" y="184262"/>
          <a:ext cx="8501118" cy="6484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853"/>
                <a:gridCol w="1416853"/>
                <a:gridCol w="1416853"/>
                <a:gridCol w="1416853"/>
                <a:gridCol w="1416853"/>
                <a:gridCol w="1416853"/>
              </a:tblGrid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6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5000660" cy="375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7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714620"/>
            <a:ext cx="5000659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8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286808" cy="557214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3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22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→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Características generales: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→ Alto coeficiente de adsorción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286808" cy="52863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Modo de actuación: 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Recomendaciones: 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iento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i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“El mejor fitosanitario es el que no se aplica”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Realización de buenas prácticas culturales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Diagnóstico  de  la  enfermedad, plaga  (ciclos)  o  agentes  dañinos para la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correcta elección de la materia activa que pueda combatirlos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+ D + I : Humectantes, lucha biológica,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Uso   de   las   medidas   protectoras   y   equipamiento adecuado para una 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correcta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6.0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Medio Ambiente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122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Económicas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Ambientales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Sociales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3 Imagen" descr="20080531202149-sostenibilid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71802" y="3500438"/>
            <a:ext cx="4464050" cy="3016250"/>
          </a:xfrm>
          <a:prstGeom prst="rect">
            <a:avLst/>
          </a:prstGeom>
          <a:noFill/>
          <a:ln/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714348" y="328612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714348" y="364331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Económicas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automática de la innovación y productividad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costes en gestión de residuos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costes en primas de seguros 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Minimiza riesgo en litigios y sanciones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Mejora en acceso a subvenciones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Disminución de riesgos laborales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Diferenciación de la competencia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78605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10" descr="ANd9GcTs5Z4h6PjCDJD3cNMhK7xqFnlMhT8IdcrRymZN7eK29_D_R8gOQd8T2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571876"/>
            <a:ext cx="2428892" cy="2251936"/>
          </a:xfrm>
          <a:prstGeom prst="rect">
            <a:avLst/>
          </a:prstGeom>
          <a:noFill/>
        </p:spPr>
      </p:pic>
      <p:pic>
        <p:nvPicPr>
          <p:cNvPr id="12" name="11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3195795"/>
            <a:ext cx="228787" cy="183030"/>
          </a:xfrm>
          <a:prstGeom prst="rect">
            <a:avLst/>
          </a:prstGeom>
        </p:spPr>
      </p:pic>
      <p:pic>
        <p:nvPicPr>
          <p:cNvPr id="13" name="12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5196060"/>
            <a:ext cx="228787" cy="183030"/>
          </a:xfrm>
          <a:prstGeom prst="rect">
            <a:avLst/>
          </a:prstGeom>
        </p:spPr>
      </p:pic>
      <p:pic>
        <p:nvPicPr>
          <p:cNvPr id="14" name="13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8" y="4838869"/>
            <a:ext cx="228787" cy="183030"/>
          </a:xfrm>
          <a:prstGeom prst="rect">
            <a:avLst/>
          </a:prstGeom>
        </p:spPr>
      </p:pic>
      <p:pic>
        <p:nvPicPr>
          <p:cNvPr id="15" name="14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9" y="4553116"/>
            <a:ext cx="228787" cy="183030"/>
          </a:xfrm>
          <a:prstGeom prst="rect">
            <a:avLst/>
          </a:prstGeom>
        </p:spPr>
      </p:pic>
      <p:pic>
        <p:nvPicPr>
          <p:cNvPr id="16" name="15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3481548"/>
            <a:ext cx="228787" cy="183030"/>
          </a:xfrm>
          <a:prstGeom prst="rect">
            <a:avLst/>
          </a:prstGeom>
        </p:spPr>
      </p:pic>
      <p:pic>
        <p:nvPicPr>
          <p:cNvPr id="17" name="16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8" y="3838737"/>
            <a:ext cx="228787" cy="183030"/>
          </a:xfrm>
          <a:prstGeom prst="rect">
            <a:avLst/>
          </a:prstGeom>
        </p:spPr>
      </p:pic>
      <p:pic>
        <p:nvPicPr>
          <p:cNvPr id="18" name="17 Imagen" descr="dollar_symbo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4143380"/>
            <a:ext cx="221930" cy="2219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92975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Ambientales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Minimizar impactos ambientales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Minimizar riesgos asociados a situaciones accidentales</a:t>
            </a:r>
            <a:endParaRPr lang="es-ES" sz="2000" dirty="0" smtClean="0"/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Mejora en gestión de recursos y residuos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Biodiversidad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3 Imagen" descr="sostenibilid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43306" y="4714884"/>
            <a:ext cx="2428892" cy="174849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92975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Sociales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sostenible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Sincronización con Europa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endParaRPr lang="es-ES" sz="2000" dirty="0" smtClean="0"/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culturas-hibrida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4357694"/>
            <a:ext cx="3238496" cy="2315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5725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Ahorro económico = ahorro en impacto ambiental = cambio opinión pública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Creer en las certificaciones y todos los esfuerzos que hay detrás</a:t>
            </a: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paso más: Evaluación Ambiental Estratégica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7.0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Recursos Humanos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129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formación y educación del personal del campo de golf en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relación  a   temas  medioambientales: gestión  de  residuos,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medidas de protección, concienciación, </a:t>
            </a:r>
            <a:r>
              <a:rPr lang="es-ES" sz="26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re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025" y="1928803"/>
            <a:ext cx="5757903" cy="37147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Siguiendo las pautas anteriores y contando con los servicios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 un   </a:t>
            </a:r>
            <a:r>
              <a:rPr lang="es-ES" sz="26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con    una   formación   y  experiencia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contrastada  se  logrará  un  medio SOSTENIBLE, mediante la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aplicación  de  las  mejores  técnicas   y   prácticas  culturales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manteniendo  un compromiso medioambiental que asegure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dicho objetivo</a:t>
            </a:r>
            <a:endParaRPr lang="es-ES" sz="26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re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1428736"/>
            <a:ext cx="4839925" cy="3357587"/>
          </a:xfrm>
          <a:prstGeom prst="rect">
            <a:avLst/>
          </a:prstGeom>
        </p:spPr>
      </p:pic>
      <p:pic>
        <p:nvPicPr>
          <p:cNvPr id="6" name="5 Imagen" descr="Zona de Gestión de residuos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2857496"/>
            <a:ext cx="4857784" cy="33575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¿De que forma interviene la Federación?</a:t>
            </a:r>
          </a:p>
          <a:p>
            <a:pPr algn="just"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   de   encargados   en   el   CNG (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Anfitauro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Torrejón  de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Ardoz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El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RACE,  Manises,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Convenio con la AEdG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Liderar    el    Benchmarking    con    la  R&amp;A,   mejores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Miembro del GCC de la EGA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5725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Apostar por la formación es apostar por el ahorro económico 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plantilla que 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sienta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campo repercutirá en la presentación del mismo</a:t>
            </a: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 educación, el  respeto  y  la  puntualidad  serán,  junto  con   la  formación </a:t>
            </a:r>
          </a:p>
          <a:p>
            <a:pPr lvl="0"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técnica, el mayor activo de un campo de golf</a:t>
            </a:r>
          </a:p>
          <a:p>
            <a:pPr lvl="0" algn="just">
              <a:spcBef>
                <a:spcPts val="1200"/>
              </a:spcBef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136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331640" y="5805264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solidFill>
                  <a:srgbClr val="0039A6"/>
                </a:solidFill>
              </a:rPr>
              <a:t>C/ Arroyo del Monte, 5  -  28035 Madrid  -  Tel. (34) 91 376 91 30  -  Fax (34) 91 556 32 90 </a:t>
            </a:r>
          </a:p>
          <a:p>
            <a:pPr algn="ctr"/>
            <a:r>
              <a:rPr lang="es-ES" sz="1400" dirty="0" smtClean="0">
                <a:solidFill>
                  <a:srgbClr val="0039A6"/>
                </a:solidFill>
              </a:rPr>
              <a:t>rfegolf@rfegolf.es   -  www.rfegolf.es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42976" y="2214554"/>
            <a:ext cx="7143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B04CDAA-56B8-441A-9780-BF40229B08F2}"/>
</file>

<file path=customXml/itemProps2.xml><?xml version="1.0" encoding="utf-8"?>
<ds:datastoreItem xmlns:ds="http://schemas.openxmlformats.org/officeDocument/2006/customXml" ds:itemID="{3D1E6136-39E1-4B33-8AF4-9745EC1E7B3A}"/>
</file>

<file path=customXml/itemProps3.xml><?xml version="1.0" encoding="utf-8"?>
<ds:datastoreItem xmlns:ds="http://schemas.openxmlformats.org/officeDocument/2006/customXml" ds:itemID="{C4B56BE1-DD55-444A-8D30-3F1ECED19F6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5077</TotalTime>
  <Words>5932</Words>
  <Application>Microsoft Office PowerPoint</Application>
  <PresentationFormat>Presentación en pantalla (4:3)</PresentationFormat>
  <Paragraphs>1447</Paragraphs>
  <Slides>136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37" baseType="lpstr">
      <vt:lpstr>Tema de Office</vt:lpstr>
      <vt:lpstr>Diapositiva 1</vt:lpstr>
      <vt:lpstr>PLANNING</vt:lpstr>
      <vt:lpstr>SOSTENIBILIDAD</vt:lpstr>
      <vt:lpstr>PLANNING</vt:lpstr>
      <vt:lpstr>SOSTENIBILIDAD</vt:lpstr>
      <vt:lpstr>SOSTENIBILIDAD</vt:lpstr>
      <vt:lpstr>SOSTENIBILIDAD</vt:lpstr>
      <vt:lpstr>SOSTENIBILIDAD</vt:lpstr>
      <vt:lpstr>Golf en colegios</vt:lpstr>
      <vt:lpstr>SOSTENIBILIDAD</vt:lpstr>
      <vt:lpstr>Bautismos de golf</vt:lpstr>
      <vt:lpstr>SOSTENIBILIDAD</vt:lpstr>
      <vt:lpstr>Nuevos Pitch &amp; Putt</vt:lpstr>
      <vt:lpstr>PLANNING</vt:lpstr>
      <vt:lpstr>SOSTENIBILIDAD</vt:lpstr>
      <vt:lpstr>Casas Club</vt:lpstr>
      <vt:lpstr>SOSTENIBILIDAD</vt:lpstr>
      <vt:lpstr>Mantenimiento sostenible</vt:lpstr>
      <vt:lpstr>SOSTENIBILIDAD</vt:lpstr>
      <vt:lpstr>Ensayos técnicos</vt:lpstr>
      <vt:lpstr>SOSTENIBILIDAD</vt:lpstr>
      <vt:lpstr>Superficies jugables</vt:lpstr>
      <vt:lpstr>PLANNING</vt:lpstr>
      <vt:lpstr>SOSTENIBILIDAD</vt:lpstr>
      <vt:lpstr>MANTENIMIENTO</vt:lpstr>
      <vt:lpstr>Diapositiva 26</vt:lpstr>
      <vt:lpstr>PLANNING</vt:lpstr>
      <vt:lpstr>Diapositiva 28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61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76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91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104</vt:lpstr>
      <vt:lpstr>MANTENIMIENTO</vt:lpstr>
      <vt:lpstr>MANTENIMIENTO</vt:lpstr>
      <vt:lpstr>MANTENIMIENTO</vt:lpstr>
      <vt:lpstr>MANTENIMIENTO</vt:lpstr>
      <vt:lpstr>MANTENIMIENTO</vt:lpstr>
      <vt:lpstr>Diapositiva 110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122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129</vt:lpstr>
      <vt:lpstr>MANTENIMIENTO</vt:lpstr>
      <vt:lpstr>MANTENIMIENTO</vt:lpstr>
      <vt:lpstr>MANTENIMIENTO</vt:lpstr>
      <vt:lpstr>MANTENIMIENTO</vt:lpstr>
      <vt:lpstr>MANTENIMIENTO</vt:lpstr>
      <vt:lpstr>MANTENIMIENTO</vt:lpstr>
      <vt:lpstr>Diapositiva 136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RFEG powerpoint</dc:title>
  <dc:creator>Xavi</dc:creator>
  <cp:lastModifiedBy>Benito</cp:lastModifiedBy>
  <cp:revision>669</cp:revision>
  <dcterms:created xsi:type="dcterms:W3CDTF">2011-09-13T12:32:45Z</dcterms:created>
  <dcterms:modified xsi:type="dcterms:W3CDTF">2012-02-03T12:50:51Z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