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8"/>
  </p:notesMasterIdLst>
  <p:handoutMasterIdLst>
    <p:handoutMasterId r:id="rId139"/>
  </p:handoutMasterIdLst>
  <p:sldIdLst>
    <p:sldId id="336" r:id="rId2"/>
    <p:sldId id="706" r:id="rId3"/>
    <p:sldId id="619" r:id="rId4"/>
    <p:sldId id="707" r:id="rId5"/>
    <p:sldId id="620" r:id="rId6"/>
    <p:sldId id="621" r:id="rId7"/>
    <p:sldId id="623" r:id="rId8"/>
    <p:sldId id="653" r:id="rId9"/>
    <p:sldId id="645" r:id="rId10"/>
    <p:sldId id="654" r:id="rId11"/>
    <p:sldId id="646" r:id="rId12"/>
    <p:sldId id="655" r:id="rId13"/>
    <p:sldId id="647" r:id="rId14"/>
    <p:sldId id="708" r:id="rId15"/>
    <p:sldId id="656" r:id="rId16"/>
    <p:sldId id="648" r:id="rId17"/>
    <p:sldId id="657" r:id="rId18"/>
    <p:sldId id="649" r:id="rId19"/>
    <p:sldId id="658" r:id="rId20"/>
    <p:sldId id="650" r:id="rId21"/>
    <p:sldId id="659" r:id="rId22"/>
    <p:sldId id="651" r:id="rId23"/>
    <p:sldId id="709" r:id="rId24"/>
    <p:sldId id="652" r:id="rId25"/>
    <p:sldId id="586" r:id="rId26"/>
    <p:sldId id="730" r:id="rId27"/>
    <p:sldId id="710" r:id="rId28"/>
    <p:sldId id="660" r:id="rId29"/>
    <p:sldId id="717" r:id="rId30"/>
    <p:sldId id="718" r:id="rId31"/>
    <p:sldId id="727" r:id="rId32"/>
    <p:sldId id="723" r:id="rId33"/>
    <p:sldId id="726" r:id="rId34"/>
    <p:sldId id="719" r:id="rId35"/>
    <p:sldId id="722" r:id="rId36"/>
    <p:sldId id="721" r:id="rId37"/>
    <p:sldId id="661" r:id="rId38"/>
    <p:sldId id="662" r:id="rId39"/>
    <p:sldId id="663" r:id="rId40"/>
    <p:sldId id="664" r:id="rId41"/>
    <p:sldId id="665" r:id="rId42"/>
    <p:sldId id="666" r:id="rId43"/>
    <p:sldId id="667" r:id="rId44"/>
    <p:sldId id="669" r:id="rId45"/>
    <p:sldId id="670" r:id="rId46"/>
    <p:sldId id="671" r:id="rId47"/>
    <p:sldId id="770" r:id="rId48"/>
    <p:sldId id="672" r:id="rId49"/>
    <p:sldId id="673" r:id="rId50"/>
    <p:sldId id="674" r:id="rId51"/>
    <p:sldId id="675" r:id="rId52"/>
    <p:sldId id="676" r:id="rId53"/>
    <p:sldId id="677" r:id="rId54"/>
    <p:sldId id="678" r:id="rId55"/>
    <p:sldId id="679" r:id="rId56"/>
    <p:sldId id="680" r:id="rId57"/>
    <p:sldId id="724" r:id="rId58"/>
    <p:sldId id="725" r:id="rId59"/>
    <p:sldId id="681" r:id="rId60"/>
    <p:sldId id="711" r:id="rId61"/>
    <p:sldId id="691" r:id="rId62"/>
    <p:sldId id="692" r:id="rId63"/>
    <p:sldId id="755" r:id="rId64"/>
    <p:sldId id="756" r:id="rId65"/>
    <p:sldId id="757" r:id="rId66"/>
    <p:sldId id="763" r:id="rId67"/>
    <p:sldId id="764" r:id="rId68"/>
    <p:sldId id="761" r:id="rId69"/>
    <p:sldId id="760" r:id="rId70"/>
    <p:sldId id="762" r:id="rId71"/>
    <p:sldId id="767" r:id="rId72"/>
    <p:sldId id="766" r:id="rId73"/>
    <p:sldId id="701" r:id="rId74"/>
    <p:sldId id="768" r:id="rId75"/>
    <p:sldId id="712" r:id="rId76"/>
    <p:sldId id="702" r:id="rId77"/>
    <p:sldId id="744" r:id="rId78"/>
    <p:sldId id="746" r:id="rId79"/>
    <p:sldId id="745" r:id="rId80"/>
    <p:sldId id="747" r:id="rId81"/>
    <p:sldId id="748" r:id="rId82"/>
    <p:sldId id="749" r:id="rId83"/>
    <p:sldId id="703" r:id="rId84"/>
    <p:sldId id="752" r:id="rId85"/>
    <p:sldId id="751" r:id="rId86"/>
    <p:sldId id="704" r:id="rId87"/>
    <p:sldId id="753" r:id="rId88"/>
    <p:sldId id="705" r:id="rId89"/>
    <p:sldId id="741" r:id="rId90"/>
    <p:sldId id="713" r:id="rId91"/>
    <p:sldId id="682" r:id="rId92"/>
    <p:sldId id="683" r:id="rId93"/>
    <p:sldId id="684" r:id="rId94"/>
    <p:sldId id="685" r:id="rId95"/>
    <p:sldId id="731" r:id="rId96"/>
    <p:sldId id="686" r:id="rId97"/>
    <p:sldId id="687" r:id="rId98"/>
    <p:sldId id="688" r:id="rId99"/>
    <p:sldId id="689" r:id="rId100"/>
    <p:sldId id="742" r:id="rId101"/>
    <p:sldId id="754" r:id="rId102"/>
    <p:sldId id="690" r:id="rId103"/>
    <p:sldId id="714" r:id="rId104"/>
    <p:sldId id="528" r:id="rId105"/>
    <p:sldId id="390" r:id="rId106"/>
    <p:sldId id="394" r:id="rId107"/>
    <p:sldId id="493" r:id="rId108"/>
    <p:sldId id="494" r:id="rId109"/>
    <p:sldId id="495" r:id="rId110"/>
    <p:sldId id="410" r:id="rId111"/>
    <p:sldId id="497" r:id="rId112"/>
    <p:sldId id="498" r:id="rId113"/>
    <p:sldId id="499" r:id="rId114"/>
    <p:sldId id="500" r:id="rId115"/>
    <p:sldId id="501" r:id="rId116"/>
    <p:sldId id="502" r:id="rId117"/>
    <p:sldId id="503" r:id="rId118"/>
    <p:sldId id="504" r:id="rId119"/>
    <p:sldId id="505" r:id="rId120"/>
    <p:sldId id="616" r:id="rId121"/>
    <p:sldId id="715" r:id="rId122"/>
    <p:sldId id="533" r:id="rId123"/>
    <p:sldId id="576" r:id="rId124"/>
    <p:sldId id="577" r:id="rId125"/>
    <p:sldId id="578" r:id="rId126"/>
    <p:sldId id="579" r:id="rId127"/>
    <p:sldId id="743" r:id="rId128"/>
    <p:sldId id="716" r:id="rId129"/>
    <p:sldId id="534" r:id="rId130"/>
    <p:sldId id="580" r:id="rId131"/>
    <p:sldId id="582" r:id="rId132"/>
    <p:sldId id="583" r:id="rId133"/>
    <p:sldId id="584" r:id="rId134"/>
    <p:sldId id="585" r:id="rId135"/>
    <p:sldId id="769" r:id="rId136"/>
    <p:sldId id="535" r:id="rId137"/>
  </p:sldIdLst>
  <p:sldSz cx="9144000" cy="6858000" type="screen4x3"/>
  <p:notesSz cx="6805613" cy="99393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6365"/>
    <a:srgbClr val="FF6600"/>
    <a:srgbClr val="0039A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033" autoAdjust="0"/>
    <p:restoredTop sz="94624" autoAdjust="0"/>
  </p:normalViewPr>
  <p:slideViewPr>
    <p:cSldViewPr>
      <p:cViewPr varScale="1">
        <p:scale>
          <a:sx n="73" d="100"/>
          <a:sy n="73" d="100"/>
        </p:scale>
        <p:origin x="-10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520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notesMaster" Target="notesMasters/notesMaster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handoutMaster" Target="handoutMasters/handout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45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146" Type="http://schemas.openxmlformats.org/officeDocument/2006/relationships/customXml" Target="../customXml/item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58093-841A-4236-A49F-54DB0A4A5736}" type="datetimeFigureOut">
              <a:rPr lang="es-ES" smtClean="0"/>
              <a:pPr/>
              <a:t>03/02/2012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7E6B2-8375-4A7C-905C-BE57ADBE355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ABD88-5816-44AE-A319-CE69D5F7C152}" type="datetimeFigureOut">
              <a:rPr lang="es-ES" smtClean="0"/>
              <a:pPr/>
              <a:t>03/02/2012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7BB1D-E876-4B09-B552-E3E9FE8331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D7FA6-D9CC-456F-9267-C672B22FDBCD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6 Imagen" descr="LOGO_DEF_RFEG_ALTA_CMYK.jp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8100392" y="216024"/>
            <a:ext cx="769672" cy="8367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FD66D-2B32-4008-881E-E1F28347FF6F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97367-7AF8-4071-87FF-38EF9F5649C1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4B78F-5C55-4D59-B96C-AEE482B4B4B3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518F-1F9D-4334-B98B-E70A1B62091D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E0A3-3987-43B8-AB9E-F4E9EA0B6B7F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28CC9-962F-4946-9A87-B87A2D1EBB15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A396B-05E0-41F1-AEAB-B8D79A0F3C0D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C57E-8F39-433C-BC3E-A88E19D270D4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6370-F548-4293-ADF7-FEE46C0ED316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52F7-5122-4DAE-A12B-6468EC3575A9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D80D5-0EB6-4850-ABB7-E6BBDFB76312}" type="datetime1">
              <a:rPr lang="es-ES" smtClean="0"/>
              <a:pPr/>
              <a:t>03/02/2012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356C-825A-4888-931B-582327129BD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imgres?imgurl=http://www.muyinternet.com/wp-content/uploads/2010/06/economia-digital.jpg&amp;imgrefurl=http://www.muyinternet.com/2010/06/30/la-economia-digital-mejora-en-espana-durante-2010&amp;usg=__9lnpxTvdE0SfKUpv5wDU69d4o-c=&amp;h=442&amp;w=430&amp;sz=23&amp;hl=es&amp;start=20&amp;zoom=1&amp;tbnid=Uw7YS_s2DFR9JM:&amp;tbnh=127&amp;tbnw=124&amp;ei=l7IhT8P5EoTqOczEvMgI&amp;prev=/search?q=economia&amp;um=1&amp;hl=es&amp;sa=N&amp;gbv=2&amp;tbm=isch&amp;um=1&amp;itbs=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e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57422" y="571480"/>
            <a:ext cx="1224136" cy="133076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2143116"/>
            <a:ext cx="842968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s-ES_tradnl" sz="4000" b="1" cap="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mejorar el campo y el departamento de mantenimiento ahorrando dinero </a:t>
            </a:r>
            <a:endParaRPr lang="es-ES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1200"/>
              </a:spcBef>
            </a:pPr>
            <a:r>
              <a:rPr lang="es-ES" sz="2400" b="1" dirty="0" smtClean="0">
                <a:solidFill>
                  <a:srgbClr val="0039A6"/>
                </a:solidFill>
                <a:latin typeface="+mj-lt"/>
              </a:rPr>
              <a:t>CONFERENCIAS EUROPEAS SOBRE LA GESTIÓN DE CLUBS</a:t>
            </a:r>
          </a:p>
          <a:p>
            <a:pPr algn="ctr">
              <a:spcBef>
                <a:spcPts val="1200"/>
              </a:spcBef>
            </a:pPr>
            <a:r>
              <a:rPr lang="es-ES" sz="2400" b="1" i="1" dirty="0" smtClean="0">
                <a:solidFill>
                  <a:srgbClr val="0039A6"/>
                </a:solidFill>
                <a:latin typeface="+mj-lt"/>
              </a:rPr>
              <a:t>“Ayudando a los Clubs a crecer desde la recesión</a:t>
            </a:r>
            <a:r>
              <a:rPr lang="es-ES" sz="2400" b="1" dirty="0" smtClean="0">
                <a:solidFill>
                  <a:srgbClr val="0039A6"/>
                </a:solidFill>
                <a:latin typeface="+mj-lt"/>
              </a:rPr>
              <a:t>”</a:t>
            </a:r>
          </a:p>
          <a:p>
            <a:pPr algn="r">
              <a:spcBef>
                <a:spcPts val="1200"/>
              </a:spcBef>
            </a:pPr>
            <a:endParaRPr lang="es-ES" sz="2400" b="1" dirty="0" smtClean="0">
              <a:solidFill>
                <a:srgbClr val="0039A6"/>
              </a:solidFill>
              <a:latin typeface="+mj-lt"/>
            </a:endParaRPr>
          </a:p>
          <a:p>
            <a:pPr algn="r">
              <a:spcBef>
                <a:spcPts val="1200"/>
              </a:spcBef>
            </a:pPr>
            <a:r>
              <a:rPr lang="en-US" sz="2000" b="1" dirty="0" smtClean="0">
                <a:solidFill>
                  <a:srgbClr val="616365"/>
                </a:solidFill>
                <a:latin typeface="+mj-lt"/>
              </a:rPr>
              <a:t>Club Managers Association of Europe (CMAE) &amp; </a:t>
            </a:r>
            <a:r>
              <a:rPr lang="es-ES" sz="2000" b="1" dirty="0" smtClean="0">
                <a:solidFill>
                  <a:srgbClr val="616365"/>
                </a:solidFill>
                <a:latin typeface="+mj-lt"/>
              </a:rPr>
              <a:t>Club Manager </a:t>
            </a:r>
            <a:r>
              <a:rPr lang="es-ES" sz="2000" b="1" dirty="0" err="1" smtClean="0">
                <a:solidFill>
                  <a:srgbClr val="616365"/>
                </a:solidFill>
                <a:latin typeface="+mj-lt"/>
              </a:rPr>
              <a:t>Spain</a:t>
            </a:r>
            <a:endParaRPr lang="es-ES" sz="2000" b="1" dirty="0" smtClean="0">
              <a:solidFill>
                <a:srgbClr val="616365"/>
              </a:solidFill>
              <a:latin typeface="+mj-lt"/>
            </a:endParaRPr>
          </a:p>
          <a:p>
            <a:pPr algn="r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latin typeface="+mj-lt"/>
              </a:rPr>
              <a:t>Madrid, 4 de Febrero de 2012 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7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714356"/>
            <a:ext cx="1000132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 fontScale="92500" lnSpcReduction="10000"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Medioambiental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  <a:buFont typeface="Wingdings" pitchFamily="2" charset="2"/>
              <a:buChar char="q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¿Qué es la sostenibilidad en campos de golf?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sostenibilidad se apoya en tres bases fundamentales: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MEDIOAMBIENTAL</a:t>
            </a: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 que  un  campo  tenga  éxito = SOSTENIBLE, tienen  que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cumplirse  las  tres  bases fundamentales  puesto  que se  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encuentran INTERRELACIONADAS.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Medioambiental</a:t>
            </a:r>
            <a:endParaRPr lang="es-ES" sz="24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Debe de existir una demanda de juego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 permitir  construcción  de campos  de  golf con planes de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viabilidad ficticios o no reales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 asumir  que  la  urbanización  amortizará  la inversión del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campo de golf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7 Marcador de contenido" descr="Cancha e Práctic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428736"/>
            <a:ext cx="7306768" cy="45005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en colegios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Coleg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428736"/>
            <a:ext cx="7429552" cy="442915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Bautism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428736"/>
            <a:ext cx="7358114" cy="43894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Por ello, desde la Federación se actúa: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Construyendo Canchas de Prácticas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Incluyendo el  golf  como deporte a practicar en los colegios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Bautismos de golf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Fomentando la construcción de Pitch &amp; Putts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 Pitch &amp; Putt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Pitch&amp;Pu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428736"/>
            <a:ext cx="7572428" cy="43894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Medioambiental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Basar  la  inversión  en  la construcción de un campo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Casas-Club  con  inversiones moderadas que no sean el talón </a:t>
            </a: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Aquiles de la gestión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Bajo  número  de  bunkers  y con  poca  pendiente  que  facilite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Variedades cespitosas autóctonas en la zona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Club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3 Marcador de contenido" descr="El Prat (Casa Club y campo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428736"/>
            <a:ext cx="7429552" cy="43577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Basar  la  inversión  en  la construcción de un campo</a:t>
            </a:r>
          </a:p>
          <a:p>
            <a:pPr algn="just">
              <a:spcBef>
                <a:spcPts val="0"/>
              </a:spcBef>
              <a:buClr>
                <a:srgbClr val="616365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Casas-Club  con  inversiones moderadas que no sean el talón </a:t>
            </a:r>
          </a:p>
          <a:p>
            <a:pPr algn="just">
              <a:spcBef>
                <a:spcPts val="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de Aquiles de la gestión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Campos de golf fáciles de mantener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Bajo  número  de  bunkers  y con  poca  pendiente  que  facilite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Variedades cespitosas autóctonas en la zona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 sostenible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9" name="4 Marcador de contenido" descr="IMG_08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428736"/>
            <a:ext cx="7286676" cy="4389437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000100" y="507207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Augusta Golf Calatayud, Junio 2011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¿Qué hace la Federación al respecto?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Estudia    en    el    Centro     Nacional     de     Golf    diferentes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metodologías     de    construcción    de     campos    de    golf 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mediante el seguimiento de ensayos técnicos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Fomentar   el   juego   en   superficies   que   visualmente  por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razones   climatológicas   no   son  “verdes”,  pero  que sí  son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pesar de su color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pastizo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marrón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Ejemplos:  El  Bonillo,  Zaragoza,  Alcázar   de   San   Juan,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Calatayud,…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técnicos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4 Marcador de contenido" descr="Construcció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500174"/>
            <a:ext cx="7072362" cy="446723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Económica</a:t>
            </a:r>
            <a:endParaRPr lang="es-ES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¿Qué hace la Federación al respecto?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Estudia    en    el    Centro     Nacional     de     Golf    diferentes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metodologías     de    construcción    de     campos    de    golf 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mediante el seguimiento de ensayos técnicos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Fomentar   el   juego   en   superficies   que   visualmente  por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razones   climatológicas   no   son  “verdes”,  pero  que sí  son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4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pesar de su color </a:t>
            </a:r>
            <a:r>
              <a:rPr lang="es-ES" sz="24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pastizo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marrón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Ejemplos:  El  Bonillo,  Zaragoza,  Alcázar   de   San   Juan,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Calatayud,…</a:t>
            </a:r>
          </a:p>
          <a:p>
            <a:pPr algn="just"/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Superficies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Marcador de contenido" descr="Color Pastiz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500174"/>
            <a:ext cx="7429552" cy="43894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SOSTENIBILIDAD</a:t>
            </a:r>
            <a:endParaRPr lang="es-ES" sz="24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just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Social     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conómica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Medioambiental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buClr>
                <a:srgbClr val="002060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SOSTENIBILIDAD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Medioambiental</a:t>
            </a: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Será tratada posteriormente en mayor profundidad como un </a:t>
            </a:r>
          </a:p>
          <a:p>
            <a:pPr algn="just"/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bloque íntegro en el mantenimiento de campos de golf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400" b="1" dirty="0" smtClean="0">
                <a:solidFill>
                  <a:srgbClr val="0039A6"/>
                </a:solidFill>
              </a:rPr>
              <a:t>El mantenimiento de campos de golf se divide en diferentes áreas que forman el esqueleto principal de su entramado, las cuáles, gestionadas de manera eficiente y dentro de un marco medioambiental, dan lugar a un modelo de mantenimiento económicamente sostenible tan perseguido en estos tiempos. Dichas áreas son:</a:t>
            </a:r>
          </a:p>
          <a:p>
            <a:pPr algn="just"/>
            <a:endParaRPr lang="es-ES" sz="2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SCN29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057400"/>
            <a:ext cx="4572000" cy="4267200"/>
          </a:xfrm>
          <a:prstGeom prst="rect">
            <a:avLst/>
          </a:prstGeom>
          <a:noFill/>
        </p:spPr>
      </p:pic>
      <p:pic>
        <p:nvPicPr>
          <p:cNvPr id="17411" name="Picture 3" descr="Imagen 0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0575"/>
            <a:ext cx="4572000" cy="4267200"/>
          </a:xfrm>
          <a:prstGeom prst="rect">
            <a:avLst/>
          </a:prstGeom>
          <a:noFill/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0" y="0"/>
            <a:ext cx="9144000" cy="2057400"/>
          </a:xfrm>
          <a:prstGeom prst="flowChartProcess">
            <a:avLst/>
          </a:prstGeom>
          <a:solidFill>
            <a:srgbClr val="0039A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572000" y="0"/>
            <a:ext cx="4572000" cy="2057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0" y="476250"/>
            <a:ext cx="441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_tradnl" sz="24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PRINCIPALES FACTORES EN EL MANTENIMIENTO</a:t>
            </a: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2286000" y="3505200"/>
            <a:ext cx="4648200" cy="1066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s-ES_tradnl" sz="2000" b="1" i="1" dirty="0">
                <a:solidFill>
                  <a:srgbClr val="61636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MANTENIMIENTO</a:t>
            </a:r>
            <a:endParaRPr lang="en-US" sz="2000" dirty="0">
              <a:solidFill>
                <a:srgbClr val="616365"/>
              </a:solidFill>
              <a:latin typeface="Humanst521 BT" pitchFamily="34" charset="0"/>
            </a:endParaRP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28596" y="2357430"/>
            <a:ext cx="25765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MEDIO AMBIENTE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-714412" y="5500702"/>
            <a:ext cx="388620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MAQUINARIA</a:t>
            </a:r>
            <a:endParaRPr lang="en-US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5292725" y="5229225"/>
            <a:ext cx="365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RIEGO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RECURSOS HUMANOS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5257800" y="4652963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FERTILIZACION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0" y="4929198"/>
            <a:ext cx="46831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TRATAMIENTOS FITOSANITARIOS</a:t>
            </a:r>
            <a:endParaRPr lang="en-US" sz="2000" b="1" dirty="0">
              <a:solidFill>
                <a:srgbClr val="0039A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Real </a:t>
            </a:r>
            <a:r>
              <a:rPr lang="en-US" sz="1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Federación</a:t>
            </a:r>
            <a:r>
              <a:rPr lang="en-US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 </a:t>
            </a:r>
            <a:r>
              <a:rPr lang="en-US" sz="14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Española</a:t>
            </a:r>
            <a:r>
              <a:rPr lang="en-US" sz="1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 de Golf </a:t>
            </a:r>
            <a:endParaRPr lang="es-ES" sz="1400" b="1" i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</p:txBody>
      </p:sp>
      <p:pic>
        <p:nvPicPr>
          <p:cNvPr id="17424" name="Picture 16" descr="DSCN18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2057400"/>
          </a:xfrm>
          <a:prstGeom prst="rect">
            <a:avLst/>
          </a:prstGeom>
          <a:noFill/>
        </p:spPr>
      </p:pic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286380" y="2214554"/>
            <a:ext cx="33575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39A6"/>
                </a:solidFill>
                <a:latin typeface="Times New Roman" pitchFamily="18" charset="0"/>
                <a:cs typeface="Times New Roman" pitchFamily="18" charset="0"/>
              </a:rPr>
              <a:t>LABORES CULTURALES</a:t>
            </a:r>
            <a:endParaRPr lang="en-US" sz="2000" b="1" dirty="0">
              <a:solidFill>
                <a:srgbClr val="0039A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1.0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Labores culturales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Labores culturales</a:t>
            </a:r>
            <a:endParaRPr lang="es-ES" sz="8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Actuaciones  para  mantener  el  campo  de golf en unas condiciones óptimas 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para el juego. Pueden ser: 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Primarias: enfocadas  en  mantener  la   calidad   del  césped  (siega, riego  y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fertilización)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endParaRPr lang="es-ES" sz="8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Secundarias: enfocadas en mantener la calidad y salud  de  la  planta pero a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medio / largo   plazo  interfiriendo   en  otros   aspectos   del   campo (suelo, 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buClr>
                <a:srgbClr val="0039A6"/>
              </a:buClr>
            </a:pP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perfil, infiltración, </a:t>
            </a:r>
            <a:r>
              <a:rPr lang="es-ES" sz="8000" b="1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8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…)</a:t>
            </a:r>
            <a:endParaRPr lang="es-ES" sz="8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Siega</a:t>
            </a: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Aireación o pinchado: macizo o hueco</a:t>
            </a: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Spiking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Slicing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Verticado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s-ES" sz="8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Rulado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>
              <a:buFont typeface="Wingdings" pitchFamily="2" charset="2"/>
              <a:buChar char="§"/>
            </a:pP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Recebo</a:t>
            </a:r>
            <a:endParaRPr lang="es-ES" sz="8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0070C0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Siega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Labor cultural primaria a la que se dedica mayor número de horas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 importante realizar esta labor con la FRECUENCIA adecuada: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Densidad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directamente al juego: rodadura de la bola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Una  buena  rutina de corte en frecuencia y dirección ayudará a reducir la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anchura  de  la   hoja, obteniendo   menor   superficie   de   rozamiento  y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mejorando dicha rodada en uniformidad y velocidad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Ayuda a eliminar parte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áerea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limpieza del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y eliminación de rocío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17" name="16 Flecha curvada hacia la derecha"/>
          <p:cNvSpPr/>
          <p:nvPr/>
        </p:nvSpPr>
        <p:spPr>
          <a:xfrm>
            <a:off x="642910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17 Flecha curvada hacia la derecha"/>
          <p:cNvSpPr/>
          <p:nvPr/>
        </p:nvSpPr>
        <p:spPr>
          <a:xfrm>
            <a:off x="642910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214678" y="3000372"/>
            <a:ext cx="4929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 smtClean="0">
                <a:solidFill>
                  <a:srgbClr val="FF6600"/>
                </a:solidFill>
              </a:rPr>
              <a:t>La planta podrá competir frente a agentes invasivos (malas hierbas, hongos,…) ahorrando en tratamientos fitosanitarios, fertilización, labores, </a:t>
            </a:r>
            <a:r>
              <a:rPr lang="es-ES" sz="1400" b="1" dirty="0" err="1" smtClean="0">
                <a:solidFill>
                  <a:srgbClr val="FF6600"/>
                </a:solidFill>
              </a:rPr>
              <a:t>etc</a:t>
            </a:r>
            <a:r>
              <a:rPr lang="es-ES" sz="1400" b="1" dirty="0" smtClean="0">
                <a:solidFill>
                  <a:srgbClr val="FF6600"/>
                </a:solidFill>
              </a:rPr>
              <a:t>…</a:t>
            </a:r>
            <a:endParaRPr lang="es-ES" sz="1400" b="1" dirty="0">
              <a:solidFill>
                <a:srgbClr val="FF6600"/>
              </a:solidFill>
            </a:endParaRPr>
          </a:p>
        </p:txBody>
      </p:sp>
      <p:sp>
        <p:nvSpPr>
          <p:cNvPr id="23" name="22 Flecha a la derecha con bandas"/>
          <p:cNvSpPr/>
          <p:nvPr/>
        </p:nvSpPr>
        <p:spPr>
          <a:xfrm>
            <a:off x="2285984" y="3071810"/>
            <a:ext cx="785818" cy="484632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24" name="23 Flecha curvada hacia la derecha"/>
          <p:cNvSpPr/>
          <p:nvPr/>
        </p:nvSpPr>
        <p:spPr>
          <a:xfrm>
            <a:off x="714348" y="442913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hlite-MowPatterns-Fairw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357298"/>
            <a:ext cx="5929354" cy="45720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hlite-MowPatterns-Fairw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357298"/>
            <a:ext cx="5929354" cy="4572032"/>
          </a:xfrm>
          <a:prstGeom prst="rect">
            <a:avLst/>
          </a:prstGeom>
        </p:spPr>
      </p:pic>
      <p:pic>
        <p:nvPicPr>
          <p:cNvPr id="9" name="8 Imagen" descr="IMG_16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643050"/>
            <a:ext cx="5929354" cy="45720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hlite-MowPatterns-Fairwa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357298"/>
            <a:ext cx="5929354" cy="4572032"/>
          </a:xfrm>
          <a:prstGeom prst="rect">
            <a:avLst/>
          </a:prstGeom>
        </p:spPr>
      </p:pic>
      <p:pic>
        <p:nvPicPr>
          <p:cNvPr id="9" name="8 Imagen" descr="IMG_16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1643050"/>
            <a:ext cx="5929354" cy="4572032"/>
          </a:xfrm>
          <a:prstGeom prst="rect">
            <a:avLst/>
          </a:prstGeom>
        </p:spPr>
      </p:pic>
      <p:pic>
        <p:nvPicPr>
          <p:cNvPr id="8" name="7 Imagen" descr="Sin títul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2071678"/>
            <a:ext cx="5929354" cy="45720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715404" cy="5643626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Siega</a:t>
            </a:r>
            <a:endParaRPr lang="es-ES" sz="3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 su vez posee efectos negativos: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Puerta de entrada a infecciones fúngicas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Reducción del sistema radicular, afectando directamente por stress hídrico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Regla del 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1/3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Compactación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Abrasión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altura de corte siempre dependerá de la especie cespitosa establecida y de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 época del año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Los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se siegan a alturas comprendidas entre 2´5 mm. y 4 mm.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22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Poa </a:t>
            </a:r>
            <a:r>
              <a:rPr lang="es-ES" sz="22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annua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Bermuda,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Paspalum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,…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17" name="16 Flecha curvada hacia la derecha"/>
          <p:cNvSpPr/>
          <p:nvPr/>
        </p:nvSpPr>
        <p:spPr>
          <a:xfrm>
            <a:off x="642910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17 Flecha curvada hacia la derecha"/>
          <p:cNvSpPr/>
          <p:nvPr/>
        </p:nvSpPr>
        <p:spPr>
          <a:xfrm>
            <a:off x="642910" y="271462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642910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714348" y="507207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714348" y="550070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urvada hacia la derecha"/>
          <p:cNvSpPr/>
          <p:nvPr/>
        </p:nvSpPr>
        <p:spPr>
          <a:xfrm>
            <a:off x="642910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Flecha curvada hacia la derecha"/>
          <p:cNvSpPr/>
          <p:nvPr/>
        </p:nvSpPr>
        <p:spPr>
          <a:xfrm>
            <a:off x="642910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IMG_15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28736"/>
            <a:ext cx="5815375" cy="434358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6 Imagen" descr="IMG_15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428736"/>
            <a:ext cx="5815375" cy="4343583"/>
          </a:xfrm>
          <a:prstGeom prst="rect">
            <a:avLst/>
          </a:prstGeom>
        </p:spPr>
      </p:pic>
      <p:pic>
        <p:nvPicPr>
          <p:cNvPr id="8" name="7 Imagen" descr="Sin títul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7422" y="2071678"/>
            <a:ext cx="5786478" cy="43577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  <a:endParaRPr lang="es-ES" sz="28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 aireación lo que se pretende 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Controlar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de la infiltración a través del perfil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Reducción de la compactación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M.O. no descompuesta entre la cubierta vegetal y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Fieltro, colchón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Formada por:                         →  Favorecida por prácticas como: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Restos de hojas                        Exceso de fertilización nitrogenada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Tallos                                           Exceso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Raíces muertas                        Baja frecuencia de corte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6" name="5 Flecha curvada hacia la derecha"/>
          <p:cNvSpPr/>
          <p:nvPr/>
        </p:nvSpPr>
        <p:spPr>
          <a:xfrm>
            <a:off x="714348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714348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714348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857224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857224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857224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857224" y="621508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3857620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3857620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3857620" y="621508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dirty="0" smtClean="0">
                <a:solidFill>
                  <a:srgbClr val="616365"/>
                </a:solidFill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Detalle del espesor de la capa de M.O., fieltro, colchón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thatch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Imagen" descr="THAT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2857496"/>
            <a:ext cx="5000660" cy="3357586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1857356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/Pinchado</a:t>
            </a:r>
            <a:endParaRPr lang="es-ES" sz="3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Concentraciones de M.O.&gt; 4-5 % en zona radicular en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USGA: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</a:rPr>
              <a:t>              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Originan una capa impermeable al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Originan una capa impermeable al intercambio de gases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Debido a esto, el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sufre una serie de consecuencias: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Favorecer la aparición de enfermedades y plagas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Reducción intercambio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gasesoso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Compactación del suelo</a:t>
            </a:r>
            <a:endParaRPr lang="es-ES" sz="22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Disminución del crecimiento radicular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/ Huellas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Pérdida de firmeza = disminución velocidad del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71462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Estrella de 4 puntas"/>
          <p:cNvSpPr/>
          <p:nvPr/>
        </p:nvSpPr>
        <p:spPr>
          <a:xfrm>
            <a:off x="928662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928662" y="592933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928662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928662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928662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928662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las prácticas de aireación /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Solución ideal para restaurar la estructura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Restablecer contenido de oxígeno necesario para la planta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● Extracción de pequeños cilindros de suelo con césped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● Se deja una cavidad o agujero sobre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– calle-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- rough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Aumentando la porosidad del suelo además se logra: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Aliviar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Favorecer la penetración de agua, aire, recebos, fertilizantes,…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Esquema del proceso de aireación en hueco: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9" name="8 Imagen" descr="pincha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071942"/>
            <a:ext cx="4010025" cy="24288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También, con el Pinchado: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Se expulsan gases tóxicos acumulados en la zona radicular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Minimizar la aparición de capa negra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Mejorar el drenaje superficial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Mejora penetración de agua en suelos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hidrofóbicos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857224" y="342900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857224" y="385762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1" name="10 Imagen" descr="black lay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4429132"/>
            <a:ext cx="3567113" cy="2256567"/>
          </a:xfrm>
          <a:prstGeom prst="rect">
            <a:avLst/>
          </a:prstGeom>
        </p:spPr>
      </p:pic>
      <p:sp>
        <p:nvSpPr>
          <p:cNvPr id="12" name="11 Flecha derecha"/>
          <p:cNvSpPr/>
          <p:nvPr/>
        </p:nvSpPr>
        <p:spPr>
          <a:xfrm rot="10800000">
            <a:off x="5143504" y="521495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Más pros y contras del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Eliminación del </a:t>
            </a:r>
            <a:r>
              <a:rPr lang="es-ES" sz="24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layering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estratificación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Restitución del suelo cuando va acompañado de recebos</a:t>
            </a:r>
            <a:endParaRPr lang="es-ES" sz="24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Favorecer el control del </a:t>
            </a:r>
            <a:r>
              <a:rPr lang="es-ES" sz="24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4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Promover el desarrollo de nuevas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Interrumpir temporalmente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Aumentar la superficie de suelo expuesta a desecación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Proporcionar un hábitat favorable para los insectos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Más"/>
          <p:cNvSpPr/>
          <p:nvPr/>
        </p:nvSpPr>
        <p:spPr>
          <a:xfrm>
            <a:off x="857224" y="2643182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Más"/>
          <p:cNvSpPr/>
          <p:nvPr/>
        </p:nvSpPr>
        <p:spPr>
          <a:xfrm>
            <a:off x="857224" y="3000372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Más"/>
          <p:cNvSpPr/>
          <p:nvPr/>
        </p:nvSpPr>
        <p:spPr>
          <a:xfrm>
            <a:off x="857224" y="3429000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Más"/>
          <p:cNvSpPr/>
          <p:nvPr/>
        </p:nvSpPr>
        <p:spPr>
          <a:xfrm>
            <a:off x="857224" y="3857628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Menos"/>
          <p:cNvSpPr/>
          <p:nvPr/>
        </p:nvSpPr>
        <p:spPr>
          <a:xfrm>
            <a:off x="857224" y="4643446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Menos"/>
          <p:cNvSpPr/>
          <p:nvPr/>
        </p:nvSpPr>
        <p:spPr>
          <a:xfrm>
            <a:off x="857224" y="5000636"/>
            <a:ext cx="357190" cy="42862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Menos"/>
          <p:cNvSpPr/>
          <p:nvPr/>
        </p:nvSpPr>
        <p:spPr>
          <a:xfrm>
            <a:off x="857224" y="5357826"/>
            <a:ext cx="357190" cy="42862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8" name="Picture 3" descr="IMG_05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3438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anu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857496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20" y="428601"/>
          <a:ext cx="7715307" cy="60722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9164"/>
                <a:gridCol w="636332"/>
                <a:gridCol w="602762"/>
                <a:gridCol w="658118"/>
                <a:gridCol w="569164"/>
                <a:gridCol w="822111"/>
                <a:gridCol w="758901"/>
                <a:gridCol w="687731"/>
                <a:gridCol w="1083005"/>
                <a:gridCol w="1328019"/>
              </a:tblGrid>
              <a:tr h="150005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Diámetro del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Espaciamiento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agujeros por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de impacto de un solo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total impactada %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pinchados necesarios para tratar el 20% de la superficie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Pies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2,45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1,23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11,04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5,52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30,68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15,34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17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7,67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Aireación/Pinchado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No extrae cilindros, no se elimina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Reducen la limpieza de la superficie = mano de obra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Recuperación más rápida de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Posibilidad de mayor periodicidad en la labor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" name="9 Imagen" descr="maciz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4357694"/>
            <a:ext cx="4171950" cy="235745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Otros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étodos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Aireación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v"/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Delgadas cuchillas en forma de V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cuchillas sólidas sobre eje horizontal y menor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profunidad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Imagen" descr="slicing gree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571876"/>
            <a:ext cx="3500462" cy="2857500"/>
          </a:xfrm>
          <a:prstGeom prst="rect">
            <a:avLst/>
          </a:prstGeom>
        </p:spPr>
      </p:pic>
      <p:pic>
        <p:nvPicPr>
          <p:cNvPr id="8" name="Imagen 6" descr="sli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3571876"/>
            <a:ext cx="350046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Buena labor para paliar problemas de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9" name="8 Imagen" descr="water injec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3286124"/>
            <a:ext cx="4371996" cy="30714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Incorpora arena directamente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5 Imagen" descr="dry j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3143248"/>
            <a:ext cx="4714908" cy="307183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Escarificado o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 la parte superficial del suelo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Cuchillas verticales sobre un eje horizontal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Extraen parte de la capa de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Alteración de la superficie mínima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857224" y="3429000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857224" y="3857628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Picture 2" descr="RFEG ago-090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357694"/>
            <a:ext cx="3000396" cy="233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RFEG ago-0900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357694"/>
            <a:ext cx="350046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28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Grooming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superficial para estimular el crecimiento lateral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 se corta el césped de forma vertical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2" name="Picture 2" descr="IMGP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00438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Flecha derecha"/>
          <p:cNvSpPr/>
          <p:nvPr/>
        </p:nvSpPr>
        <p:spPr>
          <a:xfrm rot="10800000">
            <a:off x="5143504" y="557214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4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Adición de una capa de arena silícea a la superficie del </a:t>
            </a:r>
            <a:r>
              <a:rPr lang="es-ES" sz="29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para:</a:t>
            </a:r>
            <a:endParaRPr lang="es-ES" sz="29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</a:rPr>
              <a:t>              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Rellenar los canales originados en el 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Aportar una fina capa que da homogeneidad a la superficie</a:t>
            </a:r>
            <a:endParaRPr lang="es-ES" sz="29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Beneficios con el </a:t>
            </a:r>
            <a:r>
              <a:rPr lang="es-ES" sz="29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Aumentar descomposición de la capa de </a:t>
            </a:r>
            <a:r>
              <a:rPr lang="es-ES" sz="29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9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Alisar y suavizar, aumentando la firmeza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Reducir el </a:t>
            </a:r>
            <a:r>
              <a:rPr lang="es-ES" sz="29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endParaRPr lang="es-ES" sz="29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capacidad recuperación del césped</a:t>
            </a:r>
            <a:endParaRPr lang="es-ES" sz="29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Fomentar la densidad y textura del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la resiembra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Modificar la estructura del suelo existente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Flecha curvada hacia la derecha"/>
          <p:cNvSpPr/>
          <p:nvPr/>
        </p:nvSpPr>
        <p:spPr>
          <a:xfrm>
            <a:off x="857224" y="228599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857224" y="271462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928662" y="350043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928662" y="592933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928662" y="392906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928662" y="550070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928662" y="428625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928662" y="507207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928662" y="471488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efectivo programa de recebo requiere: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Seleccionar de forma apropiada el material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Aplicar con frecuencia y dosis adecuada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Adaptar el programa a la climatología y calendario del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Material para el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“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fine,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never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Imagen 10" descr="driil &amp; fi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786322"/>
            <a:ext cx="2933700" cy="18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IMG_04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4786322"/>
            <a:ext cx="2928958" cy="1857387"/>
          </a:xfrm>
          <a:prstGeom prst="rect">
            <a:avLst/>
          </a:prstGeom>
        </p:spPr>
      </p:pic>
      <p:sp>
        <p:nvSpPr>
          <p:cNvPr id="8" name="7 Flecha curvada hacia la derecha"/>
          <p:cNvSpPr/>
          <p:nvPr/>
        </p:nvSpPr>
        <p:spPr>
          <a:xfrm>
            <a:off x="857224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857224" y="292893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857224" y="342900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Perfil de un suelo tras aireación y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Canales creados por la graden = menos profundos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Canales creados por la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pinchadora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más profundos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292893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7 Imagen" descr="cana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3571876"/>
            <a:ext cx="3857652" cy="3071834"/>
          </a:xfrm>
          <a:prstGeom prst="rect">
            <a:avLst/>
          </a:prstGeom>
        </p:spPr>
      </p:pic>
      <p:sp>
        <p:nvSpPr>
          <p:cNvPr id="9" name="8 Flecha derecha"/>
          <p:cNvSpPr/>
          <p:nvPr/>
        </p:nvSpPr>
        <p:spPr>
          <a:xfrm rot="10800000">
            <a:off x="7143768" y="2571744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7215206" y="3071810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>
            <a:off x="3857620" y="4572008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Flecha derecha"/>
          <p:cNvSpPr/>
          <p:nvPr/>
        </p:nvSpPr>
        <p:spPr>
          <a:xfrm rot="10800000">
            <a:off x="5357818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err="1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Recebo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Adaptar el programa de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Selección de material: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Campos recién establecidos = mismo material original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Uso de diferentes materiales en recebo: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Puede provocar la estratificación en el perfil = </a:t>
            </a:r>
            <a:r>
              <a:rPr lang="es-ES" sz="22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layering</a:t>
            </a:r>
            <a:endParaRPr lang="es-ES" sz="22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</a:rPr>
              <a:t>     - 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Impide correcta infiltración del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Interrumpiendo el crecimiento de las raíces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Rulado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J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uega un papel importante reduciendo costes mantenimiento en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velocidad de la bola es similar entre un: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Green segado a 3 mm.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Green segado a 4 mm. y rulado 3 veces por semana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egando a mayor altura se mejora la salud de la planta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La planta se hace más resistente a periodos de stress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428625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Beneficios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 el contacto semilla-suelo en nuevas plantaciones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Superficie más uniforme =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smoothness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Aumenta la velocidad de la bola en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Reduce la aparición de enfermedades y otros agentes: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Dollar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4 Imagen" descr="RollingGreens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4500570"/>
            <a:ext cx="3162989" cy="2106612"/>
          </a:xfrm>
          <a:prstGeom prst="rect">
            <a:avLst/>
          </a:prstGeom>
        </p:spPr>
      </p:pic>
      <p:pic>
        <p:nvPicPr>
          <p:cNvPr id="6" name="5 Imagen" descr="roll_spik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4429132"/>
            <a:ext cx="3143272" cy="21623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labores culturales van enfocadas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Control de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Reducción de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 de la infiltración a través del perfil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→ Un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verde requiere numerosos aportes de fertilizantes: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Originan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eleveado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crecimiento vegetativo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 la acumulación de M.O. = </a:t>
            </a:r>
            <a:r>
              <a:rPr lang="es-ES" sz="2200" b="1" i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200" b="1" i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función del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greenkeeper</a:t>
            </a: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Encontrar el equilibrio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Conseguir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firmes y un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crecimeinto</a:t>
            </a:r>
            <a:r>
              <a:rPr lang="es-ES" sz="22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vegetativo controlado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2.0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Riego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61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Factores determinantes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Sistemas de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Conclusión</a:t>
            </a:r>
          </a:p>
          <a:p>
            <a:pPr marL="990600" lvl="1" indent="-533400" algn="l">
              <a:buClr>
                <a:schemeClr val="tx1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climatología en España hace imprescindible el riego        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Garantizar la calidad necesaria para la práctica del golf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 uso del agua para riego provoca un impacto: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Ambiental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Social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Político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- Económico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Existe una percepción negativa social injustificada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Gran partida en el presupuesto total de mantenimiento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Mayor a partir de ahora: uso obligatorio de aguas residuales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785786" y="542926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 60%  del  éxito  de  un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 el manejo adecuado del sistema de 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riego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</a:p>
          <a:p>
            <a:pPr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necesario para: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Suministrar los niveles de humedad constante necesarios para el desarrollo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Disolver aplicaciones de productos fitosanitarios y fertilizantes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Lavado de sales (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flush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up)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Bajar altas temperaturas  de  la  superficie  del  césped  mediante  riegos  de </a:t>
            </a:r>
          </a:p>
          <a:p>
            <a:pPr lvl="0" algn="l">
              <a:spcBef>
                <a:spcPts val="0"/>
              </a:spcBef>
            </a:pP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refresco (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Syringe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spcBef>
                <a:spcPct val="50000"/>
              </a:spcBef>
              <a:buClr>
                <a:srgbClr val="616365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 han de tomar las medidas necesarias para asegurar un riego razonable, eficiente y efectivo.”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357298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Los principios del riego son cuatro: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depth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el agua debe llegar a la zona radicular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aplicación del agua en el momento de mayores necesidades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Riegos nocturnos            Menor ETP, calor, viento, interferencia jugadores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Uniform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partiendo de un buen diseño habrá mayor eficiencia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No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evitar pérdidas por evaporación, mala nivelación,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mayoría de los casos:</a:t>
            </a:r>
          </a:p>
          <a:p>
            <a:pPr>
              <a:spcBef>
                <a:spcPts val="1200"/>
              </a:spcBef>
              <a:buClr>
                <a:srgbClr val="0039A6"/>
              </a:buClr>
            </a:pPr>
            <a:r>
              <a:rPr lang="es-ES_tradnl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“Será más efectivo riegos de menos cantidad frecuentemente, que riegos de más cantidad distanciados en el tiempo.”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857224" y="342900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a la derecha con bandas"/>
          <p:cNvSpPr/>
          <p:nvPr/>
        </p:nvSpPr>
        <p:spPr>
          <a:xfrm>
            <a:off x="3143240" y="3500438"/>
            <a:ext cx="500066" cy="214314"/>
          </a:xfrm>
          <a:prstGeom prst="stripedRightArrow">
            <a:avLst>
              <a:gd name="adj1" fmla="val 50000"/>
              <a:gd name="adj2" fmla="val 47305"/>
            </a:avLst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 determinantes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Superficie a regar y orografía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Clima: Precipitaciones, Temperatura, Humedad relativa, Viento, 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Flora: zonas ajardinadas, arboleda, arbustivas,…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Especie cespitosa cultivada:</a:t>
            </a: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Elección de la especie y variedad adaptada a la zona climática (autóctona)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Conocer sus requerimientos y necesidades hídricas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Manejo de la especie en el clima donde está establecida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Estación meteorológica = ET + Kc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26" name="Picture 2" descr="IMG_13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0"/>
            <a:ext cx="62865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26" name="Picture 2" descr="IMG_13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85860"/>
            <a:ext cx="62865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G_14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1643050"/>
            <a:ext cx="628654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 determinantes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Suelo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Agua</a:t>
            </a: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Cantidad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Calidad/Tipo de agua: residuales, desalinizadas, </a:t>
            </a:r>
            <a:r>
              <a:rPr lang="es-ES_tradnl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Almacenamiento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l"/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Análisis periódicos</a:t>
            </a:r>
          </a:p>
          <a:p>
            <a:pPr lvl="0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Formación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de riego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Diseño</a:t>
            </a:r>
          </a:p>
          <a:p>
            <a:pPr algn="l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Dimensionamiento de la tubería: radio de aspersores, tiempo de riego, etc..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Cobertura, triangulación aspersores, Eficiencia, Bombeo,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ts val="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Automatización, informatización de los sistemas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_tradnl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Revisiones y Auditorías</a:t>
            </a:r>
          </a:p>
          <a:p>
            <a:pPr lvl="0"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Programación de riego</a:t>
            </a:r>
          </a:p>
          <a:p>
            <a:pPr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Uso de mangueras: ¿porque usarlas?</a:t>
            </a:r>
          </a:p>
          <a:p>
            <a:pPr algn="l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Personalizar   cada   aspersor   del   campo informáticamente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Uso de nuevas tecnologías</a:t>
            </a:r>
          </a:p>
          <a:p>
            <a:pPr algn="l">
              <a:spcBef>
                <a:spcPts val="1200"/>
              </a:spcBef>
              <a:buClr>
                <a:srgbClr val="0039A6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Planos,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Autocad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Sensores de humedad/Conductividad,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650085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650085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 descr="1BJDg8r98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71538" y="1643050"/>
            <a:ext cx="6500858" cy="464347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buen diseño de riego reducirá el consumo de agua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Mayor eficiencia hídrica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de: pérdidas, auditorías de riego, calidades de las aguas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Aporte hídrico según las necesidades de la planta (ET)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En definitiva, una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buena gestión del agua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Esta gestión proporcionará: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Valor estético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Valor funcional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10" name="9 Imagen" descr="Sin títul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428736"/>
            <a:ext cx="6819926" cy="443778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3.0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Maquinaria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76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Maquinaria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Inversión en maquinaria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3. Protocolo actuación diaria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6" name="Rectangle 8"/>
          <p:cNvSpPr>
            <a:spLocks noRot="1" noChangeArrowheads="1"/>
          </p:cNvSpPr>
          <p:nvPr/>
        </p:nvSpPr>
        <p:spPr bwMode="auto">
          <a:xfrm>
            <a:off x="642910" y="2571744"/>
            <a:ext cx="7602535" cy="2714644"/>
          </a:xfrm>
          <a:prstGeom prst="rect">
            <a:avLst/>
          </a:prstGeom>
          <a:solidFill>
            <a:srgbClr val="3366FF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200" b="1" i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UNA PREGUNTA…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endParaRPr lang="es-ES" sz="22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800" b="1" i="1" dirty="0" smtClean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“¿Cuándo y cómo es posible ahorrar dinero en la gestión del parque de maquinaria? </a:t>
            </a:r>
            <a:endParaRPr lang="es-ES" sz="2800" b="1" i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Existen  diversos  parámetros cuantificables que son de vital importancia a la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hora de elegir la maquinaria de un campo de golf: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Orografía del campo, número de trabajadores, presupuestos,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elección adecuada de la maquinaria facilitará el trabajo, el mantenimiento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de la misma y supondrá a la postre un ahorre económico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Como en las demás áreas a tratar en mantenimiento, una labor de formación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 la plantilla es vital para alargar la vida útil del parque de maquinaria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 figura  del  mecánico  y  herramientas adecuadas (rectificadora, elevador,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 son vitales en un campo de golf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285749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357298"/>
            <a:ext cx="6309842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6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1357298"/>
            <a:ext cx="6309842" cy="4712907"/>
          </a:xfrm>
          <a:prstGeom prst="rect">
            <a:avLst/>
          </a:prstGeom>
        </p:spPr>
      </p:pic>
      <p:pic>
        <p:nvPicPr>
          <p:cNvPr id="8" name="6 Marcador de contenido" descr="shilleagh 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21571" y="1571612"/>
            <a:ext cx="6283876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Inversión en maquinaria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 debe diferenciar entre: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Inicial: campos nuevos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Renovación: una vez agotada la vida útil de cada máquina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Dependerá del presupuesto de cada club, orografía, nº empleados,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formación de la plantilla y labores culturales a realizar son importantes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Existe un umbral económico: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Rentabilidad entre reparar una máquina vs. adquisición una nueva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85786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785786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857224" y="485776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 actuación diaria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mantenimiento diario y básico es de vital importancia: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Revisión diaria de cada máquina antes de comenzar las labores: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Control niveles de aceite y agua, neumáticos, combustible,…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Atención durante la realización de las tareas: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- Verificación de la calidad de corte, fugas de aceite y estado general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c) Estacionamiento con puesta a punto para próximo uso: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- Lavado de la máquina tras su uso para evitar corrosiones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- Repostaje: control del consumo individual por máquina y trabajador</a:t>
            </a:r>
            <a:endParaRPr lang="es-ES" sz="28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Otros registros: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1) Tabla 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2)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357298"/>
            <a:ext cx="6283876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1357298"/>
            <a:ext cx="6283876" cy="4712907"/>
          </a:xfrm>
          <a:prstGeom prst="rect">
            <a:avLst/>
          </a:prstGeom>
        </p:spPr>
      </p:pic>
      <p:pic>
        <p:nvPicPr>
          <p:cNvPr id="8" name="6 Marcador de contenido" descr="shilleagh 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21571" y="1571612"/>
            <a:ext cx="6283876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Courier New" pitchFamily="49" charset="0"/>
              <a:buChar char="o"/>
            </a:pPr>
            <a:r>
              <a:rPr lang="es-ES" sz="33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Siega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 pesar de ser tratada en Labores culturales, la siega está correlacionada de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manera muy importante en este apartado (calidad en el corte)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 correcto   mantenimiento  y   funcionamiento  de  la maquinaria  reducirá 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durante la  siega, lesiones  en  la planta, puerta de entrada de enfermedades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  adecuada   rutina   de   siega    de    las   diferentes    áreas    del   campo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proporcionará reducción de costes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1571612"/>
            <a:ext cx="6498191" cy="4712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shilleagh 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1285860"/>
            <a:ext cx="6498191" cy="4712907"/>
          </a:xfrm>
          <a:prstGeom prst="rect">
            <a:avLst/>
          </a:prstGeom>
        </p:spPr>
      </p:pic>
      <p:pic>
        <p:nvPicPr>
          <p:cNvPr id="6" name="Picture 4" descr="david cortan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142976" y="1571612"/>
            <a:ext cx="6500858" cy="4714908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 buen   mecánico, formado  e  instruido en   la  maquinaria  específica  de  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campos  de  golf  es, junto  al encargado de riego, la persona más importante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dentro  de  la  plantilla de un campo de golf, y que a la postre, nos reducirá la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partida de gastos en maquinaria por su buen hacer.</a:t>
            </a:r>
          </a:p>
          <a:p>
            <a:pPr algn="just"/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Auditoría de maquinaria: piezas en stock, pedidos,…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Verificación de la altura de corte (diario en máquinas de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Tabla 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4.0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Fertilización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91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 nutritivos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Elementos químicos esenciales en las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Carbono (C)      Hidrógeno (H)   Oxígeno (O)   Nitrógeno (N)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Fósforo (P)        Potasio (K)          Azufre (S)       Calcio (Ca)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Magnesio (Mg) Hierro (Fe)          Zinc (Zn)    Manganeso (Mn)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FF6600"/>
                </a:solidFill>
              </a:rPr>
              <a:t>Cobre (Cu)        Molibdeno (Mo) Boro (B)          Cloro (Cl)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dirty="0" smtClean="0">
              <a:solidFill>
                <a:srgbClr val="00FF00"/>
              </a:solidFill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 existen otros necesarios para algunas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dirty="0" smtClean="0">
                <a:solidFill>
                  <a:srgbClr val="00FF00"/>
                </a:solidFill>
              </a:rPr>
              <a:t>      </a:t>
            </a:r>
            <a:r>
              <a:rPr lang="es-ES" sz="2000" dirty="0" smtClean="0">
                <a:solidFill>
                  <a:srgbClr val="FF6600"/>
                </a:solidFill>
              </a:rPr>
              <a:t>Sodio (</a:t>
            </a:r>
            <a:r>
              <a:rPr lang="es-ES" sz="2000" dirty="0" err="1" smtClean="0">
                <a:solidFill>
                  <a:srgbClr val="FF6600"/>
                </a:solidFill>
              </a:rPr>
              <a:t>Na</a:t>
            </a:r>
            <a:r>
              <a:rPr lang="es-ES" sz="2000" dirty="0" smtClean="0">
                <a:solidFill>
                  <a:srgbClr val="FF6600"/>
                </a:solidFill>
              </a:rPr>
              <a:t>)           Silicio (Si)               Cobalto (Co)</a:t>
            </a:r>
            <a:endParaRPr lang="es-ES" sz="20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elementos se pueden clasificar: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absorbidos  en  mayor cantidad por la planta (N, P, K,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S, Ca y Mg)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primarios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N, P y K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secundarios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S, Ca y Mg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</a:rPr>
              <a:t>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Microelementos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absorbidos en cantidades mínimas por la planta (Fe,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Cu, Zn, Mn, Mo, B y Cl)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la planta son todos igualmente esenciales, la falta de uno de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ellos impide completar el desarrollo de la planta</a:t>
            </a:r>
            <a:endParaRPr lang="es-ES" sz="96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1000100" y="378619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1000100" y="335756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6" name="5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0"/>
              </a:spcBef>
              <a:spcAft>
                <a:spcPts val="600"/>
              </a:spcAft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Atendiendo al contenido en N-P-K, existen los siguientes abonos: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simples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integrados por un solo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b)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compuestos</a:t>
            </a:r>
            <a:r>
              <a:rPr lang="es-ES" sz="2000" u="sng" dirty="0" smtClean="0">
                <a:solidFill>
                  <a:srgbClr val="616365"/>
                </a:solidFill>
              </a:rPr>
              <a:t>: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incluyen     dos     o     más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obtenidos mediante mezcla de abonos simples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c)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Abonos complejos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    incluyen     dos     o     más  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macronutrientes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principales pero obtenidos mediante reacción química de estos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 análisis  de  suelo  y  hojas nos indicarán el estado nutricional de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las  plantas para planificar abonados</a:t>
            </a: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Analítica de suelos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Conocer el estado de la planta anualmente</a:t>
            </a:r>
          </a:p>
          <a:p>
            <a:pPr algn="l">
              <a:spcBef>
                <a:spcPts val="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especies cespitosas para ver sus necesidades</a:t>
            </a:r>
          </a:p>
          <a:p>
            <a:pPr algn="l">
              <a:spcBef>
                <a:spcPts val="6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Especies autóctonas se adaptarán mejor y con menores necesidades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Trafico: campeonatos,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greenfees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Fijar objetivos: estatus del club, número de salidas,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Elaboración de un programa</a:t>
            </a:r>
          </a:p>
          <a:p>
            <a:pPr algn="l">
              <a:lnSpc>
                <a:spcPct val="80000"/>
              </a:lnSpc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80000"/>
              </a:lnSpc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Seguimiento y control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1142976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1142976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Curvas de Crecimiento</a:t>
            </a:r>
          </a:p>
        </p:txBody>
      </p:sp>
      <p:pic>
        <p:nvPicPr>
          <p:cNvPr id="4" name="3 Imagen" descr="cool_season_gras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2500306"/>
            <a:ext cx="4286250" cy="1928826"/>
          </a:xfrm>
          <a:prstGeom prst="rect">
            <a:avLst/>
          </a:prstGeom>
        </p:spPr>
      </p:pic>
      <p:pic>
        <p:nvPicPr>
          <p:cNvPr id="5" name="4 Imagen" descr="warm_season_grass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4572008"/>
            <a:ext cx="4286250" cy="2071702"/>
          </a:xfrm>
          <a:prstGeom prst="rect">
            <a:avLst/>
          </a:prstGeom>
        </p:spPr>
      </p:pic>
      <p:pic>
        <p:nvPicPr>
          <p:cNvPr id="6" name="5 Imagen" descr="Escudo AEdG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de Nitrógeno según especies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21" y="214288"/>
          <a:ext cx="8572559" cy="64294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76764"/>
                <a:gridCol w="1459159"/>
                <a:gridCol w="1550357"/>
                <a:gridCol w="1428759"/>
                <a:gridCol w="1428760"/>
                <a:gridCol w="1428760"/>
              </a:tblGrid>
              <a:tr h="401839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ESPECIE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GREENS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CALLES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ROUGH</a:t>
                      </a:r>
                      <a:endParaRPr lang="es-ES" dirty="0"/>
                    </a:p>
                  </a:txBody>
                  <a:tcPr anchor="ctr"/>
                </a:tc>
              </a:tr>
              <a:tr h="1105057">
                <a:tc rowSpan="3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WARM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Bermuda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25-60</a:t>
                      </a:r>
                      <a:r>
                        <a:rPr lang="es-ES" sz="1200" baseline="0" dirty="0" smtClean="0">
                          <a:latin typeface="+mj-lt"/>
                        </a:rPr>
                        <a:t> kg/Ha por mes de crecimiento (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25-60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días de crecimiento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20-40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100-200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Zoysia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10-20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0-50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Paspalum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Vaginatum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rowSpan="5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COOL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Agrostis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stolonifera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Lolium</a:t>
                      </a:r>
                      <a:r>
                        <a:rPr lang="es-ES" sz="1200" b="1" i="1" baseline="0" dirty="0" smtClean="0"/>
                        <a:t> perenne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75-125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pratensis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Festuca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rubra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5-15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0-75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03218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annua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var</a:t>
                      </a:r>
                      <a:r>
                        <a:rPr lang="es-ES" sz="1200" b="1" i="1" dirty="0" smtClean="0"/>
                        <a:t>. </a:t>
                      </a:r>
                      <a:r>
                        <a:rPr lang="es-ES" sz="1200" b="1" i="1" dirty="0" err="1" smtClean="0"/>
                        <a:t>reptans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 </a:t>
                      </a:r>
                      <a:r>
                        <a:rPr lang="es-ES" sz="120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 y pH 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Disponibilidad de los principales nutrientes en función del pH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Imagen" descr="o_Biodisponibilidad UN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643182"/>
            <a:ext cx="5400675" cy="3786186"/>
          </a:xfrm>
          <a:prstGeom prst="rect">
            <a:avLst/>
          </a:prstGeom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para la aplicación de fertilizantes en ambas abonadoras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El solape o distancia entre pasadas debe ser uniforme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Marcar la distancia entre pasadas asegura el resultado final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 recomendable tener un sistema de registros de abonado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Consecuencias de una calibración y aplicación deficiente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Económicas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Medioambientales           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Estéticas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Fisológicas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 granular vs. Abonado foliar 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105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aplicación de abono puede ser granular o foliar, dependerá de: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Época del año y curva de crecimiento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Según prácticas culturales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Tiempo de respuesta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Zona del campo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105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abonado foliar o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true foliar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 fertilizantes sólidos para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fertirrigación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572188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105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  elección   del    material    adecuado   supondrá   un   ahorro   en  costes  </a:t>
            </a:r>
          </a:p>
          <a:p>
            <a:pPr algn="l">
              <a:spcBef>
                <a:spcPts val="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directamente, e indirectamente en labores en el campo:</a:t>
            </a:r>
          </a:p>
          <a:p>
            <a:pPr algn="l">
              <a:spcBef>
                <a:spcPts val="12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Abonos de lenta liberación 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Abonos agrícolas: evitar picos de crecimiento, descontrol en la siega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crecimiento: densidad,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colchón,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Labores culturales: siega, aireación,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616365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adecuado  uso  de  fertilizantes  reduce  el  consumo  de  combustible  al  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establecer   mayor   control   sobre  el crecimiento de la planta y  por tanto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de la siega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Aportar  las  dosis  necesarias  de  nutrientes  basándonos en analíticas de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suelos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Buffering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lagos, abonos lenta liberación,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7" name="4 Marcador de contenido" descr="IMG_07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0" y="4429132"/>
            <a:ext cx="3194938" cy="21812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5.0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Tratamientos Fitosanitarios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104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Conceptos básicos</a:t>
            </a:r>
            <a:r>
              <a:rPr lang="es-ES" sz="20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 buen  mantenimiento  no  siempre   deja   exenta   de  enfermedades,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plagas o malas hierbas a la planta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reducir el efecto de éstas, se recurre a productos químicos: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Insecticidas: repelentes, exterminadores de insectos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Fungicidas: previenen o eliminan hongos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Herbicidas: control de las malas hierbas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Humectantes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Reguladores de Crecimiento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strella de 4 puntas"/>
          <p:cNvSpPr/>
          <p:nvPr/>
        </p:nvSpPr>
        <p:spPr>
          <a:xfrm>
            <a:off x="928662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928662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928662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928662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LA JARRA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incompatibilidades en la mezcla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Mezclar todas las materias activas en un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Observar: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Formación de agregados                 Separación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Aumento de temperatura               Deposición de materia activa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en mezcla                                            en el fondo del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Esperar 15 minutos y comprobar de nuevo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Si se encuentra alguna de estas reacciones = incompatibilidad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Aplicar sobre una pequeña zona para observar cualquier daño</a:t>
            </a:r>
          </a:p>
        </p:txBody>
      </p:sp>
      <p:sp>
        <p:nvSpPr>
          <p:cNvPr id="9" name="8 Flecha curvada hacia la derecha"/>
          <p:cNvSpPr/>
          <p:nvPr/>
        </p:nvSpPr>
        <p:spPr>
          <a:xfrm>
            <a:off x="714348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71434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4357686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urvada hacia la derecha"/>
          <p:cNvSpPr/>
          <p:nvPr/>
        </p:nvSpPr>
        <p:spPr>
          <a:xfrm>
            <a:off x="4357686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8" name="7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71612"/>
            <a:ext cx="8358246" cy="5500702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  <a:endParaRPr lang="es-ES" sz="4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29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combatir los agentes patógenos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9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Triángulo de la enfermedad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factores  necesarios  para  el   desarrollo  de  una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enfermedad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Patógeno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Hospedante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Condiciones ambientales favorables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9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9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Modo de acción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            </a:t>
            </a:r>
            <a:r>
              <a:rPr lang="es-ES" sz="29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Resistencias</a:t>
            </a: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De contacto                                    - Cruzada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Penetrantes                                    - Múltiple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Sistémicos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la eliminación de insectos y plagas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Información de importancia para cada plaga: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Ciclo de vida  y época del año para: adulto, larva y daño en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Cómo y cuándo realizar el control de poblaciones para cada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Estimar un umbral (a partir del cual causa daño)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Tratamientos: medidas culturales y/o 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¿Qué tipo de insecticidas hay que usar? 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500034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00034" y="442913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00034" y="492919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00034" y="535782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00034" y="578645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9" name="Picture 4" descr="Grub But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2341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85720" y="184262"/>
          <a:ext cx="8501118" cy="6484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853"/>
                <a:gridCol w="1416853"/>
                <a:gridCol w="1416853"/>
                <a:gridCol w="1416853"/>
                <a:gridCol w="1416853"/>
                <a:gridCol w="1416853"/>
              </a:tblGrid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Pest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Timing of treatment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crane</a:t>
                      </a:r>
                      <a:r>
                        <a:rPr lang="en-US" baseline="0" dirty="0" smtClean="0"/>
                        <a:t> fly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Aug,</a:t>
                      </a:r>
                      <a:r>
                        <a:rPr lang="en-US" baseline="0" dirty="0" smtClean="0"/>
                        <a:t> Sep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May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Oct,</a:t>
                      </a:r>
                      <a:r>
                        <a:rPr lang="en-US" baseline="0" dirty="0" smtClean="0"/>
                        <a:t> 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Sevin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Arena 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October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 May</a:t>
                      </a:r>
                      <a:endParaRPr lang="en-US" dirty="0"/>
                    </a:p>
                  </a:txBody>
                  <a:tcPr anchor="ctr"/>
                </a:tc>
              </a:tr>
              <a:tr h="904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Mole crickets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after 90% egg hatch</a:t>
                      </a:r>
                      <a:endParaRPr lang="en-US" dirty="0"/>
                    </a:p>
                  </a:txBody>
                  <a:tcPr anchor="ctr"/>
                </a:tc>
              </a:tr>
              <a:tr h="904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baseline="0" dirty="0" smtClean="0"/>
                        <a:t>Sevin or </a:t>
                      </a:r>
                      <a:r>
                        <a:rPr lang="en-US" baseline="0" dirty="0" err="1" smtClean="0"/>
                        <a:t>Dylox</a:t>
                      </a:r>
                      <a:endParaRPr lang="en-US" baseline="0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en-US" baseline="0" dirty="0" smtClean="0"/>
                        <a:t>2.Nicotinoid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June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to early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</a:t>
                      </a:r>
                      <a:r>
                        <a:rPr lang="en-US" baseline="0" dirty="0" smtClean="0"/>
                        <a:t> as 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Japanese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and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Sep/Oct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7482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Late June early 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Sep-Nov, 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Sep-April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</a:tr>
              <a:tr h="904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 damage found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6" name="Picture 4" descr="Adult 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714620"/>
            <a:ext cx="4976847" cy="37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Picture 2" descr="Phyllophaga Damage 19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714620"/>
            <a:ext cx="5000660" cy="375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616365"/>
              </a:buClr>
              <a:buFont typeface="Courier New" pitchFamily="49" charset="0"/>
              <a:buChar char="o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Suelo y raíces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7" name="Picture 3" descr="C:\Documents and Settings\Dave Smitley.LANDSCAP-WKX83Y\Desktop\4-1-09 Desktop\Photos and Scans\Turf\Ataenius-Aphodius\Ataenius with Key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714620"/>
            <a:ext cx="5000659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fallan los insecticidas?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Identificación incorrecta de la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Elección incorrecta del producto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Formulación equivocada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Aplicación en la época incorrecta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Calibración deficiente del equipo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el tanque. Hidrólisis alcalina con pH&gt; 7,5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Incompatibilidad (Evitar mezclar EC con 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la superficie (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Producto destinado a combatir las malas hierbas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Mala hierba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planta que aparece en un sitio o momento indeseado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8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aparición de las mismas se debe: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Banco de semillas en el suelo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Mezcladas con las semillas deseadas para la siembra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Semillas transportadas por animales y aves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Prácticas inadecuadas de mantenimiento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71612"/>
            <a:ext cx="8286808" cy="5572140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  <a:endParaRPr lang="es-ES" sz="30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Preemergentes</a:t>
            </a:r>
            <a:endParaRPr lang="es-ES" sz="22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Controlan plantas anuales y perennes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Deben ser aplicados antes de la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nascencia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No son activos de manera permanente, se degradan fácilmente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 mayoría se absorben por la raíz cesando la división celular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→ Inhiben la mitosis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Características generales: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Riego posterior tras aplicación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Poco solubles en agua → Alto coeficiente de adsorción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Larga vida en el suelo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2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Susceptibles a la </a:t>
            </a:r>
            <a:r>
              <a:rPr lang="es-ES" sz="22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71612"/>
            <a:ext cx="8286808" cy="5286388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12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Postemergentes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Modo de actuación: 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Selectivos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Totales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Sistémicos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Contacto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Recomendaciones: 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Mejor mientras más joven sea la planta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 entrar en la planta y ser metabolizado</a:t>
            </a:r>
          </a:p>
          <a:p>
            <a:pPr algn="l">
              <a:spcBef>
                <a:spcPts val="6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Evitar segar inmediatamente antes y después del tratam</a:t>
            </a: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iento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Humectantes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Aseguran la humedad necesaria en el suelo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Mejoran la penetración de agua en suelos secos o con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Alivian las manchas de secas o “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Herramienta relativamente nueva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Componente orgánico, sintético o natural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Influye en el crecimiento y desarrollo de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al normal desarrollo de la planta</a:t>
            </a:r>
            <a:endParaRPr lang="es-ES" sz="20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se han descubierto otros beneficios: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Aumento en la síntesis de carbohidratos y clorofila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los requerimientos hídricos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infestaciones de 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2000" b="1" i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</a:t>
            </a:r>
            <a:endParaRPr lang="es-ES" sz="2000" b="1" i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ü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Mayor tolerancia al estrés</a:t>
            </a:r>
          </a:p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i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“El mejor fitosanitario es el que no se aplica”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Realización de buenas prácticas culturales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Diagnóstico  de  la  enfermedad, plaga  (ciclos)  o  agentes  dañinos para la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correcta elección de la materia activa que pueda combatirlos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+ D + I : Humectantes, lucha biológica,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Uso   de   las   medidas   protectoras   y   equipamiento adecuado para una  </a:t>
            </a:r>
          </a:p>
          <a:p>
            <a:pPr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correcta aplicación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6.0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Medio Ambiente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122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Económicas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Ambientales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Sociales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3 Imagen" descr="20080531202149-sostenibilida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71802" y="3500438"/>
            <a:ext cx="4464050" cy="3016250"/>
          </a:xfrm>
          <a:prstGeom prst="rect">
            <a:avLst/>
          </a:prstGeom>
          <a:noFill/>
          <a:ln/>
        </p:spPr>
      </p:pic>
      <p:sp>
        <p:nvSpPr>
          <p:cNvPr id="8" name="7 Estrella de 4 puntas"/>
          <p:cNvSpPr/>
          <p:nvPr/>
        </p:nvSpPr>
        <p:spPr>
          <a:xfrm>
            <a:off x="714348" y="292893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714348" y="328612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714348" y="364331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 lnSpcReduction="10000"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Económicas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automática de la innovación y productividad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costes en gestión de residuos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costes en primas de seguros 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Minimiza riesgo en litigios y sanciones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Mejora en acceso a subvenciones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Disminución de riesgos laborales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Diferenciación de la competencia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714348" y="278605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10" descr="ANd9GcTs5Z4h6PjCDJD3cNMhK7xqFnlMhT8IdcrRymZN7eK29_D_R8gOQd8T2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571876"/>
            <a:ext cx="2428892" cy="2251936"/>
          </a:xfrm>
          <a:prstGeom prst="rect">
            <a:avLst/>
          </a:prstGeom>
          <a:noFill/>
        </p:spPr>
      </p:pic>
      <p:pic>
        <p:nvPicPr>
          <p:cNvPr id="12" name="11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7" y="3195795"/>
            <a:ext cx="228787" cy="183030"/>
          </a:xfrm>
          <a:prstGeom prst="rect">
            <a:avLst/>
          </a:prstGeom>
        </p:spPr>
      </p:pic>
      <p:pic>
        <p:nvPicPr>
          <p:cNvPr id="13" name="12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7" y="5196060"/>
            <a:ext cx="228787" cy="183030"/>
          </a:xfrm>
          <a:prstGeom prst="rect">
            <a:avLst/>
          </a:prstGeom>
        </p:spPr>
      </p:pic>
      <p:pic>
        <p:nvPicPr>
          <p:cNvPr id="14" name="13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8" y="4838869"/>
            <a:ext cx="228787" cy="183030"/>
          </a:xfrm>
          <a:prstGeom prst="rect">
            <a:avLst/>
          </a:prstGeom>
        </p:spPr>
      </p:pic>
      <p:pic>
        <p:nvPicPr>
          <p:cNvPr id="15" name="14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9" y="4553116"/>
            <a:ext cx="228787" cy="183030"/>
          </a:xfrm>
          <a:prstGeom prst="rect">
            <a:avLst/>
          </a:prstGeom>
        </p:spPr>
      </p:pic>
      <p:pic>
        <p:nvPicPr>
          <p:cNvPr id="16" name="15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7" y="3481548"/>
            <a:ext cx="228787" cy="183030"/>
          </a:xfrm>
          <a:prstGeom prst="rect">
            <a:avLst/>
          </a:prstGeom>
        </p:spPr>
      </p:pic>
      <p:pic>
        <p:nvPicPr>
          <p:cNvPr id="17" name="16 Imagen" descr="4792019-moneda-de-oro-en-el-estilo-de-dibujos-animad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146907">
            <a:off x="817778" y="3838737"/>
            <a:ext cx="228787" cy="183030"/>
          </a:xfrm>
          <a:prstGeom prst="rect">
            <a:avLst/>
          </a:prstGeom>
        </p:spPr>
      </p:pic>
      <p:pic>
        <p:nvPicPr>
          <p:cNvPr id="18" name="17 Imagen" descr="dollar_symbo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4143380"/>
            <a:ext cx="221930" cy="2219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92975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Ambientales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Minimizar impactos ambientales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Minimizar riesgos asociados a situaciones accidentales</a:t>
            </a:r>
            <a:endParaRPr lang="es-ES" sz="2000" dirty="0" smtClean="0"/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Mejora en gestión de recursos y residuos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Biodiversidad</a:t>
            </a:r>
          </a:p>
          <a:p>
            <a:pPr lvl="1" algn="l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714348" y="292893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3 Imagen" descr="sostenibilida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43306" y="4714884"/>
            <a:ext cx="2428892" cy="174849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92975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CERTIFICACIONES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14001, EMAS, AUDUBON,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Committed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es-ES" sz="20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Green, BIOGOLF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Ventajas:</a:t>
            </a: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Sociales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 sostenible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&gt;  Sincronización con Europa</a:t>
            </a:r>
          </a:p>
          <a:p>
            <a:pPr marL="0" lvl="1" algn="l">
              <a:spcBef>
                <a:spcPts val="600"/>
              </a:spcBef>
              <a:buClr>
                <a:srgbClr val="9900CC"/>
              </a:buClr>
            </a:pPr>
            <a:endParaRPr lang="es-ES" sz="2000" dirty="0" smtClean="0"/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6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sp>
        <p:nvSpPr>
          <p:cNvPr id="8" name="7 Estrella de 4 puntas"/>
          <p:cNvSpPr/>
          <p:nvPr/>
        </p:nvSpPr>
        <p:spPr>
          <a:xfrm>
            <a:off x="714348" y="292893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8 Imagen" descr="culturas-hibrida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4357694"/>
            <a:ext cx="3238496" cy="2315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5725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Ahorro económico = ahorro en impacto ambiental = cambio opinión pública</a:t>
            </a:r>
          </a:p>
          <a:p>
            <a:pPr lvl="0"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Creer en las certificaciones y todos los esfuerzos que hay detrás</a:t>
            </a: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paso más: Evaluación Ambiental Estratégica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2060"/>
              </a:buClr>
              <a:buFont typeface="Courier New" pitchFamily="49" charset="0"/>
              <a:buChar char="o"/>
            </a:pPr>
            <a:r>
              <a:rPr lang="es-ES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MANTENIMIENTO</a:t>
            </a:r>
            <a:endParaRPr lang="es-ES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Labores culturales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Riego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Maquinaria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Fertilización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Tratamientos fitosanitarios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Medio Ambiente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u="sng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spcBef>
                <a:spcPts val="0"/>
              </a:spcBef>
              <a:buClr>
                <a:srgbClr val="0039A6"/>
              </a:buClr>
            </a:pPr>
            <a:endParaRPr lang="es-ES" sz="24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400" b="1" u="sng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8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LOGO_DEF_RFEG_ALTA_CMY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460432" y="66456"/>
            <a:ext cx="576064" cy="62624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28596" y="4581128"/>
            <a:ext cx="8102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b="1" dirty="0" smtClean="0">
                <a:solidFill>
                  <a:srgbClr val="0039A6"/>
                </a:solidFill>
                <a:latin typeface="+mj-lt"/>
              </a:rPr>
              <a:t>7.0</a:t>
            </a:r>
          </a:p>
          <a:p>
            <a:pPr algn="r"/>
            <a:r>
              <a:rPr lang="es-ES" sz="5400" b="1" dirty="0" smtClean="0">
                <a:solidFill>
                  <a:srgbClr val="616365"/>
                </a:solidFill>
                <a:latin typeface="+mj-lt"/>
              </a:rPr>
              <a:t>Recursos Humanos</a:t>
            </a:r>
            <a:endParaRPr lang="es-ES" sz="5400" b="1" dirty="0">
              <a:solidFill>
                <a:srgbClr val="616365"/>
              </a:solidFill>
              <a:latin typeface="+mj-lt"/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129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formación y educación del personal del campo de golf en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relación  a   temas  medioambientales: gestión  de  residuos,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medidas de protección, concienciación, </a:t>
            </a:r>
            <a:r>
              <a:rPr lang="es-ES" sz="26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3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re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025" y="1928803"/>
            <a:ext cx="5757903" cy="37147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Siguiendo las pautas anteriores y contando con los servicios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  un   </a:t>
            </a:r>
            <a:r>
              <a:rPr lang="es-ES" sz="26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con    una   formación   y  experiencia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contrastada  se  logrará  un  medio SOSTENIBLE, mediante la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aplicación  de  las  mejores  técnicas   y   prácticas  culturales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manteniendo  un compromiso medioambiental que asegure </a:t>
            </a:r>
          </a:p>
          <a:p>
            <a:pPr algn="just"/>
            <a:r>
              <a:rPr lang="es-ES" sz="2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dicho objetivo</a:t>
            </a:r>
            <a:endParaRPr lang="es-ES" sz="26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</a:pPr>
            <a:endParaRPr lang="es-ES" sz="3000" b="1" u="sng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s-ES" sz="22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  <p:pic>
        <p:nvPicPr>
          <p:cNvPr id="5" name="6 Marcador de contenido" descr="re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1428736"/>
            <a:ext cx="4839925" cy="3357587"/>
          </a:xfrm>
          <a:prstGeom prst="rect">
            <a:avLst/>
          </a:prstGeom>
        </p:spPr>
      </p:pic>
      <p:pic>
        <p:nvPicPr>
          <p:cNvPr id="6" name="5 Imagen" descr="Zona de Gestión de residuos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2857496"/>
            <a:ext cx="4857784" cy="33575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Humanos</a:t>
            </a:r>
          </a:p>
          <a:p>
            <a:pPr algn="just">
              <a:buClr>
                <a:srgbClr val="616365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¿De que forma interviene la Federación?</a:t>
            </a:r>
          </a:p>
          <a:p>
            <a:pPr algn="just"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Formación   de   encargados   en   el   CNG (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Anfitauro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Torrejón  de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Ardoz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</a:t>
            </a:r>
          </a:p>
          <a:p>
            <a:pPr algn="just"/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El  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Saler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RACE,  Manises, </a:t>
            </a:r>
            <a:r>
              <a:rPr lang="es-ES" sz="2000" b="1" dirty="0" err="1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Convenio con la AEdG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Formación de becados y envío a Estados Unidos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Proyectos Medioambientales (FIDA)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Liderar    el    Benchmarking    con    la  R&amp;A,   mejores prácticas culturales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Miembro del GCC de la EGA </a:t>
            </a:r>
          </a:p>
          <a:p>
            <a:pPr algn="l">
              <a:spcBef>
                <a:spcPct val="50000"/>
              </a:spcBef>
              <a:buClr>
                <a:srgbClr val="616365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pic>
        <p:nvPicPr>
          <p:cNvPr id="7" name="6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5725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0039A6"/>
              </a:buClr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2800" b="1" dirty="0" smtClean="0">
              <a:solidFill>
                <a:srgbClr val="0039A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Apostar por la formación es apostar por el ahorro económico </a:t>
            </a:r>
          </a:p>
          <a:p>
            <a:pPr lvl="0" algn="l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Una plantilla que </a:t>
            </a:r>
            <a:r>
              <a:rPr lang="es-ES" sz="2000" b="1" i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sienta</a:t>
            </a: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campo repercutirá en la presentación del mismo</a:t>
            </a:r>
          </a:p>
          <a:p>
            <a:pPr lvl="0" algn="just">
              <a:spcBef>
                <a:spcPts val="120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 educación, el  respeto  y  la  puntualidad  serán,  junto  con   la  formación </a:t>
            </a:r>
          </a:p>
          <a:p>
            <a:pPr lvl="0" algn="just">
              <a:spcBef>
                <a:spcPts val="0"/>
              </a:spcBef>
            </a:pPr>
            <a:r>
              <a:rPr lang="es-ES" sz="20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técnica, el mayor activo de un campo de golf</a:t>
            </a:r>
          </a:p>
          <a:p>
            <a:pPr lvl="0" algn="just">
              <a:spcBef>
                <a:spcPts val="1200"/>
              </a:spcBef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rgbClr val="61636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Escudo AEdG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900" y="5715016"/>
            <a:ext cx="696521" cy="78581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C356C-825A-4888-931B-582327129BDA}" type="slidenum">
              <a:rPr lang="es-ES" smtClean="0"/>
              <a:pPr/>
              <a:t>136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0" y="6669360"/>
            <a:ext cx="9144000" cy="188640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1331640" y="5805264"/>
            <a:ext cx="6768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solidFill>
                  <a:srgbClr val="0039A6"/>
                </a:solidFill>
              </a:rPr>
              <a:t>C/ Arroyo del Monte, 5  -  28035 Madrid  -  Tel. (34) 91 376 91 30  -  Fax (34) 91 556 32 90 </a:t>
            </a:r>
          </a:p>
          <a:p>
            <a:pPr algn="ctr"/>
            <a:r>
              <a:rPr lang="es-ES" sz="1400" dirty="0" smtClean="0">
                <a:solidFill>
                  <a:srgbClr val="0039A6"/>
                </a:solidFill>
              </a:rPr>
              <a:t>rfegolf@rfegolf.es   -  www.rfegolf.es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85852" y="4643446"/>
            <a:ext cx="6480175" cy="48577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solidFill>
                  <a:srgbClr val="003300"/>
                </a:solidFill>
              </a:rPr>
              <a:t>Contacto: </a:t>
            </a:r>
            <a:r>
              <a:rPr lang="es-ES" sz="2400" i="1" dirty="0">
                <a:solidFill>
                  <a:srgbClr val="0000FF"/>
                </a:solidFill>
              </a:rPr>
              <a:t>dgomez@rfegolf.es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142976" y="2214554"/>
            <a:ext cx="7143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4000" b="1" u="sng" dirty="0" smtClean="0">
                <a:solidFill>
                  <a:srgbClr val="0039A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solidFill>
                  <a:srgbClr val="6163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Ruegos y preguntas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2A0F8B8-5ABB-463D-9410-6412831D4F61}"/>
</file>

<file path=customXml/itemProps2.xml><?xml version="1.0" encoding="utf-8"?>
<ds:datastoreItem xmlns:ds="http://schemas.openxmlformats.org/officeDocument/2006/customXml" ds:itemID="{F61C78AE-2FED-42B7-BD9A-6069C20300D6}"/>
</file>

<file path=customXml/itemProps3.xml><?xml version="1.0" encoding="utf-8"?>
<ds:datastoreItem xmlns:ds="http://schemas.openxmlformats.org/officeDocument/2006/customXml" ds:itemID="{03650179-509A-4D86-823E-FF39FAEB92B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5077</TotalTime>
  <Words>5932</Words>
  <Application>Microsoft Office PowerPoint</Application>
  <PresentationFormat>Presentación en pantalla (4:3)</PresentationFormat>
  <Paragraphs>1447</Paragraphs>
  <Slides>136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136</vt:i4>
      </vt:variant>
    </vt:vector>
  </HeadingPairs>
  <TitlesOfParts>
    <vt:vector size="137" baseType="lpstr">
      <vt:lpstr>Tema de Office</vt:lpstr>
      <vt:lpstr>Diapositiva 1</vt:lpstr>
      <vt:lpstr>PLANNING</vt:lpstr>
      <vt:lpstr>SOSTENIBILIDAD</vt:lpstr>
      <vt:lpstr>PLANNING</vt:lpstr>
      <vt:lpstr>SOSTENIBILIDAD</vt:lpstr>
      <vt:lpstr>SOSTENIBILIDAD</vt:lpstr>
      <vt:lpstr>SOSTENIBILIDAD</vt:lpstr>
      <vt:lpstr>SOSTENIBILIDAD</vt:lpstr>
      <vt:lpstr>Golf en colegios</vt:lpstr>
      <vt:lpstr>SOSTENIBILIDAD</vt:lpstr>
      <vt:lpstr>Bautismos de golf</vt:lpstr>
      <vt:lpstr>SOSTENIBILIDAD</vt:lpstr>
      <vt:lpstr>Nuevos Pitch &amp; Putt</vt:lpstr>
      <vt:lpstr>PLANNING</vt:lpstr>
      <vt:lpstr>SOSTENIBILIDAD</vt:lpstr>
      <vt:lpstr>Casas Club</vt:lpstr>
      <vt:lpstr>SOSTENIBILIDAD</vt:lpstr>
      <vt:lpstr>Mantenimiento sostenible</vt:lpstr>
      <vt:lpstr>SOSTENIBILIDAD</vt:lpstr>
      <vt:lpstr>Ensayos técnicos</vt:lpstr>
      <vt:lpstr>SOSTENIBILIDAD</vt:lpstr>
      <vt:lpstr>Superficies jugables</vt:lpstr>
      <vt:lpstr>PLANNING</vt:lpstr>
      <vt:lpstr>SOSTENIBILIDAD</vt:lpstr>
      <vt:lpstr>MANTENIMIENTO</vt:lpstr>
      <vt:lpstr>Diapositiva 26</vt:lpstr>
      <vt:lpstr>PLANNING</vt:lpstr>
      <vt:lpstr>Diapositiva 28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61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76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91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104</vt:lpstr>
      <vt:lpstr>MANTENIMIENTO</vt:lpstr>
      <vt:lpstr>MANTENIMIENTO</vt:lpstr>
      <vt:lpstr>MANTENIMIENTO</vt:lpstr>
      <vt:lpstr>MANTENIMIENTO</vt:lpstr>
      <vt:lpstr>MANTENIMIENTO</vt:lpstr>
      <vt:lpstr>Diapositiva 110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122</vt:lpstr>
      <vt:lpstr>MANTENIMIENTO</vt:lpstr>
      <vt:lpstr>MANTENIMIENTO</vt:lpstr>
      <vt:lpstr>MANTENIMIENTO</vt:lpstr>
      <vt:lpstr>MANTENIMIENTO</vt:lpstr>
      <vt:lpstr>MANTENIMIENTO</vt:lpstr>
      <vt:lpstr>PLANNING</vt:lpstr>
      <vt:lpstr>Diapositiva 129</vt:lpstr>
      <vt:lpstr>MANTENIMIENTO</vt:lpstr>
      <vt:lpstr>MANTENIMIENTO</vt:lpstr>
      <vt:lpstr>MANTENIMIENTO</vt:lpstr>
      <vt:lpstr>MANTENIMIENTO</vt:lpstr>
      <vt:lpstr>MANTENIMIENTO</vt:lpstr>
      <vt:lpstr>MANTENIMIENTO</vt:lpstr>
      <vt:lpstr>Diapositiva 136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RFEG powerpoint</dc:title>
  <dc:creator>Xavi</dc:creator>
  <cp:lastModifiedBy>Benito</cp:lastModifiedBy>
  <cp:revision>669</cp:revision>
  <dcterms:created xsi:type="dcterms:W3CDTF">2011-09-13T12:32:45Z</dcterms:created>
  <dcterms:modified xsi:type="dcterms:W3CDTF">2012-02-03T12:50:51Z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