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6"/>
  </p:handoutMasterIdLst>
  <p:sldIdLst>
    <p:sldId id="256" r:id="rId2"/>
    <p:sldId id="258" r:id="rId3"/>
    <p:sldId id="270" r:id="rId4"/>
    <p:sldId id="261" r:id="rId5"/>
    <p:sldId id="264" r:id="rId6"/>
    <p:sldId id="262" r:id="rId7"/>
    <p:sldId id="257" r:id="rId8"/>
    <p:sldId id="260" r:id="rId9"/>
    <p:sldId id="265" r:id="rId10"/>
    <p:sldId id="266" r:id="rId11"/>
    <p:sldId id="267" r:id="rId12"/>
    <p:sldId id="268" r:id="rId13"/>
    <p:sldId id="259" r:id="rId14"/>
    <p:sldId id="269" r:id="rId15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8" d="100"/>
          <a:sy n="98" d="100"/>
        </p:scale>
        <p:origin x="-354" y="-96"/>
      </p:cViewPr>
      <p:guideLst>
        <p:guide orient="horz" pos="2160"/>
        <p:guide pos="26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DBF602-CC9C-4A13-86CD-2789E779576E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B1F2B6-71C6-4850-8E56-F40D4F8C1B3E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pga.com/openchampionship/2006/" TargetMode="External"/><Relationship Id="rId7" Type="http://schemas.openxmlformats.org/officeDocument/2006/relationships/image" Target="../media/image5.jpeg"/><Relationship Id="rId2" Type="http://schemas.openxmlformats.org/officeDocument/2006/relationships/hyperlink" Target="http://www.randa.org/en/TheGolfCourse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wmf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5.gif"/><Relationship Id="rId7" Type="http://schemas.openxmlformats.org/officeDocument/2006/relationships/image" Target="../media/image2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cid:image007.gif@01CC7249.6C643F70" TargetMode="External"/><Relationship Id="rId5" Type="http://schemas.openxmlformats.org/officeDocument/2006/relationships/image" Target="../media/image26.gif"/><Relationship Id="rId4" Type="http://schemas.openxmlformats.org/officeDocument/2006/relationships/image" Target="cid:image005.gif@01CC7249.6C643F7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cs typeface="Tahoma" pitchFamily="34" charset="0"/>
              </a:rPr>
              <a:t>Water Consumption on Golf Courses</a:t>
            </a:r>
            <a:endParaRPr lang="pl-PL" sz="3600" b="1" dirty="0">
              <a:cs typeface="Tahom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5181600"/>
            <a:ext cx="6400800" cy="1752600"/>
          </a:xfrm>
        </p:spPr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EGA GCC  January 2012</a:t>
            </a:r>
            <a:endParaRPr lang="pl-PL" b="1" dirty="0"/>
          </a:p>
        </p:txBody>
      </p:sp>
      <p:pic>
        <p:nvPicPr>
          <p:cNvPr id="9218" name="Picture 2" descr="http://www.golfenvironment.org/uploads/wisg/nbgc-irrig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828800"/>
            <a:ext cx="6172200" cy="35457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7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EGA GCC </a:t>
            </a:r>
            <a:r>
              <a:rPr lang="en-US" dirty="0" smtClean="0"/>
              <a:t>Position </a:t>
            </a:r>
            <a:r>
              <a:rPr lang="en-US" dirty="0" smtClean="0"/>
              <a:t>on Water</a:t>
            </a:r>
            <a:endParaRPr lang="pl-PL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US" sz="2400" dirty="0" smtClean="0"/>
              <a:t>The EGA GCC is encouraging golf facilities to permanently reduce water consumption by:</a:t>
            </a:r>
          </a:p>
          <a:p>
            <a:pPr algn="just">
              <a:spcBef>
                <a:spcPts val="0"/>
              </a:spcBef>
            </a:pPr>
            <a:endParaRPr lang="en-US" sz="2400" dirty="0" smtClean="0"/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Restricting the area of turf and </a:t>
            </a:r>
            <a:r>
              <a:rPr lang="en-US" sz="2400" dirty="0" err="1" smtClean="0"/>
              <a:t>utilising</a:t>
            </a:r>
            <a:r>
              <a:rPr lang="en-US" sz="2400" dirty="0" smtClean="0"/>
              <a:t> native vegetation in golf course design</a:t>
            </a:r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Investing in </a:t>
            </a:r>
            <a:r>
              <a:rPr lang="en-US" sz="2400" dirty="0" smtClean="0"/>
              <a:t>methods of on-site water collection and storage and using recycled water for irrigation</a:t>
            </a:r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Investing in efficient irrigation systems</a:t>
            </a:r>
          </a:p>
        </p:txBody>
      </p:sp>
      <p:pic>
        <p:nvPicPr>
          <p:cNvPr id="9221" name="Picture 5" descr="FEGGA MASTER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675" y="1181100"/>
            <a:ext cx="1062037" cy="431800"/>
          </a:xfrm>
          <a:prstGeom prst="rect">
            <a:avLst/>
          </a:prstGeom>
          <a:noFill/>
        </p:spPr>
      </p:pic>
      <p:pic>
        <p:nvPicPr>
          <p:cNvPr id="9222" name="Picture 6" descr="EIGCALogo High R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1875" y="1181100"/>
            <a:ext cx="542925" cy="542925"/>
          </a:xfrm>
          <a:prstGeom prst="rect">
            <a:avLst/>
          </a:prstGeom>
          <a:noFill/>
        </p:spPr>
      </p:pic>
      <p:pic>
        <p:nvPicPr>
          <p:cNvPr id="13" name="Picture 2" descr="CMAE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1196975"/>
            <a:ext cx="431800" cy="431800"/>
          </a:xfrm>
          <a:prstGeom prst="rect">
            <a:avLst/>
          </a:prstGeom>
          <a:noFill/>
        </p:spPr>
      </p:pic>
      <p:pic>
        <p:nvPicPr>
          <p:cNvPr id="14" name="Picture 3" descr="PGAs of Europe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1312" y="1181100"/>
            <a:ext cx="438150" cy="431800"/>
          </a:xfrm>
          <a:prstGeom prst="rect">
            <a:avLst/>
          </a:prstGeom>
          <a:noFill/>
        </p:spPr>
      </p:pic>
      <p:pic>
        <p:nvPicPr>
          <p:cNvPr id="15" name="Picture 4" descr="Logo-EGCOA-vrijstaand-lowr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24325" y="1181100"/>
            <a:ext cx="317500" cy="428625"/>
          </a:xfrm>
          <a:prstGeom prst="rect">
            <a:avLst/>
          </a:prstGeom>
          <a:noFill/>
        </p:spPr>
      </p:pic>
      <p:pic>
        <p:nvPicPr>
          <p:cNvPr id="16" name="Picture 7" descr="EGAlogo_600dp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1181100"/>
            <a:ext cx="419100" cy="428625"/>
          </a:xfrm>
          <a:prstGeom prst="rect">
            <a:avLst/>
          </a:prstGeom>
          <a:noFill/>
        </p:spPr>
      </p:pic>
      <p:pic>
        <p:nvPicPr>
          <p:cNvPr id="17" name="Picture 8" descr="ET_cmyk_v_logo_TM"/>
          <p:cNvPicPr>
            <a:picLocks noChangeAspect="1" noChangeArrowheads="1"/>
          </p:cNvPicPr>
          <p:nvPr/>
        </p:nvPicPr>
        <p:blipFill>
          <a:blip r:embed="rId8" cstate="print"/>
          <a:srcRect l="34001" t="34738" r="34001" b="34738"/>
          <a:stretch>
            <a:fillRect/>
          </a:stretch>
        </p:blipFill>
        <p:spPr bwMode="auto">
          <a:xfrm>
            <a:off x="4573587" y="1143000"/>
            <a:ext cx="692150" cy="506413"/>
          </a:xfrm>
          <a:prstGeom prst="rect">
            <a:avLst/>
          </a:prstGeom>
          <a:noFill/>
        </p:spPr>
      </p:pic>
      <p:pic>
        <p:nvPicPr>
          <p:cNvPr id="18" name="Picture 9" descr="Partners_WFG_RGB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05600" y="1196975"/>
            <a:ext cx="369887" cy="4397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EGA GCC </a:t>
            </a:r>
            <a:r>
              <a:rPr lang="en-US" dirty="0" smtClean="0"/>
              <a:t>Communications on </a:t>
            </a:r>
            <a:br>
              <a:rPr lang="en-US" dirty="0" smtClean="0"/>
            </a:br>
            <a:r>
              <a:rPr lang="en-US" dirty="0" smtClean="0"/>
              <a:t>Water and Golf</a:t>
            </a:r>
            <a:endParaRPr lang="pl-PL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>
            <a:normAutofit/>
          </a:bodyPr>
          <a:lstStyle/>
          <a:p>
            <a:pPr marL="342900" lvl="1" indent="-342900" algn="just">
              <a:buFont typeface="Arial" pitchFamily="34" charset="0"/>
              <a:buChar char="•"/>
            </a:pPr>
            <a:r>
              <a:rPr lang="en-US" sz="2400" dirty="0" smtClean="0"/>
              <a:t>Using </a:t>
            </a:r>
            <a:r>
              <a:rPr lang="en-US" sz="2400" dirty="0"/>
              <a:t>the free advice on </a:t>
            </a:r>
            <a:r>
              <a:rPr lang="en-US" sz="2400" dirty="0" smtClean="0"/>
              <a:t>The R&amp;A website</a:t>
            </a:r>
          </a:p>
          <a:p>
            <a:pPr marL="0" lvl="1" indent="0" algn="just">
              <a:buNone/>
            </a:pPr>
            <a:r>
              <a:rPr lang="en-US" sz="2400" dirty="0" smtClean="0"/>
              <a:t>     </a:t>
            </a:r>
            <a:r>
              <a:rPr lang="en-US" sz="2400" dirty="0" smtClean="0">
                <a:hlinkClick r:id="rId2"/>
              </a:rPr>
              <a:t>http</a:t>
            </a:r>
            <a:r>
              <a:rPr lang="en-US" sz="2400" dirty="0">
                <a:hlinkClick r:id="rId2"/>
              </a:rPr>
              <a:t>://</a:t>
            </a:r>
            <a:r>
              <a:rPr lang="en-US" sz="2400" dirty="0" smtClean="0">
                <a:hlinkClick r:id="rId2"/>
              </a:rPr>
              <a:t>www.randa.org/en/TheGolfCourse.aspx</a:t>
            </a:r>
            <a:endParaRPr lang="en-US" sz="2400" dirty="0" smtClean="0"/>
          </a:p>
          <a:p>
            <a:pPr marL="342900" lvl="1" indent="-342900" algn="just">
              <a:buFont typeface="Arial" pitchFamily="34" charset="0"/>
              <a:buChar char="•"/>
            </a:pPr>
            <a:endParaRPr lang="en-US" sz="2400" dirty="0" smtClean="0"/>
          </a:p>
          <a:p>
            <a:pPr marL="342900" lvl="1" indent="-342900" algn="just">
              <a:buFont typeface="Arial" pitchFamily="34" charset="0"/>
              <a:buChar char="•"/>
            </a:pPr>
            <a:r>
              <a:rPr lang="en-GB" sz="2400" dirty="0" smtClean="0"/>
              <a:t>Golfer </a:t>
            </a:r>
            <a:r>
              <a:rPr lang="en-GB" sz="2400" dirty="0"/>
              <a:t>education: images of 2006 Open Champion winner Tiger Woods endorsing the drought-induced condition of Royal Liverpool </a:t>
            </a:r>
            <a:r>
              <a:rPr lang="en-GB" sz="2400" dirty="0" smtClean="0"/>
              <a:t>course </a:t>
            </a:r>
            <a:r>
              <a:rPr lang="en-GB" sz="2400" dirty="0"/>
              <a:t>show that golf can produce a quality challenge for the golfer whilst adapting to local rainfall. </a:t>
            </a:r>
            <a:r>
              <a:rPr lang="en-GB" sz="2400" dirty="0">
                <a:hlinkClick r:id="rId3"/>
              </a:rPr>
              <a:t>http://</a:t>
            </a:r>
            <a:r>
              <a:rPr lang="en-GB" sz="2400" dirty="0" smtClean="0">
                <a:hlinkClick r:id="rId3"/>
              </a:rPr>
              <a:t>www.pga.com/openchampionship/2006</a:t>
            </a:r>
            <a:r>
              <a:rPr lang="en-GB" sz="1800" u="sng" dirty="0" smtClean="0">
                <a:hlinkClick r:id="rId3"/>
              </a:rPr>
              <a:t>/</a:t>
            </a:r>
            <a:endParaRPr lang="en-US" sz="2400" dirty="0"/>
          </a:p>
          <a:p>
            <a:pPr marL="360000" lvl="1" indent="0" algn="just">
              <a:spcBef>
                <a:spcPts val="0"/>
              </a:spcBef>
              <a:buNone/>
            </a:pPr>
            <a:r>
              <a:rPr lang="en-US" sz="2400" dirty="0" smtClean="0"/>
              <a:t>The R&amp;A produced a short film, “The Open Road to             Sustainability” that focused on the low inputs that went into producing a major championship course.</a:t>
            </a:r>
          </a:p>
        </p:txBody>
      </p:sp>
      <p:pic>
        <p:nvPicPr>
          <p:cNvPr id="9221" name="Picture 5" descr="FEGGA MASTER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675" y="1181100"/>
            <a:ext cx="1062037" cy="431800"/>
          </a:xfrm>
          <a:prstGeom prst="rect">
            <a:avLst/>
          </a:prstGeom>
          <a:noFill/>
        </p:spPr>
      </p:pic>
      <p:pic>
        <p:nvPicPr>
          <p:cNvPr id="9222" name="Picture 6" descr="EIGCALogo High Re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01875" y="1181100"/>
            <a:ext cx="542925" cy="542925"/>
          </a:xfrm>
          <a:prstGeom prst="rect">
            <a:avLst/>
          </a:prstGeom>
          <a:noFill/>
        </p:spPr>
      </p:pic>
      <p:pic>
        <p:nvPicPr>
          <p:cNvPr id="13" name="Picture 2" descr="CMAE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9800" y="1196975"/>
            <a:ext cx="431800" cy="431800"/>
          </a:xfrm>
          <a:prstGeom prst="rect">
            <a:avLst/>
          </a:prstGeom>
          <a:noFill/>
        </p:spPr>
      </p:pic>
      <p:pic>
        <p:nvPicPr>
          <p:cNvPr id="14" name="Picture 3" descr="PGAs of Europe Log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21312" y="1181100"/>
            <a:ext cx="438150" cy="431800"/>
          </a:xfrm>
          <a:prstGeom prst="rect">
            <a:avLst/>
          </a:prstGeom>
          <a:noFill/>
        </p:spPr>
      </p:pic>
      <p:pic>
        <p:nvPicPr>
          <p:cNvPr id="15" name="Picture 4" descr="Logo-EGCOA-vrijstaand-lowr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24325" y="1181100"/>
            <a:ext cx="317500" cy="428625"/>
          </a:xfrm>
          <a:prstGeom prst="rect">
            <a:avLst/>
          </a:prstGeom>
          <a:noFill/>
        </p:spPr>
      </p:pic>
      <p:pic>
        <p:nvPicPr>
          <p:cNvPr id="16" name="Picture 7" descr="EGAlogo_600dpi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76400" y="1181100"/>
            <a:ext cx="419100" cy="428625"/>
          </a:xfrm>
          <a:prstGeom prst="rect">
            <a:avLst/>
          </a:prstGeom>
          <a:noFill/>
        </p:spPr>
      </p:pic>
      <p:pic>
        <p:nvPicPr>
          <p:cNvPr id="17" name="Picture 8" descr="ET_cmyk_v_logo_TM"/>
          <p:cNvPicPr>
            <a:picLocks noChangeAspect="1" noChangeArrowheads="1"/>
          </p:cNvPicPr>
          <p:nvPr/>
        </p:nvPicPr>
        <p:blipFill>
          <a:blip r:embed="rId10" cstate="print"/>
          <a:srcRect l="34001" t="34738" r="34001" b="34738"/>
          <a:stretch>
            <a:fillRect/>
          </a:stretch>
        </p:blipFill>
        <p:spPr bwMode="auto">
          <a:xfrm>
            <a:off x="4573587" y="1143000"/>
            <a:ext cx="692150" cy="506413"/>
          </a:xfrm>
          <a:prstGeom prst="rect">
            <a:avLst/>
          </a:prstGeom>
          <a:noFill/>
        </p:spPr>
      </p:pic>
      <p:pic>
        <p:nvPicPr>
          <p:cNvPr id="18" name="Picture 9" descr="Partners_WFG_RGB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05600" y="1196975"/>
            <a:ext cx="369887" cy="4397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3796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Water Management development 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37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In recent years there has been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more investment in the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management of water, notably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in Southern European Countries.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Golf courses have been: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GB" sz="2400" dirty="0" smtClean="0"/>
              <a:t>Reducing grassed </a:t>
            </a:r>
            <a:r>
              <a:rPr lang="en-GB" sz="2400" dirty="0"/>
              <a:t>areas and </a:t>
            </a:r>
            <a:r>
              <a:rPr lang="en-GB" sz="2400" dirty="0" smtClean="0"/>
              <a:t>increasing natural areas/ wildlife reserves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GB" sz="2400" dirty="0"/>
              <a:t>U</a:t>
            </a:r>
            <a:r>
              <a:rPr lang="en-GB" sz="2400" dirty="0" smtClean="0"/>
              <a:t>sing more recycled water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GB" sz="2400" dirty="0" smtClean="0"/>
              <a:t>Designing more efficient irrigation systems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GB" sz="2400" dirty="0" smtClean="0"/>
              <a:t>Investing in better technology/ newer technology to water golf courses sustainably, e.g. control systems and sprinkler heads</a:t>
            </a:r>
            <a:endParaRPr lang="en-US" sz="2400" dirty="0" smtClean="0"/>
          </a:p>
        </p:txBody>
      </p:sp>
      <p:pic>
        <p:nvPicPr>
          <p:cNvPr id="8194" name="Picture 2" descr="http://sunnyvale.ca.gov/Portals/0/Sunnyvale/OCM/audubon_gol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219199"/>
            <a:ext cx="3886200" cy="2009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Spain Overview of Water Management 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rmAutofit/>
          </a:bodyPr>
          <a:lstStyle/>
          <a:p>
            <a:r>
              <a:rPr lang="en-GB" sz="2200" dirty="0" smtClean="0"/>
              <a:t>Clubs have developed systems to harvest and store water to be used in irrigation of the golf course</a:t>
            </a:r>
          </a:p>
          <a:p>
            <a:r>
              <a:rPr lang="en-GB" sz="2200" dirty="0" smtClean="0"/>
              <a:t>85-100% water is recycled</a:t>
            </a:r>
            <a:endParaRPr lang="en-US" sz="2200" dirty="0" smtClean="0"/>
          </a:p>
          <a:p>
            <a:r>
              <a:rPr lang="en-GB" sz="2200" dirty="0" smtClean="0"/>
              <a:t>Spanish clubs have changed the use of </a:t>
            </a:r>
            <a:r>
              <a:rPr lang="en-GB" sz="2200" dirty="0" err="1" smtClean="0"/>
              <a:t>turfgrass</a:t>
            </a:r>
            <a:r>
              <a:rPr lang="en-GB" sz="2200" dirty="0" smtClean="0"/>
              <a:t> species to optimise the availability and type of irrigation water</a:t>
            </a:r>
          </a:p>
          <a:p>
            <a:pPr>
              <a:buNone/>
            </a:pPr>
            <a:r>
              <a:rPr lang="en-GB" sz="2200" dirty="0" smtClean="0"/>
              <a:t>	</a:t>
            </a:r>
            <a:r>
              <a:rPr lang="en-GB" sz="2200" dirty="0" smtClean="0"/>
              <a:t>	-</a:t>
            </a:r>
            <a:r>
              <a:rPr lang="en-GB" sz="2200" dirty="0" smtClean="0"/>
              <a:t>cut </a:t>
            </a:r>
            <a:r>
              <a:rPr lang="en-GB" sz="2200" dirty="0" smtClean="0"/>
              <a:t>down the grassed area, </a:t>
            </a:r>
            <a:r>
              <a:rPr lang="en-GB" sz="2200" dirty="0" smtClean="0"/>
              <a:t>have </a:t>
            </a:r>
            <a:r>
              <a:rPr lang="en-GB" sz="2200" dirty="0" smtClean="0"/>
              <a:t>expanded the use of native </a:t>
            </a:r>
            <a:r>
              <a:rPr lang="en-GB" sz="2200" dirty="0" smtClean="0"/>
              <a:t>	vegetation </a:t>
            </a:r>
            <a:r>
              <a:rPr lang="en-GB" sz="2200" dirty="0" smtClean="0"/>
              <a:t>to compensate for the lack of irrigation water </a:t>
            </a:r>
            <a:r>
              <a:rPr lang="en-GB" sz="2200" dirty="0" smtClean="0"/>
              <a:t>	quality</a:t>
            </a:r>
            <a:endParaRPr lang="en-GB" sz="2200" dirty="0" smtClean="0"/>
          </a:p>
          <a:p>
            <a:pPr>
              <a:buNone/>
            </a:pPr>
            <a:r>
              <a:rPr lang="en-GB" sz="2200" dirty="0" smtClean="0"/>
              <a:t>	</a:t>
            </a:r>
            <a:r>
              <a:rPr lang="en-GB" sz="2200" dirty="0" smtClean="0"/>
              <a:t>	-</a:t>
            </a:r>
            <a:r>
              <a:rPr lang="en-GB" sz="2200" dirty="0" smtClean="0"/>
              <a:t>modified </a:t>
            </a:r>
            <a:r>
              <a:rPr lang="en-GB" sz="2200" dirty="0" smtClean="0"/>
              <a:t>the design of the irrigation system to optimise water </a:t>
            </a:r>
            <a:r>
              <a:rPr lang="en-GB" sz="2200" dirty="0" smtClean="0"/>
              <a:t>	conservation</a:t>
            </a:r>
            <a:endParaRPr lang="pl-PL" sz="2200" dirty="0"/>
          </a:p>
        </p:txBody>
      </p:sp>
      <p:pic>
        <p:nvPicPr>
          <p:cNvPr id="6146" name="Picture 2" descr="http://www.spainvillasandgolf.com/resources/hacienda_golf_resort_sp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4495800"/>
            <a:ext cx="4191000" cy="2052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1143000"/>
          </a:xfrm>
        </p:spPr>
        <p:txBody>
          <a:bodyPr/>
          <a:lstStyle/>
          <a:p>
            <a:r>
              <a:rPr lang="en-US" dirty="0" smtClean="0"/>
              <a:t>Spain- Water Statistics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066800"/>
            <a:ext cx="8229600" cy="457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1600" dirty="0" smtClean="0"/>
              <a:t>Percentage of water used for irrigation that is recycled/reused</a:t>
            </a:r>
            <a:br>
              <a:rPr lang="en-GB" sz="1600" dirty="0" smtClean="0"/>
            </a:br>
            <a:endParaRPr lang="pl-PL" sz="1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41086006"/>
              </p:ext>
            </p:extLst>
          </p:nvPr>
        </p:nvGraphicFramePr>
        <p:xfrm>
          <a:off x="228600" y="1828800"/>
          <a:ext cx="4876800" cy="4444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</a:tblGrid>
              <a:tr h="395025">
                <a:tc>
                  <a:txBody>
                    <a:bodyPr/>
                    <a:lstStyle/>
                    <a:p>
                      <a:r>
                        <a:rPr lang="en-US" dirty="0" smtClean="0"/>
                        <a:t>Golf Course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Percentage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Arcos Gardens, Cadiz-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80-85%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Alicante Golf, Alicante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100%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Son Park, Minorca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100%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err="1" smtClean="0"/>
                        <a:t>Torremirona</a:t>
                      </a:r>
                      <a:r>
                        <a:rPr lang="en-GB" sz="1800" dirty="0" smtClean="0"/>
                        <a:t>, </a:t>
                      </a:r>
                      <a:r>
                        <a:rPr lang="en-GB" sz="1800" dirty="0" err="1" smtClean="0"/>
                        <a:t>Girona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100%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Golf </a:t>
                      </a:r>
                      <a:r>
                        <a:rPr lang="en-GB" sz="1800" dirty="0" err="1" smtClean="0"/>
                        <a:t>Serres</a:t>
                      </a:r>
                      <a:r>
                        <a:rPr lang="en-GB" sz="1800" dirty="0" smtClean="0"/>
                        <a:t> de Pals, </a:t>
                      </a:r>
                      <a:r>
                        <a:rPr lang="en-GB" sz="1800" dirty="0" err="1" smtClean="0"/>
                        <a:t>Girona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85%</a:t>
                      </a:r>
                      <a:endParaRPr lang="pl-PL" dirty="0"/>
                    </a:p>
                  </a:txBody>
                  <a:tcPr/>
                </a:tc>
              </a:tr>
              <a:tr h="681824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Real </a:t>
                      </a:r>
                      <a:r>
                        <a:rPr lang="en-GB" sz="1800" dirty="0" err="1" smtClean="0"/>
                        <a:t>Sociedad</a:t>
                      </a:r>
                      <a:r>
                        <a:rPr lang="en-GB" sz="1800" dirty="0" smtClean="0"/>
                        <a:t> </a:t>
                      </a:r>
                      <a:r>
                        <a:rPr lang="en-GB" sz="1800" dirty="0" err="1" smtClean="0"/>
                        <a:t>Hípica</a:t>
                      </a:r>
                      <a:r>
                        <a:rPr lang="en-GB" sz="1800" dirty="0" smtClean="0"/>
                        <a:t> </a:t>
                      </a:r>
                      <a:r>
                        <a:rPr lang="en-GB" sz="1800" dirty="0" err="1" smtClean="0"/>
                        <a:t>Española</a:t>
                      </a:r>
                      <a:r>
                        <a:rPr lang="en-GB" sz="1800" dirty="0" smtClean="0"/>
                        <a:t> Club de Campo, Madrid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50%</a:t>
                      </a:r>
                      <a:endParaRPr lang="pl-PL" dirty="0"/>
                    </a:p>
                  </a:txBody>
                  <a:tcPr/>
                </a:tc>
              </a:tr>
              <a:tr h="681824">
                <a:tc>
                  <a:txBody>
                    <a:bodyPr/>
                    <a:lstStyle/>
                    <a:p>
                      <a:r>
                        <a:rPr lang="en-GB" sz="1800" dirty="0" err="1" smtClean="0"/>
                        <a:t>Puerta</a:t>
                      </a:r>
                      <a:r>
                        <a:rPr lang="en-GB" sz="1800" dirty="0" smtClean="0"/>
                        <a:t> de </a:t>
                      </a:r>
                      <a:r>
                        <a:rPr lang="en-GB" sz="1800" dirty="0" err="1" smtClean="0"/>
                        <a:t>Hierro</a:t>
                      </a:r>
                      <a:r>
                        <a:rPr lang="en-GB" sz="1800" dirty="0" smtClean="0"/>
                        <a:t>, Madrid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from 2012 100% will be watered with reclaimed water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 descr="http://t3.gstatic.com/images?q=tbn:ANd9GcSRijDfVqbbf8FLsTh8minpMhqP5A9S9jsz_VSTB_nuzH2tj6GE1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4191000"/>
            <a:ext cx="3733800" cy="2137317"/>
          </a:xfrm>
          <a:prstGeom prst="rect">
            <a:avLst/>
          </a:prstGeom>
          <a:noFill/>
        </p:spPr>
      </p:pic>
      <p:pic>
        <p:nvPicPr>
          <p:cNvPr id="7" name="Picture 7" descr="vista aérea hoyos 2 y 3 y zonas actuació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799" y="1752600"/>
            <a:ext cx="3703011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Spain - Case Study (La </a:t>
            </a:r>
            <a:r>
              <a:rPr lang="en-US" dirty="0" err="1" smtClean="0"/>
              <a:t>Manga</a:t>
            </a:r>
            <a:r>
              <a:rPr lang="en-US" dirty="0" smtClean="0"/>
              <a:t>)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en-US" sz="1400" dirty="0" smtClean="0"/>
              <a:t>The La </a:t>
            </a:r>
            <a:r>
              <a:rPr lang="en-US" sz="1400" dirty="0" err="1" smtClean="0"/>
              <a:t>Manga</a:t>
            </a:r>
            <a:r>
              <a:rPr lang="en-US" sz="1400" dirty="0" smtClean="0"/>
              <a:t> Club resort in Spain has seen significant reductions to both its energy consumption and water</a:t>
            </a:r>
          </a:p>
          <a:p>
            <a:pPr algn="ctr">
              <a:buNone/>
            </a:pPr>
            <a:r>
              <a:rPr lang="en-US" sz="1400" dirty="0" smtClean="0"/>
              <a:t>usage after implementing an environmental management plan.</a:t>
            </a:r>
          </a:p>
          <a:p>
            <a:pPr>
              <a:buNone/>
            </a:pPr>
            <a:endParaRPr lang="en-US" sz="1100" dirty="0" smtClean="0"/>
          </a:p>
          <a:p>
            <a:pPr>
              <a:buNone/>
            </a:pPr>
            <a:endParaRPr lang="en-US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pPr>
              <a:buNone/>
            </a:pPr>
            <a:r>
              <a:rPr lang="en-US" sz="1800" dirty="0" smtClean="0"/>
              <a:t> </a:t>
            </a:r>
            <a:endParaRPr lang="en-US" sz="1800" dirty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pl-PL" sz="1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18239733"/>
              </p:ext>
            </p:extLst>
          </p:nvPr>
        </p:nvGraphicFramePr>
        <p:xfrm>
          <a:off x="1600200" y="2667000"/>
          <a:ext cx="6096000" cy="302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3657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After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r>
                        <a:rPr lang="en-US" baseline="0" dirty="0" smtClean="0"/>
                        <a:t> energy consumption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Solar power now provides 30-40 %</a:t>
                      </a:r>
                      <a:r>
                        <a:rPr lang="en-GB" sz="1800" baseline="0" dirty="0" smtClean="0"/>
                        <a:t> </a:t>
                      </a:r>
                      <a:r>
                        <a:rPr lang="en-GB" sz="1800" dirty="0" smtClean="0"/>
                        <a:t>of the energy required for hot water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r>
                        <a:rPr lang="en-US" baseline="0" dirty="0" smtClean="0"/>
                        <a:t> water consumption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/>
                        <a:t>-Introduction of aerators, flow control and timer mechanisms on taps, leading to a 60% reduction in water </a:t>
                      </a:r>
                    </a:p>
                    <a:p>
                      <a:endParaRPr lang="en-GB" sz="1800" dirty="0" smtClean="0"/>
                    </a:p>
                    <a:p>
                      <a:r>
                        <a:rPr lang="en-GB" sz="1800" dirty="0" smtClean="0"/>
                        <a:t>-70% of water </a:t>
                      </a:r>
                      <a:r>
                        <a:rPr lang="en-US" sz="1800" dirty="0" smtClean="0"/>
                        <a:t>is recycled from a wastewater treatment plant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4" descr="http://www.alicante-costablanca-spain.com/images/la-manga-gol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0700" y="1524001"/>
            <a:ext cx="55626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Cyprus Overview of Water Management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382000" cy="548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000" dirty="0" smtClean="0"/>
              <a:t> 	</a:t>
            </a:r>
          </a:p>
          <a:p>
            <a:r>
              <a:rPr lang="en-GB" sz="2000" dirty="0" smtClean="0"/>
              <a:t>Clubs use rain and drainage water harvesting </a:t>
            </a:r>
            <a:endParaRPr lang="en-US" sz="2000" dirty="0" smtClean="0"/>
          </a:p>
          <a:p>
            <a:pPr lvl="0"/>
            <a:r>
              <a:rPr lang="en-GB" sz="2000" dirty="0" smtClean="0"/>
              <a:t>They use grey water coming from resort treatment plants</a:t>
            </a:r>
            <a:endParaRPr lang="en-US" sz="2000" dirty="0" smtClean="0"/>
          </a:p>
          <a:p>
            <a:pPr lvl="0"/>
            <a:r>
              <a:rPr lang="en-GB" sz="2000" dirty="0" smtClean="0"/>
              <a:t>They have changed the grass from Ryegrass in greens surrounds and </a:t>
            </a:r>
            <a:r>
              <a:rPr lang="en-GB" sz="2000" dirty="0" err="1" smtClean="0"/>
              <a:t>Bentgrass</a:t>
            </a:r>
            <a:r>
              <a:rPr lang="en-GB" sz="2000" dirty="0" smtClean="0"/>
              <a:t> on tee tops to </a:t>
            </a:r>
            <a:r>
              <a:rPr lang="en-GB" sz="2000" dirty="0" err="1" smtClean="0"/>
              <a:t>Bermudagrass</a:t>
            </a:r>
            <a:r>
              <a:rPr lang="en-GB" sz="2000" dirty="0" smtClean="0"/>
              <a:t> (Tifton 419) in order to reduce the water need</a:t>
            </a:r>
          </a:p>
          <a:p>
            <a:pPr lvl="0"/>
            <a:r>
              <a:rPr lang="en-US" sz="2000" dirty="0" smtClean="0"/>
              <a:t>They have acquired better technology for irrigation </a:t>
            </a:r>
          </a:p>
          <a:p>
            <a:endParaRPr lang="pl-PL" sz="1000" dirty="0"/>
          </a:p>
        </p:txBody>
      </p:sp>
      <p:pic>
        <p:nvPicPr>
          <p:cNvPr id="2050" name="Picture 2" descr="http://www.cyprus-ideal.co.uk/ulimages/2008%204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859551"/>
            <a:ext cx="5410200" cy="2465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Cyprus – Case Study (Aphrodite Hills)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229600" cy="4525963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GB" sz="1700" dirty="0" smtClean="0"/>
              <a:t>Since 2008’s droughts and environmental concerns the club has </a:t>
            </a:r>
            <a:r>
              <a:rPr lang="en-GB" sz="1800" dirty="0" smtClean="0"/>
              <a:t>extensively reduced their</a:t>
            </a:r>
          </a:p>
          <a:p>
            <a:pPr lvl="0">
              <a:buNone/>
            </a:pPr>
            <a:r>
              <a:rPr lang="en-GB" sz="1800" dirty="0" smtClean="0"/>
              <a:t>irrigation water consumption </a:t>
            </a:r>
            <a:endParaRPr lang="en-US" sz="1700" dirty="0" smtClean="0"/>
          </a:p>
          <a:p>
            <a:pPr>
              <a:buNone/>
            </a:pPr>
            <a:endParaRPr lang="pl-PL" dirty="0"/>
          </a:p>
        </p:txBody>
      </p:sp>
      <p:pic>
        <p:nvPicPr>
          <p:cNvPr id="22530" name="Picture 2" descr="http://www.cyprus-villas.com/images/Golf_course_Cypr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2362200"/>
            <a:ext cx="2438400" cy="1752600"/>
          </a:xfrm>
          <a:prstGeom prst="rect">
            <a:avLst/>
          </a:prstGeom>
          <a:noFill/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17018467"/>
              </p:ext>
            </p:extLst>
          </p:nvPr>
        </p:nvGraphicFramePr>
        <p:xfrm>
          <a:off x="304800" y="2362200"/>
          <a:ext cx="6096000" cy="329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/>
                <a:gridCol w="4495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After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Green</a:t>
                      </a:r>
                      <a:r>
                        <a:rPr lang="en-US" baseline="0" dirty="0" smtClean="0"/>
                        <a:t> grassed areas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Natural</a:t>
                      </a:r>
                      <a:r>
                        <a:rPr lang="en-US" baseline="0" dirty="0" smtClean="0"/>
                        <a:t> a</a:t>
                      </a:r>
                      <a:r>
                        <a:rPr lang="en-US" dirty="0" smtClean="0"/>
                        <a:t>rea</a:t>
                      </a:r>
                      <a:r>
                        <a:rPr lang="en-US" baseline="0" dirty="0" smtClean="0"/>
                        <a:t>s with native vegetation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Old irrigation systems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-Changed sprinklers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GB" sz="1800" dirty="0" smtClean="0"/>
                        <a:t>from full circle to part circle</a:t>
                      </a:r>
                    </a:p>
                    <a:p>
                      <a:r>
                        <a:rPr lang="en-US" dirty="0" smtClean="0"/>
                        <a:t>-Corrected distances between sprinklers to improve performance</a:t>
                      </a:r>
                    </a:p>
                    <a:p>
                      <a:r>
                        <a:rPr lang="en-US" dirty="0" smtClean="0"/>
                        <a:t>-Changed nozzles to improve performance</a:t>
                      </a:r>
                    </a:p>
                    <a:p>
                      <a:r>
                        <a:rPr lang="en-US" dirty="0" smtClean="0"/>
                        <a:t>-Leveled sprinklers to improve performance</a:t>
                      </a:r>
                    </a:p>
                    <a:p>
                      <a:r>
                        <a:rPr lang="en-US" dirty="0" smtClean="0"/>
                        <a:t>fixing leaks constantly to avoid losses</a:t>
                      </a:r>
                    </a:p>
                    <a:p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 descr="http://static.panoramio.com/photos/original/63277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4343400"/>
            <a:ext cx="2438400" cy="17679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Cyprus – Case Study (Aphrodite Hills)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sz="2000" dirty="0" smtClean="0"/>
              <a:t>They invested on a spoon feeding program for the entire golf course throughout the summer months that helps to keep the grass healthy so it is  more efficient in the water use</a:t>
            </a:r>
            <a:endParaRPr lang="en-US" sz="2000" dirty="0" smtClean="0"/>
          </a:p>
          <a:p>
            <a:pPr lvl="0"/>
            <a:r>
              <a:rPr lang="en-GB" sz="2000" dirty="0" smtClean="0"/>
              <a:t>They ran an acid injection system that can reduce the water pH to the desired level of 6,5-7,0 that helps the grass tremendously to use water more efficiently</a:t>
            </a:r>
            <a:endParaRPr lang="en-US" sz="2000" dirty="0" smtClean="0"/>
          </a:p>
          <a:p>
            <a:pPr lvl="0"/>
            <a:r>
              <a:rPr lang="en-GB" sz="2000" dirty="0" smtClean="0"/>
              <a:t>Every year, they “flush” greens, tees and fairways in order to wash the accumulated salts in the soil profile</a:t>
            </a:r>
            <a:endParaRPr lang="pl-PL" sz="2000" dirty="0"/>
          </a:p>
        </p:txBody>
      </p:sp>
      <p:pic>
        <p:nvPicPr>
          <p:cNvPr id="23554" name="Picture 2" descr="http://www.teetimes.info/wp-content/uploads/2010/06/golf_course_at_aphrodite_hills_papho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4343400"/>
            <a:ext cx="3048000" cy="1978760"/>
          </a:xfrm>
          <a:prstGeom prst="rect">
            <a:avLst/>
          </a:prstGeom>
          <a:noFill/>
        </p:spPr>
      </p:pic>
      <p:pic>
        <p:nvPicPr>
          <p:cNvPr id="23556" name="Picture 4" descr="http://images.travelpod.com/tw_slides/ta00/bba/488/golf-course-aphrodite-hills-development-4-38--larnac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4340906"/>
            <a:ext cx="2819400" cy="2002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Portugal Overview of Water Management 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They select grass that reduces water consumption </a:t>
            </a:r>
          </a:p>
          <a:p>
            <a:r>
              <a:rPr lang="en-GB" sz="2000" dirty="0" smtClean="0"/>
              <a:t>They use warm-season species:  </a:t>
            </a:r>
            <a:r>
              <a:rPr lang="en-US" sz="2000" dirty="0" smtClean="0"/>
              <a:t>the use of warm-season species has allowed them to reduce the total annual water consumption and the energy consumption for water supply and for running the irrigation system by up to 50%</a:t>
            </a:r>
          </a:p>
          <a:p>
            <a:r>
              <a:rPr lang="en-US" sz="2000" dirty="0" smtClean="0"/>
              <a:t>They invest in irrigation technology</a:t>
            </a:r>
            <a:endParaRPr lang="pl-PL" sz="2000" dirty="0"/>
          </a:p>
        </p:txBody>
      </p:sp>
      <p:pic>
        <p:nvPicPr>
          <p:cNvPr id="25602" name="Picture 2" descr="http://www.17thtee.co.uk/images/Lagos_Algarv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3962400"/>
            <a:ext cx="2667000" cy="2438400"/>
          </a:xfrm>
          <a:prstGeom prst="rect">
            <a:avLst/>
          </a:prstGeom>
          <a:noFill/>
        </p:spPr>
      </p:pic>
      <p:pic>
        <p:nvPicPr>
          <p:cNvPr id="25604" name="Picture 4" descr="http://www.bookyourgolf.net/public/images/homepage/San-Lorenzo-Golf-Course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5257800"/>
            <a:ext cx="4812484" cy="1347788"/>
          </a:xfrm>
          <a:prstGeom prst="rect">
            <a:avLst/>
          </a:prstGeom>
          <a:noFill/>
        </p:spPr>
      </p:pic>
      <p:pic>
        <p:nvPicPr>
          <p:cNvPr id="25606" name="Picture 6" descr="http://www.wayfaring.info/wp-content/uploads/2009/10/bahia-beach-resort-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3886200"/>
            <a:ext cx="1676400" cy="1115568"/>
          </a:xfrm>
          <a:prstGeom prst="rect">
            <a:avLst/>
          </a:prstGeom>
          <a:noFill/>
        </p:spPr>
      </p:pic>
      <p:pic>
        <p:nvPicPr>
          <p:cNvPr id="25608" name="Picture 8" descr="http://t3.gstatic.com/images?q=tbn:ANd9GcQfPH77VD6Rm8kuO3yOg9DdCC3PEGiVwGqlu207wbKbI9k7lwF4V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5325" y="3638550"/>
            <a:ext cx="2962275" cy="154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Portugal-  Case Study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Comporta</a:t>
            </a:r>
            <a:r>
              <a:rPr lang="en-US" dirty="0" smtClean="0"/>
              <a:t> Links Golf Course )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1400" i="1" dirty="0" smtClean="0"/>
              <a:t>This is a cutting edge project focused on water conservation and it was a </a:t>
            </a:r>
            <a:r>
              <a:rPr lang="en-GB" sz="1400" i="1" dirty="0" smtClean="0"/>
              <a:t>Candidate venue for the 2018 Ryder Cup</a:t>
            </a:r>
          </a:p>
          <a:p>
            <a:pPr algn="ctr">
              <a:buNone/>
            </a:pPr>
            <a:r>
              <a:rPr lang="en-GB" sz="1400" dirty="0" smtClean="0"/>
              <a:t>The club is designed to conserve water by:</a:t>
            </a:r>
            <a:endParaRPr lang="pl-PL" sz="1400" dirty="0"/>
          </a:p>
        </p:txBody>
      </p:sp>
      <p:pic>
        <p:nvPicPr>
          <p:cNvPr id="24578" name="Picture 2" descr="http://www.styledtoatee.com/wp-content/uploads/2011/03/vale-do-lobo-golf-algarve-portug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4267200"/>
            <a:ext cx="2286000" cy="1714500"/>
          </a:xfrm>
          <a:prstGeom prst="rect">
            <a:avLst/>
          </a:prstGeom>
          <a:noFill/>
        </p:spPr>
      </p:pic>
      <p:pic>
        <p:nvPicPr>
          <p:cNvPr id="5" name="Content Placeholder 3" descr="cid:image005.gif@01CC7249.6C643F70"/>
          <p:cNvPicPr>
            <a:picLocks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3200400" y="2362200"/>
            <a:ext cx="5172075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id:image007.gif@01CC7249.6C643F70"/>
          <p:cNvPicPr/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609600" y="4191000"/>
            <a:ext cx="4343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 descr="http://farm3.staticflickr.com/2782/4226443256_fe280e3f46_z.jpg?zz=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10200" y="5562600"/>
            <a:ext cx="1718345" cy="1170622"/>
          </a:xfrm>
          <a:prstGeom prst="rect">
            <a:avLst/>
          </a:prstGeom>
          <a:noFill/>
        </p:spPr>
      </p:pic>
      <p:pic>
        <p:nvPicPr>
          <p:cNvPr id="24582" name="Picture 6" descr="http://www.espacos-algarve.com:8080/prop/lrg/D9_EA_102_461_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14400" y="2667000"/>
            <a:ext cx="1752600" cy="1314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Portugal- Water Statistics</a:t>
            </a:r>
            <a:br>
              <a:rPr lang="en-US" dirty="0" smtClean="0"/>
            </a:br>
            <a:r>
              <a:rPr lang="en-US" dirty="0" smtClean="0"/>
              <a:t>(Campo Real)</a:t>
            </a:r>
            <a:endParaRPr lang="pl-PL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609600" y="1828800"/>
          <a:ext cx="7620000" cy="151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/>
                <a:gridCol w="4038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 – </a:t>
                      </a:r>
                      <a:r>
                        <a:rPr lang="en-US" i="0" dirty="0" smtClean="0"/>
                        <a:t>no irrigation management</a:t>
                      </a:r>
                      <a:endParaRPr lang="pl-PL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After – irrigation management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in place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year - 203,421.2m3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year - 165,651.5m3</a:t>
                      </a:r>
                    </a:p>
                  </a:txBody>
                  <a:tcPr/>
                </a:tc>
              </a:tr>
              <a:tr h="401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July - 47,676.5m3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July - 35,112.5m3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Peak day - 1,567.7m3</a:t>
                      </a:r>
                      <a:endParaRPr lang="pl-P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Peak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day-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1,132.7m3</a:t>
                      </a:r>
                      <a:endParaRPr lang="pl-PL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http://www.atlaspropertyportugal.com/public/uploads/roopali/Golf-campore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429000"/>
            <a:ext cx="3462020" cy="1905000"/>
          </a:xfrm>
          <a:prstGeom prst="rect">
            <a:avLst/>
          </a:prstGeom>
          <a:noFill/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81000" y="3886200"/>
          <a:ext cx="3048000" cy="160723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48000"/>
              </a:tblGrid>
              <a:tr h="429845"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Percent reduction with irrigation management</a:t>
                      </a:r>
                      <a:endParaRPr lang="pl-PL" dirty="0"/>
                    </a:p>
                  </a:txBody>
                  <a:tcPr/>
                </a:tc>
              </a:tr>
              <a:tr h="967153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r>
                        <a:rPr lang="en-US" baseline="0" dirty="0" smtClean="0"/>
                        <a:t> year – 18.57%</a:t>
                      </a:r>
                    </a:p>
                    <a:p>
                      <a:r>
                        <a:rPr lang="en-US" baseline="0" dirty="0" smtClean="0"/>
                        <a:t>Total July – 26.35%</a:t>
                      </a:r>
                    </a:p>
                    <a:p>
                      <a:r>
                        <a:rPr lang="en-US" baseline="0" dirty="0" smtClean="0"/>
                        <a:t>Peak day – 27.75%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30" name="Picture 6" descr="http://t3.gstatic.com/images?q=tbn:ANd9GcSXwBetQ2RTFecjr_QK8GfBG9vhN8lsL6wdhZHW7wjYb-fu9yJ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4800600"/>
            <a:ext cx="31242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Portugal- Water Statistics</a:t>
            </a:r>
            <a:br>
              <a:rPr lang="en-US" dirty="0" smtClean="0"/>
            </a:br>
            <a:r>
              <a:rPr lang="en-US" dirty="0"/>
              <a:t>(</a:t>
            </a:r>
            <a:r>
              <a:rPr lang="en-US" dirty="0" err="1" smtClean="0"/>
              <a:t>Penha</a:t>
            </a:r>
            <a:r>
              <a:rPr lang="en-US" dirty="0" smtClean="0"/>
              <a:t> Longa)</a:t>
            </a:r>
            <a:endParaRPr lang="pl-PL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752600"/>
          <a:ext cx="8229600" cy="112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81000">
                <a:tc gridSpan="2"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TURF REDUCTION - Reduction of irrigated area in 15 Ha (37 Acres)</a:t>
                      </a:r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65.7 ha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After turf reduction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50.7 ha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4" descr="http://www.atlaspropertyportugal.com/public/uploads/roopali/golf-Penh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572000"/>
            <a:ext cx="2590800" cy="1676400"/>
          </a:xfrm>
          <a:prstGeom prst="rect">
            <a:avLst/>
          </a:prstGeom>
          <a:noFill/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19200" y="3124200"/>
          <a:ext cx="6705600" cy="1112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52800"/>
                <a:gridCol w="3352800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Water Supply</a:t>
                      </a:r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Total water supply - wet year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800,000.00 m3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Total water supply - dry year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500,000.00m3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895600" y="4572000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Water Use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Forecasted After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Peak day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3,809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2,500m3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Month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118,085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77,500m3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545,341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358,000m3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00400" y="6248400"/>
            <a:ext cx="381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 34% annual reduction is forecast.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E3CE06D-75D5-4AE8-B9D5-B23437686EB4}"/>
</file>

<file path=customXml/itemProps2.xml><?xml version="1.0" encoding="utf-8"?>
<ds:datastoreItem xmlns:ds="http://schemas.openxmlformats.org/officeDocument/2006/customXml" ds:itemID="{D39BD4E2-9E78-40C6-88DE-B9BA70479D5F}"/>
</file>

<file path=customXml/itemProps3.xml><?xml version="1.0" encoding="utf-8"?>
<ds:datastoreItem xmlns:ds="http://schemas.openxmlformats.org/officeDocument/2006/customXml" ds:itemID="{84542806-222B-4187-8855-F9DDF8C3388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905</TotalTime>
  <Words>759</Words>
  <Application>Microsoft Office PowerPoint</Application>
  <PresentationFormat>On-screen Show (4:3)</PresentationFormat>
  <Paragraphs>141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Water Consumption on Golf Courses</vt:lpstr>
      <vt:lpstr>EGA GCC Position on Water</vt:lpstr>
      <vt:lpstr>EGA GCC Communications on  Water and Golf</vt:lpstr>
      <vt:lpstr>Water Management development </vt:lpstr>
      <vt:lpstr>Spain Overview of Water Management </vt:lpstr>
      <vt:lpstr>Spain- Water Statistics</vt:lpstr>
      <vt:lpstr>Spain - Case Study (La Manga)</vt:lpstr>
      <vt:lpstr>Cyprus Overview of Water Management</vt:lpstr>
      <vt:lpstr>Cyprus – Case Study (Aphrodite Hills)</vt:lpstr>
      <vt:lpstr>Cyprus – Case Study (Aphrodite Hills)</vt:lpstr>
      <vt:lpstr>Portugal Overview of Water Management </vt:lpstr>
      <vt:lpstr>Portugal-  Case Study  (Comporta Links Golf Course )</vt:lpstr>
      <vt:lpstr>Portugal- Water Statistics (Campo Real)</vt:lpstr>
      <vt:lpstr>Portugal- Water Statistics (Penha Longa)</vt:lpstr>
    </vt:vector>
  </TitlesOfParts>
  <Company>eXPerience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Consumption on Golf Courses</dc:title>
  <dc:creator>zoladzm</dc:creator>
  <cp:lastModifiedBy>zoladzm</cp:lastModifiedBy>
  <cp:revision>39</cp:revision>
  <dcterms:created xsi:type="dcterms:W3CDTF">2011-12-19T13:14:49Z</dcterms:created>
  <dcterms:modified xsi:type="dcterms:W3CDTF">2012-01-11T18:03:54Z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