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1.xml" ContentType="application/vnd.openxmlformats-officedocument.drawingml.diagramLayout+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customXml/itemProps2.xml" ContentType="application/vnd.openxmlformats-officedocument.customXmlPropertie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327" r:id="rId7"/>
    <p:sldId id="262" r:id="rId8"/>
    <p:sldId id="263" r:id="rId9"/>
    <p:sldId id="373" r:id="rId10"/>
    <p:sldId id="328" r:id="rId11"/>
    <p:sldId id="268" r:id="rId12"/>
    <p:sldId id="277" r:id="rId13"/>
    <p:sldId id="374" r:id="rId14"/>
    <p:sldId id="278" r:id="rId15"/>
    <p:sldId id="375" r:id="rId16"/>
    <p:sldId id="284" r:id="rId17"/>
    <p:sldId id="285" r:id="rId18"/>
    <p:sldId id="286" r:id="rId19"/>
    <p:sldId id="287" r:id="rId20"/>
    <p:sldId id="288" r:id="rId21"/>
    <p:sldId id="279" r:id="rId22"/>
    <p:sldId id="329" r:id="rId23"/>
    <p:sldId id="331" r:id="rId24"/>
    <p:sldId id="332" r:id="rId25"/>
    <p:sldId id="333" r:id="rId26"/>
    <p:sldId id="334" r:id="rId27"/>
    <p:sldId id="335" r:id="rId28"/>
    <p:sldId id="336" r:id="rId29"/>
    <p:sldId id="337" r:id="rId30"/>
    <p:sldId id="338" r:id="rId31"/>
    <p:sldId id="339" r:id="rId32"/>
    <p:sldId id="340" r:id="rId33"/>
    <p:sldId id="341" r:id="rId34"/>
    <p:sldId id="342" r:id="rId35"/>
    <p:sldId id="343" r:id="rId36"/>
    <p:sldId id="344" r:id="rId37"/>
    <p:sldId id="345" r:id="rId38"/>
    <p:sldId id="346" r:id="rId39"/>
    <p:sldId id="347" r:id="rId40"/>
    <p:sldId id="348" r:id="rId41"/>
    <p:sldId id="349" r:id="rId42"/>
    <p:sldId id="350" r:id="rId43"/>
    <p:sldId id="351" r:id="rId44"/>
    <p:sldId id="352" r:id="rId45"/>
    <p:sldId id="353" r:id="rId46"/>
    <p:sldId id="354" r:id="rId47"/>
    <p:sldId id="362" r:id="rId48"/>
    <p:sldId id="360" r:id="rId49"/>
    <p:sldId id="361" r:id="rId50"/>
    <p:sldId id="355" r:id="rId51"/>
    <p:sldId id="359" r:id="rId52"/>
    <p:sldId id="358" r:id="rId53"/>
    <p:sldId id="356" r:id="rId54"/>
    <p:sldId id="363" r:id="rId55"/>
    <p:sldId id="372" r:id="rId56"/>
    <p:sldId id="371" r:id="rId57"/>
    <p:sldId id="367" r:id="rId58"/>
  </p:sldIdLst>
  <p:sldSz cx="9144000" cy="6858000" type="screen4x3"/>
  <p:notesSz cx="6797675" cy="9926638"/>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20" autoAdjust="0"/>
    <p:restoredTop sz="94150" autoAdjust="0"/>
  </p:normalViewPr>
  <p:slideViewPr>
    <p:cSldViewPr>
      <p:cViewPr varScale="1">
        <p:scale>
          <a:sx n="70" d="100"/>
          <a:sy n="70" d="100"/>
        </p:scale>
        <p:origin x="-69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65"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iagrams/_rels/data1.xml.rels><?xml version="1.0" encoding="UTF-8" standalone="yes"?>
<Relationships xmlns="http://schemas.openxmlformats.org/package/2006/relationships"><Relationship Id="rId1" Type="http://schemas.openxmlformats.org/officeDocument/2006/relationships/image" Target="../media/image2.jpeg"/></Relationships>
</file>

<file path=ppt/diagrams/_rels/drawing1.xml.rels><?xml version="1.0" encoding="UTF-8" standalone="yes"?>
<Relationships xmlns="http://schemas.openxmlformats.org/package/2006/relationships"><Relationship Id="rId1" Type="http://schemas.openxmlformats.org/officeDocument/2006/relationships/image" Target="../media/image2.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7566E5-36AD-49DD-B993-F8317C4FCA1A}" type="doc">
      <dgm:prSet loTypeId="urn:microsoft.com/office/officeart/2005/8/layout/vList4#1" loCatId="list" qsTypeId="urn:microsoft.com/office/officeart/2005/8/quickstyle/3d1" qsCatId="3D" csTypeId="urn:microsoft.com/office/officeart/2005/8/colors/accent0_1" csCatId="mainScheme" phldr="1"/>
      <dgm:spPr/>
      <dgm:t>
        <a:bodyPr/>
        <a:lstStyle/>
        <a:p>
          <a:endParaRPr lang="es-ES"/>
        </a:p>
      </dgm:t>
    </dgm:pt>
    <dgm:pt modelId="{68FAAC18-37AA-4A82-90DC-EE207F639BF2}">
      <dgm:prSet phldrT="[Texto]" custT="1"/>
      <dgm:spPr/>
      <dgm:t>
        <a:bodyPr/>
        <a:lstStyle/>
        <a:p>
          <a:pPr algn="r"/>
          <a:endParaRPr lang="es-ES" sz="4400" dirty="0" smtClean="0"/>
        </a:p>
        <a:p>
          <a:pPr algn="r"/>
          <a:r>
            <a:rPr lang="es-ES" sz="3600" dirty="0" smtClean="0"/>
            <a:t>INFORME TÉCNICO: Nº1</a:t>
          </a:r>
        </a:p>
        <a:p>
          <a:pPr algn="r"/>
          <a:r>
            <a:rPr lang="es-ES" sz="2800" dirty="0" smtClean="0"/>
            <a:t>Estado actual Buenavista Golf</a:t>
          </a:r>
        </a:p>
        <a:p>
          <a:pPr algn="r"/>
          <a:endParaRPr lang="es-ES" sz="4400" dirty="0"/>
        </a:p>
      </dgm:t>
    </dgm:pt>
    <dgm:pt modelId="{CB966987-3793-4854-827A-9AB704A4B7B2}" type="parTrans" cxnId="{333CA691-7A7D-40CA-A6B7-A7E2600CB72D}">
      <dgm:prSet/>
      <dgm:spPr/>
      <dgm:t>
        <a:bodyPr/>
        <a:lstStyle/>
        <a:p>
          <a:endParaRPr lang="es-ES"/>
        </a:p>
      </dgm:t>
    </dgm:pt>
    <dgm:pt modelId="{D1696747-FD74-41F1-BED2-C2B56B74A47E}" type="sibTrans" cxnId="{333CA691-7A7D-40CA-A6B7-A7E2600CB72D}">
      <dgm:prSet/>
      <dgm:spPr/>
      <dgm:t>
        <a:bodyPr/>
        <a:lstStyle/>
        <a:p>
          <a:endParaRPr lang="es-ES"/>
        </a:p>
      </dgm:t>
    </dgm:pt>
    <dgm:pt modelId="{855E5F25-565B-4A05-B58C-249348F61E14}" type="pres">
      <dgm:prSet presAssocID="{B17566E5-36AD-49DD-B993-F8317C4FCA1A}" presName="linear" presStyleCnt="0">
        <dgm:presLayoutVars>
          <dgm:dir/>
          <dgm:resizeHandles val="exact"/>
        </dgm:presLayoutVars>
      </dgm:prSet>
      <dgm:spPr/>
      <dgm:t>
        <a:bodyPr/>
        <a:lstStyle/>
        <a:p>
          <a:endParaRPr lang="es-ES"/>
        </a:p>
      </dgm:t>
    </dgm:pt>
    <dgm:pt modelId="{0B3EFB72-930F-4BBE-8851-7C64A9609497}" type="pres">
      <dgm:prSet presAssocID="{68FAAC18-37AA-4A82-90DC-EE207F639BF2}" presName="comp" presStyleCnt="0"/>
      <dgm:spPr/>
    </dgm:pt>
    <dgm:pt modelId="{AD992402-865E-4A4E-8585-7BC81DC81046}" type="pres">
      <dgm:prSet presAssocID="{68FAAC18-37AA-4A82-90DC-EE207F639BF2}" presName="box" presStyleLbl="node1" presStyleIdx="0" presStyleCnt="1"/>
      <dgm:spPr/>
      <dgm:t>
        <a:bodyPr/>
        <a:lstStyle/>
        <a:p>
          <a:endParaRPr lang="es-ES"/>
        </a:p>
      </dgm:t>
    </dgm:pt>
    <dgm:pt modelId="{105CC7AA-51A0-4724-AEE4-FCD225785965}" type="pres">
      <dgm:prSet presAssocID="{68FAAC18-37AA-4A82-90DC-EE207F639BF2}" presName="img" presStyleLbl="fgImgPlace1" presStyleIdx="0" presStyleCnt="1"/>
      <dgm:spPr>
        <a:blipFill>
          <a:blip xmlns:r="http://schemas.openxmlformats.org/officeDocument/2006/relationships" r:embed="rId1">
            <a:extLst>
              <a:ext uri="{28A0092B-C50C-407E-A947-70E740481C1C}">
                <a14:useLocalDpi xmlns="" xmlns:a14="http://schemas.microsoft.com/office/drawing/2010/main" val="0"/>
              </a:ext>
            </a:extLst>
          </a:blip>
          <a:srcRect/>
          <a:stretch>
            <a:fillRect l="-2000" r="-2000"/>
          </a:stretch>
        </a:blipFill>
      </dgm:spPr>
    </dgm:pt>
    <dgm:pt modelId="{C17979A0-6F48-448F-8240-45F074D36F74}" type="pres">
      <dgm:prSet presAssocID="{68FAAC18-37AA-4A82-90DC-EE207F639BF2}" presName="text" presStyleLbl="node1" presStyleIdx="0" presStyleCnt="1">
        <dgm:presLayoutVars>
          <dgm:bulletEnabled val="1"/>
        </dgm:presLayoutVars>
      </dgm:prSet>
      <dgm:spPr/>
      <dgm:t>
        <a:bodyPr/>
        <a:lstStyle/>
        <a:p>
          <a:endParaRPr lang="es-ES"/>
        </a:p>
      </dgm:t>
    </dgm:pt>
  </dgm:ptLst>
  <dgm:cxnLst>
    <dgm:cxn modelId="{333CA691-7A7D-40CA-A6B7-A7E2600CB72D}" srcId="{B17566E5-36AD-49DD-B993-F8317C4FCA1A}" destId="{68FAAC18-37AA-4A82-90DC-EE207F639BF2}" srcOrd="0" destOrd="0" parTransId="{CB966987-3793-4854-827A-9AB704A4B7B2}" sibTransId="{D1696747-FD74-41F1-BED2-C2B56B74A47E}"/>
    <dgm:cxn modelId="{4BA4A50D-FA34-4E2D-8FDD-F30F9266CF99}" type="presOf" srcId="{68FAAC18-37AA-4A82-90DC-EE207F639BF2}" destId="{AD992402-865E-4A4E-8585-7BC81DC81046}" srcOrd="0" destOrd="0" presId="urn:microsoft.com/office/officeart/2005/8/layout/vList4#1"/>
    <dgm:cxn modelId="{A1D5555A-41DA-4843-AB63-90F2A3D87DB8}" type="presOf" srcId="{B17566E5-36AD-49DD-B993-F8317C4FCA1A}" destId="{855E5F25-565B-4A05-B58C-249348F61E14}" srcOrd="0" destOrd="0" presId="urn:microsoft.com/office/officeart/2005/8/layout/vList4#1"/>
    <dgm:cxn modelId="{89992159-6791-40FA-888B-3A8CA8EA551C}" type="presOf" srcId="{68FAAC18-37AA-4A82-90DC-EE207F639BF2}" destId="{C17979A0-6F48-448F-8240-45F074D36F74}" srcOrd="1" destOrd="0" presId="urn:microsoft.com/office/officeart/2005/8/layout/vList4#1"/>
    <dgm:cxn modelId="{1A2CE2DD-FD82-4411-9007-85AF7824CCC6}" type="presParOf" srcId="{855E5F25-565B-4A05-B58C-249348F61E14}" destId="{0B3EFB72-930F-4BBE-8851-7C64A9609497}" srcOrd="0" destOrd="0" presId="urn:microsoft.com/office/officeart/2005/8/layout/vList4#1"/>
    <dgm:cxn modelId="{A46A8DF9-3834-4B4D-B3FA-7764577DDD72}" type="presParOf" srcId="{0B3EFB72-930F-4BBE-8851-7C64A9609497}" destId="{AD992402-865E-4A4E-8585-7BC81DC81046}" srcOrd="0" destOrd="0" presId="urn:microsoft.com/office/officeart/2005/8/layout/vList4#1"/>
    <dgm:cxn modelId="{AB74F0F0-D0EC-4677-91D7-C399DABA2255}" type="presParOf" srcId="{0B3EFB72-930F-4BBE-8851-7C64A9609497}" destId="{105CC7AA-51A0-4724-AEE4-FCD225785965}" srcOrd="1" destOrd="0" presId="urn:microsoft.com/office/officeart/2005/8/layout/vList4#1"/>
    <dgm:cxn modelId="{7C9AF513-5C71-484F-BA4A-242B8D41A24A}" type="presParOf" srcId="{0B3EFB72-930F-4BBE-8851-7C64A9609497}" destId="{C17979A0-6F48-448F-8240-45F074D36F74}" srcOrd="2" destOrd="0" presId="urn:microsoft.com/office/officeart/2005/8/layout/vList4#1"/>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D992402-865E-4A4E-8585-7BC81DC81046}">
      <dsp:nvSpPr>
        <dsp:cNvPr id="0" name=""/>
        <dsp:cNvSpPr/>
      </dsp:nvSpPr>
      <dsp:spPr>
        <a:xfrm>
          <a:off x="0" y="0"/>
          <a:ext cx="7752184" cy="1742264"/>
        </a:xfrm>
        <a:prstGeom prst="roundRect">
          <a:avLst>
            <a:gd name="adj" fmla="val 10000"/>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67640" tIns="167640" rIns="167640" bIns="167640" numCol="1" spcCol="1270" anchor="ctr" anchorCtr="0">
          <a:noAutofit/>
        </a:bodyPr>
        <a:lstStyle/>
        <a:p>
          <a:pPr lvl="0" algn="r" defTabSz="1955800">
            <a:lnSpc>
              <a:spcPct val="90000"/>
            </a:lnSpc>
            <a:spcBef>
              <a:spcPct val="0"/>
            </a:spcBef>
            <a:spcAft>
              <a:spcPct val="35000"/>
            </a:spcAft>
          </a:pPr>
          <a:endParaRPr lang="es-ES" sz="4400" kern="1200" dirty="0" smtClean="0"/>
        </a:p>
        <a:p>
          <a:pPr lvl="0" algn="r" defTabSz="1955800">
            <a:lnSpc>
              <a:spcPct val="90000"/>
            </a:lnSpc>
            <a:spcBef>
              <a:spcPct val="0"/>
            </a:spcBef>
            <a:spcAft>
              <a:spcPct val="35000"/>
            </a:spcAft>
          </a:pPr>
          <a:r>
            <a:rPr lang="es-ES" sz="3600" kern="1200" dirty="0" smtClean="0"/>
            <a:t>INFORME TÉCNICO: Nº1</a:t>
          </a:r>
        </a:p>
        <a:p>
          <a:pPr lvl="0" algn="r" defTabSz="1955800">
            <a:lnSpc>
              <a:spcPct val="90000"/>
            </a:lnSpc>
            <a:spcBef>
              <a:spcPct val="0"/>
            </a:spcBef>
            <a:spcAft>
              <a:spcPct val="35000"/>
            </a:spcAft>
          </a:pPr>
          <a:r>
            <a:rPr lang="es-ES" sz="2800" kern="1200" dirty="0" smtClean="0"/>
            <a:t>Estado actual Buenavista Golf</a:t>
          </a:r>
        </a:p>
        <a:p>
          <a:pPr lvl="0" algn="r" defTabSz="1955800">
            <a:lnSpc>
              <a:spcPct val="90000"/>
            </a:lnSpc>
            <a:spcBef>
              <a:spcPct val="0"/>
            </a:spcBef>
            <a:spcAft>
              <a:spcPct val="35000"/>
            </a:spcAft>
          </a:pPr>
          <a:endParaRPr lang="es-ES" sz="4400" kern="1200" dirty="0"/>
        </a:p>
      </dsp:txBody>
      <dsp:txXfrm>
        <a:off x="1724663" y="0"/>
        <a:ext cx="6027520" cy="1742264"/>
      </dsp:txXfrm>
    </dsp:sp>
    <dsp:sp modelId="{105CC7AA-51A0-4724-AEE4-FCD225785965}">
      <dsp:nvSpPr>
        <dsp:cNvPr id="0" name=""/>
        <dsp:cNvSpPr/>
      </dsp:nvSpPr>
      <dsp:spPr>
        <a:xfrm>
          <a:off x="174226" y="174226"/>
          <a:ext cx="1550436" cy="1393811"/>
        </a:xfrm>
        <a:prstGeom prst="roundRect">
          <a:avLst>
            <a:gd name="adj" fmla="val 10000"/>
          </a:avLst>
        </a:prstGeom>
        <a:blipFill>
          <a:blip xmlns:r="http://schemas.openxmlformats.org/officeDocument/2006/relationships" r:embed="rId1">
            <a:extLst>
              <a:ext uri="{28A0092B-C50C-407E-A947-70E740481C1C}">
                <a14:useLocalDpi xmlns="" xmlns:a14="http://schemas.microsoft.com/office/drawing/2010/main" val="0"/>
              </a:ext>
            </a:extLst>
          </a:blip>
          <a:srcRect/>
          <a:stretch>
            <a:fillRect l="-2000" r="-2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1">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89EFAA0A-681A-40DB-9B12-DD17F3E56BD9}" type="datetimeFigureOut">
              <a:rPr lang="es-ES" smtClean="0"/>
              <a:pPr/>
              <a:t>10/03/2014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D9E67FB-2FC9-4552-B007-44CC39BBB1F9}" type="slidenum">
              <a:rPr lang="es-ES" smtClean="0"/>
              <a:pPr/>
              <a:t>‹Nº›</a:t>
            </a:fld>
            <a:endParaRPr lang="es-ES"/>
          </a:p>
        </p:txBody>
      </p:sp>
    </p:spTree>
    <p:extLst>
      <p:ext uri="{BB962C8B-B14F-4D97-AF65-F5344CB8AC3E}">
        <p14:creationId xmlns="" xmlns:p14="http://schemas.microsoft.com/office/powerpoint/2010/main" val="520560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9EFAA0A-681A-40DB-9B12-DD17F3E56BD9}" type="datetimeFigureOut">
              <a:rPr lang="es-ES" smtClean="0"/>
              <a:pPr/>
              <a:t>10/03/2014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D9E67FB-2FC9-4552-B007-44CC39BBB1F9}" type="slidenum">
              <a:rPr lang="es-ES" smtClean="0"/>
              <a:pPr/>
              <a:t>‹Nº›</a:t>
            </a:fld>
            <a:endParaRPr lang="es-ES"/>
          </a:p>
        </p:txBody>
      </p:sp>
    </p:spTree>
    <p:extLst>
      <p:ext uri="{BB962C8B-B14F-4D97-AF65-F5344CB8AC3E}">
        <p14:creationId xmlns="" xmlns:p14="http://schemas.microsoft.com/office/powerpoint/2010/main" val="2636929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89EFAA0A-681A-40DB-9B12-DD17F3E56BD9}" type="datetimeFigureOut">
              <a:rPr lang="es-ES" smtClean="0"/>
              <a:pPr/>
              <a:t>10/03/2014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D9E67FB-2FC9-4552-B007-44CC39BBB1F9}" type="slidenum">
              <a:rPr lang="es-ES" smtClean="0"/>
              <a:pPr/>
              <a:t>‹Nº›</a:t>
            </a:fld>
            <a:endParaRPr lang="es-ES"/>
          </a:p>
        </p:txBody>
      </p:sp>
    </p:spTree>
    <p:extLst>
      <p:ext uri="{BB962C8B-B14F-4D97-AF65-F5344CB8AC3E}">
        <p14:creationId xmlns="" xmlns:p14="http://schemas.microsoft.com/office/powerpoint/2010/main" val="1984644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89EFAA0A-681A-40DB-9B12-DD17F3E56BD9}" type="datetimeFigureOut">
              <a:rPr lang="es-ES" smtClean="0"/>
              <a:pPr/>
              <a:t>10/03/2014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D9E67FB-2FC9-4552-B007-44CC39BBB1F9}" type="slidenum">
              <a:rPr lang="es-ES" smtClean="0"/>
              <a:pPr/>
              <a:t>‹Nº›</a:t>
            </a:fld>
            <a:endParaRPr lang="es-ES"/>
          </a:p>
        </p:txBody>
      </p:sp>
    </p:spTree>
    <p:extLst>
      <p:ext uri="{BB962C8B-B14F-4D97-AF65-F5344CB8AC3E}">
        <p14:creationId xmlns="" xmlns:p14="http://schemas.microsoft.com/office/powerpoint/2010/main" val="2918397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89EFAA0A-681A-40DB-9B12-DD17F3E56BD9}" type="datetimeFigureOut">
              <a:rPr lang="es-ES" smtClean="0"/>
              <a:pPr/>
              <a:t>10/03/2014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AD9E67FB-2FC9-4552-B007-44CC39BBB1F9}" type="slidenum">
              <a:rPr lang="es-ES" smtClean="0"/>
              <a:pPr/>
              <a:t>‹Nº›</a:t>
            </a:fld>
            <a:endParaRPr lang="es-ES"/>
          </a:p>
        </p:txBody>
      </p:sp>
    </p:spTree>
    <p:extLst>
      <p:ext uri="{BB962C8B-B14F-4D97-AF65-F5344CB8AC3E}">
        <p14:creationId xmlns="" xmlns:p14="http://schemas.microsoft.com/office/powerpoint/2010/main" val="2956184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89EFAA0A-681A-40DB-9B12-DD17F3E56BD9}" type="datetimeFigureOut">
              <a:rPr lang="es-ES" smtClean="0"/>
              <a:pPr/>
              <a:t>10/03/2014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AD9E67FB-2FC9-4552-B007-44CC39BBB1F9}" type="slidenum">
              <a:rPr lang="es-ES" smtClean="0"/>
              <a:pPr/>
              <a:t>‹Nº›</a:t>
            </a:fld>
            <a:endParaRPr lang="es-ES"/>
          </a:p>
        </p:txBody>
      </p:sp>
    </p:spTree>
    <p:extLst>
      <p:ext uri="{BB962C8B-B14F-4D97-AF65-F5344CB8AC3E}">
        <p14:creationId xmlns="" xmlns:p14="http://schemas.microsoft.com/office/powerpoint/2010/main" val="2044570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89EFAA0A-681A-40DB-9B12-DD17F3E56BD9}" type="datetimeFigureOut">
              <a:rPr lang="es-ES" smtClean="0"/>
              <a:pPr/>
              <a:t>10/03/2014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AD9E67FB-2FC9-4552-B007-44CC39BBB1F9}" type="slidenum">
              <a:rPr lang="es-ES" smtClean="0"/>
              <a:pPr/>
              <a:t>‹Nº›</a:t>
            </a:fld>
            <a:endParaRPr lang="es-ES"/>
          </a:p>
        </p:txBody>
      </p:sp>
    </p:spTree>
    <p:extLst>
      <p:ext uri="{BB962C8B-B14F-4D97-AF65-F5344CB8AC3E}">
        <p14:creationId xmlns="" xmlns:p14="http://schemas.microsoft.com/office/powerpoint/2010/main" val="3922178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9EFAA0A-681A-40DB-9B12-DD17F3E56BD9}" type="datetimeFigureOut">
              <a:rPr lang="es-ES" smtClean="0"/>
              <a:pPr/>
              <a:t>10/03/2014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D9E67FB-2FC9-4552-B007-44CC39BBB1F9}" type="slidenum">
              <a:rPr lang="es-ES" smtClean="0"/>
              <a:pPr/>
              <a:t>‹Nº›</a:t>
            </a:fld>
            <a:endParaRPr lang="es-ES"/>
          </a:p>
        </p:txBody>
      </p:sp>
    </p:spTree>
    <p:extLst>
      <p:ext uri="{BB962C8B-B14F-4D97-AF65-F5344CB8AC3E}">
        <p14:creationId xmlns="" xmlns:p14="http://schemas.microsoft.com/office/powerpoint/2010/main" val="2075772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89EFAA0A-681A-40DB-9B12-DD17F3E56BD9}" type="datetimeFigureOut">
              <a:rPr lang="es-ES" smtClean="0"/>
              <a:pPr/>
              <a:t>10/03/2014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AD9E67FB-2FC9-4552-B007-44CC39BBB1F9}" type="slidenum">
              <a:rPr lang="es-ES" smtClean="0"/>
              <a:pPr/>
              <a:t>‹Nº›</a:t>
            </a:fld>
            <a:endParaRPr lang="es-ES"/>
          </a:p>
        </p:txBody>
      </p:sp>
    </p:spTree>
    <p:extLst>
      <p:ext uri="{BB962C8B-B14F-4D97-AF65-F5344CB8AC3E}">
        <p14:creationId xmlns="" xmlns:p14="http://schemas.microsoft.com/office/powerpoint/2010/main" val="1536082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9EFAA0A-681A-40DB-9B12-DD17F3E56BD9}" type="datetimeFigureOut">
              <a:rPr lang="es-ES" smtClean="0"/>
              <a:pPr/>
              <a:t>10/03/2014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D9E67FB-2FC9-4552-B007-44CC39BBB1F9}" type="slidenum">
              <a:rPr lang="es-ES" smtClean="0"/>
              <a:pPr/>
              <a:t>‹Nº›</a:t>
            </a:fld>
            <a:endParaRPr lang="es-ES"/>
          </a:p>
        </p:txBody>
      </p:sp>
    </p:spTree>
    <p:extLst>
      <p:ext uri="{BB962C8B-B14F-4D97-AF65-F5344CB8AC3E}">
        <p14:creationId xmlns="" xmlns:p14="http://schemas.microsoft.com/office/powerpoint/2010/main" val="35956519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89EFAA0A-681A-40DB-9B12-DD17F3E56BD9}" type="datetimeFigureOut">
              <a:rPr lang="es-ES" smtClean="0"/>
              <a:pPr/>
              <a:t>10/03/2014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AD9E67FB-2FC9-4552-B007-44CC39BBB1F9}" type="slidenum">
              <a:rPr lang="es-ES" smtClean="0"/>
              <a:pPr/>
              <a:t>‹Nº›</a:t>
            </a:fld>
            <a:endParaRPr lang="es-ES"/>
          </a:p>
        </p:txBody>
      </p:sp>
    </p:spTree>
    <p:extLst>
      <p:ext uri="{BB962C8B-B14F-4D97-AF65-F5344CB8AC3E}">
        <p14:creationId xmlns="" xmlns:p14="http://schemas.microsoft.com/office/powerpoint/2010/main" val="1018625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EFAA0A-681A-40DB-9B12-DD17F3E56BD9}" type="datetimeFigureOut">
              <a:rPr lang="es-ES" smtClean="0"/>
              <a:pPr/>
              <a:t>10/03/2014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9E67FB-2FC9-4552-B007-44CC39BBB1F9}" type="slidenum">
              <a:rPr lang="es-ES" smtClean="0"/>
              <a:pPr/>
              <a:t>‹Nº›</a:t>
            </a:fld>
            <a:endParaRPr lang="es-ES"/>
          </a:p>
        </p:txBody>
      </p:sp>
    </p:spTree>
    <p:extLst>
      <p:ext uri="{BB962C8B-B14F-4D97-AF65-F5344CB8AC3E}">
        <p14:creationId xmlns="" xmlns:p14="http://schemas.microsoft.com/office/powerpoint/2010/main" val="4083308809"/>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07/relationships/hdphoto" Target="../media/hdphoto1.wdp"/><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4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4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4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5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png"/></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image" Target="../media/image52.png"/></Relationships>
</file>

<file path=ppt/slides/_rels/slide5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5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57.png"/><Relationship Id="rId4" Type="http://schemas.openxmlformats.org/officeDocument/2006/relationships/image" Target="../media/image56.png"/></Relationships>
</file>

<file path=ppt/slides/_rels/slide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2 Subtítulo"/>
          <p:cNvSpPr>
            <a:spLocks noGrp="1"/>
          </p:cNvSpPr>
          <p:nvPr>
            <p:ph type="subTitle" idx="1"/>
          </p:nvPr>
        </p:nvSpPr>
        <p:spPr>
          <a:xfrm>
            <a:off x="1979712" y="2276872"/>
            <a:ext cx="6480048" cy="1752600"/>
          </a:xfrm>
        </p:spPr>
        <p:txBody>
          <a:bodyPr>
            <a:normAutofit/>
          </a:bodyPr>
          <a:lstStyle/>
          <a:p>
            <a:pPr algn="r"/>
            <a:r>
              <a:rPr lang="es-ES" dirty="0" smtClean="0"/>
              <a:t>DEPARTAMENTO TÉCNICO</a:t>
            </a:r>
          </a:p>
          <a:p>
            <a:pPr algn="r"/>
            <a:r>
              <a:rPr lang="es-ES" dirty="0" smtClean="0"/>
              <a:t>Febrero 2014</a:t>
            </a:r>
            <a:endParaRPr lang="es-ES" dirty="0"/>
          </a:p>
        </p:txBody>
      </p:sp>
      <p:pic>
        <p:nvPicPr>
          <p:cNvPr id="7"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graphicFrame>
        <p:nvGraphicFramePr>
          <p:cNvPr id="9" name="8 Diagrama"/>
          <p:cNvGraphicFramePr/>
          <p:nvPr>
            <p:extLst>
              <p:ext uri="{D42A27DB-BD31-4B8C-83A1-F6EECF244321}">
                <p14:modId xmlns="" xmlns:p14="http://schemas.microsoft.com/office/powerpoint/2010/main" val="1590212131"/>
              </p:ext>
            </p:extLst>
          </p:nvPr>
        </p:nvGraphicFramePr>
        <p:xfrm>
          <a:off x="683568" y="4437112"/>
          <a:ext cx="7752184" cy="174396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cxnSp>
        <p:nvCxnSpPr>
          <p:cNvPr id="12" name="11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 xmlns:p14="http://schemas.microsoft.com/office/powerpoint/2010/main" val="3379011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17" name="16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2" name="1 Marcador de contenido"/>
          <p:cNvSpPr>
            <a:spLocks noGrp="1"/>
          </p:cNvSpPr>
          <p:nvPr>
            <p:ph idx="1"/>
          </p:nvPr>
        </p:nvSpPr>
        <p:spPr>
          <a:xfrm>
            <a:off x="457200" y="1600200"/>
            <a:ext cx="8435280" cy="4997152"/>
          </a:xfrm>
        </p:spPr>
        <p:txBody>
          <a:bodyPr>
            <a:normAutofit/>
          </a:bodyPr>
          <a:lstStyle/>
          <a:p>
            <a:r>
              <a:rPr lang="es-ES" sz="1400" dirty="0" smtClean="0"/>
              <a:t>INDICE</a:t>
            </a:r>
          </a:p>
          <a:p>
            <a:pPr marL="971550" lvl="1" indent="-514350">
              <a:buFont typeface="+mj-lt"/>
              <a:buAutoNum type="arabicPeriod"/>
            </a:pPr>
            <a:r>
              <a:rPr lang="es-ES" sz="1400" dirty="0" smtClean="0"/>
              <a:t>OBJETIVO</a:t>
            </a:r>
          </a:p>
          <a:p>
            <a:pPr marL="971550" lvl="1" indent="-514350">
              <a:buFont typeface="+mj-lt"/>
              <a:buAutoNum type="arabicPeriod"/>
            </a:pPr>
            <a:r>
              <a:rPr lang="es-ES" sz="1400" dirty="0" smtClean="0"/>
              <a:t>ACTUACIONES CON CARÁCTER GENERAL</a:t>
            </a:r>
          </a:p>
          <a:p>
            <a:pPr marL="1371600" lvl="2" indent="-514350">
              <a:buFont typeface="+mj-lt"/>
              <a:buAutoNum type="alphaLcParenR"/>
            </a:pPr>
            <a:r>
              <a:rPr lang="es-ES" sz="1400" dirty="0" smtClean="0"/>
              <a:t>PERSONAL</a:t>
            </a:r>
          </a:p>
          <a:p>
            <a:pPr marL="1371600" lvl="2" indent="-514350">
              <a:buFont typeface="+mj-lt"/>
              <a:buAutoNum type="alphaLcParenR"/>
            </a:pPr>
            <a:r>
              <a:rPr lang="es-ES" sz="1400" dirty="0" smtClean="0"/>
              <a:t>MEDIOS DE PRODUCCIÓN</a:t>
            </a:r>
          </a:p>
          <a:p>
            <a:pPr marL="1371600" lvl="2" indent="-514350">
              <a:buFont typeface="+mj-lt"/>
              <a:buAutoNum type="alphaLcParenR"/>
            </a:pPr>
            <a:r>
              <a:rPr lang="es-ES" sz="1400" dirty="0" smtClean="0"/>
              <a:t>MAQUINARIA</a:t>
            </a:r>
          </a:p>
          <a:p>
            <a:pPr marL="1371600" lvl="2" indent="-514350">
              <a:buFont typeface="+mj-lt"/>
              <a:buAutoNum type="alphaLcParenR"/>
            </a:pPr>
            <a:r>
              <a:rPr lang="es-ES" sz="1400" dirty="0" smtClean="0"/>
              <a:t>ANALÍTICAS</a:t>
            </a:r>
          </a:p>
          <a:p>
            <a:pPr marL="971550" lvl="1" indent="-514350">
              <a:buFont typeface="+mj-lt"/>
              <a:buAutoNum type="arabicPeriod"/>
            </a:pPr>
            <a:r>
              <a:rPr lang="es-ES" sz="1400" dirty="0" smtClean="0"/>
              <a:t>ESTADO Y EVALUACIÓN</a:t>
            </a:r>
          </a:p>
          <a:p>
            <a:pPr marL="1371600" lvl="2" indent="-514350">
              <a:buFont typeface="+mj-lt"/>
              <a:buAutoNum type="alphaLcParenR"/>
            </a:pPr>
            <a:r>
              <a:rPr lang="es-ES" sz="1400" dirty="0" smtClean="0"/>
              <a:t>AVERÍAS EN LA RED DE RIEGO</a:t>
            </a:r>
          </a:p>
          <a:p>
            <a:pPr marL="1371600" lvl="2" indent="-514350">
              <a:buFont typeface="+mj-lt"/>
              <a:buAutoNum type="alphaLcParenR"/>
            </a:pPr>
            <a:r>
              <a:rPr lang="es-ES" sz="1400" dirty="0" smtClean="0"/>
              <a:t>ESTADO EVALUACIÓN  GREENS/ANTEGREEN</a:t>
            </a:r>
          </a:p>
          <a:p>
            <a:pPr marL="1371600" lvl="2" indent="-514350">
              <a:buFont typeface="+mj-lt"/>
              <a:buAutoNum type="alphaLcParenR"/>
            </a:pPr>
            <a:r>
              <a:rPr lang="es-ES" sz="1400" dirty="0" smtClean="0"/>
              <a:t>ESTADO EVALUACIÓN TEES</a:t>
            </a:r>
          </a:p>
          <a:p>
            <a:pPr marL="1371600" lvl="2" indent="-514350">
              <a:buFont typeface="+mj-lt"/>
              <a:buAutoNum type="alphaLcParenR"/>
            </a:pPr>
            <a:r>
              <a:rPr lang="es-ES" sz="1400" dirty="0" smtClean="0"/>
              <a:t>ESTADO EVALUACIÓN FAIRWAYS</a:t>
            </a:r>
          </a:p>
          <a:p>
            <a:pPr marL="1371600" lvl="2" indent="-514350">
              <a:buFont typeface="+mj-lt"/>
              <a:buAutoNum type="alphaLcParenR"/>
            </a:pPr>
            <a:r>
              <a:rPr lang="es-ES" sz="1400" dirty="0" smtClean="0"/>
              <a:t>ESTADO EVALUACIÓN BUNKERS</a:t>
            </a:r>
          </a:p>
          <a:p>
            <a:pPr marL="1371600" lvl="2" indent="-514350">
              <a:buFont typeface="+mj-lt"/>
              <a:buAutoNum type="alphaLcParenR"/>
            </a:pPr>
            <a:r>
              <a:rPr lang="es-ES" sz="1400" dirty="0" smtClean="0"/>
              <a:t>ESTADO EVALUACIÓN ROUGH Y SEMIROUGH</a:t>
            </a:r>
          </a:p>
          <a:p>
            <a:pPr marL="1371600" lvl="2" indent="-514350">
              <a:buFont typeface="+mj-lt"/>
              <a:buAutoNum type="alphaLcParenR"/>
            </a:pPr>
            <a:r>
              <a:rPr lang="es-ES" sz="1400" dirty="0" smtClean="0"/>
              <a:t>ESTADO EVALUACIÓN ESPECIES VEGETALES. JARDINERÍA</a:t>
            </a:r>
          </a:p>
          <a:p>
            <a:pPr marL="1371600" lvl="2" indent="-514350">
              <a:buFont typeface="+mj-lt"/>
              <a:buAutoNum type="alphaLcParenR"/>
            </a:pPr>
            <a:r>
              <a:rPr lang="es-ES" sz="1400" dirty="0" smtClean="0"/>
              <a:t>OTROS: CAMINOS, LAGOS</a:t>
            </a:r>
          </a:p>
          <a:p>
            <a:pPr marL="971550" lvl="1" indent="-514350">
              <a:buFont typeface="+mj-lt"/>
              <a:buAutoNum type="arabicPeriod"/>
            </a:pPr>
            <a:r>
              <a:rPr lang="es-ES" sz="1400" dirty="0" smtClean="0"/>
              <a:t>VALORACIÓN</a:t>
            </a:r>
            <a:endParaRPr lang="es-ES" sz="1400" dirty="0"/>
          </a:p>
        </p:txBody>
      </p:sp>
    </p:spTree>
    <p:extLst>
      <p:ext uri="{BB962C8B-B14F-4D97-AF65-F5344CB8AC3E}">
        <p14:creationId xmlns="" xmlns:p14="http://schemas.microsoft.com/office/powerpoint/2010/main" val="699128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pPr marL="0" indent="0">
              <a:buNone/>
            </a:pPr>
            <a:r>
              <a:rPr lang="es-ES" sz="2400" dirty="0" smtClean="0"/>
              <a:t>1. OBJETIVO: </a:t>
            </a:r>
          </a:p>
          <a:p>
            <a:pPr marL="0" indent="0">
              <a:buNone/>
            </a:pPr>
            <a:endParaRPr lang="es-ES" sz="1600" dirty="0" smtClean="0"/>
          </a:p>
          <a:p>
            <a:pPr marL="0" indent="0">
              <a:buNone/>
            </a:pPr>
            <a:r>
              <a:rPr lang="es-ES" sz="1600" dirty="0" smtClean="0"/>
              <a:t>	</a:t>
            </a:r>
            <a:r>
              <a:rPr lang="es-ES" sz="1400" dirty="0" smtClean="0"/>
              <a:t>Se realiza el presente Informe para conocer de forma detallada el estado que presenta el  campo de golf una vez nos hemos hecho cargo del servicio de mantenimiento (1 de enero de 2014), así como las actuaciones que se precisan, en su caso, para conseguir los estándares exigidos en el Pliego de Condiciones. Con ello obtendremos un plan de actuaciones y un punto de partida que nos permite actuar de forma inmediata en unos casos y de forma continuada pero racional en otros (correcciones a medio-largo plazo).</a:t>
            </a:r>
          </a:p>
          <a:p>
            <a:pPr marL="0" indent="0">
              <a:buNone/>
            </a:pPr>
            <a:r>
              <a:rPr lang="es-ES" sz="1400" dirty="0" smtClean="0"/>
              <a:t>	En primer lugar se identifican las principales anomalías  evaluando las actuaciones necesarias para su inmediata corrección (averías de riego, zonas perdidas, afecciones que influyen en el juego,...). De igual forma se consideran las labores o actuaciones necesarias a ejecutar en periodos de tiempo más largos para corregir aquellas deficiencias estructurales que lo precisen (contaminación en greens, corrección de drenajes y zonas apelmazadas, textura-estructura del suelo vegetal,  malas hierbas,...)</a:t>
            </a:r>
          </a:p>
          <a:p>
            <a:pPr marL="0" indent="0">
              <a:buNone/>
            </a:pPr>
            <a:endParaRPr lang="es-ES" sz="1600" dirty="0" smtClean="0"/>
          </a:p>
          <a:p>
            <a:endParaRPr lang="es-ES" sz="1600" dirty="0"/>
          </a:p>
        </p:txBody>
      </p:sp>
      <p:pic>
        <p:nvPicPr>
          <p:cNvPr id="15"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16" name="15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 xmlns:p14="http://schemas.microsoft.com/office/powerpoint/2010/main" val="4071149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600200"/>
            <a:ext cx="8507288" cy="5069160"/>
          </a:xfrm>
        </p:spPr>
        <p:txBody>
          <a:bodyPr>
            <a:normAutofit fontScale="70000" lnSpcReduction="20000"/>
          </a:bodyPr>
          <a:lstStyle/>
          <a:p>
            <a:pPr marL="0" lvl="0" indent="0">
              <a:buNone/>
            </a:pPr>
            <a:r>
              <a:rPr lang="es-ES" sz="3400" dirty="0" smtClean="0">
                <a:solidFill>
                  <a:prstClr val="white"/>
                </a:solidFill>
              </a:rPr>
              <a:t>2. ACTUACIONES CON CARÁCTER GENERAL</a:t>
            </a:r>
          </a:p>
          <a:p>
            <a:pPr marL="0" indent="0">
              <a:buNone/>
            </a:pPr>
            <a:endParaRPr lang="es-ES" sz="2600" dirty="0" smtClean="0"/>
          </a:p>
          <a:p>
            <a:pPr marL="0" indent="0">
              <a:buNone/>
            </a:pPr>
            <a:r>
              <a:rPr lang="es-ES" sz="2600" dirty="0" smtClean="0"/>
              <a:t>A.) PERSONAL:</a:t>
            </a:r>
          </a:p>
          <a:p>
            <a:r>
              <a:rPr lang="es-ES" sz="1600" dirty="0" smtClean="0"/>
              <a:t>La reiterada ausencia de personal a lo largo de los meses previos a que Poa Jardinería S.L. fuera adjudicataria del contrato, ha provocado  que  los equipos de trabajo previstos en el pliego (equipo de instalaciones, taller, jardinería, etc…) hayan quedado incompletos en distintos periodos de tiempo. </a:t>
            </a:r>
          </a:p>
          <a:p>
            <a:r>
              <a:rPr lang="es-ES" sz="1600" dirty="0" smtClean="0"/>
              <a:t>Este hecho ha provocado que se hayan dejado de realizar labores importantísimas en el mantenimiento del campo, que además son consideradas inherentes en el Pliego existente. </a:t>
            </a:r>
          </a:p>
          <a:p>
            <a:r>
              <a:rPr lang="es-ES" sz="1600" dirty="0" smtClean="0"/>
              <a:t>Esta disminución de personal, debida a 2 excedencias y personal de vacaciones no cubiertos, junto a la baja médica de uno de los puestos de trabajo más importantes dentro de la gestión del mantenimiento de este servicio (Greenkeeper) se ha traducido en menor tiempo de dedicación en la mayoría de las labores inherentes al contrato.</a:t>
            </a:r>
          </a:p>
          <a:p>
            <a:pPr>
              <a:buNone/>
            </a:pPr>
            <a:r>
              <a:rPr lang="es-ES" sz="1600" dirty="0" smtClean="0"/>
              <a:t>	Incluso ha supuesto la no ejecución de determinadas partidas imprescindibles para el correcto desarrollo de las cespitosas y la carencia durante al menos dos meses de un plan de trabajo debidamente coordinado (plan de abonos, tratamientos fitosanitarios, labores culturales,...),  provocando la lógica disminución de calidad  en la superficie vegetal:</a:t>
            </a:r>
          </a:p>
          <a:p>
            <a:pPr lvl="1">
              <a:buFontTx/>
              <a:buChar char="-"/>
            </a:pPr>
            <a:r>
              <a:rPr lang="es-ES" sz="1600" dirty="0" smtClean="0"/>
              <a:t>Contaminación de Poa </a:t>
            </a:r>
            <a:r>
              <a:rPr lang="es-ES" sz="1600" dirty="0" err="1" smtClean="0"/>
              <a:t>annua</a:t>
            </a:r>
            <a:r>
              <a:rPr lang="es-ES" sz="1600" dirty="0" smtClean="0"/>
              <a:t> en greens, produciendo una infestación generalizada que estimamos superior al 20% en la mayoría de los </a:t>
            </a:r>
            <a:r>
              <a:rPr lang="es-ES" sz="1600" dirty="0"/>
              <a:t>c</a:t>
            </a:r>
            <a:r>
              <a:rPr lang="es-ES" sz="1600" dirty="0" smtClean="0"/>
              <a:t>asos. </a:t>
            </a:r>
          </a:p>
          <a:p>
            <a:pPr lvl="1">
              <a:buFontTx/>
              <a:buChar char="-"/>
            </a:pPr>
            <a:r>
              <a:rPr lang="es-ES" sz="1600" dirty="0" smtClean="0"/>
              <a:t>Se ha detectado igualmente infestaciones elevadas en Fairways de </a:t>
            </a:r>
            <a:r>
              <a:rPr lang="es-ES" sz="1600" dirty="0" err="1" smtClean="0"/>
              <a:t>Sporobolus</a:t>
            </a:r>
            <a:r>
              <a:rPr lang="es-ES" sz="1600" dirty="0" smtClean="0"/>
              <a:t>,  </a:t>
            </a:r>
            <a:r>
              <a:rPr lang="es-ES" sz="1600" dirty="0" err="1" smtClean="0"/>
              <a:t>Panicum</a:t>
            </a:r>
            <a:r>
              <a:rPr lang="es-ES" sz="1600" dirty="0"/>
              <a:t> </a:t>
            </a:r>
            <a:r>
              <a:rPr lang="es-ES" sz="1600" dirty="0" smtClean="0"/>
              <a:t> y Poa </a:t>
            </a:r>
            <a:r>
              <a:rPr lang="es-ES" sz="1600" dirty="0" err="1" smtClean="0"/>
              <a:t>annua</a:t>
            </a:r>
            <a:r>
              <a:rPr lang="es-ES" sz="1600" dirty="0" smtClean="0"/>
              <a:t> y en  zonas diferenciadas presencia de Pennisetum clandestinum.</a:t>
            </a:r>
          </a:p>
          <a:p>
            <a:pPr lvl="1">
              <a:buFontTx/>
              <a:buChar char="-"/>
            </a:pPr>
            <a:r>
              <a:rPr lang="es-ES" sz="1600" dirty="0" smtClean="0"/>
              <a:t>Falta de trabajos  de aireación en greens provocando apelmazamiento.</a:t>
            </a:r>
          </a:p>
          <a:p>
            <a:pPr lvl="1">
              <a:buFontTx/>
              <a:buChar char="-"/>
            </a:pPr>
            <a:r>
              <a:rPr lang="es-ES" sz="1600" dirty="0" smtClean="0"/>
              <a:t>Zonas perdidas en los collarines de los greens (sin realizar </a:t>
            </a:r>
            <a:r>
              <a:rPr lang="es-ES" sz="1600" dirty="0" err="1" smtClean="0"/>
              <a:t>tepeos</a:t>
            </a:r>
            <a:r>
              <a:rPr lang="es-ES" sz="1600" dirty="0" smtClean="0"/>
              <a:t>  o resiembras)</a:t>
            </a:r>
          </a:p>
          <a:p>
            <a:pPr lvl="1">
              <a:buFontTx/>
              <a:buChar char="-"/>
            </a:pPr>
            <a:r>
              <a:rPr lang="es-ES" sz="1600" dirty="0" smtClean="0"/>
              <a:t>Afección de enfermedades criptogámicas (</a:t>
            </a:r>
            <a:r>
              <a:rPr lang="es-ES" sz="1600" dirty="0" err="1" smtClean="0"/>
              <a:t>Rhizoctonia</a:t>
            </a:r>
            <a:r>
              <a:rPr lang="es-ES" sz="1600" dirty="0" smtClean="0"/>
              <a:t> y </a:t>
            </a:r>
            <a:r>
              <a:rPr lang="es-ES" sz="1600" dirty="0" err="1" smtClean="0"/>
              <a:t>Dollar</a:t>
            </a:r>
            <a:r>
              <a:rPr lang="es-ES" sz="1600" dirty="0" smtClean="0"/>
              <a:t> spot principalmente)</a:t>
            </a:r>
          </a:p>
          <a:p>
            <a:pPr lvl="1">
              <a:buFontTx/>
              <a:buChar char="-"/>
            </a:pPr>
            <a:r>
              <a:rPr lang="es-ES" sz="1600" dirty="0" smtClean="0"/>
              <a:t>Zonas de Rough y </a:t>
            </a:r>
            <a:r>
              <a:rPr lang="es-ES" sz="1600" dirty="0" err="1" smtClean="0"/>
              <a:t>semirough</a:t>
            </a:r>
            <a:r>
              <a:rPr lang="es-ES" sz="1600" dirty="0" smtClean="0"/>
              <a:t> descontroladas con presencia de malas hierbas  que en  zonas superan los 40 cm,...</a:t>
            </a:r>
          </a:p>
          <a:p>
            <a:pPr lvl="1">
              <a:buFontTx/>
              <a:buChar char="-"/>
            </a:pPr>
            <a:r>
              <a:rPr lang="es-ES" sz="1600" dirty="0" smtClean="0"/>
              <a:t>Nulo mantenimiento de la jardinería colindante...</a:t>
            </a:r>
          </a:p>
          <a:p>
            <a:pPr lvl="1">
              <a:buNone/>
            </a:pPr>
            <a:endParaRPr lang="es-ES" sz="1600" dirty="0" smtClean="0"/>
          </a:p>
          <a:p>
            <a:pPr lvl="1">
              <a:buNone/>
            </a:pPr>
            <a:r>
              <a:rPr lang="es-ES" sz="1600" dirty="0" smtClean="0"/>
              <a:t>Una vez conocida la situación laboral del personal y el mal estar generalizado por el incumplimiento de sus derechos laborales, POA jardinería procedió de forma inmediata al adelanto con cargo al ejercicio 2014 del equivalente a una nomina completa, así como a completar las plantillas propuestas en Pliego y a la realización de los planes de trabajo, abonados, tratamientos,...</a:t>
            </a:r>
          </a:p>
          <a:p>
            <a:pPr lvl="1">
              <a:buNone/>
            </a:pPr>
            <a:endParaRPr lang="es-ES" sz="1600" dirty="0" smtClean="0"/>
          </a:p>
          <a:p>
            <a:pPr lvl="1">
              <a:buNone/>
            </a:pPr>
            <a:endParaRPr lang="es-ES" sz="1600" dirty="0" smtClean="0"/>
          </a:p>
          <a:p>
            <a:pPr lvl="1">
              <a:buFontTx/>
              <a:buChar char="-"/>
            </a:pPr>
            <a:endParaRPr lang="es-ES" sz="1600" dirty="0" smtClean="0"/>
          </a:p>
          <a:p>
            <a:pPr lvl="1">
              <a:buFontTx/>
              <a:buChar char="-"/>
            </a:pPr>
            <a:endParaRPr lang="es-ES" sz="1600" dirty="0" smtClean="0"/>
          </a:p>
          <a:p>
            <a:pPr lvl="1"/>
            <a:endParaRPr lang="es-ES" sz="1600" dirty="0"/>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 xmlns:p14="http://schemas.microsoft.com/office/powerpoint/2010/main" val="21063698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1700808"/>
            <a:ext cx="8229600" cy="4525963"/>
          </a:xfrm>
        </p:spPr>
        <p:txBody>
          <a:bodyPr>
            <a:normAutofit/>
          </a:bodyPr>
          <a:lstStyle/>
          <a:p>
            <a:pPr marL="0" indent="0">
              <a:buNone/>
            </a:pPr>
            <a:r>
              <a:rPr lang="es-ES" sz="2000" dirty="0" smtClean="0"/>
              <a:t>B.) MEDIOS DE PRODUCCIÓN:</a:t>
            </a:r>
          </a:p>
          <a:p>
            <a:r>
              <a:rPr lang="es-ES" sz="1200" dirty="0" smtClean="0"/>
              <a:t>Desde un principio se evidencia la falta de medios de producción:</a:t>
            </a:r>
          </a:p>
          <a:p>
            <a:pPr>
              <a:buNone/>
            </a:pPr>
            <a:r>
              <a:rPr lang="es-ES" sz="1200" dirty="0" smtClean="0"/>
              <a:t>	- Abonos y productos fitosanitarios</a:t>
            </a:r>
          </a:p>
          <a:p>
            <a:pPr>
              <a:buNone/>
            </a:pPr>
            <a:r>
              <a:rPr lang="es-ES" sz="1200" dirty="0" smtClean="0"/>
              <a:t>	- Arenas (recebo), turbas y otros productos de uso continuo</a:t>
            </a:r>
          </a:p>
          <a:p>
            <a:pPr>
              <a:buNone/>
            </a:pPr>
            <a:r>
              <a:rPr lang="es-ES" sz="1200" dirty="0" smtClean="0"/>
              <a:t>	- Repuestos de maquinaria</a:t>
            </a:r>
          </a:p>
          <a:p>
            <a:pPr>
              <a:buNone/>
            </a:pPr>
            <a:r>
              <a:rPr lang="es-ES" sz="1200" dirty="0" smtClean="0"/>
              <a:t>	- Herramientas</a:t>
            </a:r>
          </a:p>
          <a:p>
            <a:pPr>
              <a:buNone/>
            </a:pPr>
            <a:r>
              <a:rPr lang="es-ES" sz="1200" dirty="0" smtClean="0"/>
              <a:t>	- </a:t>
            </a:r>
            <a:r>
              <a:rPr lang="es-ES" sz="1200" dirty="0" err="1" smtClean="0"/>
              <a:t>EPIs</a:t>
            </a:r>
            <a:r>
              <a:rPr lang="es-ES" sz="1200" dirty="0" smtClean="0"/>
              <a:t> y vestuario,...</a:t>
            </a:r>
          </a:p>
          <a:p>
            <a:endParaRPr lang="es-ES" sz="1200" dirty="0" smtClean="0"/>
          </a:p>
          <a:p>
            <a:pPr>
              <a:buNone/>
            </a:pPr>
            <a:r>
              <a:rPr lang="es-ES" sz="1200" dirty="0" smtClean="0"/>
              <a:t>	De forma inmediata se realizan , junto con el personal adscrito al servicio, listados de los medios necesarios y los planes de trabajo-actuación anuales (plan de abonado anual-mensual-semanal, Plan de tratamientos fitosanitarios preventivos, Labores de ejecución semanal-mensual,...)</a:t>
            </a:r>
          </a:p>
          <a:p>
            <a:pPr>
              <a:buNone/>
            </a:pPr>
            <a:r>
              <a:rPr lang="es-ES" sz="1200" dirty="0" smtClean="0"/>
              <a:t>	Igualmente se realiza un nuevo organigrama empresarial incorporando personal propio de nuestra empresa y estipulando distintas responsabilidades según la cualificación del personal.</a:t>
            </a:r>
          </a:p>
          <a:p>
            <a:pPr>
              <a:buNone/>
            </a:pPr>
            <a:r>
              <a:rPr lang="es-ES" sz="1200" dirty="0" smtClean="0"/>
              <a:t>	En quince días el servicio queda restituido en cuanto a personal y medios de producción.</a:t>
            </a:r>
          </a:p>
          <a:p>
            <a:endParaRPr lang="es-ES" sz="1200" dirty="0" smtClean="0"/>
          </a:p>
          <a:p>
            <a:endParaRPr lang="es-ES" sz="2400" dirty="0" smtClean="0"/>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 xmlns:p14="http://schemas.microsoft.com/office/powerpoint/2010/main" val="1116904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39552" y="1268760"/>
            <a:ext cx="8229600" cy="5400600"/>
          </a:xfrm>
        </p:spPr>
        <p:txBody>
          <a:bodyPr>
            <a:normAutofit fontScale="92500"/>
          </a:bodyPr>
          <a:lstStyle/>
          <a:p>
            <a:endParaRPr lang="es-ES" sz="1200" dirty="0" smtClean="0"/>
          </a:p>
          <a:p>
            <a:pPr marL="0" indent="0">
              <a:buNone/>
            </a:pPr>
            <a:r>
              <a:rPr lang="es-ES" sz="2200" dirty="0" smtClean="0"/>
              <a:t>C.) MAQUINARIA:</a:t>
            </a:r>
          </a:p>
          <a:p>
            <a:r>
              <a:rPr lang="es-ES" sz="1200" dirty="0" smtClean="0"/>
              <a:t>La empresa responsable del servicio de mantenimiento con anterioridad al 1 de enero ha dejado el Parque de maquinaria en las instalaciones, permitiéndonos el uso de las mismas hasta que lleguemos a un acuerdo en cuanto a la posibilidad de adquisición por nuestra parte. Hacemos constar nuestro agradecimiento por este motivo. Sin embargo  debido a la situación en que se encuentra  TECMAGOLF, o por otros motivos que desconocemos, ha impedido en principio que se acepte nuestra valoración quedando la situación a expensas de otro posible acuerdo.</a:t>
            </a:r>
          </a:p>
          <a:p>
            <a:endParaRPr lang="es-ES" sz="1200" dirty="0" smtClean="0"/>
          </a:p>
          <a:p>
            <a:r>
              <a:rPr lang="es-ES" sz="1200" dirty="0" smtClean="0"/>
              <a:t>En general el estado de la maquinaria es muy deficiente.  Maquinaria con más de 7 años de antigüedad y en muchos casos fuera de uso por falta de repuestos o atendimiento.</a:t>
            </a:r>
          </a:p>
          <a:p>
            <a:r>
              <a:rPr lang="es-ES" sz="1200" dirty="0" smtClean="0"/>
              <a:t>Al igual que en el resto de labores comprendidas en la prestación del presente contrato, la maquinaria también ha sufrido consecuencias de la ausencia de personal y atendimiento en los últimos meses, ya que tanto el operario especialista para ello como el resto de personal de apoyo en las labores de mantenimiento y limpieza de las máquinas, no ha podido prestar la dedicación que esta tarea requiere. </a:t>
            </a:r>
          </a:p>
          <a:p>
            <a:r>
              <a:rPr lang="es-ES" sz="1200" dirty="0" smtClean="0"/>
              <a:t>De forma paralela, el estado en el que se encuentran la mayoría de las máquinas presentes en las instalaciones no es el adecuado para la ejecución del servicio.  La mayoría de ellas se encuentran  o inservibles o en mal estado debido a la ausencia de labores básicas de mantenimiento: </a:t>
            </a:r>
            <a:r>
              <a:rPr lang="es-ES" sz="1200" dirty="0" err="1" smtClean="0"/>
              <a:t>retroafilado</a:t>
            </a:r>
            <a:r>
              <a:rPr lang="es-ES" sz="1200" dirty="0" smtClean="0"/>
              <a:t> de cuchillas, cambio correas, cambios de aceite, cambios de filtro, baterías agotadas…</a:t>
            </a:r>
          </a:p>
          <a:p>
            <a:r>
              <a:rPr lang="es-ES" sz="1200" dirty="0" smtClean="0"/>
              <a:t>Se denota la ausencia de repuestos para la mayoría de las máquinas, quedando fuera de uso o en el mejor de los casos realizando un trabajo de mala calidad</a:t>
            </a:r>
          </a:p>
          <a:p>
            <a:r>
              <a:rPr lang="es-ES" sz="1200" dirty="0" smtClean="0"/>
              <a:t>Se adjunta  Anexo con la evaluación-valoración de la maquinaria.</a:t>
            </a:r>
          </a:p>
          <a:p>
            <a:endParaRPr lang="es-ES" sz="1200" dirty="0" smtClean="0"/>
          </a:p>
          <a:p>
            <a:endParaRPr lang="es-ES" sz="1200" dirty="0" smtClean="0"/>
          </a:p>
          <a:p>
            <a:r>
              <a:rPr lang="es-ES" sz="1200" dirty="0" smtClean="0"/>
              <a:t>Ante esta situación y hasta cerrar (o no) un acuerdo con la maquinaria existente, POA jardinería  ha corregido todas las averías necesarias para el correcto trabajo de las máquinas y  además dota al servicio de la siguiente maquinaria: 1 ud Segadora Quíntuple; 2 ud de segadora tripleta (Greens y  Tees); 2 ud segadora manual greens; </a:t>
            </a:r>
            <a:r>
              <a:rPr lang="es-ES" sz="1200" dirty="0" err="1" smtClean="0"/>
              <a:t>Aerificadora</a:t>
            </a:r>
            <a:r>
              <a:rPr lang="es-ES" sz="1200" dirty="0" smtClean="0"/>
              <a:t> greens, abonadora, escarificadoras,... En cualquier caso mantiene las condiciones en cuanto a maquinaria  y plazos descritos en la Oferta. Esta situación es conocida por la propiedad y lógicamente nos apremia  a llegar a una solución definitiva cuanto antes.</a:t>
            </a:r>
          </a:p>
          <a:p>
            <a:endParaRPr lang="es-ES" sz="2400" dirty="0" smtClean="0"/>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 xmlns:p14="http://schemas.microsoft.com/office/powerpoint/2010/main" val="4258939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268760"/>
            <a:ext cx="8507288" cy="5472608"/>
          </a:xfrm>
        </p:spPr>
        <p:txBody>
          <a:bodyPr>
            <a:normAutofit fontScale="92500" lnSpcReduction="20000"/>
          </a:bodyPr>
          <a:lstStyle/>
          <a:p>
            <a:pPr marL="0" indent="0">
              <a:lnSpc>
                <a:spcPct val="80000"/>
              </a:lnSpc>
              <a:buNone/>
            </a:pPr>
            <a:r>
              <a:rPr lang="es-ES" sz="2200" dirty="0" smtClean="0"/>
              <a:t>D.) ANÁLISIS:</a:t>
            </a:r>
          </a:p>
          <a:p>
            <a:pPr>
              <a:lnSpc>
                <a:spcPct val="80000"/>
              </a:lnSpc>
            </a:pPr>
            <a:r>
              <a:rPr lang="es-ES" sz="1200" dirty="0" smtClean="0"/>
              <a:t>Se han realizado 30 Análisis, 22 análisis químico de suelos y 8 de material vegetal.</a:t>
            </a:r>
          </a:p>
          <a:p>
            <a:pPr>
              <a:lnSpc>
                <a:spcPct val="80000"/>
              </a:lnSpc>
              <a:buNone/>
            </a:pPr>
            <a:r>
              <a:rPr lang="es-ES" sz="1200" dirty="0" smtClean="0"/>
              <a:t>	La toma de muestra de suelos se ha realizado en dos perfiles, 5-10 cm de profundidad (19 muestras) y 10-20 cm. (4 muestras).</a:t>
            </a:r>
          </a:p>
          <a:p>
            <a:pPr>
              <a:lnSpc>
                <a:spcPct val="80000"/>
              </a:lnSpc>
              <a:buNone/>
            </a:pPr>
            <a:r>
              <a:rPr lang="es-ES" sz="1200" dirty="0" smtClean="0"/>
              <a:t>	Para cada muestra se han realizado 3 ó 5 tomas en cada green y se han mezclado hasta obtener 1,5 Kg./muestra.</a:t>
            </a:r>
          </a:p>
          <a:p>
            <a:pPr>
              <a:lnSpc>
                <a:spcPct val="80000"/>
              </a:lnSpc>
              <a:buNone/>
            </a:pPr>
            <a:endParaRPr lang="es-ES" sz="1200" dirty="0" smtClean="0"/>
          </a:p>
          <a:p>
            <a:r>
              <a:rPr lang="es-ES" sz="1200" dirty="0" smtClean="0"/>
              <a:t>Debido a la elevada importancia del movimiento del aire a  través de la superficie del green, y sus consecuencias en la salud de la planta en cuanto a la resistencia a enfermedades y desarrollo de la misma se refiere,  se han realizado una toma de muestras de todos y cada uno de los greens. </a:t>
            </a:r>
          </a:p>
          <a:p>
            <a:r>
              <a:rPr lang="es-ES" sz="1200" dirty="0" smtClean="0"/>
              <a:t>Se pondrá especial atención a los resultados obtenidos  en los greens  con algún síntoma diferenciado, ya que la buena circulación del aire ayuda al enfriamiento de la planta y a tolerar el stress causado por las elevadas temperaturas. </a:t>
            </a:r>
          </a:p>
          <a:p>
            <a:r>
              <a:rPr lang="es-ES" sz="1200" dirty="0" smtClean="0"/>
              <a:t>La composición resultante de estas analíticas  aportará, además de la cantidad de materia orgánica disponible y la cantidad de nutrientes para ajustar el programa de abonado propuesto para el actual mantenimiento, la  cantidad de partículas finas (arcillas, limos y arena fina) existentes  y que se hayan podido acumular en la zona radicular con el paso de los años en las aportaciones de los recebos, viento o incluso como partículas en suspensión en el agua de riego. Estos valores permitirán  tomar decisiones respecto a las labores de aireación propuestas combinando pinchados huecos con pinchados macizos, de modo que aumente el drenaje interno y la porosidad (en caso de considerarse necesario)</a:t>
            </a:r>
          </a:p>
          <a:p>
            <a:r>
              <a:rPr lang="es-ES" sz="1200" dirty="0" smtClean="0"/>
              <a:t>Se han observado diferencias en cuanto a la profundidad radicular, en el momento de la extracción y toma de muestras, presuponiendo que al tratarse de plantaciones realizadas al mismo tiempo , estas diferencias puedan tener que ver con la capa de enraizamiento y el contenido de humedad en el perfil del suelo, en función de las distintas zonas. </a:t>
            </a:r>
          </a:p>
          <a:p>
            <a:pPr>
              <a:lnSpc>
                <a:spcPct val="80000"/>
              </a:lnSpc>
              <a:buNone/>
            </a:pPr>
            <a:endParaRPr lang="es-ES" sz="1200" dirty="0" smtClean="0"/>
          </a:p>
          <a:p>
            <a:pPr>
              <a:lnSpc>
                <a:spcPct val="80000"/>
              </a:lnSpc>
              <a:buNone/>
            </a:pPr>
            <a:endParaRPr lang="es-ES" sz="1200" dirty="0" smtClean="0"/>
          </a:p>
          <a:p>
            <a:pPr>
              <a:lnSpc>
                <a:spcPct val="80000"/>
              </a:lnSpc>
              <a:buNone/>
            </a:pPr>
            <a:r>
              <a:rPr lang="es-ES" sz="1200" dirty="0" smtClean="0"/>
              <a:t>	Consideraciones generales de resultados:</a:t>
            </a:r>
          </a:p>
          <a:p>
            <a:pPr>
              <a:lnSpc>
                <a:spcPct val="80000"/>
              </a:lnSpc>
              <a:buNone/>
            </a:pPr>
            <a:r>
              <a:rPr lang="es-ES" sz="1200" dirty="0" smtClean="0"/>
              <a:t>	</a:t>
            </a:r>
            <a:r>
              <a:rPr lang="es-ES" sz="1100" dirty="0" smtClean="0"/>
              <a:t>- Materia orgánica en general baja con una media &lt;0,60% y en la mayoría de los casos por debajo de 0,50%</a:t>
            </a:r>
          </a:p>
          <a:p>
            <a:pPr>
              <a:lnSpc>
                <a:spcPct val="80000"/>
              </a:lnSpc>
              <a:buNone/>
            </a:pPr>
            <a:r>
              <a:rPr lang="es-ES" sz="1100" dirty="0" smtClean="0"/>
              <a:t>	- Conductividad eléctrica  dentro de parámetros aceptables, con valores por encima de loa recomendable principalmente en el green 10 y en menor medida pero también elevados en los greens 13, 15, 16, 2, 11 y 12. El green 10 es el único que presenta valores altos de Ce en el segundo perfil de 10-20 cm</a:t>
            </a:r>
          </a:p>
          <a:p>
            <a:pPr>
              <a:lnSpc>
                <a:spcPct val="80000"/>
              </a:lnSpc>
              <a:buNone/>
            </a:pPr>
            <a:r>
              <a:rPr lang="es-ES" sz="1100" dirty="0" smtClean="0"/>
              <a:t>	- pH:  en general presenta valores por encima de los óptimos con una media de 7,52.</a:t>
            </a:r>
          </a:p>
          <a:p>
            <a:pPr>
              <a:lnSpc>
                <a:spcPct val="80000"/>
              </a:lnSpc>
              <a:buNone/>
            </a:pPr>
            <a:r>
              <a:rPr lang="es-ES" sz="1100" dirty="0" smtClean="0"/>
              <a:t>	- Sodio: en general con valores razonables, salvo el green 10 y en menor medida el 2 y el  12.</a:t>
            </a:r>
          </a:p>
          <a:p>
            <a:pPr>
              <a:lnSpc>
                <a:spcPct val="80000"/>
              </a:lnSpc>
              <a:buNone/>
            </a:pPr>
            <a:r>
              <a:rPr lang="es-ES" sz="1100" dirty="0" smtClean="0"/>
              <a:t>	- Potasio: en todos los casos con valores muy bajos, en muchos casos inapreciables.</a:t>
            </a:r>
          </a:p>
          <a:p>
            <a:pPr>
              <a:lnSpc>
                <a:spcPct val="80000"/>
              </a:lnSpc>
              <a:buNone/>
            </a:pPr>
            <a:r>
              <a:rPr lang="es-ES" sz="1100" dirty="0" smtClean="0"/>
              <a:t>	- Calcio: valores muy bajos con una media de 3,60 (</a:t>
            </a:r>
            <a:r>
              <a:rPr lang="es-ES" sz="1100" dirty="0" err="1" smtClean="0"/>
              <a:t>meq</a:t>
            </a:r>
            <a:r>
              <a:rPr lang="es-ES" sz="1100" dirty="0" smtClean="0"/>
              <a:t>/100gr)</a:t>
            </a:r>
          </a:p>
          <a:p>
            <a:pPr>
              <a:lnSpc>
                <a:spcPct val="80000"/>
              </a:lnSpc>
              <a:buNone/>
            </a:pPr>
            <a:r>
              <a:rPr lang="es-ES" sz="1100" dirty="0" smtClean="0"/>
              <a:t>	-Magnesio: valores muy bajos con una media de 0,70 (</a:t>
            </a:r>
            <a:r>
              <a:rPr lang="es-ES" sz="1100" dirty="0" err="1" smtClean="0"/>
              <a:t>meq</a:t>
            </a:r>
            <a:r>
              <a:rPr lang="es-ES" sz="1100" dirty="0" smtClean="0"/>
              <a:t>/100gr)</a:t>
            </a:r>
          </a:p>
          <a:p>
            <a:pPr>
              <a:lnSpc>
                <a:spcPct val="80000"/>
              </a:lnSpc>
              <a:buNone/>
            </a:pPr>
            <a:r>
              <a:rPr lang="es-ES" sz="1200" dirty="0" smtClean="0"/>
              <a:t>	</a:t>
            </a:r>
          </a:p>
          <a:p>
            <a:pPr>
              <a:lnSpc>
                <a:spcPct val="80000"/>
              </a:lnSpc>
              <a:buNone/>
            </a:pPr>
            <a:r>
              <a:rPr lang="es-ES" sz="1200" dirty="0" smtClean="0"/>
              <a:t>	-En los análisis de material vegetal se ha detectado presencia de </a:t>
            </a:r>
            <a:r>
              <a:rPr lang="es-ES" sz="1200" dirty="0" err="1" smtClean="0"/>
              <a:t>Rhizoctonia</a:t>
            </a:r>
            <a:r>
              <a:rPr lang="es-ES" sz="1200" dirty="0" smtClean="0"/>
              <a:t> </a:t>
            </a:r>
            <a:r>
              <a:rPr lang="es-ES" sz="1200" dirty="0" err="1" smtClean="0"/>
              <a:t>spp</a:t>
            </a:r>
            <a:r>
              <a:rPr lang="es-ES" sz="1200" dirty="0" smtClean="0"/>
              <a:t>. – </a:t>
            </a:r>
            <a:r>
              <a:rPr lang="es-ES" sz="1200" dirty="0" err="1" smtClean="0"/>
              <a:t>Bipolaris</a:t>
            </a:r>
            <a:r>
              <a:rPr lang="es-ES" sz="1200" dirty="0" smtClean="0"/>
              <a:t> </a:t>
            </a:r>
            <a:r>
              <a:rPr lang="es-ES" sz="1200" dirty="0" err="1" smtClean="0"/>
              <a:t>spp</a:t>
            </a:r>
            <a:r>
              <a:rPr lang="es-ES" sz="1200" dirty="0" smtClean="0"/>
              <a:t> (</a:t>
            </a:r>
            <a:r>
              <a:rPr lang="es-ES" sz="1200" dirty="0" err="1" smtClean="0"/>
              <a:t>Hemintosporiosis</a:t>
            </a:r>
            <a:r>
              <a:rPr lang="es-ES" sz="1200" dirty="0" smtClean="0"/>
              <a:t>) – Fusarium </a:t>
            </a:r>
            <a:r>
              <a:rPr lang="es-ES" sz="1200" dirty="0" err="1" smtClean="0"/>
              <a:t>spp</a:t>
            </a:r>
            <a:r>
              <a:rPr lang="es-ES" sz="1200" dirty="0" smtClean="0"/>
              <a:t>. De forma más acentuada en los greens 2, 3, 4, 9 y 10</a:t>
            </a:r>
          </a:p>
          <a:p>
            <a:pPr>
              <a:lnSpc>
                <a:spcPct val="80000"/>
              </a:lnSpc>
              <a:buNone/>
            </a:pPr>
            <a:endParaRPr lang="es-ES" sz="1200" dirty="0" smtClean="0"/>
          </a:p>
          <a:p>
            <a:pPr>
              <a:lnSpc>
                <a:spcPct val="80000"/>
              </a:lnSpc>
              <a:buNone/>
            </a:pPr>
            <a:r>
              <a:rPr lang="es-ES" sz="1200" dirty="0" smtClean="0"/>
              <a:t>	Los datos obtenidos y procesados se han incluido en el plan general de abonados y seguimiento, procediendo a la aplicación de productos desde  el  inicio del servicio.	</a:t>
            </a:r>
          </a:p>
          <a:p>
            <a:pPr>
              <a:lnSpc>
                <a:spcPct val="80000"/>
              </a:lnSpc>
              <a:buNone/>
            </a:pPr>
            <a:r>
              <a:rPr lang="es-ES" sz="1200" dirty="0" smtClean="0"/>
              <a:t>	(se adjunta anexo con  cuadro resumen de resultados y los análisis realizados)</a:t>
            </a:r>
          </a:p>
          <a:p>
            <a:pPr>
              <a:lnSpc>
                <a:spcPct val="80000"/>
              </a:lnSpc>
              <a:buNone/>
            </a:pPr>
            <a:endParaRPr lang="es-ES" sz="1000" dirty="0"/>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 xmlns:p14="http://schemas.microsoft.com/office/powerpoint/2010/main" val="1529267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600200"/>
            <a:ext cx="7571184" cy="4525963"/>
          </a:xfrm>
        </p:spPr>
        <p:txBody>
          <a:bodyPr>
            <a:normAutofit/>
          </a:bodyPr>
          <a:lstStyle/>
          <a:p>
            <a:pPr marL="0" indent="0">
              <a:lnSpc>
                <a:spcPct val="80000"/>
              </a:lnSpc>
              <a:buNone/>
            </a:pPr>
            <a:r>
              <a:rPr lang="es-ES" sz="2400" dirty="0" smtClean="0"/>
              <a:t>3. ESTADO Y EVALUACIÓN </a:t>
            </a:r>
          </a:p>
          <a:p>
            <a:pPr marL="0" indent="0">
              <a:lnSpc>
                <a:spcPct val="80000"/>
              </a:lnSpc>
              <a:buNone/>
            </a:pPr>
            <a:endParaRPr lang="es-ES" sz="2200" dirty="0" smtClean="0"/>
          </a:p>
          <a:p>
            <a:pPr marL="0" indent="0">
              <a:lnSpc>
                <a:spcPct val="80000"/>
              </a:lnSpc>
              <a:buNone/>
            </a:pPr>
            <a:r>
              <a:rPr lang="es-ES" sz="2000" dirty="0" smtClean="0"/>
              <a:t>A.) INSTALACIÓN DE RIEGO:</a:t>
            </a:r>
          </a:p>
          <a:p>
            <a:pPr>
              <a:lnSpc>
                <a:spcPct val="80000"/>
              </a:lnSpc>
            </a:pPr>
            <a:r>
              <a:rPr lang="es-ES" sz="1200" dirty="0" smtClean="0"/>
              <a:t>Desde las primeras inspecciones visuales de detectan innumerables zonas secas o con deficiencias de riego, tanto en Greens y antegreens como en Tees y Fairways.</a:t>
            </a:r>
          </a:p>
          <a:p>
            <a:pPr>
              <a:lnSpc>
                <a:spcPct val="80000"/>
              </a:lnSpc>
            </a:pPr>
            <a:r>
              <a:rPr lang="es-ES" sz="1200" dirty="0" smtClean="0"/>
              <a:t>El sistema de automatismo existente </a:t>
            </a:r>
            <a:r>
              <a:rPr lang="es-ES" sz="1200" dirty="0" err="1" smtClean="0"/>
              <a:t>SitePro</a:t>
            </a:r>
            <a:r>
              <a:rPr lang="es-ES" sz="1200" dirty="0" smtClean="0"/>
              <a:t> (Toro) ha dejado de funcionar en varias ocasiones. Puestos en contacto con </a:t>
            </a:r>
            <a:r>
              <a:rPr lang="es-ES" sz="1200" dirty="0" err="1" smtClean="0"/>
              <a:t>Riversa</a:t>
            </a:r>
            <a:r>
              <a:rPr lang="es-ES" sz="1200" dirty="0" smtClean="0"/>
              <a:t> (empresa distribuidora del Servicio) se nos indica que no existe contrato de mantenimiento ni se ha actualizado la versión. Además el ordenador (PC) tiene más de 10 años de antigüedad, con lo que la única solución será adquirir el nuevo </a:t>
            </a:r>
            <a:r>
              <a:rPr lang="es-ES" sz="1200" dirty="0" err="1" smtClean="0"/>
              <a:t>SitePro</a:t>
            </a:r>
            <a:r>
              <a:rPr lang="es-ES" sz="1200" dirty="0" smtClean="0"/>
              <a:t> con la última versión (7) y un nuevo PC con capacidad suficiente para su correcto funcionamiento.</a:t>
            </a:r>
          </a:p>
          <a:p>
            <a:pPr>
              <a:lnSpc>
                <a:spcPct val="80000"/>
              </a:lnSpc>
            </a:pPr>
            <a:r>
              <a:rPr lang="es-ES" sz="1200" dirty="0" smtClean="0"/>
              <a:t>Tanto las averías en la instalación como las deficiencias en el automatismo nos han llevado a realizar el siguiente plan de actuaciones:</a:t>
            </a:r>
          </a:p>
          <a:p>
            <a:pPr>
              <a:lnSpc>
                <a:spcPct val="80000"/>
              </a:lnSpc>
            </a:pPr>
            <a:endParaRPr lang="es-ES" sz="1200" dirty="0" smtClean="0"/>
          </a:p>
          <a:p>
            <a:pPr>
              <a:lnSpc>
                <a:spcPct val="80000"/>
              </a:lnSpc>
              <a:buNone/>
            </a:pPr>
            <a:r>
              <a:rPr lang="es-ES" sz="1200" dirty="0" smtClean="0"/>
              <a:t>	- Corrección de averías en la red de riego (tuberías, válvulas de corte, arquetas,...)</a:t>
            </a:r>
          </a:p>
          <a:p>
            <a:pPr>
              <a:lnSpc>
                <a:spcPct val="80000"/>
              </a:lnSpc>
              <a:buNone/>
            </a:pPr>
            <a:r>
              <a:rPr lang="es-ES" sz="1200" dirty="0" smtClean="0"/>
              <a:t>	- Sustitución  y/o corrección de aspersores fuera de uso (se adjunta a continuación plano de aspersores sustituidos)</a:t>
            </a:r>
          </a:p>
          <a:p>
            <a:pPr>
              <a:lnSpc>
                <a:spcPct val="80000"/>
              </a:lnSpc>
              <a:buNone/>
            </a:pPr>
            <a:r>
              <a:rPr lang="es-ES" sz="1200" dirty="0" smtClean="0"/>
              <a:t>	-  Regulación y/o nivelación de aspersores</a:t>
            </a:r>
          </a:p>
          <a:p>
            <a:pPr>
              <a:lnSpc>
                <a:spcPct val="80000"/>
              </a:lnSpc>
              <a:buNone/>
            </a:pPr>
            <a:r>
              <a:rPr lang="es-ES" sz="1200" dirty="0" smtClean="0"/>
              <a:t>	- Avería en electroválvulas (goteo)</a:t>
            </a:r>
          </a:p>
          <a:p>
            <a:pPr>
              <a:lnSpc>
                <a:spcPct val="80000"/>
              </a:lnSpc>
              <a:buNone/>
            </a:pPr>
            <a:r>
              <a:rPr lang="es-ES" sz="1200" dirty="0" smtClean="0"/>
              <a:t>	-  Cambio de solenoides en aspersores</a:t>
            </a:r>
          </a:p>
          <a:p>
            <a:pPr>
              <a:lnSpc>
                <a:spcPct val="80000"/>
              </a:lnSpc>
              <a:buNone/>
            </a:pPr>
            <a:r>
              <a:rPr lang="es-ES" sz="1200" dirty="0" smtClean="0"/>
              <a:t>	- Sustitución del sistema de automatismo </a:t>
            </a:r>
            <a:r>
              <a:rPr lang="es-ES" sz="1200" dirty="0" err="1" smtClean="0"/>
              <a:t>SitePro</a:t>
            </a:r>
            <a:r>
              <a:rPr lang="es-ES" sz="1200" dirty="0" smtClean="0"/>
              <a:t> </a:t>
            </a:r>
          </a:p>
          <a:p>
            <a:pPr marL="0" indent="0">
              <a:buNone/>
            </a:pPr>
            <a:endParaRPr lang="es-ES" sz="1600" dirty="0"/>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 xmlns:p14="http://schemas.microsoft.com/office/powerpoint/2010/main" val="30707998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3314" name="Picture 2"/>
          <p:cNvPicPr>
            <a:picLocks noGrp="1" noChangeAspect="1" noChangeArrowheads="1"/>
          </p:cNvPicPr>
          <p:nvPr>
            <p:ph idx="1"/>
          </p:nvPr>
        </p:nvPicPr>
        <p:blipFill>
          <a:blip r:embed="rId4" cstate="email">
            <a:extLst>
              <a:ext uri="{28A0092B-C50C-407E-A947-70E740481C1C}">
                <a14:useLocalDpi xmlns="" xmlns:a14="http://schemas.microsoft.com/office/drawing/2010/main" val="0"/>
              </a:ext>
            </a:extLst>
          </a:blip>
          <a:srcRect/>
          <a:stretch>
            <a:fillRect/>
          </a:stretch>
        </p:blipFill>
        <p:spPr bwMode="auto">
          <a:xfrm>
            <a:off x="743218" y="1600200"/>
            <a:ext cx="7657564" cy="452596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045128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15616" y="1600200"/>
            <a:ext cx="7571184" cy="4525963"/>
          </a:xfrm>
        </p:spPr>
        <p:txBody>
          <a:bodyPr>
            <a:normAutofit/>
          </a:bodyPr>
          <a:lstStyle/>
          <a:p>
            <a:pPr marL="0" indent="0">
              <a:lnSpc>
                <a:spcPct val="80000"/>
              </a:lnSpc>
              <a:buNone/>
            </a:pPr>
            <a:r>
              <a:rPr lang="es-ES" sz="2000" dirty="0" smtClean="0"/>
              <a:t>B.) ESTADO EVALUACIÓN GREENS/ANTEGREEN</a:t>
            </a:r>
          </a:p>
          <a:p>
            <a:pPr marL="0" indent="0">
              <a:lnSpc>
                <a:spcPct val="80000"/>
              </a:lnSpc>
              <a:buNone/>
            </a:pPr>
            <a:endParaRPr lang="es-ES" sz="1600" dirty="0" smtClean="0"/>
          </a:p>
          <a:p>
            <a:pPr marL="0" indent="0">
              <a:lnSpc>
                <a:spcPct val="80000"/>
              </a:lnSpc>
              <a:buNone/>
            </a:pPr>
            <a:r>
              <a:rPr lang="es-ES" sz="1600" dirty="0" smtClean="0"/>
              <a:t>	</a:t>
            </a:r>
            <a:r>
              <a:rPr lang="es-ES" sz="1200" dirty="0" smtClean="0"/>
              <a:t>Existe </a:t>
            </a:r>
            <a:r>
              <a:rPr lang="es-ES" sz="1200" dirty="0"/>
              <a:t>una importante contaminación de Poa </a:t>
            </a:r>
            <a:r>
              <a:rPr lang="es-ES" sz="1200" dirty="0" err="1"/>
              <a:t>annua</a:t>
            </a:r>
            <a:r>
              <a:rPr lang="es-ES" sz="1200" dirty="0"/>
              <a:t> en greens que estimamos superior al 20%. Se realiza un </a:t>
            </a:r>
            <a:r>
              <a:rPr lang="es-ES" sz="1200" dirty="0" smtClean="0"/>
              <a:t>tratamiento inicial de choque y un plan </a:t>
            </a:r>
            <a:r>
              <a:rPr lang="es-ES" sz="1200" dirty="0"/>
              <a:t>anual de </a:t>
            </a:r>
            <a:r>
              <a:rPr lang="es-ES" sz="1200" dirty="0" smtClean="0"/>
              <a:t>control que permita disminuir la presencia de esta especie no deseada y recuperar la superficie encespedada a las condiciones estándar. Implica un coste adicional al menos durante 1-3 años.</a:t>
            </a:r>
            <a:endParaRPr lang="es-ES" sz="1200" dirty="0"/>
          </a:p>
          <a:p>
            <a:pPr marL="0" indent="0">
              <a:lnSpc>
                <a:spcPct val="80000"/>
              </a:lnSpc>
              <a:buNone/>
            </a:pPr>
            <a:r>
              <a:rPr lang="es-ES" sz="1200" dirty="0"/>
              <a:t>Presencia de enfermedades criptogámicas. Se realizan tratamientos fitosanitarios en dos ciclos consecutivos para frenar las enfermedades presentes (</a:t>
            </a:r>
            <a:r>
              <a:rPr lang="es-ES" sz="1200" dirty="0" err="1"/>
              <a:t>Rhizoctonia</a:t>
            </a:r>
            <a:r>
              <a:rPr lang="es-ES" sz="1200" dirty="0"/>
              <a:t> , </a:t>
            </a:r>
            <a:r>
              <a:rPr lang="es-ES" sz="1200" dirty="0" err="1"/>
              <a:t>Bipolaris</a:t>
            </a:r>
            <a:r>
              <a:rPr lang="es-ES" sz="1200" dirty="0"/>
              <a:t> y </a:t>
            </a:r>
            <a:r>
              <a:rPr lang="es-ES" sz="1200" dirty="0" err="1"/>
              <a:t>Sclerotinia</a:t>
            </a:r>
            <a:r>
              <a:rPr lang="es-ES" sz="1200" dirty="0" smtClean="0"/>
              <a:t>).</a:t>
            </a:r>
          </a:p>
          <a:p>
            <a:pPr marL="0" indent="0">
              <a:lnSpc>
                <a:spcPct val="80000"/>
              </a:lnSpc>
              <a:buNone/>
            </a:pPr>
            <a:endParaRPr lang="es-ES" sz="1200" dirty="0"/>
          </a:p>
          <a:p>
            <a:pPr marL="0" indent="0">
              <a:lnSpc>
                <a:spcPct val="80000"/>
              </a:lnSpc>
              <a:buNone/>
            </a:pPr>
            <a:r>
              <a:rPr lang="es-ES" sz="1200" dirty="0"/>
              <a:t>Todos los </a:t>
            </a:r>
            <a:r>
              <a:rPr lang="es-ES" sz="1200" dirty="0" err="1"/>
              <a:t>greens</a:t>
            </a:r>
            <a:r>
              <a:rPr lang="es-ES" sz="1200" dirty="0"/>
              <a:t> presentan decoloración  (blanco-amarillo) por una evidente falta de nutrientes. Abonado  General de los </a:t>
            </a:r>
            <a:r>
              <a:rPr lang="es-ES" sz="1200" dirty="0" err="1"/>
              <a:t>Greens</a:t>
            </a:r>
            <a:r>
              <a:rPr lang="es-ES" sz="1200" dirty="0"/>
              <a:t> y </a:t>
            </a:r>
            <a:r>
              <a:rPr lang="es-ES" sz="1200" dirty="0" err="1"/>
              <a:t>antegreens</a:t>
            </a:r>
            <a:r>
              <a:rPr lang="es-ES" sz="1200" dirty="0"/>
              <a:t> para recuperar las deficiencias existentes por retrasos en abonadas no realizadas</a:t>
            </a:r>
            <a:r>
              <a:rPr lang="es-ES" sz="1200" dirty="0" smtClean="0"/>
              <a:t>.</a:t>
            </a:r>
          </a:p>
          <a:p>
            <a:pPr marL="0" indent="0">
              <a:lnSpc>
                <a:spcPct val="80000"/>
              </a:lnSpc>
              <a:buNone/>
            </a:pPr>
            <a:endParaRPr lang="es-ES" sz="1200" dirty="0"/>
          </a:p>
          <a:p>
            <a:pPr marL="0" indent="0">
              <a:lnSpc>
                <a:spcPct val="80000"/>
              </a:lnSpc>
              <a:buNone/>
            </a:pPr>
            <a:r>
              <a:rPr lang="es-ES" sz="1200" dirty="0"/>
              <a:t>Aerificación general de </a:t>
            </a:r>
            <a:r>
              <a:rPr lang="es-ES" sz="1200" dirty="0" err="1"/>
              <a:t>greens</a:t>
            </a:r>
            <a:r>
              <a:rPr lang="es-ES" sz="1200" dirty="0"/>
              <a:t>. Llevan 3 meses sin realizarse. Habrá que realizar al menos 3 pasadas en semanas consecutivas con aportación de arena de  sílice para recuperar la capacidad de infiltración. Luego se continuará con la planificación anual.</a:t>
            </a:r>
          </a:p>
          <a:p>
            <a:pPr marL="0" indent="0">
              <a:lnSpc>
                <a:spcPct val="80000"/>
              </a:lnSpc>
              <a:buNone/>
            </a:pPr>
            <a:r>
              <a:rPr lang="es-ES" sz="1200" dirty="0"/>
              <a:t>Corte con máquinas manuales (llevan realizándose 3 meses exclusivamente con tripleta) y corrección de las zonas con “</a:t>
            </a:r>
            <a:r>
              <a:rPr lang="es-ES" sz="1200" dirty="0" err="1" smtClean="0"/>
              <a:t>scalping</a:t>
            </a:r>
            <a:r>
              <a:rPr lang="es-ES" sz="1200" dirty="0"/>
              <a:t>” producido por el uso continuo de tripletas (eliminación de zonas perdidas, escarda  y aporte de arena con semilla).</a:t>
            </a:r>
          </a:p>
          <a:p>
            <a:pPr marL="0" indent="0">
              <a:lnSpc>
                <a:spcPct val="80000"/>
              </a:lnSpc>
              <a:buNone/>
            </a:pPr>
            <a:endParaRPr lang="es-ES" sz="1200" dirty="0"/>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 xmlns:p14="http://schemas.microsoft.com/office/powerpoint/2010/main" val="3410549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268760"/>
            <a:ext cx="7704856" cy="5472608"/>
          </a:xfrm>
        </p:spPr>
        <p:txBody>
          <a:bodyPr>
            <a:normAutofit fontScale="25000" lnSpcReduction="20000"/>
          </a:bodyPr>
          <a:lstStyle/>
          <a:p>
            <a:pPr>
              <a:lnSpc>
                <a:spcPct val="90000"/>
              </a:lnSpc>
            </a:pPr>
            <a:endParaRPr lang="es-ES" sz="1100" dirty="0" smtClean="0"/>
          </a:p>
          <a:p>
            <a:pPr>
              <a:lnSpc>
                <a:spcPct val="90000"/>
              </a:lnSpc>
            </a:pPr>
            <a:endParaRPr lang="es-ES" sz="1100" b="1" dirty="0" smtClean="0"/>
          </a:p>
          <a:p>
            <a:pPr marL="0" indent="0">
              <a:lnSpc>
                <a:spcPct val="90000"/>
              </a:lnSpc>
              <a:buNone/>
            </a:pPr>
            <a:r>
              <a:rPr lang="es-ES" sz="8000" dirty="0" smtClean="0"/>
              <a:t>C.) EL “GREEN 10”:</a:t>
            </a:r>
          </a:p>
          <a:p>
            <a:pPr marL="0" indent="0">
              <a:lnSpc>
                <a:spcPct val="90000"/>
              </a:lnSpc>
              <a:buNone/>
            </a:pPr>
            <a:endParaRPr lang="es-ES" sz="2200" dirty="0" smtClean="0"/>
          </a:p>
          <a:p>
            <a:pPr>
              <a:lnSpc>
                <a:spcPct val="90000"/>
              </a:lnSpc>
            </a:pPr>
            <a:r>
              <a:rPr lang="es-ES" sz="4400" dirty="0" smtClean="0"/>
              <a:t>El principal problema o al menos el de mayor repercusión que encontramos en el campo es este Green 10. Desde el inicio presenta síntomas claros de debilitamiento y baja densidad de la superficie encespedada  junto con  zonas perdidas.</a:t>
            </a:r>
          </a:p>
          <a:p>
            <a:pPr>
              <a:lnSpc>
                <a:spcPct val="90000"/>
              </a:lnSpc>
            </a:pPr>
            <a:r>
              <a:rPr lang="es-ES" sz="4400" dirty="0" smtClean="0"/>
              <a:t>Este green se encuentra muy próximo al mar con una influencia directa de la “</a:t>
            </a:r>
            <a:r>
              <a:rPr lang="es-ES" sz="4400" dirty="0" err="1" smtClean="0"/>
              <a:t>maresía</a:t>
            </a:r>
            <a:r>
              <a:rPr lang="es-ES" sz="4400" dirty="0" smtClean="0"/>
              <a:t>” (e incluso entrada directa de agua de mar)  que afecta  en el desarrollo del césped</a:t>
            </a:r>
          </a:p>
          <a:p>
            <a:pPr>
              <a:lnSpc>
                <a:spcPct val="90000"/>
              </a:lnSpc>
            </a:pPr>
            <a:r>
              <a:rPr lang="es-ES" sz="4400" dirty="0" smtClean="0"/>
              <a:t> Por este motivo se deben realizar una serie de tareas  específicas con especial atención a finales de verano y otoño que permita preparar al Green para la época de mayor incidencia por el mal estado del mar (diciembre-marzo)</a:t>
            </a:r>
          </a:p>
          <a:p>
            <a:pPr>
              <a:lnSpc>
                <a:spcPct val="90000"/>
              </a:lnSpc>
            </a:pPr>
            <a:r>
              <a:rPr lang="es-ES" sz="4400" dirty="0" smtClean="0"/>
              <a:t>Estas tareas consisten en:</a:t>
            </a:r>
          </a:p>
          <a:p>
            <a:pPr>
              <a:lnSpc>
                <a:spcPct val="90000"/>
              </a:lnSpc>
              <a:buNone/>
            </a:pPr>
            <a:r>
              <a:rPr lang="es-ES" sz="4400" dirty="0" smtClean="0"/>
              <a:t>	- Tratamientos con agentes </a:t>
            </a:r>
            <a:r>
              <a:rPr lang="es-ES" sz="4400" dirty="0" err="1" smtClean="0"/>
              <a:t>percolantes</a:t>
            </a:r>
            <a:r>
              <a:rPr lang="es-ES" sz="4400" dirty="0" smtClean="0"/>
              <a:t> y con capacidad de intercambio </a:t>
            </a:r>
            <a:r>
              <a:rPr lang="es-ES" sz="4400" dirty="0" err="1" smtClean="0"/>
              <a:t>catiónico</a:t>
            </a:r>
            <a:r>
              <a:rPr lang="es-ES" sz="4400" dirty="0" smtClean="0"/>
              <a:t> para el lavado continuo de sales</a:t>
            </a:r>
          </a:p>
          <a:p>
            <a:pPr>
              <a:lnSpc>
                <a:spcPct val="90000"/>
              </a:lnSpc>
              <a:buNone/>
            </a:pPr>
            <a:r>
              <a:rPr lang="es-ES" sz="4400" dirty="0" smtClean="0"/>
              <a:t>	- Aerificación semanal de toda la superficie aumentando la permeabilidad</a:t>
            </a:r>
          </a:p>
          <a:p>
            <a:pPr>
              <a:lnSpc>
                <a:spcPct val="90000"/>
              </a:lnSpc>
              <a:buNone/>
            </a:pPr>
            <a:r>
              <a:rPr lang="es-ES" sz="4400" dirty="0" smtClean="0"/>
              <a:t>	- Semillado semanal de la superficie en dosis baja (&lt;8 gr/m2) para la  regeneración continua de la superficie vegetal.</a:t>
            </a:r>
          </a:p>
          <a:p>
            <a:pPr>
              <a:lnSpc>
                <a:spcPct val="90000"/>
              </a:lnSpc>
              <a:buNone/>
            </a:pPr>
            <a:r>
              <a:rPr lang="es-ES" sz="4400" dirty="0" smtClean="0"/>
              <a:t>	- Aportación extra de Calcio cada al menos 10-15 días para la lixiviación del sodio. Un exceso de sodio disminuye la disponibilidad de otros nutrientes, potasio y magnesio principalmente. Además  la superficie pierde capacidad de filtración,  reduce la permeabilidad y la aireación y forma una costra en superficie provocando la muerte de las cespitosas.</a:t>
            </a:r>
          </a:p>
          <a:p>
            <a:pPr>
              <a:lnSpc>
                <a:spcPct val="90000"/>
              </a:lnSpc>
              <a:buNone/>
            </a:pPr>
            <a:r>
              <a:rPr lang="es-ES" sz="4400" dirty="0" smtClean="0"/>
              <a:t>	- Corte con máquina manual para evitar el apelmazamiento de la superficie.</a:t>
            </a:r>
          </a:p>
          <a:p>
            <a:pPr>
              <a:lnSpc>
                <a:spcPct val="90000"/>
              </a:lnSpc>
              <a:buNone/>
            </a:pPr>
            <a:r>
              <a:rPr lang="es-ES" sz="4400" dirty="0" smtClean="0"/>
              <a:t>	- Plan de abonado y tratamientos fitosanitarios  semanal con especial atención a la relación entre nutrientes (un exceso de calcio  provoca una deficiencia de magnesio o un exceso de potasio pude provocar una deficiencia de calcio).  </a:t>
            </a:r>
          </a:p>
          <a:p>
            <a:pPr>
              <a:lnSpc>
                <a:spcPct val="90000"/>
              </a:lnSpc>
              <a:buNone/>
            </a:pPr>
            <a:endParaRPr lang="es-ES" sz="4400" dirty="0" smtClean="0"/>
          </a:p>
          <a:p>
            <a:pPr>
              <a:lnSpc>
                <a:spcPct val="90000"/>
              </a:lnSpc>
            </a:pPr>
            <a:endParaRPr lang="es-ES" sz="4400" dirty="0" smtClean="0"/>
          </a:p>
          <a:p>
            <a:pPr>
              <a:lnSpc>
                <a:spcPct val="90000"/>
              </a:lnSpc>
            </a:pPr>
            <a:r>
              <a:rPr lang="es-ES" sz="4400" dirty="0" smtClean="0"/>
              <a:t> Al no  haberse realizado estas tareas por falta de personal, dirección o medios, ha provocado la pérdida del  césped en este green, viéndonos obligados a cerrarlo, preparar una zona provisional de juego  en la zona de </a:t>
            </a:r>
            <a:r>
              <a:rPr lang="es-ES" sz="4400" dirty="0" err="1" smtClean="0"/>
              <a:t>antegreen</a:t>
            </a:r>
            <a:r>
              <a:rPr lang="es-ES" sz="4400" dirty="0" smtClean="0"/>
              <a:t> y la ejecución de un nuevo green provisional de 300-400 m2. Aún así, dependiendo de la reacción del césped, cabe la posibilidad de tener que renovar toda la superficie mediante la colocación de tepes  y la eliminación de la capa </a:t>
            </a:r>
            <a:r>
              <a:rPr lang="es-ES" sz="4400" dirty="0" err="1" smtClean="0"/>
              <a:t>portacésped</a:t>
            </a:r>
            <a:r>
              <a:rPr lang="es-ES" sz="4400" dirty="0" smtClean="0"/>
              <a:t> en un perfil de 20 </a:t>
            </a:r>
            <a:r>
              <a:rPr lang="es-ES" sz="4400" dirty="0" err="1" smtClean="0"/>
              <a:t>cms.</a:t>
            </a:r>
            <a:endParaRPr lang="es-ES" sz="4400" dirty="0" smtClean="0"/>
          </a:p>
          <a:p>
            <a:pPr>
              <a:lnSpc>
                <a:spcPct val="90000"/>
              </a:lnSpc>
            </a:pPr>
            <a:endParaRPr lang="es-ES" sz="4400" dirty="0" smtClean="0"/>
          </a:p>
          <a:p>
            <a:pPr>
              <a:lnSpc>
                <a:spcPct val="90000"/>
              </a:lnSpc>
            </a:pPr>
            <a:endParaRPr lang="es-ES" sz="4400" dirty="0" smtClean="0"/>
          </a:p>
          <a:p>
            <a:pPr>
              <a:lnSpc>
                <a:spcPct val="90000"/>
              </a:lnSpc>
            </a:pPr>
            <a:r>
              <a:rPr lang="es-ES" sz="4400" dirty="0" smtClean="0"/>
              <a:t>Actuaciones a realizar además del plan de tratamientos y abonados programado en las tareas de mantenimiento:</a:t>
            </a:r>
          </a:p>
          <a:p>
            <a:pPr>
              <a:lnSpc>
                <a:spcPct val="90000"/>
              </a:lnSpc>
              <a:buNone/>
            </a:pPr>
            <a:r>
              <a:rPr lang="es-ES" sz="4400" dirty="0" smtClean="0"/>
              <a:t>	-  Aplicación en superficie de acondicionador de suelo salinos y salino-sódicos de acción rápida (cada 15 días)</a:t>
            </a:r>
          </a:p>
          <a:p>
            <a:pPr>
              <a:lnSpc>
                <a:spcPct val="90000"/>
              </a:lnSpc>
              <a:buNone/>
            </a:pPr>
            <a:r>
              <a:rPr lang="es-ES" sz="4400" dirty="0" smtClean="0"/>
              <a:t>	-  Aplicación de </a:t>
            </a:r>
            <a:r>
              <a:rPr lang="es-ES" sz="4400" dirty="0" err="1" smtClean="0"/>
              <a:t>bioestimulantes</a:t>
            </a:r>
            <a:r>
              <a:rPr lang="es-ES" sz="4400" dirty="0" smtClean="0"/>
              <a:t>,  aminoácidos enriquecidos con fósforo y potasio (cada 15 días)</a:t>
            </a:r>
          </a:p>
          <a:p>
            <a:pPr>
              <a:lnSpc>
                <a:spcPct val="90000"/>
              </a:lnSpc>
              <a:buNone/>
            </a:pPr>
            <a:r>
              <a:rPr lang="es-ES" sz="4400" dirty="0" smtClean="0"/>
              <a:t>	-  Aerificación general de la superficie. Semanalmente</a:t>
            </a:r>
          </a:p>
          <a:p>
            <a:pPr>
              <a:lnSpc>
                <a:spcPct val="90000"/>
              </a:lnSpc>
              <a:buNone/>
            </a:pPr>
            <a:r>
              <a:rPr lang="es-ES" sz="4400" dirty="0" smtClean="0"/>
              <a:t>	-  Semillado general de la superficie. Semanal</a:t>
            </a:r>
          </a:p>
          <a:p>
            <a:pPr>
              <a:lnSpc>
                <a:spcPct val="90000"/>
              </a:lnSpc>
              <a:buNone/>
            </a:pPr>
            <a:r>
              <a:rPr lang="es-ES" sz="4400" dirty="0" smtClean="0"/>
              <a:t>	- Aplicación de calcio </a:t>
            </a:r>
            <a:r>
              <a:rPr lang="es-ES" sz="4400" dirty="0" err="1" smtClean="0"/>
              <a:t>complejado</a:t>
            </a:r>
            <a:r>
              <a:rPr lang="es-ES" sz="4400" dirty="0" smtClean="0"/>
              <a:t> y ácidos </a:t>
            </a:r>
            <a:r>
              <a:rPr lang="es-ES" sz="4400" dirty="0" err="1" smtClean="0"/>
              <a:t>polihidroxicarpoxílicos</a:t>
            </a:r>
            <a:r>
              <a:rPr lang="es-ES" sz="4400" dirty="0" smtClean="0"/>
              <a:t>. Semanal</a:t>
            </a:r>
          </a:p>
          <a:p>
            <a:pPr>
              <a:lnSpc>
                <a:spcPct val="90000"/>
              </a:lnSpc>
              <a:buNone/>
            </a:pPr>
            <a:r>
              <a:rPr lang="es-ES" sz="4400" dirty="0" smtClean="0"/>
              <a:t>	-  Cubrición total del green con manta de germinación después de cada resiembra.</a:t>
            </a:r>
          </a:p>
          <a:p>
            <a:pPr>
              <a:lnSpc>
                <a:spcPct val="90000"/>
              </a:lnSpc>
              <a:buNone/>
            </a:pPr>
            <a:r>
              <a:rPr lang="es-ES" sz="4400" dirty="0" smtClean="0"/>
              <a:t>	-  Ejecución de una zona provisional  para colocación de  hoyo (inmediato)</a:t>
            </a:r>
          </a:p>
          <a:p>
            <a:pPr>
              <a:lnSpc>
                <a:spcPct val="90000"/>
              </a:lnSpc>
              <a:buNone/>
            </a:pPr>
            <a:r>
              <a:rPr lang="es-ES" sz="4400" dirty="0" smtClean="0"/>
              <a:t>	-  Ejecución de un green provisional de 300-400 m2. Capa </a:t>
            </a:r>
            <a:r>
              <a:rPr lang="es-ES" sz="4400" dirty="0" err="1" smtClean="0"/>
              <a:t>portacésped</a:t>
            </a:r>
            <a:r>
              <a:rPr lang="es-ES" sz="4400" dirty="0" smtClean="0"/>
              <a:t> de arena-turba, siembra, recebo,...</a:t>
            </a:r>
          </a:p>
          <a:p>
            <a:pPr>
              <a:lnSpc>
                <a:spcPct val="90000"/>
              </a:lnSpc>
              <a:buNone/>
            </a:pPr>
            <a:r>
              <a:rPr lang="es-ES" sz="4400" dirty="0" smtClean="0"/>
              <a:t>	-  Por último queda la posibilidad de tener que  </a:t>
            </a:r>
            <a:r>
              <a:rPr lang="es-ES" sz="4400" dirty="0" err="1" smtClean="0"/>
              <a:t>tepear</a:t>
            </a:r>
            <a:r>
              <a:rPr lang="es-ES" sz="4400" dirty="0" smtClean="0"/>
              <a:t> toda la superficie del green 10 (800 m2)</a:t>
            </a: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 xmlns:p14="http://schemas.microsoft.com/office/powerpoint/2010/main" val="42450525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r>
              <a:rPr lang="es-ES" sz="2400" dirty="0" smtClean="0"/>
              <a:t>D. ESTADO-EVALUACIÓN DE LOS TEES</a:t>
            </a:r>
          </a:p>
          <a:p>
            <a:r>
              <a:rPr lang="es-ES" sz="1400" dirty="0" smtClean="0"/>
              <a:t>En general presentan un buen estado fitosanitario y una correcta germinación de la resiembra realizada en otoño</a:t>
            </a:r>
          </a:p>
          <a:p>
            <a:r>
              <a:rPr lang="es-ES" sz="1400" dirty="0" smtClean="0"/>
              <a:t>Debe  corregirse la nivelación en  cinco de ellos y la  remodelación de “hombros” en  otros tres.</a:t>
            </a:r>
          </a:p>
          <a:p>
            <a:r>
              <a:rPr lang="es-ES" sz="1400" dirty="0" smtClean="0"/>
              <a:t>Existe contaminación de Pennisetum en varios </a:t>
            </a:r>
            <a:r>
              <a:rPr lang="es-ES" sz="1400" dirty="0" err="1" smtClean="0"/>
              <a:t>tees</a:t>
            </a:r>
            <a:endParaRPr lang="es-ES" sz="1400" dirty="0" smtClean="0"/>
          </a:p>
          <a:p>
            <a:endParaRPr lang="es-ES" sz="1400" dirty="0" smtClean="0"/>
          </a:p>
          <a:p>
            <a:r>
              <a:rPr lang="es-ES" sz="1400" dirty="0" smtClean="0"/>
              <a:t>Se actuará para solventar estas deficiencias dentro del programa de mantenimiento de este año 2014</a:t>
            </a:r>
          </a:p>
          <a:p>
            <a:r>
              <a:rPr lang="es-ES" sz="1200" dirty="0" smtClean="0"/>
              <a:t> </a:t>
            </a:r>
          </a:p>
        </p:txBody>
      </p:sp>
      <p:pic>
        <p:nvPicPr>
          <p:cNvPr id="12"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13" name="12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4338"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5006156" y="3789040"/>
            <a:ext cx="3670300" cy="27495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1110089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3528" y="1075159"/>
            <a:ext cx="8229600" cy="3866010"/>
          </a:xfrm>
        </p:spPr>
        <p:txBody>
          <a:bodyPr>
            <a:normAutofit fontScale="92500" lnSpcReduction="20000"/>
          </a:bodyPr>
          <a:lstStyle/>
          <a:p>
            <a:endParaRPr lang="es-ES" sz="1200" dirty="0" smtClean="0"/>
          </a:p>
          <a:p>
            <a:r>
              <a:rPr lang="es-ES" sz="2400" dirty="0" smtClean="0"/>
              <a:t>E. ESTADO-EVALUACIÓN DE FAIRWAYS</a:t>
            </a:r>
          </a:p>
          <a:p>
            <a:r>
              <a:rPr lang="es-ES" sz="1400" dirty="0" smtClean="0"/>
              <a:t>Las Calles en general presentan carencias nutricionales y el estado fitosanitario es deficitario.  Al menos en los últimos cuatro meses no se han realizado tratamientos fitosanitarios ni abonados.</a:t>
            </a:r>
          </a:p>
          <a:p>
            <a:r>
              <a:rPr lang="es-ES" sz="1400" dirty="0" smtClean="0"/>
              <a:t>Contaminación de malas hierbas. Principalmente </a:t>
            </a:r>
            <a:r>
              <a:rPr lang="es-ES" sz="1400" dirty="0" err="1" smtClean="0"/>
              <a:t>Sporobolus</a:t>
            </a:r>
            <a:r>
              <a:rPr lang="es-ES" sz="1400" dirty="0" smtClean="0"/>
              <a:t> </a:t>
            </a:r>
            <a:r>
              <a:rPr lang="es-ES" sz="1400" dirty="0" err="1" smtClean="0"/>
              <a:t>spp</a:t>
            </a:r>
            <a:r>
              <a:rPr lang="es-ES" sz="1400" dirty="0" smtClean="0"/>
              <a:t>., Poa </a:t>
            </a:r>
            <a:r>
              <a:rPr lang="es-ES" sz="1400" dirty="0" err="1" smtClean="0"/>
              <a:t>annua</a:t>
            </a:r>
            <a:r>
              <a:rPr lang="es-ES" sz="1400" dirty="0" smtClean="0"/>
              <a:t> y Pennisetum clandestinum. En menor medida  en la zona central y principalmente en las zonas próximas a rough  hay gran presencia de dicotiledóneas.</a:t>
            </a:r>
          </a:p>
          <a:p>
            <a:r>
              <a:rPr lang="es-ES" sz="1400" dirty="0" smtClean="0"/>
              <a:t>Varias zonas del Campo presenta acumulación de arenas y tierras procedentes de los roughs y áreas de no juego.</a:t>
            </a:r>
          </a:p>
          <a:p>
            <a:r>
              <a:rPr lang="es-ES" sz="1400" dirty="0" smtClean="0"/>
              <a:t>Existen varias zonas  sin césped producidas por las deficiencias en la red de riego.</a:t>
            </a:r>
          </a:p>
          <a:p>
            <a:endParaRPr lang="es-ES" sz="1200" dirty="0" smtClean="0"/>
          </a:p>
          <a:p>
            <a:r>
              <a:rPr lang="es-ES" sz="1400" dirty="0" smtClean="0"/>
              <a:t>Actuaciones:</a:t>
            </a:r>
          </a:p>
          <a:p>
            <a:pPr>
              <a:buNone/>
            </a:pPr>
            <a:r>
              <a:rPr lang="es-ES" sz="1400" dirty="0" smtClean="0"/>
              <a:t>	-  Abonado general de Calles y aplicación de </a:t>
            </a:r>
            <a:r>
              <a:rPr lang="es-ES" sz="1400" dirty="0" err="1" smtClean="0"/>
              <a:t>bioestimulantes</a:t>
            </a:r>
            <a:endParaRPr lang="es-ES" sz="1400" dirty="0" smtClean="0"/>
          </a:p>
          <a:p>
            <a:pPr>
              <a:buNone/>
            </a:pPr>
            <a:r>
              <a:rPr lang="es-ES" sz="1400" dirty="0" smtClean="0"/>
              <a:t>	-  Aportación de calcio para lavado de sodio</a:t>
            </a:r>
          </a:p>
          <a:p>
            <a:pPr>
              <a:buNone/>
            </a:pPr>
            <a:r>
              <a:rPr lang="es-ES" sz="1400" dirty="0" smtClean="0"/>
              <a:t>	-  Dos tratamientos fitosanitarios consecutivos (2 semanas).</a:t>
            </a:r>
          </a:p>
          <a:p>
            <a:pPr>
              <a:buNone/>
            </a:pPr>
            <a:r>
              <a:rPr lang="es-ES" sz="1400" dirty="0" smtClean="0"/>
              <a:t>	-  Eliminación de tierras y arenas acumuladas en distintas zonas del campo</a:t>
            </a:r>
          </a:p>
          <a:p>
            <a:pPr>
              <a:buNone/>
            </a:pPr>
            <a:r>
              <a:rPr lang="es-ES" sz="1400" dirty="0" smtClean="0"/>
              <a:t>	-  Aerificación de las zonas  sin césped y en su caso resiembra con Bermuda 419, una vez corregidos los aspersores</a:t>
            </a:r>
          </a:p>
          <a:p>
            <a:pPr>
              <a:buNone/>
            </a:pPr>
            <a:r>
              <a:rPr lang="es-ES" sz="1400" dirty="0" smtClean="0"/>
              <a:t>	-  Relleno de dos oquedades producidas por las escorrentías  (&gt; 2 m3).</a:t>
            </a:r>
          </a:p>
          <a:p>
            <a:pPr>
              <a:buNone/>
            </a:pPr>
            <a:r>
              <a:rPr lang="es-ES" sz="1400" dirty="0" smtClean="0"/>
              <a:t>	-  Las actuaciones sobre las malas hierbas se indican en un punto aparte y específico.</a:t>
            </a:r>
          </a:p>
          <a:p>
            <a:r>
              <a:rPr lang="es-ES" sz="1200" dirty="0" smtClean="0"/>
              <a:t> </a:t>
            </a:r>
          </a:p>
        </p:txBody>
      </p:sp>
      <p:pic>
        <p:nvPicPr>
          <p:cNvPr id="12"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13" name="12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5362"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5868144" y="4752292"/>
            <a:ext cx="2592288" cy="194421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5363"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888826" y="4729789"/>
            <a:ext cx="3427930" cy="196671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133441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412776"/>
            <a:ext cx="7499176" cy="3888432"/>
          </a:xfrm>
        </p:spPr>
        <p:txBody>
          <a:bodyPr>
            <a:normAutofit fontScale="85000" lnSpcReduction="20000"/>
          </a:bodyPr>
          <a:lstStyle/>
          <a:p>
            <a:r>
              <a:rPr lang="es-ES" sz="2900" dirty="0" smtClean="0"/>
              <a:t>F. ESTADO-EVALUACIÓN DE  LOS BUNKERS</a:t>
            </a:r>
          </a:p>
          <a:p>
            <a:r>
              <a:rPr lang="es-ES" sz="1600" dirty="0" smtClean="0"/>
              <a:t>Los Bunkers presentan deficiencias con respecto al perfil de arena prescrito en el pliego de Condiciones</a:t>
            </a:r>
          </a:p>
          <a:p>
            <a:r>
              <a:rPr lang="es-ES" sz="1600" dirty="0" smtClean="0"/>
              <a:t> Las paredes vegetales (césped) en su cara interior se encuentran sin recortar, contaminadas de malas hierbas, con oquedades y “calvas” y en general en muy mal estado de mantenimiento.</a:t>
            </a:r>
          </a:p>
          <a:p>
            <a:r>
              <a:rPr lang="es-ES" sz="1600" dirty="0" smtClean="0"/>
              <a:t>Los bordes exteriores de los Bunkers  presentan un estado lamentable, sin perfilar y con gran presencia de malas hierbas en muchos casos con más de 40 cm de altura.</a:t>
            </a:r>
          </a:p>
          <a:p>
            <a:r>
              <a:rPr lang="es-ES" sz="1600" dirty="0" smtClean="0"/>
              <a:t>Se producen encharcamientos en las zonas interiores, evidenciando  el mal funcionamiento de la red de drenaje</a:t>
            </a:r>
          </a:p>
          <a:p>
            <a:r>
              <a:rPr lang="es-ES" sz="1600" dirty="0" smtClean="0"/>
              <a:t>Se detecta claramente la falta de rastrillado y la atención diaria que precisan.</a:t>
            </a:r>
          </a:p>
          <a:p>
            <a:endParaRPr lang="es-ES" sz="1600" dirty="0" smtClean="0"/>
          </a:p>
          <a:p>
            <a:r>
              <a:rPr lang="es-ES" sz="1600" dirty="0" smtClean="0"/>
              <a:t>Actuaciones:</a:t>
            </a:r>
          </a:p>
          <a:p>
            <a:pPr>
              <a:buNone/>
            </a:pPr>
            <a:r>
              <a:rPr lang="es-ES" sz="1600" dirty="0" smtClean="0"/>
              <a:t>	-  Aportación de arena para cumplir las condiciones de Pliego</a:t>
            </a:r>
          </a:p>
          <a:p>
            <a:pPr>
              <a:buNone/>
            </a:pPr>
            <a:r>
              <a:rPr lang="es-ES" sz="1600" dirty="0" smtClean="0"/>
              <a:t>	-  Recorte de bordes  y eliminación de hierbas no deseadas</a:t>
            </a:r>
          </a:p>
          <a:p>
            <a:pPr>
              <a:buNone/>
            </a:pPr>
            <a:r>
              <a:rPr lang="es-ES" sz="1600" dirty="0" smtClean="0"/>
              <a:t>	-  Perfilado, relleno y nivelación de las paredes interiores</a:t>
            </a:r>
          </a:p>
          <a:p>
            <a:pPr>
              <a:buNone/>
            </a:pPr>
            <a:r>
              <a:rPr lang="es-ES" sz="1600" dirty="0" smtClean="0"/>
              <a:t>	-  Estudio para la recuperación de la red de drenaje.</a:t>
            </a:r>
          </a:p>
          <a:p>
            <a:pPr>
              <a:buNone/>
            </a:pPr>
            <a:r>
              <a:rPr lang="es-ES" sz="1600" dirty="0" smtClean="0"/>
              <a:t>	-  Acondicionado diario y continuo.</a:t>
            </a:r>
          </a:p>
          <a:p>
            <a:pPr>
              <a:buNone/>
            </a:pPr>
            <a:endParaRPr lang="es-ES" sz="1400" dirty="0" smtClean="0"/>
          </a:p>
          <a:p>
            <a:pPr>
              <a:buNone/>
            </a:pPr>
            <a:endParaRPr lang="es-ES" sz="1400" dirty="0" smtClean="0"/>
          </a:p>
          <a:p>
            <a:pPr>
              <a:buNone/>
            </a:pPr>
            <a:endParaRPr lang="es-ES" sz="1400" dirty="0" smtClean="0"/>
          </a:p>
          <a:p>
            <a:pPr>
              <a:buNone/>
            </a:pPr>
            <a:endParaRPr lang="es-ES" sz="1400" dirty="0" smtClean="0"/>
          </a:p>
          <a:p>
            <a:pPr marL="0" indent="0">
              <a:buNone/>
            </a:pPr>
            <a:endParaRPr lang="es-ES" sz="1400" dirty="0" smtClean="0">
              <a:solidFill>
                <a:srgbClr val="00B0F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7410"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5724128" y="4756503"/>
            <a:ext cx="3116814" cy="18510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468203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412776"/>
            <a:ext cx="7499176" cy="3096344"/>
          </a:xfrm>
        </p:spPr>
        <p:txBody>
          <a:bodyPr>
            <a:normAutofit fontScale="92500" lnSpcReduction="20000"/>
          </a:bodyPr>
          <a:lstStyle/>
          <a:p>
            <a:r>
              <a:rPr lang="es-ES" sz="2900" dirty="0" smtClean="0"/>
              <a:t>G. ESTADO-EVALUACIÓN DE  LOS  ROUGH Y SEMIROUGH</a:t>
            </a:r>
          </a:p>
          <a:p>
            <a:r>
              <a:rPr lang="es-ES" sz="1400" dirty="0" smtClean="0"/>
              <a:t> </a:t>
            </a:r>
            <a:r>
              <a:rPr lang="es-ES" sz="1600" dirty="0" smtClean="0"/>
              <a:t>En general presenta un estado prácticamente de abandono con presencia, en muchos casos, de malas hierbas de más de medio metro de altura .</a:t>
            </a:r>
          </a:p>
          <a:p>
            <a:endParaRPr lang="es-ES" sz="1600" dirty="0" smtClean="0"/>
          </a:p>
          <a:p>
            <a:r>
              <a:rPr lang="es-ES" sz="1600" dirty="0" smtClean="0"/>
              <a:t>Actuaciones:</a:t>
            </a:r>
          </a:p>
          <a:p>
            <a:pPr>
              <a:buNone/>
            </a:pPr>
            <a:r>
              <a:rPr lang="es-ES" sz="1600" dirty="0" smtClean="0"/>
              <a:t>	-  Corte diferenciado con respecto a  Fairways</a:t>
            </a:r>
          </a:p>
          <a:p>
            <a:pPr>
              <a:buNone/>
            </a:pPr>
            <a:r>
              <a:rPr lang="es-ES" sz="1600" dirty="0" smtClean="0"/>
              <a:t>	-  Tratamientos herbicidas selectivos (ver punto específico).</a:t>
            </a:r>
          </a:p>
          <a:p>
            <a:pPr>
              <a:buNone/>
            </a:pPr>
            <a:r>
              <a:rPr lang="es-ES" sz="1600" dirty="0" smtClean="0"/>
              <a:t>	-  Plan de actuación específico contra Pennisetum clandestinum (rabo de gato)</a:t>
            </a:r>
          </a:p>
          <a:p>
            <a:pPr>
              <a:buNone/>
            </a:pPr>
            <a:r>
              <a:rPr lang="es-ES" sz="1600" dirty="0" smtClean="0"/>
              <a:t>	-  Además en las zonas de “no juego” o fuera de límites pero dentro del campo: Corrección de zonas de escorrentía,  eliminar acumulación de piedras y lodos.</a:t>
            </a:r>
          </a:p>
          <a:p>
            <a:pPr>
              <a:buNone/>
            </a:pPr>
            <a:r>
              <a:rPr lang="es-ES" sz="1600" dirty="0" smtClean="0"/>
              <a:t>	-  Limpieza y acondicionado general</a:t>
            </a:r>
          </a:p>
          <a:p>
            <a:pPr>
              <a:buNone/>
            </a:pPr>
            <a:endParaRPr lang="es-ES" sz="1400" dirty="0" smtClean="0"/>
          </a:p>
          <a:p>
            <a:pPr>
              <a:buNone/>
            </a:pPr>
            <a:endParaRPr lang="es-ES" sz="1400" dirty="0" smtClean="0"/>
          </a:p>
          <a:p>
            <a:pPr marL="0" indent="0">
              <a:buNone/>
            </a:pPr>
            <a:endParaRPr lang="es-ES" sz="1400" dirty="0" smtClean="0">
              <a:solidFill>
                <a:srgbClr val="00B0F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6386"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5652120" y="4170469"/>
            <a:ext cx="3375124" cy="253399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74114943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29986" y="1062801"/>
            <a:ext cx="7499176" cy="4525963"/>
          </a:xfrm>
        </p:spPr>
        <p:txBody>
          <a:bodyPr>
            <a:normAutofit/>
          </a:bodyPr>
          <a:lstStyle/>
          <a:p>
            <a:r>
              <a:rPr lang="es-ES" sz="2000" dirty="0" smtClean="0"/>
              <a:t>H. ESTADO-EVALUACIÓN DE  LA JARDINERÍA. </a:t>
            </a:r>
          </a:p>
          <a:p>
            <a:r>
              <a:rPr lang="es-ES" sz="1200" dirty="0" smtClean="0"/>
              <a:t>Dado el estado en que se encuentra la jardinería, posiblemente no ha recibido atención al menos en el último año.</a:t>
            </a:r>
          </a:p>
          <a:p>
            <a:r>
              <a:rPr lang="es-ES" sz="1200" dirty="0" smtClean="0"/>
              <a:t>Parterres contaminados y sin perfilar</a:t>
            </a:r>
          </a:p>
          <a:p>
            <a:r>
              <a:rPr lang="es-ES" sz="1200" dirty="0" smtClean="0"/>
              <a:t>Alcorques (entran en juego) sin definir con presencia de piedras y especies no deseadas.</a:t>
            </a:r>
          </a:p>
          <a:p>
            <a:r>
              <a:rPr lang="es-ES" sz="1200" dirty="0" smtClean="0"/>
              <a:t>Especies arbóreas perdidas y en el mejor de los casos sin podar ramas y/o madera seca.</a:t>
            </a:r>
          </a:p>
          <a:p>
            <a:r>
              <a:rPr lang="es-ES" sz="1200" dirty="0" smtClean="0"/>
              <a:t>Palmáceas sin podas de limpieza. Ejemplares afectados por Fusarium </a:t>
            </a:r>
            <a:r>
              <a:rPr lang="es-ES" sz="1200" dirty="0" err="1" smtClean="0"/>
              <a:t>spp</a:t>
            </a:r>
            <a:r>
              <a:rPr lang="es-ES" sz="1200" dirty="0" smtClean="0"/>
              <a:t>. y más de quince unidades muertas</a:t>
            </a:r>
          </a:p>
          <a:p>
            <a:r>
              <a:rPr lang="es-ES" sz="1200" dirty="0" smtClean="0"/>
              <a:t>Presencia de plagas y enfermedades sin tratar.</a:t>
            </a:r>
          </a:p>
          <a:p>
            <a:r>
              <a:rPr lang="es-ES" sz="1200" dirty="0" smtClean="0"/>
              <a:t>Red de riego por goteo en mal estado, con roturas  en conducciones, electroválvulas, emisores,...</a:t>
            </a:r>
          </a:p>
          <a:p>
            <a:r>
              <a:rPr lang="es-ES" sz="1200" dirty="0" smtClean="0"/>
              <a:t>La jardinería que rodea la Casa Club sin atención, con malezas, plantas muertas,...</a:t>
            </a:r>
          </a:p>
          <a:p>
            <a:endParaRPr lang="es-ES" sz="1200" dirty="0" smtClean="0"/>
          </a:p>
          <a:p>
            <a:r>
              <a:rPr lang="es-ES" sz="1200" dirty="0" smtClean="0"/>
              <a:t>Actuaciones:  Tratamiento de choque por zonas y acondicionado general de la jardinería. Definición y perfilado de parterres y alcorques con especial atención a los que entran en juego. Plan anual de podas (especies arbóreas, palmáceas y arbustivas)</a:t>
            </a:r>
          </a:p>
          <a:p>
            <a:pPr>
              <a:buNone/>
            </a:pPr>
            <a:r>
              <a:rPr lang="es-ES" sz="1200" dirty="0" smtClean="0"/>
              <a:t>	Tratamientos fitosanitarios y abonados.</a:t>
            </a:r>
          </a:p>
          <a:p>
            <a:pPr>
              <a:buNone/>
            </a:pPr>
            <a:r>
              <a:rPr lang="es-ES" sz="1200" dirty="0" smtClean="0"/>
              <a:t>	Atención especial a la presencia en palmeras de Fusarium </a:t>
            </a:r>
            <a:r>
              <a:rPr lang="es-ES" sz="1200" dirty="0" err="1" smtClean="0"/>
              <a:t>oxyosporum</a:t>
            </a:r>
            <a:r>
              <a:rPr lang="es-ES" sz="1200" dirty="0" smtClean="0"/>
              <a:t> y </a:t>
            </a:r>
            <a:r>
              <a:rPr lang="es-ES" sz="1200" dirty="0" err="1" smtClean="0"/>
              <a:t>Diocalandra</a:t>
            </a:r>
            <a:r>
              <a:rPr lang="es-ES" sz="1200" dirty="0" smtClean="0"/>
              <a:t> </a:t>
            </a:r>
            <a:r>
              <a:rPr lang="es-ES" sz="1200" dirty="0" err="1" smtClean="0"/>
              <a:t>spp</a:t>
            </a:r>
            <a:r>
              <a:rPr lang="es-ES" sz="1200" dirty="0" smtClean="0"/>
              <a:t>. realizando un protocolo de actuación.</a:t>
            </a:r>
          </a:p>
          <a:p>
            <a:endParaRPr lang="es-ES" sz="1200" dirty="0" smtClean="0"/>
          </a:p>
          <a:p>
            <a:endParaRPr lang="es-ES" sz="1200" dirty="0" smtClean="0"/>
          </a:p>
          <a:p>
            <a:endParaRPr lang="es-ES" sz="1200" dirty="0" smtClean="0"/>
          </a:p>
          <a:p>
            <a:endParaRPr lang="es-ES" sz="2000" dirty="0" smtClean="0"/>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8434"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043608" y="5013175"/>
            <a:ext cx="4713287" cy="16224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8435"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6001864" y="5013176"/>
            <a:ext cx="2975907" cy="17281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8436" name="Picture 4"/>
          <p:cNvPicPr>
            <a:picLocks noChangeAspect="1" noChangeArrowheads="1"/>
          </p:cNvPicPr>
          <p:nvPr/>
        </p:nvPicPr>
        <p:blipFill rotWithShape="1">
          <a:blip r:embed="rId6" cstate="email">
            <a:extLst>
              <a:ext uri="{28A0092B-C50C-407E-A947-70E740481C1C}">
                <a14:useLocalDpi xmlns="" xmlns:a14="http://schemas.microsoft.com/office/drawing/2010/main" val="0"/>
              </a:ext>
            </a:extLst>
          </a:blip>
          <a:srcRect/>
          <a:stretch/>
        </p:blipFill>
        <p:spPr bwMode="auto">
          <a:xfrm>
            <a:off x="7474288" y="3933056"/>
            <a:ext cx="1536607" cy="92910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1437233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77280" y="1052736"/>
            <a:ext cx="7499176" cy="4525963"/>
          </a:xfrm>
        </p:spPr>
        <p:txBody>
          <a:bodyPr>
            <a:normAutofit/>
          </a:bodyPr>
          <a:lstStyle/>
          <a:p>
            <a:endParaRPr lang="es-ES" sz="2000" dirty="0" smtClean="0"/>
          </a:p>
          <a:p>
            <a:r>
              <a:rPr lang="es-ES" sz="2000" dirty="0" smtClean="0"/>
              <a:t>I. MALAS HIERBAS</a:t>
            </a:r>
          </a:p>
          <a:p>
            <a:r>
              <a:rPr lang="es-ES" sz="1200" dirty="0" smtClean="0"/>
              <a:t>Poa </a:t>
            </a:r>
            <a:r>
              <a:rPr lang="es-ES" sz="1200" dirty="0" err="1" smtClean="0"/>
              <a:t>annua</a:t>
            </a:r>
            <a:r>
              <a:rPr lang="es-ES" sz="1200" dirty="0" smtClean="0"/>
              <a:t> en Greens. Se trata de uno de los principales problemas existentes en el campo de Golf, habiéndose llegado a un nivel de contaminación superior al 20 % de la superficie de los Greens. Se realiza un tratamiento de choque y un plan anual con actuaciones mínimo mensuales. Con herbicidas específicos se tratará de controlar y disminuir la población y con la aplicación de reguladores de crecimiento se  controlará el espigado y su propagación.</a:t>
            </a:r>
          </a:p>
          <a:p>
            <a:r>
              <a:rPr lang="es-ES" sz="1200" dirty="0" smtClean="0"/>
              <a:t>Poa </a:t>
            </a:r>
            <a:r>
              <a:rPr lang="es-ES" sz="1200" dirty="0" err="1" smtClean="0"/>
              <a:t>anuua</a:t>
            </a:r>
            <a:r>
              <a:rPr lang="es-ES" sz="1200" dirty="0" smtClean="0"/>
              <a:t> en Calles: Se realiza un tratamiento de choque y un plan anual con actuaciones mínimo mensuales.</a:t>
            </a:r>
          </a:p>
          <a:p>
            <a:r>
              <a:rPr lang="es-ES" sz="1200" dirty="0" err="1" smtClean="0"/>
              <a:t>Sporobolus</a:t>
            </a:r>
            <a:r>
              <a:rPr lang="es-ES" sz="1200" dirty="0" smtClean="0"/>
              <a:t> </a:t>
            </a:r>
            <a:r>
              <a:rPr lang="es-ES" sz="1200" dirty="0" err="1" smtClean="0"/>
              <a:t>spp</a:t>
            </a:r>
            <a:r>
              <a:rPr lang="es-ES" sz="1200" dirty="0" smtClean="0"/>
              <a:t>. Se  utilizará una máquina de corte rotativa con recogedor  específica para esta tarea, con el fin de evitar el semillado de la especie y su propagación.  Se realizarán tratamientos herbicidas específicos después de cada corte. Los restos se embolsaran e irán directamente a vertedero evitando el contacto con el resto de zonas de la instalación.</a:t>
            </a:r>
          </a:p>
          <a:p>
            <a:r>
              <a:rPr lang="es-ES" sz="1200" dirty="0" smtClean="0"/>
              <a:t>Pennisetum clandestinum (Kikuyu). Existen varias zonas bien diferenciadas con alta presencia  de Kikuyu. Se buscará el mejor momento de acuerdo con la Dirección de forma que podamos quemarlo , eliminarlo manualmente y resembrar la zona afectada. Además se controlará las poblaciones que en menor medida se encuentran en Tees, Fairways,...</a:t>
            </a:r>
          </a:p>
          <a:p>
            <a:r>
              <a:rPr lang="es-ES" sz="1200" dirty="0" err="1" smtClean="0"/>
              <a:t>Panicum</a:t>
            </a:r>
            <a:r>
              <a:rPr lang="es-ES" sz="1200" dirty="0" smtClean="0"/>
              <a:t> </a:t>
            </a:r>
            <a:r>
              <a:rPr lang="es-ES" sz="1200" dirty="0" err="1" smtClean="0"/>
              <a:t>spp</a:t>
            </a:r>
            <a:r>
              <a:rPr lang="es-ES" sz="1200" dirty="0" smtClean="0"/>
              <a:t>. Aquellas zonas más o menos pequeñas, en general inferiores a 1 m2, se levantarán y se sustituirán por tepes eliminando previamente los rizomas del subsuelo.</a:t>
            </a:r>
          </a:p>
          <a:p>
            <a:endParaRPr lang="es-ES" sz="1200" dirty="0" smtClean="0"/>
          </a:p>
          <a:p>
            <a:endParaRPr lang="es-ES" sz="1200" dirty="0" smtClean="0"/>
          </a:p>
          <a:p>
            <a:endParaRPr lang="es-ES" sz="1200" dirty="0" smtClean="0"/>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 xmlns:p14="http://schemas.microsoft.com/office/powerpoint/2010/main" val="32729133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r>
              <a:rPr lang="es-ES" sz="2000" dirty="0" smtClean="0"/>
              <a:t>J.  CAMINOS Y LAGOS</a:t>
            </a:r>
          </a:p>
          <a:p>
            <a:r>
              <a:rPr lang="es-ES" sz="1200" dirty="0" smtClean="0"/>
              <a:t>Caminos. Hay varios caminos de servicio (entre el hoyo 6 y 18; el acceso al campo de prácticas,...) que se encuentra impracticables para uso de vehículos.</a:t>
            </a:r>
          </a:p>
          <a:p>
            <a:pPr>
              <a:buNone/>
            </a:pPr>
            <a:r>
              <a:rPr lang="es-ES" sz="1200" dirty="0" smtClean="0"/>
              <a:t>	De igual forma habrá que remodelar todas las conexiones de caminos en las entradas – salidas de las calles</a:t>
            </a:r>
          </a:p>
          <a:p>
            <a:pPr>
              <a:buNone/>
            </a:pPr>
            <a:r>
              <a:rPr lang="es-ES" sz="1200" dirty="0" smtClean="0"/>
              <a:t>	Todas las zonas bajas de la red viaria, principalmente en las curvas con menor cota de cada tramo,  acumulan arenas y lodos que se eliminarán.</a:t>
            </a:r>
          </a:p>
          <a:p>
            <a:pPr>
              <a:buNone/>
            </a:pPr>
            <a:r>
              <a:rPr lang="es-ES" sz="1200" dirty="0" smtClean="0"/>
              <a:t>	Existen algunos puntos concretos como el acceso al </a:t>
            </a:r>
            <a:r>
              <a:rPr lang="es-ES" sz="1200" dirty="0" err="1" smtClean="0"/>
              <a:t>Tee</a:t>
            </a:r>
            <a:r>
              <a:rPr lang="es-ES" sz="1200" dirty="0" smtClean="0"/>
              <a:t> del hoyo 3  en el que habrá que acondicionar el acceso con algunos escalones.</a:t>
            </a:r>
          </a:p>
          <a:p>
            <a:pPr>
              <a:buNone/>
            </a:pPr>
            <a:r>
              <a:rPr lang="es-ES" sz="1200" dirty="0" smtClean="0"/>
              <a:t>	Los  puentes de los hoyos 18 y 10-13  precisan de arreglar varias traviesas que se encuentran en muy mal estado con el consiguiente riesgo para usuarios</a:t>
            </a:r>
          </a:p>
          <a:p>
            <a:pPr>
              <a:buNone/>
            </a:pPr>
            <a:endParaRPr lang="es-ES" sz="1200" dirty="0" smtClean="0"/>
          </a:p>
          <a:p>
            <a:r>
              <a:rPr lang="es-ES" sz="1200" dirty="0" smtClean="0"/>
              <a:t>Lagos . El lago del Campo de Prácticas se encuentra invadido por malezas y por un cañaveral espontáneo. Además tiene más de 1 m de lodos y parte de la lámina PVC impermeabilizante  en mal estado.</a:t>
            </a:r>
          </a:p>
          <a:p>
            <a:pPr>
              <a:buNone/>
            </a:pPr>
            <a:r>
              <a:rPr lang="es-ES" sz="1200" dirty="0" smtClean="0"/>
              <a:t>	Se revisarán los equipos de impulsión y cuadros eléctricos de protección existentes, tanto para la red de riego como para el trasvase entre lagos (depósitos de riego).</a:t>
            </a:r>
          </a:p>
          <a:p>
            <a:endParaRPr lang="es-ES" sz="1200" dirty="0" smtClean="0"/>
          </a:p>
          <a:p>
            <a:endParaRPr lang="es-ES" sz="1200" dirty="0" smtClean="0"/>
          </a:p>
          <a:p>
            <a:pPr marL="0" indent="0">
              <a:buNone/>
            </a:pPr>
            <a:endParaRPr lang="es-ES" dirty="0"/>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9458"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564740" y="5211339"/>
            <a:ext cx="2717135" cy="14451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3491102" y="5287936"/>
            <a:ext cx="5496232" cy="136853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98726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normAutofit/>
          </a:bodyPr>
          <a:lstStyle/>
          <a:p>
            <a:r>
              <a:rPr lang="es-ES" sz="2400" dirty="0" smtClean="0"/>
              <a:t>4. VALORACIÓN</a:t>
            </a:r>
          </a:p>
          <a:p>
            <a:r>
              <a:rPr lang="es-ES" sz="1200" dirty="0" smtClean="0"/>
              <a:t>A continuación se valoran los materiales y  aquellos trabajos que entendemos no estarían incluidos en las labores de  mantenimiento  en caso de haber recibido el Campo en las condiciones descritas y aceptadas en el Pliego de Condiciones que rige el Contrato.</a:t>
            </a:r>
          </a:p>
          <a:p>
            <a:r>
              <a:rPr lang="es-ES" sz="1400" dirty="0" smtClean="0"/>
              <a:t>PERSONAL: </a:t>
            </a:r>
            <a:r>
              <a:rPr lang="es-ES" sz="1200" dirty="0" smtClean="0"/>
              <a:t>en este caso no se presenta la valoración por acordar con la propiedad, tal y como se refleja en el contrato,  que el coste laboral derivado del incumplimiento por parte del anterior concesionario no será asumido por parte de POA jardinería.</a:t>
            </a:r>
          </a:p>
          <a:p>
            <a:r>
              <a:rPr lang="es-ES" sz="1400" dirty="0" smtClean="0"/>
              <a:t>MAQUINARIA Y MEDIOS DE PRODUCCIÓN: </a:t>
            </a:r>
            <a:r>
              <a:rPr lang="es-ES" sz="1200" dirty="0" smtClean="0"/>
              <a:t>no se valora por estar pendientes de un acuerdo con el anterior concesionario del servicio.</a:t>
            </a:r>
          </a:p>
          <a:p>
            <a:r>
              <a:rPr lang="es-ES" sz="1400" dirty="0" smtClean="0"/>
              <a:t>INSTALACIÓN DE RIEGO:</a:t>
            </a:r>
          </a:p>
          <a:p>
            <a:pPr>
              <a:buNone/>
            </a:pPr>
            <a:r>
              <a:rPr lang="es-ES" sz="1200" dirty="0" smtClean="0"/>
              <a:t>	- Materiales:  7 uds válvula cierre elástico 2½”;  9 uds arquetas pp 30x30; 10 uds arquetas pp 50x50; 22 uds tapa arqueta PVCØ38; 31 uds tapa arqueta PVC 54x44; 15 uds Cuerpo aspersor 730 (KIT DT 35); 67 uds válvula pie aspersor; 1 ud accesorios </a:t>
            </a:r>
            <a:r>
              <a:rPr lang="es-ES" sz="1200" dirty="0" err="1" smtClean="0"/>
              <a:t>galv</a:t>
            </a:r>
            <a:r>
              <a:rPr lang="es-ES" sz="1200" dirty="0" smtClean="0"/>
              <a:t>. en averías existentes; 1 ud material  PE y accesorios en averías existentes; electroválvulas goteo....</a:t>
            </a:r>
          </a:p>
          <a:p>
            <a:pPr>
              <a:buNone/>
            </a:pPr>
            <a:r>
              <a:rPr lang="es-ES" sz="1200" dirty="0" smtClean="0"/>
              <a:t>	Valor estimado materiales: 6.967,00 €</a:t>
            </a:r>
          </a:p>
          <a:p>
            <a:pPr>
              <a:buNone/>
            </a:pPr>
            <a:r>
              <a:rPr lang="es-ES" sz="1200" dirty="0" smtClean="0"/>
              <a:t>	-  Mano de obra y medios auxiliares en corrección averías y nivelación aspersores (837 uds). Estimamos un consumo de 385 horas entre fontanero y ayudante.</a:t>
            </a:r>
          </a:p>
          <a:p>
            <a:pPr>
              <a:buNone/>
            </a:pPr>
            <a:r>
              <a:rPr lang="es-ES" sz="1200" dirty="0" smtClean="0"/>
              <a:t>	Valor estimado mano de obra en avería de riego:  6.160,00 €</a:t>
            </a:r>
          </a:p>
          <a:p>
            <a:pPr>
              <a:buNone/>
            </a:pPr>
            <a:r>
              <a:rPr lang="es-ES" sz="1200" dirty="0" smtClean="0"/>
              <a:t>	- Automatismo: la sustitución del Ordenador de riego junto con la actualización del Software es de 3.800,00 €</a:t>
            </a:r>
          </a:p>
          <a:p>
            <a:pPr lvl="1"/>
            <a:r>
              <a:rPr lang="es-ES" sz="1200" dirty="0" smtClean="0"/>
              <a:t>TOTAL VALORACIÓN EN INSTALACIÓN DE RIEGO:  16.927,00 € </a:t>
            </a:r>
          </a:p>
          <a:p>
            <a:endParaRPr lang="es-ES" sz="1200" dirty="0" smtClean="0"/>
          </a:p>
          <a:p>
            <a:endParaRPr lang="es-ES" sz="1200" dirty="0" smtClean="0"/>
          </a:p>
          <a:p>
            <a:endParaRPr lang="es-ES" sz="1200" dirty="0" smtClean="0"/>
          </a:p>
          <a:p>
            <a:pPr marL="0" indent="0">
              <a:buNone/>
            </a:pPr>
            <a:endParaRPr lang="es-ES" dirty="0"/>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 xmlns:p14="http://schemas.microsoft.com/office/powerpoint/2010/main" val="141511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17" name="2 Marcador de contenido"/>
          <p:cNvSpPr>
            <a:spLocks noGrp="1"/>
          </p:cNvSpPr>
          <p:nvPr>
            <p:ph idx="1"/>
          </p:nvPr>
        </p:nvSpPr>
        <p:spPr>
          <a:xfrm>
            <a:off x="457200" y="1600200"/>
            <a:ext cx="8229600" cy="4525963"/>
          </a:xfrm>
        </p:spPr>
        <p:txBody>
          <a:bodyPr>
            <a:normAutofit/>
          </a:bodyPr>
          <a:lstStyle/>
          <a:p>
            <a:pPr>
              <a:buNone/>
            </a:pPr>
            <a:endParaRPr lang="es-ES" sz="1200" dirty="0" smtClean="0"/>
          </a:p>
          <a:p>
            <a:r>
              <a:rPr lang="es-ES" sz="1400" dirty="0" smtClean="0"/>
              <a:t>ABONADOS EXTRAS: </a:t>
            </a:r>
            <a:r>
              <a:rPr lang="es-ES" sz="1200" dirty="0" smtClean="0"/>
              <a:t>No se valoran, incluidos en plan de mantenimiento.</a:t>
            </a:r>
          </a:p>
          <a:p>
            <a:r>
              <a:rPr lang="es-ES" sz="1400" dirty="0" smtClean="0"/>
              <a:t>TRATAMIENTO FITOSANITARIO EN GREENS: </a:t>
            </a:r>
            <a:r>
              <a:rPr lang="es-ES" sz="1200" dirty="0" smtClean="0"/>
              <a:t>2 Tratamientos </a:t>
            </a:r>
            <a:r>
              <a:rPr lang="es-ES" sz="1200" dirty="0" err="1" smtClean="0"/>
              <a:t>fitosaniotarios</a:t>
            </a:r>
            <a:r>
              <a:rPr lang="es-ES" sz="1200" dirty="0" smtClean="0"/>
              <a:t> en Greens (inicialmente se realizarán 6 tratamientos  quedando 4 incluidos en el plan de seguimiento)</a:t>
            </a:r>
          </a:p>
          <a:p>
            <a:pPr>
              <a:buNone/>
            </a:pPr>
            <a:r>
              <a:rPr lang="es-ES" sz="1200" dirty="0" smtClean="0"/>
              <a:t>	-  Valor Tratamientos fitosanitarios: 296,00 €</a:t>
            </a:r>
          </a:p>
          <a:p>
            <a:r>
              <a:rPr lang="es-ES" sz="1400" dirty="0" smtClean="0"/>
              <a:t>RESTO DE TRATAMIENTOS EN GREENS, FAIRWAY  Y ROUGH: </a:t>
            </a:r>
            <a:r>
              <a:rPr lang="es-ES" sz="1200" dirty="0" smtClean="0"/>
              <a:t>no se valoran, incluidos en seguimiento</a:t>
            </a:r>
          </a:p>
          <a:p>
            <a:r>
              <a:rPr lang="es-ES" sz="1400" dirty="0" smtClean="0"/>
              <a:t>LABORES DE REPOSICIÓN Y ACONDICIONADO EN FAIRWAYS Y ROUGH: </a:t>
            </a:r>
            <a:r>
              <a:rPr lang="es-ES" sz="1200" dirty="0" smtClean="0"/>
              <a:t>solo  se incluyen los trabajos necesarios para la eliminación de lodos y tierras y acondicionado de zonas perdidas por escorrentías,...</a:t>
            </a:r>
          </a:p>
          <a:p>
            <a:pPr>
              <a:buNone/>
            </a:pPr>
            <a:r>
              <a:rPr lang="es-ES" sz="1200" dirty="0" smtClean="0"/>
              <a:t>	- Valor estimado:  5.980,00 €</a:t>
            </a:r>
          </a:p>
          <a:p>
            <a:r>
              <a:rPr lang="es-ES" sz="1400" dirty="0" smtClean="0"/>
              <a:t>BUNKERS: </a:t>
            </a:r>
            <a:r>
              <a:rPr lang="es-ES" sz="1200" dirty="0" smtClean="0"/>
              <a:t>150 </a:t>
            </a:r>
            <a:r>
              <a:rPr lang="es-ES" sz="1200" dirty="0" err="1" smtClean="0"/>
              <a:t>Tn</a:t>
            </a:r>
            <a:r>
              <a:rPr lang="es-ES" sz="1200" dirty="0" smtClean="0"/>
              <a:t> Arena de África en reposición perfil: 10.050,00 €. Resto de operaciones incluidas en seguimiento.</a:t>
            </a:r>
          </a:p>
          <a:p>
            <a:r>
              <a:rPr lang="es-ES" sz="1400" dirty="0" smtClean="0"/>
              <a:t>JARDINERÍA: </a:t>
            </a:r>
            <a:r>
              <a:rPr lang="es-ES" sz="1200" dirty="0" smtClean="0"/>
              <a:t>Trabajos de jardinería estimamos únicamente el 50 % de las horas a consumir en la puesta a punto inicial de podas, limpieza,.... Valor estimado: 4.890,00 €</a:t>
            </a:r>
          </a:p>
          <a:p>
            <a:r>
              <a:rPr lang="es-ES" sz="1400" dirty="0" smtClean="0"/>
              <a:t>CAMINOS Y LAGOS: </a:t>
            </a:r>
            <a:r>
              <a:rPr lang="es-ES" sz="1200" dirty="0" smtClean="0"/>
              <a:t>Estimamos un valor de 9.160,00 €</a:t>
            </a:r>
          </a:p>
          <a:p>
            <a:r>
              <a:rPr lang="es-ES" sz="1400" dirty="0" smtClean="0"/>
              <a:t>MALAS HIERBAS. GREENS: </a:t>
            </a:r>
            <a:r>
              <a:rPr lang="es-ES" sz="1200" dirty="0" smtClean="0"/>
              <a:t>Consumos estimados (solo productos) hasta mantener los greens con un 5% de contaminación Poa </a:t>
            </a:r>
            <a:r>
              <a:rPr lang="es-ES" sz="1200" dirty="0" err="1" smtClean="0"/>
              <a:t>annua</a:t>
            </a:r>
            <a:r>
              <a:rPr lang="es-ES" sz="1200" dirty="0" smtClean="0"/>
              <a:t>:  3.690,00 €.</a:t>
            </a:r>
          </a:p>
          <a:p>
            <a:r>
              <a:rPr lang="es-ES" sz="1400" dirty="0" smtClean="0"/>
              <a:t>MALAS HIERBAS FAIRWAYS , SEMI ROUGH Y ROUGH: </a:t>
            </a:r>
            <a:r>
              <a:rPr lang="es-ES" sz="1200" dirty="0" smtClean="0"/>
              <a:t>Solo dos tratamientos de choque. Valor estimado: 4.230,00 €</a:t>
            </a:r>
          </a:p>
          <a:p>
            <a:endParaRPr lang="es-ES" sz="1200" dirty="0" smtClean="0"/>
          </a:p>
          <a:p>
            <a:endParaRPr lang="es-ES" sz="1200" dirty="0" smtClean="0"/>
          </a:p>
          <a:p>
            <a:endParaRPr lang="es-ES" sz="1200" dirty="0" smtClean="0"/>
          </a:p>
          <a:p>
            <a:endParaRPr lang="es-ES" sz="1200" dirty="0" smtClean="0"/>
          </a:p>
          <a:p>
            <a:endParaRPr lang="es-ES" sz="1200" dirty="0" smtClean="0"/>
          </a:p>
          <a:p>
            <a:endParaRPr lang="es-ES" sz="1200" dirty="0" smtClean="0"/>
          </a:p>
          <a:p>
            <a:pPr marL="0" indent="0">
              <a:buNone/>
            </a:pPr>
            <a:endParaRPr lang="es-ES" dirty="0"/>
          </a:p>
        </p:txBody>
      </p:sp>
    </p:spTree>
    <p:extLst>
      <p:ext uri="{BB962C8B-B14F-4D97-AF65-F5344CB8AC3E}">
        <p14:creationId xmlns="" xmlns:p14="http://schemas.microsoft.com/office/powerpoint/2010/main" val="3017870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187624" y="1600200"/>
            <a:ext cx="7499176" cy="4525963"/>
          </a:xfrm>
        </p:spPr>
        <p:txBody>
          <a:bodyPr>
            <a:normAutofit/>
          </a:bodyPr>
          <a:lstStyle/>
          <a:p>
            <a:r>
              <a:rPr lang="es-ES" sz="1400" dirty="0" smtClean="0"/>
              <a:t>GREEN 10.</a:t>
            </a:r>
          </a:p>
          <a:p>
            <a:pPr>
              <a:buNone/>
            </a:pPr>
            <a:r>
              <a:rPr lang="es-ES" sz="1400" dirty="0" smtClean="0"/>
              <a:t>	- trabajos en el green actual hasta recuperar la superficie de juego: 7.240,00 €</a:t>
            </a:r>
          </a:p>
          <a:p>
            <a:pPr>
              <a:buNone/>
            </a:pPr>
            <a:r>
              <a:rPr lang="es-ES" sz="1400" dirty="0" smtClean="0"/>
              <a:t>	- Ejecución Green provisional de 300 m2: 3.770,00 €</a:t>
            </a:r>
          </a:p>
          <a:p>
            <a:pPr>
              <a:buNone/>
            </a:pPr>
            <a:endParaRPr lang="es-ES" sz="1400" dirty="0" smtClean="0"/>
          </a:p>
          <a:p>
            <a:pPr>
              <a:buNone/>
            </a:pPr>
            <a:r>
              <a:rPr lang="es-ES" sz="1400" dirty="0" smtClean="0"/>
              <a:t>	- </a:t>
            </a:r>
            <a:r>
              <a:rPr lang="es-ES" sz="1400" dirty="0" err="1" smtClean="0"/>
              <a:t>Tepear</a:t>
            </a:r>
            <a:r>
              <a:rPr lang="es-ES" sz="1400" dirty="0" smtClean="0"/>
              <a:t> toda la superficie del Green (solo en caso de no respuesta): 16.800,00 €</a:t>
            </a:r>
          </a:p>
          <a:p>
            <a:pPr>
              <a:buNone/>
            </a:pPr>
            <a:endParaRPr lang="es-ES" sz="1400" dirty="0" smtClean="0"/>
          </a:p>
          <a:p>
            <a:pPr>
              <a:buNone/>
            </a:pPr>
            <a:endParaRPr lang="es-ES" sz="1400" dirty="0" smtClean="0"/>
          </a:p>
          <a:p>
            <a:r>
              <a:rPr lang="es-ES" sz="1600" dirty="0" smtClean="0"/>
              <a:t>VALORACIÓN TOTAL DE LOS TRABAJOS DE  ACONDICIONADO Y MEJORA EN EL CAMPO DE GOLF DE BUENAVISTA PARA RECUPERAR LOS ESTÁNDAR DESCRITOS EN PLIEGO:  SESENTA Y SEIS MIL DOSCIENTOS TREINTA Y TRES EUROS (66.233,00 €).</a:t>
            </a:r>
          </a:p>
          <a:p>
            <a:pPr>
              <a:buNone/>
            </a:pPr>
            <a:r>
              <a:rPr lang="es-ES" sz="1600" dirty="0" smtClean="0"/>
              <a:t>	</a:t>
            </a:r>
            <a:r>
              <a:rPr lang="es-ES" sz="1000" dirty="0" smtClean="0"/>
              <a:t>(*esta cantidad no incluye los 16.800 € necesarios en caso de tener que </a:t>
            </a:r>
            <a:r>
              <a:rPr lang="es-ES" sz="1000" dirty="0" err="1" smtClean="0"/>
              <a:t>tepear</a:t>
            </a:r>
            <a:r>
              <a:rPr lang="es-ES" sz="1000" dirty="0" smtClean="0"/>
              <a:t> toda la superficie del Green 10)</a:t>
            </a:r>
          </a:p>
          <a:p>
            <a:endParaRPr lang="es-ES" sz="1600" dirty="0" smtClean="0"/>
          </a:p>
          <a:p>
            <a:endParaRPr lang="es-ES" sz="1600" dirty="0" smtClean="0"/>
          </a:p>
          <a:p>
            <a:pPr>
              <a:buNone/>
            </a:pPr>
            <a:endParaRPr lang="es-ES" sz="1400" dirty="0" smtClean="0"/>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 xmlns:p14="http://schemas.microsoft.com/office/powerpoint/2010/main" val="341023890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2" name="1 Marcador de contenido"/>
          <p:cNvSpPr>
            <a:spLocks noGrp="1"/>
          </p:cNvSpPr>
          <p:nvPr>
            <p:ph idx="1"/>
          </p:nvPr>
        </p:nvSpPr>
        <p:spPr/>
        <p:txBody>
          <a:bodyPr>
            <a:normAutofit/>
          </a:bodyPr>
          <a:lstStyle/>
          <a:p>
            <a:pPr algn="ctr"/>
            <a:r>
              <a:rPr lang="es-ES" sz="3600" dirty="0" smtClean="0"/>
              <a:t>Anejo 1.  Maquinaria</a:t>
            </a:r>
            <a:endParaRPr lang="es-ES" sz="3600" dirty="0"/>
          </a:p>
        </p:txBody>
      </p:sp>
    </p:spTree>
    <p:extLst>
      <p:ext uri="{BB962C8B-B14F-4D97-AF65-F5344CB8AC3E}">
        <p14:creationId xmlns="" xmlns:p14="http://schemas.microsoft.com/office/powerpoint/2010/main" val="38072109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9218"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00238" y="1485899"/>
            <a:ext cx="6776218" cy="49281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178195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0242"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00238" y="1452563"/>
            <a:ext cx="6880975" cy="509020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8125769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1266"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05000" y="1571625"/>
            <a:ext cx="6803164" cy="47379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1430294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2290"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14524" y="1571625"/>
            <a:ext cx="6778867" cy="473791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3229795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3314"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14525" y="1438275"/>
            <a:ext cx="6814130" cy="51044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5908885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4338"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09763" y="1576388"/>
            <a:ext cx="6801629" cy="47331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89881418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5362"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00238" y="1552574"/>
            <a:ext cx="6875253" cy="482860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1577045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6386"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04999" y="1443038"/>
            <a:ext cx="6848557" cy="509972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7745659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7410"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19288" y="1547813"/>
            <a:ext cx="6815665" cy="483337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161442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8434"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19288" y="1566863"/>
            <a:ext cx="6756196" cy="47426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93200326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19458"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09763" y="1428750"/>
            <a:ext cx="6766693" cy="508409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8439111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20482"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09763" y="1538288"/>
            <a:ext cx="6718215" cy="477125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6321615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21506"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14524" y="1552574"/>
            <a:ext cx="6838487" cy="482860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7873805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22530"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895475" y="1562099"/>
            <a:ext cx="7140650" cy="498066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4278666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23554"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09763" y="1476375"/>
            <a:ext cx="6907593" cy="50663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0274304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24578"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895474" y="1423988"/>
            <a:ext cx="6780981" cy="507970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2465652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25602"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00238" y="1566863"/>
            <a:ext cx="6907504" cy="48143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86884493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26626"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895475" y="1423988"/>
            <a:ext cx="6833144" cy="51187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41912953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27650"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885949" y="1557338"/>
            <a:ext cx="6922771" cy="482384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96420645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28674"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09763" y="1543050"/>
            <a:ext cx="6829588" cy="483813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13056859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p:txBody>
          <a:bodyPr/>
          <a:lstStyle/>
          <a:p>
            <a:endParaRPr lang="es-ES" sz="1600" dirty="0">
              <a:solidFill>
                <a:srgbClr val="00B050"/>
              </a:solidFill>
            </a:endParaRPr>
          </a:p>
        </p:txBody>
      </p:sp>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29698"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909763" y="1462088"/>
            <a:ext cx="6876754" cy="508067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7957995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2" name="1 Marcador de contenido"/>
          <p:cNvSpPr>
            <a:spLocks noGrp="1"/>
          </p:cNvSpPr>
          <p:nvPr>
            <p:ph idx="1"/>
          </p:nvPr>
        </p:nvSpPr>
        <p:spPr/>
        <p:txBody>
          <a:bodyPr>
            <a:normAutofit/>
          </a:bodyPr>
          <a:lstStyle/>
          <a:p>
            <a:pPr algn="ctr"/>
            <a:r>
              <a:rPr lang="es-ES" sz="3600" dirty="0" smtClean="0"/>
              <a:t>Anejo 2.  Análisis</a:t>
            </a:r>
            <a:endParaRPr lang="es-ES" sz="3600" dirty="0"/>
          </a:p>
        </p:txBody>
      </p:sp>
    </p:spTree>
    <p:extLst>
      <p:ext uri="{BB962C8B-B14F-4D97-AF65-F5344CB8AC3E}">
        <p14:creationId xmlns="" xmlns:p14="http://schemas.microsoft.com/office/powerpoint/2010/main" val="37412596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7" name="6 Marcador de contenido"/>
          <p:cNvSpPr>
            <a:spLocks noGrp="1"/>
          </p:cNvSpPr>
          <p:nvPr>
            <p:ph idx="1"/>
          </p:nvPr>
        </p:nvSpPr>
        <p:spPr/>
        <p:txBody>
          <a:bodyPr/>
          <a:lstStyle/>
          <a:p>
            <a:endParaRPr lang="es-ES"/>
          </a:p>
        </p:txBody>
      </p:sp>
      <p:pic>
        <p:nvPicPr>
          <p:cNvPr id="1025" name="Picture 1"/>
          <p:cNvPicPr>
            <a:picLocks noChangeAspect="1" noChangeArrowheads="1"/>
          </p:cNvPicPr>
          <p:nvPr/>
        </p:nvPicPr>
        <p:blipFill rotWithShape="1">
          <a:blip r:embed="rId4" cstate="email">
            <a:extLst>
              <a:ext uri="{28A0092B-C50C-407E-A947-70E740481C1C}">
                <a14:useLocalDpi xmlns="" xmlns:a14="http://schemas.microsoft.com/office/drawing/2010/main" val="0"/>
              </a:ext>
            </a:extLst>
          </a:blip>
          <a:srcRect l="2022" t="18476" r="25357" b="7238"/>
          <a:stretch/>
        </p:blipFill>
        <p:spPr bwMode="auto">
          <a:xfrm>
            <a:off x="323526" y="1268760"/>
            <a:ext cx="8546715" cy="546414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5631227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7" name="6 Marcador de contenido"/>
          <p:cNvSpPr>
            <a:spLocks noGrp="1"/>
          </p:cNvSpPr>
          <p:nvPr>
            <p:ph idx="1"/>
          </p:nvPr>
        </p:nvSpPr>
        <p:spPr/>
        <p:txBody>
          <a:bodyPr/>
          <a:lstStyle/>
          <a:p>
            <a:endParaRPr lang="es-ES"/>
          </a:p>
        </p:txBody>
      </p:sp>
      <p:pic>
        <p:nvPicPr>
          <p:cNvPr id="2050"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81186" y="1119349"/>
            <a:ext cx="4437484" cy="575961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518670" y="1119349"/>
            <a:ext cx="4384840" cy="573865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6211905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7" name="6 Marcador de contenido"/>
          <p:cNvSpPr>
            <a:spLocks noGrp="1"/>
          </p:cNvSpPr>
          <p:nvPr>
            <p:ph idx="1"/>
          </p:nvPr>
        </p:nvSpPr>
        <p:spPr/>
        <p:txBody>
          <a:bodyPr/>
          <a:lstStyle/>
          <a:p>
            <a:endParaRPr lang="es-ES"/>
          </a:p>
        </p:txBody>
      </p:sp>
      <p:pic>
        <p:nvPicPr>
          <p:cNvPr id="3074"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45934" y="1150690"/>
            <a:ext cx="4401069" cy="56768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480520" y="1150690"/>
            <a:ext cx="4387146" cy="571909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608069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7" name="6 Marcador de contenido"/>
          <p:cNvSpPr>
            <a:spLocks noGrp="1"/>
          </p:cNvSpPr>
          <p:nvPr>
            <p:ph idx="1"/>
          </p:nvPr>
        </p:nvSpPr>
        <p:spPr/>
        <p:txBody>
          <a:bodyPr/>
          <a:lstStyle/>
          <a:p>
            <a:endParaRPr lang="es-ES"/>
          </a:p>
        </p:txBody>
      </p:sp>
      <p:pic>
        <p:nvPicPr>
          <p:cNvPr id="4098"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254504" y="1196752"/>
            <a:ext cx="4359984" cy="56612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620218" y="1202482"/>
            <a:ext cx="4364633" cy="572202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608069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5122"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07504" y="1196751"/>
            <a:ext cx="4392488" cy="567141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572000" y="1196751"/>
            <a:ext cx="4356536" cy="566124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6080693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pic>
        <p:nvPicPr>
          <p:cNvPr id="6146"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316682" y="1234109"/>
            <a:ext cx="4211406" cy="53632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659963" y="1234109"/>
            <a:ext cx="4181755" cy="536324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608069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7" name="6 Marcador de contenido"/>
          <p:cNvSpPr>
            <a:spLocks noGrp="1"/>
          </p:cNvSpPr>
          <p:nvPr>
            <p:ph idx="1"/>
          </p:nvPr>
        </p:nvSpPr>
        <p:spPr/>
        <p:txBody>
          <a:bodyPr/>
          <a:lstStyle/>
          <a:p>
            <a:endParaRPr lang="es-ES" dirty="0"/>
          </a:p>
        </p:txBody>
      </p:sp>
      <p:pic>
        <p:nvPicPr>
          <p:cNvPr id="7170"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89369" y="1127026"/>
            <a:ext cx="4439595" cy="573097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528964" y="1127026"/>
            <a:ext cx="4413672" cy="570957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6080693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7" name="6 Marcador de contenido"/>
          <p:cNvSpPr>
            <a:spLocks noGrp="1"/>
          </p:cNvSpPr>
          <p:nvPr>
            <p:ph idx="1"/>
          </p:nvPr>
        </p:nvSpPr>
        <p:spPr/>
        <p:txBody>
          <a:bodyPr/>
          <a:lstStyle/>
          <a:p>
            <a:endParaRPr lang="es-ES"/>
          </a:p>
        </p:txBody>
      </p:sp>
      <p:pic>
        <p:nvPicPr>
          <p:cNvPr id="8194"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07504" y="1196752"/>
            <a:ext cx="4392488" cy="56088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516760" y="1196751"/>
            <a:ext cx="4392487" cy="56088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6080693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7" name="6 Marcador de contenido"/>
          <p:cNvSpPr>
            <a:spLocks noGrp="1"/>
          </p:cNvSpPr>
          <p:nvPr>
            <p:ph idx="1"/>
          </p:nvPr>
        </p:nvSpPr>
        <p:spPr/>
        <p:txBody>
          <a:bodyPr/>
          <a:lstStyle/>
          <a:p>
            <a:endParaRPr lang="es-ES" dirty="0"/>
          </a:p>
        </p:txBody>
      </p:sp>
      <p:pic>
        <p:nvPicPr>
          <p:cNvPr id="9218"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179512" y="1278641"/>
            <a:ext cx="4352797" cy="557935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532309" y="1226506"/>
            <a:ext cx="4437484" cy="568362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6080693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7" name="6 Marcador de contenido"/>
          <p:cNvSpPr>
            <a:spLocks noGrp="1"/>
          </p:cNvSpPr>
          <p:nvPr>
            <p:ph idx="1"/>
          </p:nvPr>
        </p:nvSpPr>
        <p:spPr/>
        <p:txBody>
          <a:bodyPr/>
          <a:lstStyle/>
          <a:p>
            <a:endParaRPr lang="es-ES" dirty="0"/>
          </a:p>
        </p:txBody>
      </p:sp>
      <p:pic>
        <p:nvPicPr>
          <p:cNvPr id="10242"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323528" y="1124744"/>
            <a:ext cx="4389400" cy="56166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579599" y="1140769"/>
            <a:ext cx="4367716" cy="5600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4526648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7" name="6 Marcador de contenido"/>
          <p:cNvSpPr>
            <a:spLocks noGrp="1"/>
          </p:cNvSpPr>
          <p:nvPr>
            <p:ph idx="1"/>
          </p:nvPr>
        </p:nvSpPr>
        <p:spPr/>
        <p:txBody>
          <a:bodyPr/>
          <a:lstStyle/>
          <a:p>
            <a:endParaRPr lang="es-ES" dirty="0"/>
          </a:p>
        </p:txBody>
      </p:sp>
      <p:pic>
        <p:nvPicPr>
          <p:cNvPr id="11266"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251520" y="1052737"/>
            <a:ext cx="4463623" cy="56886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715143" y="1052736"/>
            <a:ext cx="4422797" cy="568863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4526648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
        <p:nvSpPr>
          <p:cNvPr id="7" name="6 Marcador de contenido"/>
          <p:cNvSpPr>
            <a:spLocks noGrp="1"/>
          </p:cNvSpPr>
          <p:nvPr>
            <p:ph idx="1"/>
          </p:nvPr>
        </p:nvSpPr>
        <p:spPr/>
        <p:txBody>
          <a:bodyPr/>
          <a:lstStyle/>
          <a:p>
            <a:endParaRPr lang="es-ES" dirty="0"/>
          </a:p>
        </p:txBody>
      </p:sp>
      <p:pic>
        <p:nvPicPr>
          <p:cNvPr id="12290" name="Picture 2"/>
          <p:cNvPicPr>
            <a:picLocks noChangeAspect="1" noChangeArrowheads="1"/>
          </p:cNvPicPr>
          <p:nvPr/>
        </p:nvPicPr>
        <p:blipFill>
          <a:blip r:embed="rId4" cstate="email">
            <a:extLst>
              <a:ext uri="{28A0092B-C50C-407E-A947-70E740481C1C}">
                <a14:useLocalDpi xmlns="" xmlns:a14="http://schemas.microsoft.com/office/drawing/2010/main" val="0"/>
              </a:ext>
            </a:extLst>
          </a:blip>
          <a:srcRect/>
          <a:stretch>
            <a:fillRect/>
          </a:stretch>
        </p:blipFill>
        <p:spPr bwMode="auto">
          <a:xfrm>
            <a:off x="323528" y="1196752"/>
            <a:ext cx="4392488" cy="560212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2291" name="Picture 3"/>
          <p:cNvPicPr>
            <a:picLocks noChangeAspect="1" noChangeArrowheads="1"/>
          </p:cNvPicPr>
          <p:nvPr/>
        </p:nvPicPr>
        <p:blipFill>
          <a:blip r:embed="rId5" cstate="email">
            <a:extLst>
              <a:ext uri="{28A0092B-C50C-407E-A947-70E740481C1C}">
                <a14:useLocalDpi xmlns="" xmlns:a14="http://schemas.microsoft.com/office/drawing/2010/main" val="0"/>
              </a:ext>
            </a:extLst>
          </a:blip>
          <a:srcRect/>
          <a:stretch>
            <a:fillRect/>
          </a:stretch>
        </p:blipFill>
        <p:spPr bwMode="auto">
          <a:xfrm>
            <a:off x="4708801" y="1201383"/>
            <a:ext cx="4349176" cy="559286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84526648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AA-PRIMARIO POA\AA POA\VARIOS USO RAPIDO\LOGOS POA JARDINERIA\LOGO POA.jpg"/>
          <p:cNvPicPr>
            <a:picLocks noChangeAspect="1" noChangeArrowheads="1"/>
          </p:cNvPicPr>
          <p:nvPr/>
        </p:nvPicPr>
        <p:blipFill>
          <a:blip r:embed="rId2" cstate="email">
            <a:clrChange>
              <a:clrFrom>
                <a:srgbClr val="FFFFFF"/>
              </a:clrFrom>
              <a:clrTo>
                <a:srgbClr val="FFFFFF">
                  <a:alpha val="0"/>
                </a:srgbClr>
              </a:clrTo>
            </a:clrChange>
            <a:extLst>
              <a:ext uri="{BEBA8EAE-BF5A-486C-A8C5-ECC9F3942E4B}">
                <a14:imgProps xmlns="" xmlns:a14="http://schemas.microsoft.com/office/drawing/2010/main">
                  <a14:imgLayer r:embed="rId3">
                    <a14:imgEffect>
                      <a14:saturation sat="0"/>
                    </a14:imgEffect>
                  </a14:imgLayer>
                </a14:imgProps>
              </a:ext>
              <a:ext uri="{28A0092B-C50C-407E-A947-70E740481C1C}">
                <a14:useLocalDpi xmlns="" xmlns:a14="http://schemas.microsoft.com/office/drawing/2010/main" val="0"/>
              </a:ext>
            </a:extLst>
          </a:blip>
          <a:srcRect/>
          <a:stretch>
            <a:fillRect/>
          </a:stretch>
        </p:blipFill>
        <p:spPr bwMode="auto">
          <a:xfrm>
            <a:off x="323528" y="260648"/>
            <a:ext cx="1080120" cy="660018"/>
          </a:xfrm>
          <a:prstGeom prst="rect">
            <a:avLst/>
          </a:prstGeom>
          <a:noFill/>
          <a:extLst>
            <a:ext uri="{909E8E84-426E-40DD-AFC4-6F175D3DCCD1}">
              <a14:hiddenFill xmlns="" xmlns:a14="http://schemas.microsoft.com/office/drawing/2010/main">
                <a:solidFill>
                  <a:srgbClr val="FFFFFF"/>
                </a:solidFill>
              </a14:hiddenFill>
            </a:ext>
          </a:extLst>
        </p:spPr>
      </p:pic>
      <p:cxnSp>
        <p:nvCxnSpPr>
          <p:cNvPr id="5" name="4 Conector recto"/>
          <p:cNvCxnSpPr/>
          <p:nvPr/>
        </p:nvCxnSpPr>
        <p:spPr>
          <a:xfrm>
            <a:off x="323528" y="1052736"/>
            <a:ext cx="8352928" cy="0"/>
          </a:xfrm>
          <a:prstGeom prst="line">
            <a:avLst/>
          </a:prstGeom>
          <a:scene3d>
            <a:camera prst="orthographicFront"/>
            <a:lightRig rig="threePt" dir="t"/>
          </a:scene3d>
          <a:sp3d>
            <a:bevelT/>
          </a:sp3d>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 xmlns:p14="http://schemas.microsoft.com/office/powerpoint/2010/main" val="3845266481"/>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B146521249509242A23F7019C85CBDCF" ma:contentTypeVersion="0" ma:contentTypeDescription="Crear nuevo documento." ma:contentTypeScope="" ma:versionID="85f262c925dd4784b1620a352c69f87d">
  <xsd:schema xmlns:xsd="http://www.w3.org/2001/XMLSchema" xmlns:p="http://schemas.microsoft.com/office/2006/metadata/properties" targetNamespace="http://schemas.microsoft.com/office/2006/metadata/properties" ma:root="true" ma:fieldsID="b004d877ca112f136821ba8115f64728">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ma:readOnly="true"/>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A1DFDC9E-DE11-4126-9658-C4999682D908}"/>
</file>

<file path=customXml/itemProps2.xml><?xml version="1.0" encoding="utf-8"?>
<ds:datastoreItem xmlns:ds="http://schemas.openxmlformats.org/officeDocument/2006/customXml" ds:itemID="{A77DE1FC-A199-4791-B99C-D6B07BD8AE7F}"/>
</file>

<file path=customXml/itemProps3.xml><?xml version="1.0" encoding="utf-8"?>
<ds:datastoreItem xmlns:ds="http://schemas.openxmlformats.org/officeDocument/2006/customXml" ds:itemID="{2D6E67B2-1B41-441B-B808-843EEB2A3637}"/>
</file>

<file path=docProps/app.xml><?xml version="1.0" encoding="utf-8"?>
<Properties xmlns="http://schemas.openxmlformats.org/officeDocument/2006/extended-properties" xmlns:vt="http://schemas.openxmlformats.org/officeDocument/2006/docPropsVTypes">
  <TotalTime>3636</TotalTime>
  <Words>1914</Words>
  <Application>Microsoft Office PowerPoint</Application>
  <PresentationFormat>Presentación en pantalla (4:3)</PresentationFormat>
  <Paragraphs>267</Paragraphs>
  <Slides>57</Slides>
  <Notes>0</Notes>
  <HiddenSlides>0</HiddenSlides>
  <MMClips>0</MMClips>
  <ScaleCrop>false</ScaleCrop>
  <HeadingPairs>
    <vt:vector size="4" baseType="variant">
      <vt:variant>
        <vt:lpstr>Tema</vt:lpstr>
      </vt:variant>
      <vt:variant>
        <vt:i4>1</vt:i4>
      </vt:variant>
      <vt:variant>
        <vt:lpstr>Títulos de diapositiva</vt:lpstr>
      </vt:variant>
      <vt:variant>
        <vt:i4>57</vt:i4>
      </vt:variant>
    </vt:vector>
  </HeadingPairs>
  <TitlesOfParts>
    <vt:vector size="58"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Diapositiva 39</vt:lpstr>
      <vt:lpstr>Diapositiva 40</vt:lpstr>
      <vt:lpstr>Diapositiva 41</vt:lpstr>
      <vt:lpstr>Diapositiva 42</vt:lpstr>
      <vt:lpstr>Diapositiva 43</vt:lpstr>
      <vt:lpstr>Diapositiva 44</vt:lpstr>
      <vt:lpstr>Diapositiva 45</vt:lpstr>
      <vt:lpstr>Diapositiva 46</vt:lpstr>
      <vt:lpstr>Diapositiva 47</vt:lpstr>
      <vt:lpstr>Diapositiva 48</vt:lpstr>
      <vt:lpstr>Diapositiva 49</vt:lpstr>
      <vt:lpstr>Diapositiva 50</vt:lpstr>
      <vt:lpstr>Diapositiva 51</vt:lpstr>
      <vt:lpstr>Diapositiva 52</vt:lpstr>
      <vt:lpstr>Diapositiva 53</vt:lpstr>
      <vt:lpstr>Diapositiva 54</vt:lpstr>
      <vt:lpstr>Diapositiva 55</vt:lpstr>
      <vt:lpstr>Diapositiva 56</vt:lpstr>
      <vt:lpstr>Diapositiva 57</vt:lpstr>
    </vt:vector>
  </TitlesOfParts>
  <Company>trabajo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Poa Jrdineria</dc:creator>
  <cp:lastModifiedBy>General</cp:lastModifiedBy>
  <cp:revision>153</cp:revision>
  <cp:lastPrinted>2014-03-07T15:58:48Z</cp:lastPrinted>
  <dcterms:created xsi:type="dcterms:W3CDTF">2014-01-20T08:20:46Z</dcterms:created>
  <dcterms:modified xsi:type="dcterms:W3CDTF">2014-03-10T14:10:24Z</dcterms:modified>
</cp:coreProperties>
</file>