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10B71FA9-7053-4EDB-8EA8-A5C5C1E58769}" type="datetimeFigureOut">
              <a:t>06/10/2026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C4D1D436-6746-49BC-B388-E4DD39C0ABB3}" type="slidenum">
              <a:t>‹#›</a:t>
            </a:fld>
            <a:endParaRPr lang="en-US"/>
          </a:p>
        </p:txBody>
      </p:sp>
    </p:spTree>
    <p:extLst>
      <p:ext uri="{BB962C8B-B14F-4D97-AF65-F5344CB8AC3E}">
        <p14:creationId xmlns:p14="http://schemas.microsoft.com/office/powerpoint/2010/main" val="3183845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13.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7.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3.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000"/>
          </a:solidFill>
          <a:ln/>
        </p:spPr>
        <p:txBody>
          <a:bodyPr/>
          <a:lstStyle/>
          <a:p>
            <a:endParaRPr lang="es-ES"/>
          </a:p>
        </p:txBody>
      </p:sp>
      <p:pic>
        <p:nvPicPr>
          <p:cNvPr id="3" name="Image 0" descr="img/fd66a5ea1e_bg_1600x900.jpg"/>
          <p:cNvPicPr>
            <a:picLocks noChangeAspect="1"/>
          </p:cNvPicPr>
          <p:nvPr/>
        </p:nvPicPr>
        <p:blipFill>
          <a:blip r:embed="rId3"/>
          <a:stretch>
            <a:fillRect/>
          </a:stretch>
        </p:blipFill>
        <p:spPr>
          <a:xfrm>
            <a:off x="0" y="0"/>
            <a:ext cx="12192000" cy="6858000"/>
          </a:xfrm>
          <a:prstGeom prst="rect">
            <a:avLst/>
          </a:prstGeom>
        </p:spPr>
      </p:pic>
      <p:sp>
        <p:nvSpPr>
          <p:cNvPr id="4" name="Shape 1"/>
          <p:cNvSpPr/>
          <p:nvPr/>
        </p:nvSpPr>
        <p:spPr>
          <a:xfrm>
            <a:off x="0" y="0"/>
            <a:ext cx="5433060" cy="6858000"/>
          </a:xfrm>
          <a:custGeom>
            <a:avLst/>
            <a:gdLst/>
            <a:ahLst/>
            <a:cxnLst/>
            <a:rect l="l" t="t" r="r" b="b"/>
            <a:pathLst>
              <a:path w="5433060" h="6858000">
                <a:moveTo>
                  <a:pt x="0" y="1577340"/>
                </a:moveTo>
                <a:lnTo>
                  <a:pt x="5433060" y="788670"/>
                </a:lnTo>
                <a:lnTo>
                  <a:pt x="5433060" y="4389120"/>
                </a:lnTo>
                <a:lnTo>
                  <a:pt x="0" y="4389120"/>
                </a:lnTo>
                <a:close/>
              </a:path>
            </a:pathLst>
          </a:custGeom>
          <a:solidFill>
            <a:srgbClr val="FFE600"/>
          </a:solidFill>
          <a:ln/>
        </p:spPr>
        <p:txBody>
          <a:bodyPr/>
          <a:lstStyle/>
          <a:p>
            <a:endParaRPr lang="es-ES"/>
          </a:p>
        </p:txBody>
      </p:sp>
      <p:sp>
        <p:nvSpPr>
          <p:cNvPr id="5" name="Text 2"/>
          <p:cNvSpPr/>
          <p:nvPr/>
        </p:nvSpPr>
        <p:spPr>
          <a:xfrm>
            <a:off x="655320" y="1905000"/>
            <a:ext cx="4579620" cy="652939"/>
          </a:xfrm>
          <a:prstGeom prst="rect">
            <a:avLst/>
          </a:prstGeom>
          <a:noFill/>
          <a:ln/>
        </p:spPr>
        <p:txBody>
          <a:bodyPr wrap="square" lIns="0" tIns="0" rIns="0" bIns="0" rtlCol="0" anchor="t"/>
          <a:lstStyle/>
          <a:p>
            <a:pPr marL="0" indent="0" algn="l">
              <a:lnSpc>
                <a:spcPts val="2622"/>
              </a:lnSpc>
              <a:buNone/>
            </a:pPr>
            <a:r>
              <a:rPr lang="en-US" sz="2280" b="1" dirty="0">
                <a:solidFill>
                  <a:srgbClr val="2E2E38"/>
                </a:solidFill>
                <a:latin typeface="Arial" pitchFamily="34" charset="0"/>
                <a:ea typeface="Arial" pitchFamily="34" charset="-122"/>
                <a:cs typeface="Arial" pitchFamily="34" charset="-120"/>
              </a:rPr>
              <a:t>ASOCIACIÓN ESPAÑOLA DE CAMPOS DE GOLF (AECG)</a:t>
            </a:r>
            <a:endParaRPr lang="en-US" sz="2280" dirty="0"/>
          </a:p>
        </p:txBody>
      </p:sp>
      <p:sp>
        <p:nvSpPr>
          <p:cNvPr id="6" name="Text 3"/>
          <p:cNvSpPr/>
          <p:nvPr/>
        </p:nvSpPr>
        <p:spPr>
          <a:xfrm>
            <a:off x="655320" y="2739962"/>
            <a:ext cx="4579620" cy="443389"/>
          </a:xfrm>
          <a:prstGeom prst="rect">
            <a:avLst/>
          </a:prstGeom>
          <a:noFill/>
          <a:ln/>
        </p:spPr>
        <p:txBody>
          <a:bodyPr wrap="square" lIns="0" tIns="0" rIns="0" bIns="0" rtlCol="0" anchor="t"/>
          <a:lstStyle/>
          <a:p>
            <a:pPr marL="0" indent="0" algn="l">
              <a:lnSpc>
                <a:spcPts val="1872"/>
              </a:lnSpc>
              <a:buNone/>
            </a:pPr>
            <a:r>
              <a:rPr lang="en-US" sz="1440" dirty="0">
                <a:solidFill>
                  <a:srgbClr val="2E2E38"/>
                </a:solidFill>
                <a:latin typeface="Arial" pitchFamily="34" charset="0"/>
                <a:ea typeface="Arial" pitchFamily="34" charset="-122"/>
                <a:cs typeface="Arial" pitchFamily="34" charset="-120"/>
              </a:rPr>
              <a:t>Propuesta para la aplicación del tipo reducido del IVA al golf y a la actividad deportiva en general</a:t>
            </a:r>
            <a:endParaRPr lang="en-US" sz="1440" dirty="0"/>
          </a:p>
        </p:txBody>
      </p:sp>
      <p:sp>
        <p:nvSpPr>
          <p:cNvPr id="7" name="Shape 4"/>
          <p:cNvSpPr/>
          <p:nvPr/>
        </p:nvSpPr>
        <p:spPr>
          <a:xfrm>
            <a:off x="9059228" y="967740"/>
            <a:ext cx="1127760" cy="1127760"/>
          </a:xfrm>
          <a:prstGeom prst="roundRect">
            <a:avLst>
              <a:gd name="adj" fmla="val 33784"/>
            </a:avLst>
          </a:prstGeom>
          <a:solidFill>
            <a:srgbClr val="FFFFFF"/>
          </a:solidFill>
          <a:ln/>
        </p:spPr>
        <p:txBody>
          <a:bodyPr/>
          <a:lstStyle/>
          <a:p>
            <a:endParaRPr lang="es-ES"/>
          </a:p>
        </p:txBody>
      </p:sp>
      <p:pic>
        <p:nvPicPr>
          <p:cNvPr id="8" name="Image 1" descr="img/5b166df1cd.png"/>
          <p:cNvPicPr>
            <a:picLocks noChangeAspect="1"/>
          </p:cNvPicPr>
          <p:nvPr/>
        </p:nvPicPr>
        <p:blipFill>
          <a:blip r:embed="rId4"/>
          <a:stretch>
            <a:fillRect/>
          </a:stretch>
        </p:blipFill>
        <p:spPr>
          <a:xfrm>
            <a:off x="9082088" y="1004649"/>
            <a:ext cx="1082040" cy="1053941"/>
          </a:xfrm>
          <a:prstGeom prst="ellipse">
            <a:avLst/>
          </a:prstGeom>
        </p:spPr>
      </p:pic>
      <p:pic>
        <p:nvPicPr>
          <p:cNvPr id="9" name="Image 2" descr="img/ed7d3e4db2.png"/>
          <p:cNvPicPr>
            <a:picLocks noChangeAspect="1"/>
          </p:cNvPicPr>
          <p:nvPr/>
        </p:nvPicPr>
        <p:blipFill>
          <a:blip r:embed="rId5"/>
          <a:stretch>
            <a:fillRect/>
          </a:stretch>
        </p:blipFill>
        <p:spPr>
          <a:xfrm>
            <a:off x="10385108" y="899160"/>
            <a:ext cx="1166813" cy="1264920"/>
          </a:xfrm>
          <a:prstGeom prst="rect">
            <a:avLst/>
          </a:prstGeom>
        </p:spPr>
      </p:pic>
      <p:pic>
        <p:nvPicPr>
          <p:cNvPr id="10" name="Image 3" descr="img/8b0c897723.png"/>
          <p:cNvPicPr>
            <a:picLocks noChangeAspect="1"/>
          </p:cNvPicPr>
          <p:nvPr/>
        </p:nvPicPr>
        <p:blipFill>
          <a:blip r:embed="rId6"/>
          <a:stretch>
            <a:fillRect/>
          </a:stretch>
        </p:blipFill>
        <p:spPr>
          <a:xfrm>
            <a:off x="10899100" y="5364480"/>
            <a:ext cx="866180" cy="1143000"/>
          </a:xfrm>
          <a:prstGeom prst="rect">
            <a:avLst/>
          </a:prstGeom>
        </p:spPr>
      </p:pic>
      <p:sp>
        <p:nvSpPr>
          <p:cNvPr id="11" name="Shape 5"/>
          <p:cNvSpPr/>
          <p:nvPr/>
        </p:nvSpPr>
        <p:spPr>
          <a:xfrm>
            <a:off x="0" y="5745599"/>
            <a:ext cx="5933123" cy="655201"/>
          </a:xfrm>
          <a:prstGeom prst="rect">
            <a:avLst/>
          </a:prstGeom>
          <a:solidFill>
            <a:srgbClr val="2E2E38">
              <a:alpha val="88000"/>
            </a:srgbClr>
          </a:solidFill>
          <a:ln/>
        </p:spPr>
        <p:txBody>
          <a:bodyPr/>
          <a:lstStyle/>
          <a:p>
            <a:endParaRPr lang="es-ES"/>
          </a:p>
        </p:txBody>
      </p:sp>
      <p:sp>
        <p:nvSpPr>
          <p:cNvPr id="12" name="Text 6"/>
          <p:cNvSpPr/>
          <p:nvPr/>
        </p:nvSpPr>
        <p:spPr>
          <a:xfrm>
            <a:off x="407886" y="5849508"/>
            <a:ext cx="5357291" cy="391954"/>
          </a:xfrm>
          <a:prstGeom prst="rect">
            <a:avLst/>
          </a:prstGeom>
          <a:noFill/>
          <a:ln/>
        </p:spPr>
        <p:txBody>
          <a:bodyPr wrap="square" lIns="0" tIns="0" rIns="0" bIns="0" rtlCol="0" anchor="t"/>
          <a:lstStyle/>
          <a:p>
            <a:pPr marL="0" indent="0" algn="l">
              <a:lnSpc>
                <a:spcPts val="1653"/>
              </a:lnSpc>
              <a:buNone/>
            </a:pPr>
            <a:r>
              <a:rPr lang="en-US" sz="1260" b="1" dirty="0">
                <a:solidFill>
                  <a:srgbClr val="FFE600"/>
                </a:solidFill>
                <a:latin typeface="Arial" pitchFamily="34" charset="0"/>
                <a:ea typeface="Arial" pitchFamily="34" charset="-122"/>
                <a:cs typeface="Arial" pitchFamily="34" charset="-120"/>
              </a:rPr>
              <a:t>Alberto García Valera</a:t>
            </a:r>
            <a:endParaRPr lang="en-US" sz="1260" dirty="0"/>
          </a:p>
          <a:p>
            <a:pPr marL="0" indent="0" algn="l">
              <a:lnSpc>
                <a:spcPts val="1653"/>
              </a:lnSpc>
              <a:buNone/>
            </a:pPr>
            <a:r>
              <a:rPr lang="en-US" sz="1140" dirty="0">
                <a:solidFill>
                  <a:srgbClr val="FFFFFF"/>
                </a:solidFill>
                <a:latin typeface="Arial" pitchFamily="34" charset="0"/>
                <a:ea typeface="Arial" pitchFamily="34" charset="-122"/>
                <a:cs typeface="Arial" pitchFamily="34" charset="-120"/>
              </a:rPr>
              <a:t>EY Abogados, Socio responsable de Tax Policy · Madrid, 9 de octubre de 2026</a:t>
            </a:r>
            <a:endParaRPr lang="en-US" sz="126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s-ES"/>
          </a:p>
        </p:txBody>
      </p:sp>
      <p:sp>
        <p:nvSpPr>
          <p:cNvPr id="3" name="Text 1"/>
          <p:cNvSpPr/>
          <p:nvPr/>
        </p:nvSpPr>
        <p:spPr>
          <a:xfrm>
            <a:off x="609600" y="396240"/>
            <a:ext cx="1745480" cy="144780"/>
          </a:xfrm>
          <a:prstGeom prst="rect">
            <a:avLst/>
          </a:prstGeom>
          <a:noFill/>
          <a:ln/>
        </p:spPr>
        <p:txBody>
          <a:bodyPr wrap="none" lIns="0" tIns="0" rIns="0" bIns="0" rtlCol="0" anchor="t"/>
          <a:lstStyle/>
          <a:p>
            <a:pPr marL="0" indent="0" algn="l">
              <a:lnSpc>
                <a:spcPts val="1173"/>
              </a:lnSpc>
              <a:buNone/>
            </a:pPr>
            <a:r>
              <a:rPr lang="en-US" sz="1020" b="1" kern="0" spc="122" dirty="0">
                <a:solidFill>
                  <a:srgbClr val="747480"/>
                </a:solidFill>
                <a:latin typeface="Arial" pitchFamily="34" charset="0"/>
                <a:ea typeface="Arial" pitchFamily="34" charset="-122"/>
                <a:cs typeface="Arial" pitchFamily="34" charset="-120"/>
              </a:rPr>
              <a:t>PUNTO DE PARTIDA</a:t>
            </a:r>
            <a:endParaRPr lang="en-US" sz="1020" dirty="0"/>
          </a:p>
        </p:txBody>
      </p:sp>
      <p:sp>
        <p:nvSpPr>
          <p:cNvPr id="4" name="Shape 2"/>
          <p:cNvSpPr/>
          <p:nvPr/>
        </p:nvSpPr>
        <p:spPr>
          <a:xfrm>
            <a:off x="609600" y="856336"/>
            <a:ext cx="5277207" cy="141884"/>
          </a:xfrm>
          <a:prstGeom prst="rect">
            <a:avLst/>
          </a:prstGeom>
          <a:solidFill>
            <a:srgbClr val="FFE600"/>
          </a:solidFill>
          <a:ln/>
        </p:spPr>
        <p:txBody>
          <a:bodyPr/>
          <a:lstStyle/>
          <a:p>
            <a:endParaRPr lang="es-ES"/>
          </a:p>
        </p:txBody>
      </p:sp>
      <p:sp>
        <p:nvSpPr>
          <p:cNvPr id="5" name="Text 3"/>
          <p:cNvSpPr/>
          <p:nvPr/>
        </p:nvSpPr>
        <p:spPr>
          <a:xfrm>
            <a:off x="609600" y="629869"/>
            <a:ext cx="11511707" cy="373380"/>
          </a:xfrm>
          <a:prstGeom prst="rect">
            <a:avLst/>
          </a:prstGeom>
          <a:noFill/>
          <a:ln/>
        </p:spPr>
        <p:txBody>
          <a:bodyPr wrap="none" lIns="0" tIns="0" rIns="0" bIns="0" rtlCol="0" anchor="t"/>
          <a:lstStyle/>
          <a:p>
            <a:pPr marL="0" indent="0" algn="l">
              <a:lnSpc>
                <a:spcPts val="2957"/>
              </a:lnSpc>
              <a:buNone/>
            </a:pPr>
            <a:r>
              <a:rPr lang="en-US" sz="2640" b="1" dirty="0">
                <a:solidFill>
                  <a:srgbClr val="2E2E38"/>
                </a:solidFill>
                <a:latin typeface="Arial" pitchFamily="34" charset="0"/>
                <a:ea typeface="Arial" pitchFamily="34" charset="-122"/>
                <a:cs typeface="Arial" pitchFamily="34" charset="-120"/>
              </a:rPr>
              <a:t>Reinstauración del tipo reducido de IVA a la práctica deportiva</a:t>
            </a:r>
            <a:endParaRPr lang="en-US" sz="2640" dirty="0"/>
          </a:p>
        </p:txBody>
      </p:sp>
      <p:sp>
        <p:nvSpPr>
          <p:cNvPr id="6" name="Shape 4"/>
          <p:cNvSpPr/>
          <p:nvPr/>
        </p:nvSpPr>
        <p:spPr>
          <a:xfrm>
            <a:off x="609600" y="1167884"/>
            <a:ext cx="10972800" cy="15240"/>
          </a:xfrm>
          <a:prstGeom prst="rect">
            <a:avLst/>
          </a:prstGeom>
          <a:solidFill>
            <a:srgbClr val="FFE600"/>
          </a:solidFill>
          <a:ln/>
        </p:spPr>
        <p:txBody>
          <a:bodyPr/>
          <a:lstStyle/>
          <a:p>
            <a:endParaRPr lang="es-ES"/>
          </a:p>
        </p:txBody>
      </p:sp>
      <p:sp>
        <p:nvSpPr>
          <p:cNvPr id="7" name="Shape 5"/>
          <p:cNvSpPr/>
          <p:nvPr/>
        </p:nvSpPr>
        <p:spPr>
          <a:xfrm>
            <a:off x="609600" y="2202180"/>
            <a:ext cx="10972800" cy="30480"/>
          </a:xfrm>
          <a:prstGeom prst="rect">
            <a:avLst/>
          </a:prstGeom>
          <a:solidFill>
            <a:srgbClr val="D6D6DC"/>
          </a:solidFill>
          <a:ln/>
        </p:spPr>
        <p:txBody>
          <a:bodyPr/>
          <a:lstStyle/>
          <a:p>
            <a:endParaRPr lang="es-ES"/>
          </a:p>
        </p:txBody>
      </p:sp>
      <p:sp>
        <p:nvSpPr>
          <p:cNvPr id="8" name="Text 6"/>
          <p:cNvSpPr/>
          <p:nvPr/>
        </p:nvSpPr>
        <p:spPr>
          <a:xfrm>
            <a:off x="609600" y="1897380"/>
            <a:ext cx="888087" cy="129540"/>
          </a:xfrm>
          <a:prstGeom prst="rect">
            <a:avLst/>
          </a:prstGeom>
          <a:noFill/>
          <a:ln/>
        </p:spPr>
        <p:txBody>
          <a:bodyPr wrap="none" lIns="0" tIns="0" rIns="0" bIns="0" rtlCol="0" anchor="t"/>
          <a:lstStyle/>
          <a:p>
            <a:pPr marL="0" indent="0" algn="l">
              <a:lnSpc>
                <a:spcPts val="1035"/>
              </a:lnSpc>
              <a:buNone/>
            </a:pPr>
            <a:r>
              <a:rPr lang="en-US" sz="900" b="1" kern="0" spc="54" dirty="0">
                <a:solidFill>
                  <a:srgbClr val="747480"/>
                </a:solidFill>
                <a:latin typeface="Arial" pitchFamily="34" charset="0"/>
                <a:ea typeface="Arial" pitchFamily="34" charset="-122"/>
                <a:cs typeface="Arial" pitchFamily="34" charset="-120"/>
              </a:rPr>
              <a:t>HASTA 2012</a:t>
            </a:r>
            <a:endParaRPr lang="en-US" sz="900" dirty="0"/>
          </a:p>
        </p:txBody>
      </p:sp>
      <p:sp>
        <p:nvSpPr>
          <p:cNvPr id="9" name="Text 7"/>
          <p:cNvSpPr/>
          <p:nvPr/>
        </p:nvSpPr>
        <p:spPr>
          <a:xfrm>
            <a:off x="609600" y="2495169"/>
            <a:ext cx="756404" cy="396240"/>
          </a:xfrm>
          <a:prstGeom prst="rect">
            <a:avLst/>
          </a:prstGeom>
          <a:noFill/>
          <a:ln/>
        </p:spPr>
        <p:txBody>
          <a:bodyPr wrap="none" lIns="0" tIns="0" rIns="0" bIns="0" rtlCol="0" anchor="t"/>
          <a:lstStyle/>
          <a:p>
            <a:pPr marL="0" indent="0" algn="l">
              <a:lnSpc>
                <a:spcPts val="2760"/>
              </a:lnSpc>
              <a:buNone/>
            </a:pPr>
            <a:r>
              <a:rPr lang="en-US" sz="2760" b="1" dirty="0">
                <a:solidFill>
                  <a:srgbClr val="2E2E38"/>
                </a:solidFill>
                <a:latin typeface="Arial" pitchFamily="34" charset="0"/>
                <a:ea typeface="Arial" pitchFamily="34" charset="-122"/>
                <a:cs typeface="Arial" pitchFamily="34" charset="-120"/>
              </a:rPr>
              <a:t>8 %</a:t>
            </a:r>
            <a:endParaRPr lang="en-US" sz="2760" dirty="0"/>
          </a:p>
        </p:txBody>
      </p:sp>
      <p:sp>
        <p:nvSpPr>
          <p:cNvPr id="10" name="Text 8"/>
          <p:cNvSpPr/>
          <p:nvPr/>
        </p:nvSpPr>
        <p:spPr>
          <a:xfrm>
            <a:off x="609600" y="2897886"/>
            <a:ext cx="2095500" cy="319564"/>
          </a:xfrm>
          <a:prstGeom prst="rect">
            <a:avLst/>
          </a:prstGeom>
          <a:noFill/>
          <a:ln/>
        </p:spPr>
        <p:txBody>
          <a:bodyPr wrap="square" lIns="0" tIns="0" rIns="0" bIns="0" rtlCol="0" anchor="t"/>
          <a:lstStyle/>
          <a:p>
            <a:pPr marL="0" indent="0" algn="l">
              <a:lnSpc>
                <a:spcPts val="1377"/>
              </a:lnSpc>
              <a:buNone/>
            </a:pPr>
            <a:r>
              <a:rPr lang="en-US" sz="1020" dirty="0">
                <a:solidFill>
                  <a:srgbClr val="2E2E38"/>
                </a:solidFill>
                <a:latin typeface="Arial" pitchFamily="34" charset="0"/>
                <a:ea typeface="Arial" pitchFamily="34" charset="-122"/>
                <a:cs typeface="Arial" pitchFamily="34" charset="-120"/>
              </a:rPr>
              <a:t>Tipo reducido para los servicios deportivos.</a:t>
            </a:r>
            <a:endParaRPr lang="en-US" sz="1020" dirty="0"/>
          </a:p>
        </p:txBody>
      </p:sp>
      <p:sp>
        <p:nvSpPr>
          <p:cNvPr id="11" name="Text 9"/>
          <p:cNvSpPr/>
          <p:nvPr/>
        </p:nvSpPr>
        <p:spPr>
          <a:xfrm>
            <a:off x="2831544" y="1897380"/>
            <a:ext cx="664845" cy="129540"/>
          </a:xfrm>
          <a:prstGeom prst="rect">
            <a:avLst/>
          </a:prstGeom>
          <a:noFill/>
          <a:ln/>
        </p:spPr>
        <p:txBody>
          <a:bodyPr wrap="none" lIns="0" tIns="0" rIns="0" bIns="0" rtlCol="0" anchor="t"/>
          <a:lstStyle/>
          <a:p>
            <a:pPr marL="0" indent="0" algn="l">
              <a:lnSpc>
                <a:spcPts val="1035"/>
              </a:lnSpc>
              <a:buNone/>
            </a:pPr>
            <a:r>
              <a:rPr lang="en-US" sz="900" b="1" kern="0" spc="54" dirty="0">
                <a:solidFill>
                  <a:srgbClr val="747480"/>
                </a:solidFill>
                <a:latin typeface="Arial" pitchFamily="34" charset="0"/>
                <a:ea typeface="Arial" pitchFamily="34" charset="-122"/>
                <a:cs typeface="Arial" pitchFamily="34" charset="-120"/>
              </a:rPr>
              <a:t>1-9-2012</a:t>
            </a:r>
            <a:endParaRPr lang="en-US" sz="900" dirty="0"/>
          </a:p>
        </p:txBody>
      </p:sp>
      <p:sp>
        <p:nvSpPr>
          <p:cNvPr id="12" name="Text 10"/>
          <p:cNvSpPr/>
          <p:nvPr/>
        </p:nvSpPr>
        <p:spPr>
          <a:xfrm>
            <a:off x="2831544" y="2495169"/>
            <a:ext cx="951428" cy="396240"/>
          </a:xfrm>
          <a:prstGeom prst="rect">
            <a:avLst/>
          </a:prstGeom>
          <a:noFill/>
          <a:ln/>
        </p:spPr>
        <p:txBody>
          <a:bodyPr wrap="none" lIns="0" tIns="0" rIns="0" bIns="0" rtlCol="0" anchor="t"/>
          <a:lstStyle/>
          <a:p>
            <a:pPr marL="0" indent="0" algn="l">
              <a:lnSpc>
                <a:spcPts val="2760"/>
              </a:lnSpc>
              <a:buNone/>
            </a:pPr>
            <a:r>
              <a:rPr lang="en-US" sz="2760" b="1" dirty="0">
                <a:solidFill>
                  <a:srgbClr val="2E2E38"/>
                </a:solidFill>
                <a:latin typeface="Arial" pitchFamily="34" charset="0"/>
                <a:ea typeface="Arial" pitchFamily="34" charset="-122"/>
                <a:cs typeface="Arial" pitchFamily="34" charset="-120"/>
              </a:rPr>
              <a:t>21 %</a:t>
            </a:r>
            <a:endParaRPr lang="en-US" sz="2760" dirty="0"/>
          </a:p>
        </p:txBody>
      </p:sp>
      <p:sp>
        <p:nvSpPr>
          <p:cNvPr id="13" name="Text 11"/>
          <p:cNvSpPr/>
          <p:nvPr/>
        </p:nvSpPr>
        <p:spPr>
          <a:xfrm>
            <a:off x="2831544" y="2897886"/>
            <a:ext cx="2095500" cy="319564"/>
          </a:xfrm>
          <a:prstGeom prst="rect">
            <a:avLst/>
          </a:prstGeom>
          <a:noFill/>
          <a:ln/>
        </p:spPr>
        <p:txBody>
          <a:bodyPr wrap="square" lIns="0" tIns="0" rIns="0" bIns="0" rtlCol="0" anchor="t"/>
          <a:lstStyle/>
          <a:p>
            <a:pPr marL="0" indent="0" algn="l">
              <a:lnSpc>
                <a:spcPts val="1377"/>
              </a:lnSpc>
              <a:buNone/>
            </a:pPr>
            <a:r>
              <a:rPr lang="en-US" sz="1020" dirty="0">
                <a:solidFill>
                  <a:srgbClr val="2E2E38"/>
                </a:solidFill>
                <a:latin typeface="Arial" pitchFamily="34" charset="0"/>
                <a:ea typeface="Arial" pitchFamily="34" charset="-122"/>
                <a:cs typeface="Arial" pitchFamily="34" charset="-120"/>
              </a:rPr>
              <a:t>Tipo general (Real Decreto-ley 20/2012).</a:t>
            </a:r>
            <a:endParaRPr lang="en-US" sz="1020" dirty="0"/>
          </a:p>
        </p:txBody>
      </p:sp>
      <p:sp>
        <p:nvSpPr>
          <p:cNvPr id="14" name="Text 12"/>
          <p:cNvSpPr/>
          <p:nvPr/>
        </p:nvSpPr>
        <p:spPr>
          <a:xfrm>
            <a:off x="2831544" y="3313367"/>
            <a:ext cx="2095500" cy="260509"/>
          </a:xfrm>
          <a:prstGeom prst="rect">
            <a:avLst/>
          </a:prstGeom>
          <a:noFill/>
          <a:ln/>
        </p:spPr>
        <p:txBody>
          <a:bodyPr wrap="square" lIns="0" tIns="0" rIns="0" bIns="0" rtlCol="0" anchor="t"/>
          <a:lstStyle/>
          <a:p>
            <a:pPr marL="0" indent="0" algn="l">
              <a:lnSpc>
                <a:spcPts val="1092"/>
              </a:lnSpc>
              <a:buNone/>
            </a:pPr>
            <a:r>
              <a:rPr lang="en-US" sz="840" b="1" dirty="0">
                <a:solidFill>
                  <a:srgbClr val="C8102E"/>
                </a:solidFill>
                <a:latin typeface="Arial" pitchFamily="34" charset="0"/>
                <a:ea typeface="Arial" pitchFamily="34" charset="-122"/>
                <a:cs typeface="Arial" pitchFamily="34" charset="-120"/>
              </a:rPr>
              <a:t>Golf: −3 % de negocio en 2013 y crecimiento cero en 2013-2014.</a:t>
            </a:r>
            <a:endParaRPr lang="en-US" sz="840" dirty="0"/>
          </a:p>
        </p:txBody>
      </p:sp>
      <p:sp>
        <p:nvSpPr>
          <p:cNvPr id="15" name="Text 13"/>
          <p:cNvSpPr/>
          <p:nvPr/>
        </p:nvSpPr>
        <p:spPr>
          <a:xfrm>
            <a:off x="5053489" y="1897380"/>
            <a:ext cx="434221" cy="129540"/>
          </a:xfrm>
          <a:prstGeom prst="rect">
            <a:avLst/>
          </a:prstGeom>
          <a:noFill/>
          <a:ln/>
        </p:spPr>
        <p:txBody>
          <a:bodyPr wrap="none" lIns="0" tIns="0" rIns="0" bIns="0" rtlCol="0" anchor="t"/>
          <a:lstStyle/>
          <a:p>
            <a:pPr marL="0" indent="0" algn="l">
              <a:lnSpc>
                <a:spcPts val="1035"/>
              </a:lnSpc>
              <a:buNone/>
            </a:pPr>
            <a:r>
              <a:rPr lang="en-US" sz="900" b="1" kern="0" spc="54" dirty="0">
                <a:solidFill>
                  <a:srgbClr val="747480"/>
                </a:solidFill>
                <a:latin typeface="Arial" pitchFamily="34" charset="0"/>
                <a:ea typeface="Arial" pitchFamily="34" charset="-122"/>
                <a:cs typeface="Arial" pitchFamily="34" charset="-120"/>
              </a:rPr>
              <a:t>2021</a:t>
            </a:r>
            <a:endParaRPr lang="en-US" sz="900" dirty="0"/>
          </a:p>
        </p:txBody>
      </p:sp>
      <p:sp>
        <p:nvSpPr>
          <p:cNvPr id="16" name="Text 14"/>
          <p:cNvSpPr/>
          <p:nvPr/>
        </p:nvSpPr>
        <p:spPr>
          <a:xfrm>
            <a:off x="5053489" y="2493645"/>
            <a:ext cx="1080135" cy="251460"/>
          </a:xfrm>
          <a:prstGeom prst="rect">
            <a:avLst/>
          </a:prstGeom>
          <a:noFill/>
          <a:ln/>
        </p:spPr>
        <p:txBody>
          <a:bodyPr wrap="none" lIns="0" tIns="0" rIns="0" bIns="0" rtlCol="0" anchor="t"/>
          <a:lstStyle/>
          <a:p>
            <a:pPr marL="0" indent="0" algn="l">
              <a:lnSpc>
                <a:spcPts val="2760"/>
              </a:lnSpc>
              <a:buNone/>
            </a:pPr>
            <a:r>
              <a:rPr lang="en-US" sz="1800" b="1" dirty="0">
                <a:solidFill>
                  <a:srgbClr val="2E2E38"/>
                </a:solidFill>
                <a:latin typeface="Arial" pitchFamily="34" charset="0"/>
                <a:ea typeface="Arial" pitchFamily="34" charset="-122"/>
                <a:cs typeface="Arial" pitchFamily="34" charset="-120"/>
              </a:rPr>
              <a:t>Esencial</a:t>
            </a:r>
            <a:endParaRPr lang="en-US" sz="1800" dirty="0"/>
          </a:p>
        </p:txBody>
      </p:sp>
      <p:sp>
        <p:nvSpPr>
          <p:cNvPr id="17" name="Text 15"/>
          <p:cNvSpPr/>
          <p:nvPr/>
        </p:nvSpPr>
        <p:spPr>
          <a:xfrm>
            <a:off x="5053489" y="2897886"/>
            <a:ext cx="2095500" cy="494348"/>
          </a:xfrm>
          <a:prstGeom prst="rect">
            <a:avLst/>
          </a:prstGeom>
          <a:noFill/>
          <a:ln/>
        </p:spPr>
        <p:txBody>
          <a:bodyPr wrap="square" lIns="0" tIns="0" rIns="0" bIns="0" rtlCol="0" anchor="t"/>
          <a:lstStyle/>
          <a:p>
            <a:pPr marL="0" indent="0" algn="l">
              <a:lnSpc>
                <a:spcPts val="1377"/>
              </a:lnSpc>
              <a:buNone/>
            </a:pPr>
            <a:r>
              <a:rPr lang="en-US" sz="1020" dirty="0">
                <a:solidFill>
                  <a:srgbClr val="2E2E38"/>
                </a:solidFill>
                <a:latin typeface="Arial" pitchFamily="34" charset="0"/>
                <a:ea typeface="Arial" pitchFamily="34" charset="-122"/>
                <a:cs typeface="Arial" pitchFamily="34" charset="-120"/>
              </a:rPr>
              <a:t>El Congreso reconoce la actividad física y el deporte como «Actividad Esencial».</a:t>
            </a:r>
            <a:endParaRPr lang="en-US" sz="1020" dirty="0"/>
          </a:p>
        </p:txBody>
      </p:sp>
      <p:sp>
        <p:nvSpPr>
          <p:cNvPr id="18" name="Text 16"/>
          <p:cNvSpPr/>
          <p:nvPr/>
        </p:nvSpPr>
        <p:spPr>
          <a:xfrm>
            <a:off x="7275552" y="1897380"/>
            <a:ext cx="434221" cy="129540"/>
          </a:xfrm>
          <a:prstGeom prst="rect">
            <a:avLst/>
          </a:prstGeom>
          <a:noFill/>
          <a:ln/>
        </p:spPr>
        <p:txBody>
          <a:bodyPr wrap="none" lIns="0" tIns="0" rIns="0" bIns="0" rtlCol="0" anchor="t"/>
          <a:lstStyle/>
          <a:p>
            <a:pPr marL="0" indent="0" algn="l">
              <a:lnSpc>
                <a:spcPts val="1035"/>
              </a:lnSpc>
              <a:buNone/>
            </a:pPr>
            <a:r>
              <a:rPr lang="en-US" sz="900" b="1" kern="0" spc="54" dirty="0">
                <a:solidFill>
                  <a:srgbClr val="747480"/>
                </a:solidFill>
                <a:latin typeface="Arial" pitchFamily="34" charset="0"/>
                <a:ea typeface="Arial" pitchFamily="34" charset="-122"/>
                <a:cs typeface="Arial" pitchFamily="34" charset="-120"/>
              </a:rPr>
              <a:t>2025</a:t>
            </a:r>
            <a:endParaRPr lang="en-US" sz="900" dirty="0"/>
          </a:p>
        </p:txBody>
      </p:sp>
      <p:sp>
        <p:nvSpPr>
          <p:cNvPr id="19" name="Text 17"/>
          <p:cNvSpPr/>
          <p:nvPr/>
        </p:nvSpPr>
        <p:spPr>
          <a:xfrm>
            <a:off x="7275552" y="2495169"/>
            <a:ext cx="756404" cy="396240"/>
          </a:xfrm>
          <a:prstGeom prst="rect">
            <a:avLst/>
          </a:prstGeom>
          <a:noFill/>
          <a:ln/>
        </p:spPr>
        <p:txBody>
          <a:bodyPr wrap="none" lIns="0" tIns="0" rIns="0" bIns="0" rtlCol="0" anchor="t"/>
          <a:lstStyle/>
          <a:p>
            <a:pPr marL="0" indent="0" algn="l">
              <a:lnSpc>
                <a:spcPts val="2760"/>
              </a:lnSpc>
              <a:buNone/>
            </a:pPr>
            <a:r>
              <a:rPr lang="en-US" sz="2760" b="1" dirty="0">
                <a:solidFill>
                  <a:srgbClr val="2E2E38"/>
                </a:solidFill>
                <a:latin typeface="Arial" pitchFamily="34" charset="0"/>
                <a:ea typeface="Arial" pitchFamily="34" charset="-122"/>
                <a:cs typeface="Arial" pitchFamily="34" charset="-120"/>
              </a:rPr>
              <a:t>3 %</a:t>
            </a:r>
            <a:endParaRPr lang="en-US" sz="2760" dirty="0"/>
          </a:p>
        </p:txBody>
      </p:sp>
      <p:sp>
        <p:nvSpPr>
          <p:cNvPr id="20" name="Text 18"/>
          <p:cNvSpPr/>
          <p:nvPr/>
        </p:nvSpPr>
        <p:spPr>
          <a:xfrm>
            <a:off x="7275552" y="2897886"/>
            <a:ext cx="2095500" cy="319564"/>
          </a:xfrm>
          <a:prstGeom prst="rect">
            <a:avLst/>
          </a:prstGeom>
          <a:noFill/>
          <a:ln/>
        </p:spPr>
        <p:txBody>
          <a:bodyPr wrap="square" lIns="0" tIns="0" rIns="0" bIns="0" rtlCol="0" anchor="t"/>
          <a:lstStyle/>
          <a:p>
            <a:pPr marL="0" indent="0" algn="l">
              <a:lnSpc>
                <a:spcPts val="1377"/>
              </a:lnSpc>
              <a:buNone/>
            </a:pPr>
            <a:r>
              <a:rPr lang="en-US" sz="1020" dirty="0">
                <a:solidFill>
                  <a:srgbClr val="2E2E38"/>
                </a:solidFill>
                <a:latin typeface="Arial" pitchFamily="34" charset="0"/>
                <a:ea typeface="Arial" pitchFamily="34" charset="-122"/>
                <a:cs typeface="Arial" pitchFamily="34" charset="-120"/>
              </a:rPr>
              <a:t>IGIC en Canarias para la práctica deportiva (Ley 5/2024).</a:t>
            </a:r>
            <a:endParaRPr lang="en-US" sz="1020" dirty="0"/>
          </a:p>
        </p:txBody>
      </p:sp>
      <p:sp>
        <p:nvSpPr>
          <p:cNvPr id="21" name="Text 19"/>
          <p:cNvSpPr/>
          <p:nvPr/>
        </p:nvSpPr>
        <p:spPr>
          <a:xfrm>
            <a:off x="9497497" y="1897380"/>
            <a:ext cx="917019" cy="129540"/>
          </a:xfrm>
          <a:prstGeom prst="rect">
            <a:avLst/>
          </a:prstGeom>
          <a:noFill/>
          <a:ln/>
        </p:spPr>
        <p:txBody>
          <a:bodyPr wrap="none" lIns="0" tIns="0" rIns="0" bIns="0" rtlCol="0" anchor="t"/>
          <a:lstStyle/>
          <a:p>
            <a:pPr marL="0" indent="0" algn="l">
              <a:lnSpc>
                <a:spcPts val="1035"/>
              </a:lnSpc>
              <a:buNone/>
            </a:pPr>
            <a:r>
              <a:rPr lang="en-US" sz="900" b="1" kern="0" spc="54" dirty="0">
                <a:solidFill>
                  <a:srgbClr val="747480"/>
                </a:solidFill>
                <a:latin typeface="Arial" pitchFamily="34" charset="0"/>
                <a:ea typeface="Arial" pitchFamily="34" charset="-122"/>
                <a:cs typeface="Arial" pitchFamily="34" charset="-120"/>
              </a:rPr>
              <a:t>PROPUESTA</a:t>
            </a:r>
            <a:endParaRPr lang="en-US" sz="900" dirty="0"/>
          </a:p>
        </p:txBody>
      </p:sp>
      <p:sp>
        <p:nvSpPr>
          <p:cNvPr id="22" name="Shape 20"/>
          <p:cNvSpPr/>
          <p:nvPr/>
        </p:nvSpPr>
        <p:spPr>
          <a:xfrm>
            <a:off x="9497497" y="2491740"/>
            <a:ext cx="951428" cy="381000"/>
          </a:xfrm>
          <a:prstGeom prst="rect">
            <a:avLst/>
          </a:prstGeom>
          <a:solidFill>
            <a:srgbClr val="FFE600"/>
          </a:solidFill>
          <a:ln/>
        </p:spPr>
        <p:txBody>
          <a:bodyPr/>
          <a:lstStyle/>
          <a:p>
            <a:endParaRPr lang="es-ES"/>
          </a:p>
        </p:txBody>
      </p:sp>
      <p:sp>
        <p:nvSpPr>
          <p:cNvPr id="23" name="Text 21"/>
          <p:cNvSpPr/>
          <p:nvPr/>
        </p:nvSpPr>
        <p:spPr>
          <a:xfrm>
            <a:off x="9573697" y="2510409"/>
            <a:ext cx="951428" cy="396240"/>
          </a:xfrm>
          <a:prstGeom prst="rect">
            <a:avLst/>
          </a:prstGeom>
          <a:noFill/>
          <a:ln/>
        </p:spPr>
        <p:txBody>
          <a:bodyPr wrap="none" lIns="0" tIns="0" rIns="0" bIns="0" rtlCol="0" anchor="t"/>
          <a:lstStyle/>
          <a:p>
            <a:pPr marL="0" indent="0" algn="l">
              <a:lnSpc>
                <a:spcPts val="2760"/>
              </a:lnSpc>
              <a:buNone/>
            </a:pPr>
            <a:r>
              <a:rPr lang="en-US" sz="2760" b="1" dirty="0">
                <a:solidFill>
                  <a:srgbClr val="2E2E38"/>
                </a:solidFill>
                <a:latin typeface="Arial" pitchFamily="34" charset="0"/>
                <a:ea typeface="Arial" pitchFamily="34" charset="-122"/>
                <a:cs typeface="Arial" pitchFamily="34" charset="-120"/>
              </a:rPr>
              <a:t>10 %</a:t>
            </a:r>
            <a:endParaRPr lang="en-US" sz="2760" dirty="0"/>
          </a:p>
        </p:txBody>
      </p:sp>
      <p:sp>
        <p:nvSpPr>
          <p:cNvPr id="24" name="Text 22"/>
          <p:cNvSpPr/>
          <p:nvPr/>
        </p:nvSpPr>
        <p:spPr>
          <a:xfrm>
            <a:off x="9497497" y="2928366"/>
            <a:ext cx="2095500" cy="319564"/>
          </a:xfrm>
          <a:prstGeom prst="rect">
            <a:avLst/>
          </a:prstGeom>
          <a:noFill/>
          <a:ln/>
        </p:spPr>
        <p:txBody>
          <a:bodyPr wrap="square" lIns="0" tIns="0" rIns="0" bIns="0" rtlCol="0" anchor="t"/>
          <a:lstStyle/>
          <a:p>
            <a:pPr marL="0" indent="0" algn="l">
              <a:lnSpc>
                <a:spcPts val="1377"/>
              </a:lnSpc>
              <a:buNone/>
            </a:pPr>
            <a:r>
              <a:rPr lang="en-US" sz="1020" b="1" dirty="0">
                <a:solidFill>
                  <a:srgbClr val="2E2E38"/>
                </a:solidFill>
                <a:latin typeface="Arial" pitchFamily="34" charset="0"/>
                <a:ea typeface="Arial" pitchFamily="34" charset="-122"/>
                <a:cs typeface="Arial" pitchFamily="34" charset="-120"/>
              </a:rPr>
              <a:t>Tipo reducido</a:t>
            </a:r>
            <a:r>
              <a:rPr lang="en-US" sz="1020" dirty="0">
                <a:solidFill>
                  <a:srgbClr val="2E2E38"/>
                </a:solidFill>
                <a:latin typeface="Arial" pitchFamily="34" charset="0"/>
                <a:ea typeface="Arial" pitchFamily="34" charset="-122"/>
                <a:cs typeface="Arial" pitchFamily="34" charset="-120"/>
              </a:rPr>
              <a:t> para los servicios vinculados a la práctica deportiva.</a:t>
            </a:r>
            <a:endParaRPr lang="en-US" sz="1020" dirty="0"/>
          </a:p>
        </p:txBody>
      </p:sp>
      <p:sp>
        <p:nvSpPr>
          <p:cNvPr id="25" name="Shape 23"/>
          <p:cNvSpPr/>
          <p:nvPr/>
        </p:nvSpPr>
        <p:spPr>
          <a:xfrm>
            <a:off x="609600" y="4017645"/>
            <a:ext cx="3545800" cy="1544479"/>
          </a:xfrm>
          <a:prstGeom prst="roundRect">
            <a:avLst>
              <a:gd name="adj" fmla="val 1973"/>
            </a:avLst>
          </a:prstGeom>
          <a:solidFill>
            <a:srgbClr val="F2F2F4"/>
          </a:solidFill>
          <a:ln/>
        </p:spPr>
        <p:txBody>
          <a:bodyPr/>
          <a:lstStyle/>
          <a:p>
            <a:endParaRPr lang="es-ES"/>
          </a:p>
        </p:txBody>
      </p:sp>
      <p:sp>
        <p:nvSpPr>
          <p:cNvPr id="26" name="Shape 24"/>
          <p:cNvSpPr/>
          <p:nvPr/>
        </p:nvSpPr>
        <p:spPr>
          <a:xfrm>
            <a:off x="609600" y="4017645"/>
            <a:ext cx="3545800" cy="45720"/>
          </a:xfrm>
          <a:prstGeom prst="rect">
            <a:avLst/>
          </a:prstGeom>
          <a:solidFill>
            <a:srgbClr val="FFE600"/>
          </a:solidFill>
          <a:ln/>
        </p:spPr>
        <p:txBody>
          <a:bodyPr/>
          <a:lstStyle/>
          <a:p>
            <a:endParaRPr lang="es-ES"/>
          </a:p>
        </p:txBody>
      </p:sp>
      <p:sp>
        <p:nvSpPr>
          <p:cNvPr id="27" name="Text 25"/>
          <p:cNvSpPr/>
          <p:nvPr/>
        </p:nvSpPr>
        <p:spPr>
          <a:xfrm>
            <a:off x="792480" y="4215765"/>
            <a:ext cx="2280297" cy="175260"/>
          </a:xfrm>
          <a:prstGeom prst="rect">
            <a:avLst/>
          </a:prstGeom>
          <a:noFill/>
          <a:ln/>
        </p:spPr>
        <p:txBody>
          <a:bodyPr wrap="none" lIns="0" tIns="0" rIns="0" bIns="0" rtlCol="0" anchor="t"/>
          <a:lstStyle/>
          <a:p>
            <a:pPr marL="0" indent="0" algn="l">
              <a:lnSpc>
                <a:spcPts val="1449"/>
              </a:lnSpc>
              <a:buNone/>
            </a:pPr>
            <a:r>
              <a:rPr lang="en-US" sz="1260" b="1" dirty="0">
                <a:solidFill>
                  <a:srgbClr val="2E2E38"/>
                </a:solidFill>
                <a:latin typeface="Arial" pitchFamily="34" charset="0"/>
                <a:ea typeface="Arial" pitchFamily="34" charset="-122"/>
                <a:cs typeface="Arial" pitchFamily="34" charset="-120"/>
              </a:rPr>
              <a:t>Punto de vista económico</a:t>
            </a:r>
            <a:endParaRPr lang="en-US" sz="1260" dirty="0"/>
          </a:p>
        </p:txBody>
      </p:sp>
      <p:sp>
        <p:nvSpPr>
          <p:cNvPr id="28" name="Shape 26"/>
          <p:cNvSpPr/>
          <p:nvPr/>
        </p:nvSpPr>
        <p:spPr>
          <a:xfrm>
            <a:off x="792480" y="4520565"/>
            <a:ext cx="53340" cy="53340"/>
          </a:xfrm>
          <a:prstGeom prst="rect">
            <a:avLst/>
          </a:prstGeom>
          <a:solidFill>
            <a:srgbClr val="FFE600"/>
          </a:solidFill>
          <a:ln/>
        </p:spPr>
        <p:txBody>
          <a:bodyPr/>
          <a:lstStyle/>
          <a:p>
            <a:endParaRPr lang="es-ES"/>
          </a:p>
        </p:txBody>
      </p:sp>
      <p:sp>
        <p:nvSpPr>
          <p:cNvPr id="29" name="Shape 27"/>
          <p:cNvSpPr/>
          <p:nvPr/>
        </p:nvSpPr>
        <p:spPr>
          <a:xfrm>
            <a:off x="788670" y="4516755"/>
            <a:ext cx="60960" cy="60960"/>
          </a:xfrm>
          <a:prstGeom prst="rect">
            <a:avLst/>
          </a:prstGeom>
          <a:ln w="7620">
            <a:solidFill>
              <a:srgbClr val="2E2E38"/>
            </a:solidFill>
            <a:prstDash val="solid"/>
          </a:ln>
        </p:spPr>
        <p:txBody>
          <a:bodyPr/>
          <a:lstStyle/>
          <a:p>
            <a:endParaRPr lang="es-ES"/>
          </a:p>
        </p:txBody>
      </p:sp>
      <p:sp>
        <p:nvSpPr>
          <p:cNvPr id="30" name="Text 28"/>
          <p:cNvSpPr/>
          <p:nvPr/>
        </p:nvSpPr>
        <p:spPr>
          <a:xfrm>
            <a:off x="914400" y="4454271"/>
            <a:ext cx="3063240" cy="319564"/>
          </a:xfrm>
          <a:prstGeom prst="rect">
            <a:avLst/>
          </a:prstGeom>
          <a:noFill/>
          <a:ln/>
        </p:spPr>
        <p:txBody>
          <a:bodyPr wrap="square" lIns="0" tIns="0" rIns="0" bIns="0" rtlCol="0" anchor="t"/>
          <a:lstStyle/>
          <a:p>
            <a:pPr marL="0" indent="0" algn="l">
              <a:lnSpc>
                <a:spcPts val="1377"/>
              </a:lnSpc>
              <a:buNone/>
            </a:pPr>
            <a:r>
              <a:rPr lang="en-US" sz="1020" dirty="0">
                <a:solidFill>
                  <a:srgbClr val="3A3A44"/>
                </a:solidFill>
                <a:latin typeface="Arial" pitchFamily="34" charset="0"/>
                <a:ea typeface="Arial" pitchFamily="34" charset="-122"/>
                <a:cs typeface="Arial" pitchFamily="34" charset="-120"/>
              </a:rPr>
              <a:t>El deporte es catalizador: hostelería, comercio, transporte y servicios.</a:t>
            </a:r>
            <a:endParaRPr lang="en-US" sz="1020" dirty="0"/>
          </a:p>
        </p:txBody>
      </p:sp>
      <p:sp>
        <p:nvSpPr>
          <p:cNvPr id="31" name="Shape 29"/>
          <p:cNvSpPr/>
          <p:nvPr/>
        </p:nvSpPr>
        <p:spPr>
          <a:xfrm>
            <a:off x="792480" y="4908233"/>
            <a:ext cx="53340" cy="53340"/>
          </a:xfrm>
          <a:prstGeom prst="rect">
            <a:avLst/>
          </a:prstGeom>
          <a:solidFill>
            <a:srgbClr val="FFE600"/>
          </a:solidFill>
          <a:ln/>
        </p:spPr>
        <p:txBody>
          <a:bodyPr/>
          <a:lstStyle/>
          <a:p>
            <a:endParaRPr lang="es-ES"/>
          </a:p>
        </p:txBody>
      </p:sp>
      <p:sp>
        <p:nvSpPr>
          <p:cNvPr id="32" name="Shape 30"/>
          <p:cNvSpPr/>
          <p:nvPr/>
        </p:nvSpPr>
        <p:spPr>
          <a:xfrm>
            <a:off x="788670" y="4904423"/>
            <a:ext cx="60960" cy="60960"/>
          </a:xfrm>
          <a:prstGeom prst="rect">
            <a:avLst/>
          </a:prstGeom>
          <a:ln w="7620">
            <a:solidFill>
              <a:srgbClr val="2E2E38"/>
            </a:solidFill>
            <a:prstDash val="solid"/>
          </a:ln>
        </p:spPr>
        <p:txBody>
          <a:bodyPr/>
          <a:lstStyle/>
          <a:p>
            <a:endParaRPr lang="es-ES"/>
          </a:p>
        </p:txBody>
      </p:sp>
      <p:sp>
        <p:nvSpPr>
          <p:cNvPr id="33" name="Text 31"/>
          <p:cNvSpPr/>
          <p:nvPr/>
        </p:nvSpPr>
        <p:spPr>
          <a:xfrm>
            <a:off x="914400" y="4841939"/>
            <a:ext cx="3063240" cy="319564"/>
          </a:xfrm>
          <a:prstGeom prst="rect">
            <a:avLst/>
          </a:prstGeom>
          <a:noFill/>
          <a:ln/>
        </p:spPr>
        <p:txBody>
          <a:bodyPr wrap="square" lIns="0" tIns="0" rIns="0" bIns="0" rtlCol="0" anchor="t"/>
          <a:lstStyle/>
          <a:p>
            <a:pPr marL="0" indent="0" algn="l">
              <a:lnSpc>
                <a:spcPts val="1377"/>
              </a:lnSpc>
              <a:buNone/>
            </a:pPr>
            <a:r>
              <a:rPr lang="en-US" sz="1020" dirty="0">
                <a:solidFill>
                  <a:srgbClr val="3A3A44"/>
                </a:solidFill>
                <a:latin typeface="Arial" pitchFamily="34" charset="0"/>
                <a:ea typeface="Arial" pitchFamily="34" charset="-122"/>
                <a:cs typeface="Arial" pitchFamily="34" charset="-120"/>
              </a:rPr>
              <a:t>Más demanda y caída inicial compensada vía efectos inducidos.</a:t>
            </a:r>
            <a:endParaRPr lang="en-US" sz="1020" dirty="0"/>
          </a:p>
        </p:txBody>
      </p:sp>
      <p:sp>
        <p:nvSpPr>
          <p:cNvPr id="34" name="Shape 32"/>
          <p:cNvSpPr/>
          <p:nvPr/>
        </p:nvSpPr>
        <p:spPr>
          <a:xfrm>
            <a:off x="792480" y="5295900"/>
            <a:ext cx="53340" cy="53340"/>
          </a:xfrm>
          <a:prstGeom prst="rect">
            <a:avLst/>
          </a:prstGeom>
          <a:solidFill>
            <a:srgbClr val="FFE600"/>
          </a:solidFill>
          <a:ln/>
        </p:spPr>
        <p:txBody>
          <a:bodyPr/>
          <a:lstStyle/>
          <a:p>
            <a:endParaRPr lang="es-ES"/>
          </a:p>
        </p:txBody>
      </p:sp>
      <p:sp>
        <p:nvSpPr>
          <p:cNvPr id="35" name="Shape 33"/>
          <p:cNvSpPr/>
          <p:nvPr/>
        </p:nvSpPr>
        <p:spPr>
          <a:xfrm>
            <a:off x="788670" y="5292090"/>
            <a:ext cx="60960" cy="60960"/>
          </a:xfrm>
          <a:prstGeom prst="rect">
            <a:avLst/>
          </a:prstGeom>
          <a:ln w="7620">
            <a:solidFill>
              <a:srgbClr val="2E2E38"/>
            </a:solidFill>
            <a:prstDash val="solid"/>
          </a:ln>
        </p:spPr>
        <p:txBody>
          <a:bodyPr/>
          <a:lstStyle/>
          <a:p>
            <a:endParaRPr lang="es-ES"/>
          </a:p>
        </p:txBody>
      </p:sp>
      <p:sp>
        <p:nvSpPr>
          <p:cNvPr id="36" name="Text 34"/>
          <p:cNvSpPr/>
          <p:nvPr/>
        </p:nvSpPr>
        <p:spPr>
          <a:xfrm>
            <a:off x="914400" y="5229606"/>
            <a:ext cx="3328982" cy="144780"/>
          </a:xfrm>
          <a:prstGeom prst="rect">
            <a:avLst/>
          </a:prstGeom>
          <a:noFill/>
          <a:ln/>
        </p:spPr>
        <p:txBody>
          <a:bodyPr wrap="none" lIns="0" tIns="0" rIns="0" bIns="0" rtlCol="0" anchor="t"/>
          <a:lstStyle/>
          <a:p>
            <a:pPr marL="0" indent="0" algn="l">
              <a:lnSpc>
                <a:spcPts val="1377"/>
              </a:lnSpc>
              <a:buNone/>
            </a:pPr>
            <a:r>
              <a:rPr lang="en-US" sz="1020" dirty="0">
                <a:solidFill>
                  <a:srgbClr val="3A3A44"/>
                </a:solidFill>
                <a:latin typeface="Arial" pitchFamily="34" charset="0"/>
                <a:ea typeface="Arial" pitchFamily="34" charset="-122"/>
                <a:cs typeface="Arial" pitchFamily="34" charset="-120"/>
              </a:rPr>
              <a:t>Corrige la desventaja competitiva del golf español.</a:t>
            </a:r>
            <a:endParaRPr lang="en-US" sz="1020" dirty="0"/>
          </a:p>
        </p:txBody>
      </p:sp>
      <p:sp>
        <p:nvSpPr>
          <p:cNvPr id="37" name="Shape 35"/>
          <p:cNvSpPr/>
          <p:nvPr/>
        </p:nvSpPr>
        <p:spPr>
          <a:xfrm>
            <a:off x="4323040" y="4017645"/>
            <a:ext cx="3545800" cy="1544479"/>
          </a:xfrm>
          <a:prstGeom prst="roundRect">
            <a:avLst>
              <a:gd name="adj" fmla="val 1973"/>
            </a:avLst>
          </a:prstGeom>
          <a:solidFill>
            <a:srgbClr val="F2F2F4"/>
          </a:solidFill>
          <a:ln/>
        </p:spPr>
        <p:txBody>
          <a:bodyPr/>
          <a:lstStyle/>
          <a:p>
            <a:endParaRPr lang="es-ES"/>
          </a:p>
        </p:txBody>
      </p:sp>
      <p:sp>
        <p:nvSpPr>
          <p:cNvPr id="38" name="Shape 36"/>
          <p:cNvSpPr/>
          <p:nvPr/>
        </p:nvSpPr>
        <p:spPr>
          <a:xfrm>
            <a:off x="4323040" y="4017645"/>
            <a:ext cx="3545800" cy="45720"/>
          </a:xfrm>
          <a:prstGeom prst="rect">
            <a:avLst/>
          </a:prstGeom>
          <a:solidFill>
            <a:srgbClr val="FFE600"/>
          </a:solidFill>
          <a:ln/>
        </p:spPr>
        <p:txBody>
          <a:bodyPr/>
          <a:lstStyle/>
          <a:p>
            <a:endParaRPr lang="es-ES"/>
          </a:p>
        </p:txBody>
      </p:sp>
      <p:sp>
        <p:nvSpPr>
          <p:cNvPr id="39" name="Text 37"/>
          <p:cNvSpPr/>
          <p:nvPr/>
        </p:nvSpPr>
        <p:spPr>
          <a:xfrm>
            <a:off x="4505920" y="4215765"/>
            <a:ext cx="2802243" cy="175260"/>
          </a:xfrm>
          <a:prstGeom prst="rect">
            <a:avLst/>
          </a:prstGeom>
          <a:noFill/>
          <a:ln/>
        </p:spPr>
        <p:txBody>
          <a:bodyPr wrap="none" lIns="0" tIns="0" rIns="0" bIns="0" rtlCol="0" anchor="t"/>
          <a:lstStyle/>
          <a:p>
            <a:pPr marL="0" indent="0" algn="l">
              <a:lnSpc>
                <a:spcPts val="1449"/>
              </a:lnSpc>
              <a:buNone/>
            </a:pPr>
            <a:r>
              <a:rPr lang="en-US" sz="1260" b="1" dirty="0">
                <a:solidFill>
                  <a:srgbClr val="2E2E38"/>
                </a:solidFill>
                <a:latin typeface="Arial" pitchFamily="34" charset="0"/>
                <a:ea typeface="Arial" pitchFamily="34" charset="-122"/>
                <a:cs typeface="Arial" pitchFamily="34" charset="-120"/>
              </a:rPr>
              <a:t>Punto de vista sanitario y social</a:t>
            </a:r>
            <a:endParaRPr lang="en-US" sz="1260" dirty="0"/>
          </a:p>
        </p:txBody>
      </p:sp>
      <p:sp>
        <p:nvSpPr>
          <p:cNvPr id="40" name="Shape 38"/>
          <p:cNvSpPr/>
          <p:nvPr/>
        </p:nvSpPr>
        <p:spPr>
          <a:xfrm>
            <a:off x="4505920" y="4520565"/>
            <a:ext cx="53340" cy="53340"/>
          </a:xfrm>
          <a:prstGeom prst="rect">
            <a:avLst/>
          </a:prstGeom>
          <a:solidFill>
            <a:srgbClr val="FFE600"/>
          </a:solidFill>
          <a:ln/>
        </p:spPr>
        <p:txBody>
          <a:bodyPr/>
          <a:lstStyle/>
          <a:p>
            <a:endParaRPr lang="es-ES"/>
          </a:p>
        </p:txBody>
      </p:sp>
      <p:sp>
        <p:nvSpPr>
          <p:cNvPr id="41" name="Shape 39"/>
          <p:cNvSpPr/>
          <p:nvPr/>
        </p:nvSpPr>
        <p:spPr>
          <a:xfrm>
            <a:off x="4502110" y="4516755"/>
            <a:ext cx="60960" cy="60960"/>
          </a:xfrm>
          <a:prstGeom prst="rect">
            <a:avLst/>
          </a:prstGeom>
          <a:ln w="7620">
            <a:solidFill>
              <a:srgbClr val="2E2E38"/>
            </a:solidFill>
            <a:prstDash val="solid"/>
          </a:ln>
        </p:spPr>
        <p:txBody>
          <a:bodyPr/>
          <a:lstStyle/>
          <a:p>
            <a:endParaRPr lang="es-ES"/>
          </a:p>
        </p:txBody>
      </p:sp>
      <p:sp>
        <p:nvSpPr>
          <p:cNvPr id="42" name="Text 40"/>
          <p:cNvSpPr/>
          <p:nvPr/>
        </p:nvSpPr>
        <p:spPr>
          <a:xfrm>
            <a:off x="4627840" y="4454271"/>
            <a:ext cx="3063240" cy="319564"/>
          </a:xfrm>
          <a:prstGeom prst="rect">
            <a:avLst/>
          </a:prstGeom>
          <a:noFill/>
          <a:ln/>
        </p:spPr>
        <p:txBody>
          <a:bodyPr wrap="square" lIns="0" tIns="0" rIns="0" bIns="0" rtlCol="0" anchor="t"/>
          <a:lstStyle/>
          <a:p>
            <a:pPr marL="0" indent="0" algn="l">
              <a:lnSpc>
                <a:spcPts val="1377"/>
              </a:lnSpc>
              <a:buNone/>
            </a:pPr>
            <a:r>
              <a:rPr lang="en-US" sz="1020" dirty="0">
                <a:solidFill>
                  <a:srgbClr val="3A3A44"/>
                </a:solidFill>
                <a:latin typeface="Arial" pitchFamily="34" charset="0"/>
                <a:ea typeface="Arial" pitchFamily="34" charset="-122"/>
                <a:cs typeface="Arial" pitchFamily="34" charset="-120"/>
              </a:rPr>
              <a:t>Menos sedentarismo, enfermedades cardiovasculares, obesidad y diabetes tipo 2.</a:t>
            </a:r>
            <a:endParaRPr lang="en-US" sz="1020" dirty="0"/>
          </a:p>
        </p:txBody>
      </p:sp>
      <p:sp>
        <p:nvSpPr>
          <p:cNvPr id="43" name="Shape 41"/>
          <p:cNvSpPr/>
          <p:nvPr/>
        </p:nvSpPr>
        <p:spPr>
          <a:xfrm>
            <a:off x="4505920" y="4908233"/>
            <a:ext cx="53340" cy="53340"/>
          </a:xfrm>
          <a:prstGeom prst="rect">
            <a:avLst/>
          </a:prstGeom>
          <a:solidFill>
            <a:srgbClr val="FFE600"/>
          </a:solidFill>
          <a:ln/>
        </p:spPr>
        <p:txBody>
          <a:bodyPr/>
          <a:lstStyle/>
          <a:p>
            <a:endParaRPr lang="es-ES"/>
          </a:p>
        </p:txBody>
      </p:sp>
      <p:sp>
        <p:nvSpPr>
          <p:cNvPr id="44" name="Shape 42"/>
          <p:cNvSpPr/>
          <p:nvPr/>
        </p:nvSpPr>
        <p:spPr>
          <a:xfrm>
            <a:off x="4502110" y="4904423"/>
            <a:ext cx="60960" cy="60960"/>
          </a:xfrm>
          <a:prstGeom prst="rect">
            <a:avLst/>
          </a:prstGeom>
          <a:ln w="7620">
            <a:solidFill>
              <a:srgbClr val="2E2E38"/>
            </a:solidFill>
            <a:prstDash val="solid"/>
          </a:ln>
        </p:spPr>
        <p:txBody>
          <a:bodyPr/>
          <a:lstStyle/>
          <a:p>
            <a:endParaRPr lang="es-ES"/>
          </a:p>
        </p:txBody>
      </p:sp>
      <p:sp>
        <p:nvSpPr>
          <p:cNvPr id="45" name="Text 43"/>
          <p:cNvSpPr/>
          <p:nvPr/>
        </p:nvSpPr>
        <p:spPr>
          <a:xfrm>
            <a:off x="4627840" y="4841939"/>
            <a:ext cx="3063240" cy="319564"/>
          </a:xfrm>
          <a:prstGeom prst="rect">
            <a:avLst/>
          </a:prstGeom>
          <a:noFill/>
          <a:ln/>
        </p:spPr>
        <p:txBody>
          <a:bodyPr wrap="square" lIns="0" tIns="0" rIns="0" bIns="0" rtlCol="0" anchor="t"/>
          <a:lstStyle/>
          <a:p>
            <a:pPr marL="0" indent="0" algn="l">
              <a:lnSpc>
                <a:spcPts val="1377"/>
              </a:lnSpc>
              <a:buNone/>
            </a:pPr>
            <a:r>
              <a:rPr lang="en-US" sz="1020" dirty="0">
                <a:solidFill>
                  <a:srgbClr val="3A3A44"/>
                </a:solidFill>
                <a:latin typeface="Arial" pitchFamily="34" charset="0"/>
                <a:ea typeface="Arial" pitchFamily="34" charset="-122"/>
                <a:cs typeface="Arial" pitchFamily="34" charset="-120"/>
              </a:rPr>
              <a:t>Más acceso al deporte: jóvenes, mayores y colectivos vulnerables.</a:t>
            </a:r>
            <a:endParaRPr lang="en-US" sz="1020" dirty="0"/>
          </a:p>
        </p:txBody>
      </p:sp>
      <p:sp>
        <p:nvSpPr>
          <p:cNvPr id="46" name="Shape 44"/>
          <p:cNvSpPr/>
          <p:nvPr/>
        </p:nvSpPr>
        <p:spPr>
          <a:xfrm>
            <a:off x="4505920" y="5295900"/>
            <a:ext cx="53340" cy="53340"/>
          </a:xfrm>
          <a:prstGeom prst="rect">
            <a:avLst/>
          </a:prstGeom>
          <a:solidFill>
            <a:srgbClr val="FFE600"/>
          </a:solidFill>
          <a:ln/>
        </p:spPr>
        <p:txBody>
          <a:bodyPr/>
          <a:lstStyle/>
          <a:p>
            <a:endParaRPr lang="es-ES"/>
          </a:p>
        </p:txBody>
      </p:sp>
      <p:sp>
        <p:nvSpPr>
          <p:cNvPr id="47" name="Shape 45"/>
          <p:cNvSpPr/>
          <p:nvPr/>
        </p:nvSpPr>
        <p:spPr>
          <a:xfrm>
            <a:off x="4502110" y="5292090"/>
            <a:ext cx="60960" cy="60960"/>
          </a:xfrm>
          <a:prstGeom prst="rect">
            <a:avLst/>
          </a:prstGeom>
          <a:ln w="7620">
            <a:solidFill>
              <a:srgbClr val="2E2E38"/>
            </a:solidFill>
            <a:prstDash val="solid"/>
          </a:ln>
        </p:spPr>
        <p:txBody>
          <a:bodyPr/>
          <a:lstStyle/>
          <a:p>
            <a:endParaRPr lang="es-ES"/>
          </a:p>
        </p:txBody>
      </p:sp>
      <p:sp>
        <p:nvSpPr>
          <p:cNvPr id="48" name="Text 46"/>
          <p:cNvSpPr/>
          <p:nvPr/>
        </p:nvSpPr>
        <p:spPr>
          <a:xfrm>
            <a:off x="4627840" y="5229606"/>
            <a:ext cx="2641771" cy="144780"/>
          </a:xfrm>
          <a:prstGeom prst="rect">
            <a:avLst/>
          </a:prstGeom>
          <a:noFill/>
          <a:ln/>
        </p:spPr>
        <p:txBody>
          <a:bodyPr wrap="none" lIns="0" tIns="0" rIns="0" bIns="0" rtlCol="0" anchor="t"/>
          <a:lstStyle/>
          <a:p>
            <a:pPr marL="0" indent="0" algn="l">
              <a:lnSpc>
                <a:spcPts val="1377"/>
              </a:lnSpc>
              <a:buNone/>
            </a:pPr>
            <a:r>
              <a:rPr lang="en-US" sz="1020" dirty="0">
                <a:solidFill>
                  <a:srgbClr val="3A3A44"/>
                </a:solidFill>
                <a:latin typeface="Arial" pitchFamily="34" charset="0"/>
                <a:ea typeface="Arial" pitchFamily="34" charset="-122"/>
                <a:cs typeface="Arial" pitchFamily="34" charset="-120"/>
              </a:rPr>
              <a:t>Hasta 15 € de ahorro por euro invertido.</a:t>
            </a:r>
            <a:endParaRPr lang="en-US" sz="1020" dirty="0"/>
          </a:p>
        </p:txBody>
      </p:sp>
      <p:sp>
        <p:nvSpPr>
          <p:cNvPr id="49" name="Shape 47"/>
          <p:cNvSpPr/>
          <p:nvPr/>
        </p:nvSpPr>
        <p:spPr>
          <a:xfrm>
            <a:off x="8036481" y="4017645"/>
            <a:ext cx="3545919" cy="1544479"/>
          </a:xfrm>
          <a:prstGeom prst="roundRect">
            <a:avLst>
              <a:gd name="adj" fmla="val 1973"/>
            </a:avLst>
          </a:prstGeom>
          <a:solidFill>
            <a:srgbClr val="F2F2F4"/>
          </a:solidFill>
          <a:ln/>
        </p:spPr>
        <p:txBody>
          <a:bodyPr/>
          <a:lstStyle/>
          <a:p>
            <a:endParaRPr lang="es-ES"/>
          </a:p>
        </p:txBody>
      </p:sp>
      <p:sp>
        <p:nvSpPr>
          <p:cNvPr id="50" name="Shape 48"/>
          <p:cNvSpPr/>
          <p:nvPr/>
        </p:nvSpPr>
        <p:spPr>
          <a:xfrm>
            <a:off x="8036481" y="4017645"/>
            <a:ext cx="3545919" cy="45720"/>
          </a:xfrm>
          <a:prstGeom prst="rect">
            <a:avLst/>
          </a:prstGeom>
          <a:solidFill>
            <a:srgbClr val="FFE600"/>
          </a:solidFill>
          <a:ln/>
        </p:spPr>
        <p:txBody>
          <a:bodyPr/>
          <a:lstStyle/>
          <a:p>
            <a:endParaRPr lang="es-ES"/>
          </a:p>
        </p:txBody>
      </p:sp>
      <p:sp>
        <p:nvSpPr>
          <p:cNvPr id="51" name="Text 49"/>
          <p:cNvSpPr/>
          <p:nvPr/>
        </p:nvSpPr>
        <p:spPr>
          <a:xfrm>
            <a:off x="8219361" y="4215765"/>
            <a:ext cx="3282839" cy="175260"/>
          </a:xfrm>
          <a:prstGeom prst="rect">
            <a:avLst/>
          </a:prstGeom>
          <a:noFill/>
          <a:ln/>
        </p:spPr>
        <p:txBody>
          <a:bodyPr wrap="none" lIns="0" tIns="0" rIns="0" bIns="0" rtlCol="0" anchor="t"/>
          <a:lstStyle/>
          <a:p>
            <a:pPr marL="0" indent="0" algn="l">
              <a:lnSpc>
                <a:spcPts val="1449"/>
              </a:lnSpc>
              <a:buNone/>
            </a:pPr>
            <a:r>
              <a:rPr lang="en-US" sz="1260" b="1" dirty="0">
                <a:solidFill>
                  <a:srgbClr val="2E2E38"/>
                </a:solidFill>
                <a:latin typeface="Arial" pitchFamily="34" charset="0"/>
                <a:ea typeface="Arial" pitchFamily="34" charset="-122"/>
                <a:cs typeface="Arial" pitchFamily="34" charset="-120"/>
              </a:rPr>
              <a:t>Coherencia con las políticas públicas</a:t>
            </a:r>
            <a:endParaRPr lang="en-US" sz="1260" dirty="0"/>
          </a:p>
        </p:txBody>
      </p:sp>
      <p:sp>
        <p:nvSpPr>
          <p:cNvPr id="52" name="Shape 50"/>
          <p:cNvSpPr/>
          <p:nvPr/>
        </p:nvSpPr>
        <p:spPr>
          <a:xfrm>
            <a:off x="8219361" y="4520565"/>
            <a:ext cx="53340" cy="53340"/>
          </a:xfrm>
          <a:prstGeom prst="rect">
            <a:avLst/>
          </a:prstGeom>
          <a:solidFill>
            <a:srgbClr val="FFE600"/>
          </a:solidFill>
          <a:ln/>
        </p:spPr>
        <p:txBody>
          <a:bodyPr/>
          <a:lstStyle/>
          <a:p>
            <a:endParaRPr lang="es-ES"/>
          </a:p>
        </p:txBody>
      </p:sp>
      <p:sp>
        <p:nvSpPr>
          <p:cNvPr id="53" name="Shape 51"/>
          <p:cNvSpPr/>
          <p:nvPr/>
        </p:nvSpPr>
        <p:spPr>
          <a:xfrm>
            <a:off x="8215551" y="4516755"/>
            <a:ext cx="60960" cy="60960"/>
          </a:xfrm>
          <a:prstGeom prst="rect">
            <a:avLst/>
          </a:prstGeom>
          <a:ln w="7620">
            <a:solidFill>
              <a:srgbClr val="2E2E38"/>
            </a:solidFill>
            <a:prstDash val="solid"/>
          </a:ln>
        </p:spPr>
        <p:txBody>
          <a:bodyPr/>
          <a:lstStyle/>
          <a:p>
            <a:endParaRPr lang="es-ES"/>
          </a:p>
        </p:txBody>
      </p:sp>
      <p:sp>
        <p:nvSpPr>
          <p:cNvPr id="54" name="Text 52"/>
          <p:cNvSpPr/>
          <p:nvPr/>
        </p:nvSpPr>
        <p:spPr>
          <a:xfrm>
            <a:off x="8341281" y="4454271"/>
            <a:ext cx="3155091" cy="144780"/>
          </a:xfrm>
          <a:prstGeom prst="rect">
            <a:avLst/>
          </a:prstGeom>
          <a:noFill/>
          <a:ln/>
        </p:spPr>
        <p:txBody>
          <a:bodyPr wrap="none" lIns="0" tIns="0" rIns="0" bIns="0" rtlCol="0" anchor="t"/>
          <a:lstStyle/>
          <a:p>
            <a:pPr marL="0" indent="0" algn="l">
              <a:lnSpc>
                <a:spcPts val="1377"/>
              </a:lnSpc>
              <a:buNone/>
            </a:pPr>
            <a:r>
              <a:rPr lang="en-US" sz="1020" dirty="0">
                <a:solidFill>
                  <a:srgbClr val="3A3A44"/>
                </a:solidFill>
                <a:latin typeface="Arial" pitchFamily="34" charset="0"/>
                <a:ea typeface="Arial" pitchFamily="34" charset="-122"/>
                <a:cs typeface="Arial" pitchFamily="34" charset="-120"/>
              </a:rPr>
              <a:t>Deporte declarado «Actividad Esencial» (2021).</a:t>
            </a:r>
            <a:endParaRPr lang="en-US" sz="1020" dirty="0"/>
          </a:p>
        </p:txBody>
      </p:sp>
      <p:sp>
        <p:nvSpPr>
          <p:cNvPr id="55" name="Shape 53"/>
          <p:cNvSpPr/>
          <p:nvPr/>
        </p:nvSpPr>
        <p:spPr>
          <a:xfrm>
            <a:off x="8219361" y="4733449"/>
            <a:ext cx="53340" cy="53340"/>
          </a:xfrm>
          <a:prstGeom prst="rect">
            <a:avLst/>
          </a:prstGeom>
          <a:solidFill>
            <a:srgbClr val="FFE600"/>
          </a:solidFill>
          <a:ln/>
        </p:spPr>
        <p:txBody>
          <a:bodyPr/>
          <a:lstStyle/>
          <a:p>
            <a:endParaRPr lang="es-ES"/>
          </a:p>
        </p:txBody>
      </p:sp>
      <p:sp>
        <p:nvSpPr>
          <p:cNvPr id="56" name="Shape 54"/>
          <p:cNvSpPr/>
          <p:nvPr/>
        </p:nvSpPr>
        <p:spPr>
          <a:xfrm>
            <a:off x="8215551" y="4729639"/>
            <a:ext cx="60960" cy="60960"/>
          </a:xfrm>
          <a:prstGeom prst="rect">
            <a:avLst/>
          </a:prstGeom>
          <a:ln w="7620">
            <a:solidFill>
              <a:srgbClr val="2E2E38"/>
            </a:solidFill>
            <a:prstDash val="solid"/>
          </a:ln>
        </p:spPr>
        <p:txBody>
          <a:bodyPr/>
          <a:lstStyle/>
          <a:p>
            <a:endParaRPr lang="es-ES"/>
          </a:p>
        </p:txBody>
      </p:sp>
      <p:sp>
        <p:nvSpPr>
          <p:cNvPr id="57" name="Text 55"/>
          <p:cNvSpPr/>
          <p:nvPr/>
        </p:nvSpPr>
        <p:spPr>
          <a:xfrm>
            <a:off x="8341281" y="4667155"/>
            <a:ext cx="3063240" cy="319564"/>
          </a:xfrm>
          <a:prstGeom prst="rect">
            <a:avLst/>
          </a:prstGeom>
          <a:noFill/>
          <a:ln/>
        </p:spPr>
        <p:txBody>
          <a:bodyPr wrap="square" lIns="0" tIns="0" rIns="0" bIns="0" rtlCol="0" anchor="t"/>
          <a:lstStyle/>
          <a:p>
            <a:pPr marL="0" indent="0" algn="l">
              <a:lnSpc>
                <a:spcPts val="1377"/>
              </a:lnSpc>
              <a:buNone/>
            </a:pPr>
            <a:r>
              <a:rPr lang="en-US" sz="1020" dirty="0">
                <a:solidFill>
                  <a:srgbClr val="3A3A44"/>
                </a:solidFill>
                <a:latin typeface="Arial" pitchFamily="34" charset="0"/>
                <a:ea typeface="Arial" pitchFamily="34" charset="-122"/>
                <a:cs typeface="Arial" pitchFamily="34" charset="-120"/>
              </a:rPr>
              <a:t>Una fiscalidad favorable elimina barreras económicas.</a:t>
            </a:r>
            <a:endParaRPr lang="en-US" sz="1020" dirty="0"/>
          </a:p>
        </p:txBody>
      </p:sp>
      <p:sp>
        <p:nvSpPr>
          <p:cNvPr id="58" name="Shape 56"/>
          <p:cNvSpPr/>
          <p:nvPr/>
        </p:nvSpPr>
        <p:spPr>
          <a:xfrm>
            <a:off x="8219361" y="5121116"/>
            <a:ext cx="53340" cy="53340"/>
          </a:xfrm>
          <a:prstGeom prst="rect">
            <a:avLst/>
          </a:prstGeom>
          <a:solidFill>
            <a:srgbClr val="FFE600"/>
          </a:solidFill>
          <a:ln/>
        </p:spPr>
        <p:txBody>
          <a:bodyPr/>
          <a:lstStyle/>
          <a:p>
            <a:endParaRPr lang="es-ES"/>
          </a:p>
        </p:txBody>
      </p:sp>
      <p:sp>
        <p:nvSpPr>
          <p:cNvPr id="59" name="Shape 57"/>
          <p:cNvSpPr/>
          <p:nvPr/>
        </p:nvSpPr>
        <p:spPr>
          <a:xfrm>
            <a:off x="8215551" y="5117306"/>
            <a:ext cx="60960" cy="60960"/>
          </a:xfrm>
          <a:prstGeom prst="rect">
            <a:avLst/>
          </a:prstGeom>
          <a:ln w="7620">
            <a:solidFill>
              <a:srgbClr val="2E2E38"/>
            </a:solidFill>
            <a:prstDash val="solid"/>
          </a:ln>
        </p:spPr>
        <p:txBody>
          <a:bodyPr/>
          <a:lstStyle/>
          <a:p>
            <a:endParaRPr lang="es-ES"/>
          </a:p>
        </p:txBody>
      </p:sp>
      <p:sp>
        <p:nvSpPr>
          <p:cNvPr id="60" name="Text 58"/>
          <p:cNvSpPr/>
          <p:nvPr/>
        </p:nvSpPr>
        <p:spPr>
          <a:xfrm>
            <a:off x="8341281" y="5054822"/>
            <a:ext cx="2840307" cy="144780"/>
          </a:xfrm>
          <a:prstGeom prst="rect">
            <a:avLst/>
          </a:prstGeom>
          <a:noFill/>
          <a:ln/>
        </p:spPr>
        <p:txBody>
          <a:bodyPr wrap="none" lIns="0" tIns="0" rIns="0" bIns="0" rtlCol="0" anchor="t"/>
          <a:lstStyle/>
          <a:p>
            <a:pPr marL="0" indent="0" algn="l">
              <a:lnSpc>
                <a:spcPts val="1377"/>
              </a:lnSpc>
              <a:buNone/>
            </a:pPr>
            <a:r>
              <a:rPr lang="en-US" sz="1020" dirty="0">
                <a:solidFill>
                  <a:srgbClr val="3A3A44"/>
                </a:solidFill>
                <a:latin typeface="Arial" pitchFamily="34" charset="0"/>
                <a:ea typeface="Arial" pitchFamily="34" charset="-122"/>
                <a:cs typeface="Arial" pitchFamily="34" charset="-120"/>
              </a:rPr>
              <a:t>Impacto positivo en el empleo y su calidad.</a:t>
            </a:r>
            <a:endParaRPr lang="en-US" sz="1020" dirty="0"/>
          </a:p>
        </p:txBody>
      </p:sp>
      <p:sp>
        <p:nvSpPr>
          <p:cNvPr id="61" name="Text 59"/>
          <p:cNvSpPr/>
          <p:nvPr/>
        </p:nvSpPr>
        <p:spPr>
          <a:xfrm>
            <a:off x="609600" y="6508647"/>
            <a:ext cx="2267289" cy="114300"/>
          </a:xfrm>
          <a:prstGeom prst="rect">
            <a:avLst/>
          </a:prstGeom>
          <a:noFill/>
          <a:ln/>
        </p:spPr>
        <p:txBody>
          <a:bodyPr wrap="none" lIns="0" tIns="0" rIns="0" bIns="0" rtlCol="0" anchor="t"/>
          <a:lstStyle/>
          <a:p>
            <a:pPr marL="0" indent="0" algn="l">
              <a:lnSpc>
                <a:spcPts val="1053"/>
              </a:lnSpc>
              <a:buNone/>
            </a:pPr>
            <a:r>
              <a:rPr lang="en-US" sz="780" dirty="0">
                <a:solidFill>
                  <a:srgbClr val="747480"/>
                </a:solidFill>
                <a:latin typeface="Arial" pitchFamily="34" charset="0"/>
                <a:ea typeface="Arial" pitchFamily="34" charset="-122"/>
                <a:cs typeface="Arial" pitchFamily="34" charset="-120"/>
              </a:rPr>
              <a:t>Foco en el golf · Medida para todo el deporte</a:t>
            </a:r>
            <a:endParaRPr lang="en-US" sz="780" dirty="0"/>
          </a:p>
        </p:txBody>
      </p:sp>
      <p:pic>
        <p:nvPicPr>
          <p:cNvPr id="62" name="Image 0" descr="img/8561d6d5e8.png"/>
          <p:cNvPicPr>
            <a:picLocks noChangeAspect="1"/>
          </p:cNvPicPr>
          <p:nvPr/>
        </p:nvPicPr>
        <p:blipFill>
          <a:blip r:embed="rId3"/>
          <a:stretch>
            <a:fillRect/>
          </a:stretch>
        </p:blipFill>
        <p:spPr>
          <a:xfrm>
            <a:off x="11328321" y="6309360"/>
            <a:ext cx="254079" cy="335280"/>
          </a:xfrm>
          <a:prstGeom prst="rect">
            <a:avLst/>
          </a:prstGeom>
        </p:spPr>
      </p:pic>
      <p:sp>
        <p:nvSpPr>
          <p:cNvPr id="63" name="Shape 60"/>
          <p:cNvSpPr/>
          <p:nvPr/>
        </p:nvSpPr>
        <p:spPr>
          <a:xfrm>
            <a:off x="594360" y="2148840"/>
            <a:ext cx="198120" cy="198120"/>
          </a:xfrm>
          <a:prstGeom prst="ellipse">
            <a:avLst/>
          </a:prstGeom>
          <a:solidFill>
            <a:srgbClr val="2E2E38"/>
          </a:solidFill>
          <a:ln/>
        </p:spPr>
        <p:txBody>
          <a:bodyPr/>
          <a:lstStyle/>
          <a:p>
            <a:endParaRPr lang="es-ES"/>
          </a:p>
        </p:txBody>
      </p:sp>
      <p:sp>
        <p:nvSpPr>
          <p:cNvPr id="64" name="Shape 61"/>
          <p:cNvSpPr/>
          <p:nvPr/>
        </p:nvSpPr>
        <p:spPr>
          <a:xfrm>
            <a:off x="609600" y="2164080"/>
            <a:ext cx="167640" cy="167640"/>
          </a:xfrm>
          <a:prstGeom prst="ellipse">
            <a:avLst/>
          </a:prstGeom>
          <a:solidFill>
            <a:srgbClr val="FFFFFF"/>
          </a:solidFill>
          <a:ln/>
        </p:spPr>
        <p:txBody>
          <a:bodyPr/>
          <a:lstStyle/>
          <a:p>
            <a:endParaRPr lang="es-ES"/>
          </a:p>
        </p:txBody>
      </p:sp>
      <p:sp>
        <p:nvSpPr>
          <p:cNvPr id="65" name="Shape 62"/>
          <p:cNvSpPr/>
          <p:nvPr/>
        </p:nvSpPr>
        <p:spPr>
          <a:xfrm>
            <a:off x="640080" y="2194560"/>
            <a:ext cx="106680" cy="106680"/>
          </a:xfrm>
          <a:prstGeom prst="ellipse">
            <a:avLst/>
          </a:prstGeom>
          <a:solidFill>
            <a:srgbClr val="2E2E38"/>
          </a:solidFill>
          <a:ln/>
        </p:spPr>
        <p:txBody>
          <a:bodyPr/>
          <a:lstStyle/>
          <a:p>
            <a:endParaRPr lang="es-ES"/>
          </a:p>
        </p:txBody>
      </p:sp>
      <p:sp>
        <p:nvSpPr>
          <p:cNvPr id="66" name="Shape 63"/>
          <p:cNvSpPr/>
          <p:nvPr/>
        </p:nvSpPr>
        <p:spPr>
          <a:xfrm>
            <a:off x="2816304" y="2148840"/>
            <a:ext cx="198120" cy="198120"/>
          </a:xfrm>
          <a:prstGeom prst="ellipse">
            <a:avLst/>
          </a:prstGeom>
          <a:solidFill>
            <a:srgbClr val="2E2E38"/>
          </a:solidFill>
          <a:ln/>
        </p:spPr>
        <p:txBody>
          <a:bodyPr/>
          <a:lstStyle/>
          <a:p>
            <a:endParaRPr lang="es-ES"/>
          </a:p>
        </p:txBody>
      </p:sp>
      <p:sp>
        <p:nvSpPr>
          <p:cNvPr id="67" name="Shape 64"/>
          <p:cNvSpPr/>
          <p:nvPr/>
        </p:nvSpPr>
        <p:spPr>
          <a:xfrm>
            <a:off x="2831544" y="2164080"/>
            <a:ext cx="167640" cy="167640"/>
          </a:xfrm>
          <a:prstGeom prst="ellipse">
            <a:avLst/>
          </a:prstGeom>
          <a:solidFill>
            <a:srgbClr val="FFFFFF"/>
          </a:solidFill>
          <a:ln/>
        </p:spPr>
        <p:txBody>
          <a:bodyPr/>
          <a:lstStyle/>
          <a:p>
            <a:endParaRPr lang="es-ES"/>
          </a:p>
        </p:txBody>
      </p:sp>
      <p:sp>
        <p:nvSpPr>
          <p:cNvPr id="68" name="Shape 65"/>
          <p:cNvSpPr/>
          <p:nvPr/>
        </p:nvSpPr>
        <p:spPr>
          <a:xfrm>
            <a:off x="2862024" y="2194560"/>
            <a:ext cx="106680" cy="106680"/>
          </a:xfrm>
          <a:prstGeom prst="ellipse">
            <a:avLst/>
          </a:prstGeom>
          <a:solidFill>
            <a:srgbClr val="2E2E38"/>
          </a:solidFill>
          <a:ln/>
        </p:spPr>
        <p:txBody>
          <a:bodyPr/>
          <a:lstStyle/>
          <a:p>
            <a:endParaRPr lang="es-ES"/>
          </a:p>
        </p:txBody>
      </p:sp>
      <p:sp>
        <p:nvSpPr>
          <p:cNvPr id="69" name="Shape 66"/>
          <p:cNvSpPr/>
          <p:nvPr/>
        </p:nvSpPr>
        <p:spPr>
          <a:xfrm>
            <a:off x="5038249" y="2148840"/>
            <a:ext cx="198120" cy="198120"/>
          </a:xfrm>
          <a:prstGeom prst="ellipse">
            <a:avLst/>
          </a:prstGeom>
          <a:solidFill>
            <a:srgbClr val="2E2E38"/>
          </a:solidFill>
          <a:ln/>
        </p:spPr>
        <p:txBody>
          <a:bodyPr/>
          <a:lstStyle/>
          <a:p>
            <a:endParaRPr lang="es-ES"/>
          </a:p>
        </p:txBody>
      </p:sp>
      <p:sp>
        <p:nvSpPr>
          <p:cNvPr id="70" name="Shape 67"/>
          <p:cNvSpPr/>
          <p:nvPr/>
        </p:nvSpPr>
        <p:spPr>
          <a:xfrm>
            <a:off x="5053489" y="2164080"/>
            <a:ext cx="167640" cy="167640"/>
          </a:xfrm>
          <a:prstGeom prst="ellipse">
            <a:avLst/>
          </a:prstGeom>
          <a:solidFill>
            <a:srgbClr val="FFFFFF"/>
          </a:solidFill>
          <a:ln/>
        </p:spPr>
        <p:txBody>
          <a:bodyPr/>
          <a:lstStyle/>
          <a:p>
            <a:endParaRPr lang="es-ES"/>
          </a:p>
        </p:txBody>
      </p:sp>
      <p:sp>
        <p:nvSpPr>
          <p:cNvPr id="71" name="Shape 68"/>
          <p:cNvSpPr/>
          <p:nvPr/>
        </p:nvSpPr>
        <p:spPr>
          <a:xfrm>
            <a:off x="5083969" y="2194560"/>
            <a:ext cx="106680" cy="106680"/>
          </a:xfrm>
          <a:prstGeom prst="ellipse">
            <a:avLst/>
          </a:prstGeom>
          <a:solidFill>
            <a:srgbClr val="2E2E38"/>
          </a:solidFill>
          <a:ln/>
        </p:spPr>
        <p:txBody>
          <a:bodyPr/>
          <a:lstStyle/>
          <a:p>
            <a:endParaRPr lang="es-ES"/>
          </a:p>
        </p:txBody>
      </p:sp>
      <p:sp>
        <p:nvSpPr>
          <p:cNvPr id="72" name="Shape 69"/>
          <p:cNvSpPr/>
          <p:nvPr/>
        </p:nvSpPr>
        <p:spPr>
          <a:xfrm>
            <a:off x="7260312" y="2148840"/>
            <a:ext cx="198120" cy="198120"/>
          </a:xfrm>
          <a:prstGeom prst="ellipse">
            <a:avLst/>
          </a:prstGeom>
          <a:solidFill>
            <a:srgbClr val="2E2E38"/>
          </a:solidFill>
          <a:ln/>
        </p:spPr>
        <p:txBody>
          <a:bodyPr/>
          <a:lstStyle/>
          <a:p>
            <a:endParaRPr lang="es-ES"/>
          </a:p>
        </p:txBody>
      </p:sp>
      <p:sp>
        <p:nvSpPr>
          <p:cNvPr id="73" name="Shape 70"/>
          <p:cNvSpPr/>
          <p:nvPr/>
        </p:nvSpPr>
        <p:spPr>
          <a:xfrm>
            <a:off x="7275552" y="2164080"/>
            <a:ext cx="167640" cy="167640"/>
          </a:xfrm>
          <a:prstGeom prst="ellipse">
            <a:avLst/>
          </a:prstGeom>
          <a:solidFill>
            <a:srgbClr val="FFFFFF"/>
          </a:solidFill>
          <a:ln/>
        </p:spPr>
        <p:txBody>
          <a:bodyPr/>
          <a:lstStyle/>
          <a:p>
            <a:endParaRPr lang="es-ES"/>
          </a:p>
        </p:txBody>
      </p:sp>
      <p:sp>
        <p:nvSpPr>
          <p:cNvPr id="74" name="Shape 71"/>
          <p:cNvSpPr/>
          <p:nvPr/>
        </p:nvSpPr>
        <p:spPr>
          <a:xfrm>
            <a:off x="7306032" y="2194560"/>
            <a:ext cx="106680" cy="106680"/>
          </a:xfrm>
          <a:prstGeom prst="ellipse">
            <a:avLst/>
          </a:prstGeom>
          <a:solidFill>
            <a:srgbClr val="2E2E38"/>
          </a:solidFill>
          <a:ln/>
        </p:spPr>
        <p:txBody>
          <a:bodyPr/>
          <a:lstStyle/>
          <a:p>
            <a:endParaRPr lang="es-ES"/>
          </a:p>
        </p:txBody>
      </p:sp>
      <p:sp>
        <p:nvSpPr>
          <p:cNvPr id="75" name="Shape 72"/>
          <p:cNvSpPr/>
          <p:nvPr/>
        </p:nvSpPr>
        <p:spPr>
          <a:xfrm>
            <a:off x="9482257" y="2148840"/>
            <a:ext cx="198120" cy="198120"/>
          </a:xfrm>
          <a:prstGeom prst="ellipse">
            <a:avLst/>
          </a:prstGeom>
          <a:solidFill>
            <a:srgbClr val="2E2E38"/>
          </a:solidFill>
          <a:ln/>
        </p:spPr>
        <p:txBody>
          <a:bodyPr/>
          <a:lstStyle/>
          <a:p>
            <a:endParaRPr lang="es-ES"/>
          </a:p>
        </p:txBody>
      </p:sp>
      <p:sp>
        <p:nvSpPr>
          <p:cNvPr id="76" name="Shape 73"/>
          <p:cNvSpPr/>
          <p:nvPr/>
        </p:nvSpPr>
        <p:spPr>
          <a:xfrm>
            <a:off x="9497497" y="2164080"/>
            <a:ext cx="167640" cy="167640"/>
          </a:xfrm>
          <a:prstGeom prst="ellipse">
            <a:avLst/>
          </a:prstGeom>
          <a:solidFill>
            <a:srgbClr val="FFFFFF"/>
          </a:solidFill>
          <a:ln/>
        </p:spPr>
        <p:txBody>
          <a:bodyPr/>
          <a:lstStyle/>
          <a:p>
            <a:endParaRPr lang="es-ES"/>
          </a:p>
        </p:txBody>
      </p:sp>
      <p:sp>
        <p:nvSpPr>
          <p:cNvPr id="77" name="Shape 74"/>
          <p:cNvSpPr/>
          <p:nvPr/>
        </p:nvSpPr>
        <p:spPr>
          <a:xfrm>
            <a:off x="9527977" y="2194560"/>
            <a:ext cx="106680" cy="106680"/>
          </a:xfrm>
          <a:prstGeom prst="ellipse">
            <a:avLst/>
          </a:prstGeom>
          <a:solidFill>
            <a:srgbClr val="FFE600"/>
          </a:solidFill>
          <a:ln/>
        </p:spPr>
        <p:txBody>
          <a:bodyPr/>
          <a:lstStyle/>
          <a:p>
            <a:endParaRPr lang="es-ES"/>
          </a:p>
        </p:txBody>
      </p:sp>
      <p:sp>
        <p:nvSpPr>
          <p:cNvPr id="78" name="Text 75"/>
          <p:cNvSpPr/>
          <p:nvPr/>
        </p:nvSpPr>
        <p:spPr>
          <a:xfrm>
            <a:off x="10728722" y="6469380"/>
            <a:ext cx="472678" cy="129540"/>
          </a:xfrm>
          <a:prstGeom prst="rect">
            <a:avLst/>
          </a:prstGeom>
          <a:noFill/>
          <a:ln/>
        </p:spPr>
        <p:txBody>
          <a:bodyPr wrap="none" lIns="0" tIns="0" rIns="0" bIns="0" rtlCol="0" anchor="t"/>
          <a:lstStyle/>
          <a:p>
            <a:pPr marL="0" indent="0" algn="l">
              <a:lnSpc>
                <a:spcPts val="1035"/>
              </a:lnSpc>
              <a:buNone/>
            </a:pPr>
            <a:r>
              <a:rPr lang="en-US" sz="900" b="1" kern="0" spc="45" dirty="0">
                <a:solidFill>
                  <a:srgbClr val="747480"/>
                </a:solidFill>
                <a:latin typeface="Arial" pitchFamily="34" charset="0"/>
                <a:ea typeface="Arial" pitchFamily="34" charset="-122"/>
                <a:cs typeface="Arial" pitchFamily="34" charset="-120"/>
              </a:rPr>
              <a:t>2 / 12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s-ES"/>
          </a:p>
        </p:txBody>
      </p:sp>
      <p:sp>
        <p:nvSpPr>
          <p:cNvPr id="3" name="Text 1"/>
          <p:cNvSpPr/>
          <p:nvPr/>
        </p:nvSpPr>
        <p:spPr>
          <a:xfrm>
            <a:off x="609600" y="396240"/>
            <a:ext cx="2831955" cy="144780"/>
          </a:xfrm>
          <a:prstGeom prst="rect">
            <a:avLst/>
          </a:prstGeom>
          <a:noFill/>
          <a:ln/>
        </p:spPr>
        <p:txBody>
          <a:bodyPr wrap="none" lIns="0" tIns="0" rIns="0" bIns="0" rtlCol="0" anchor="t"/>
          <a:lstStyle/>
          <a:p>
            <a:pPr marL="0" indent="0" algn="l">
              <a:lnSpc>
                <a:spcPts val="1173"/>
              </a:lnSpc>
              <a:buNone/>
            </a:pPr>
            <a:r>
              <a:rPr lang="en-US" sz="1020" b="1" kern="0" spc="122" dirty="0">
                <a:solidFill>
                  <a:srgbClr val="747480"/>
                </a:solidFill>
                <a:latin typeface="Arial" pitchFamily="34" charset="0"/>
                <a:ea typeface="Arial" pitchFamily="34" charset="-122"/>
                <a:cs typeface="Arial" pitchFamily="34" charset="-120"/>
              </a:rPr>
              <a:t>EL GOLF, MOTOR ESTRATÉGICO</a:t>
            </a:r>
            <a:endParaRPr lang="en-US" sz="1020" dirty="0"/>
          </a:p>
        </p:txBody>
      </p:sp>
      <p:sp>
        <p:nvSpPr>
          <p:cNvPr id="4" name="Shape 2"/>
          <p:cNvSpPr/>
          <p:nvPr/>
        </p:nvSpPr>
        <p:spPr>
          <a:xfrm>
            <a:off x="609600" y="856336"/>
            <a:ext cx="3341132" cy="141884"/>
          </a:xfrm>
          <a:prstGeom prst="rect">
            <a:avLst/>
          </a:prstGeom>
          <a:solidFill>
            <a:srgbClr val="FFE600"/>
          </a:solidFill>
          <a:ln/>
        </p:spPr>
        <p:txBody>
          <a:bodyPr/>
          <a:lstStyle/>
          <a:p>
            <a:endParaRPr lang="es-ES"/>
          </a:p>
        </p:txBody>
      </p:sp>
      <p:sp>
        <p:nvSpPr>
          <p:cNvPr id="5" name="Text 3"/>
          <p:cNvSpPr/>
          <p:nvPr/>
        </p:nvSpPr>
        <p:spPr>
          <a:xfrm>
            <a:off x="609600" y="629869"/>
            <a:ext cx="10980420" cy="748784"/>
          </a:xfrm>
          <a:prstGeom prst="rect">
            <a:avLst/>
          </a:prstGeom>
          <a:noFill/>
          <a:ln/>
        </p:spPr>
        <p:txBody>
          <a:bodyPr wrap="square" lIns="0" tIns="0" rIns="0" bIns="0" rtlCol="0" anchor="t"/>
          <a:lstStyle/>
          <a:p>
            <a:pPr marL="0" indent="0" algn="l">
              <a:lnSpc>
                <a:spcPts val="2957"/>
              </a:lnSpc>
              <a:buNone/>
            </a:pPr>
            <a:r>
              <a:rPr lang="en-US" sz="2640" b="1" dirty="0">
                <a:solidFill>
                  <a:srgbClr val="2E2E38"/>
                </a:solidFill>
                <a:latin typeface="Arial" pitchFamily="34" charset="0"/>
                <a:ea typeface="Arial" pitchFamily="34" charset="-122"/>
                <a:cs typeface="Arial" pitchFamily="34" charset="-120"/>
              </a:rPr>
              <a:t>8,9 de cada 10 euros generados revierten en sectores distintos a los propios campos de golf</a:t>
            </a:r>
            <a:endParaRPr lang="en-US" sz="2640" dirty="0"/>
          </a:p>
        </p:txBody>
      </p:sp>
      <p:sp>
        <p:nvSpPr>
          <p:cNvPr id="6" name="Shape 4"/>
          <p:cNvSpPr/>
          <p:nvPr/>
        </p:nvSpPr>
        <p:spPr>
          <a:xfrm>
            <a:off x="609600" y="1543288"/>
            <a:ext cx="10972800" cy="15240"/>
          </a:xfrm>
          <a:prstGeom prst="rect">
            <a:avLst/>
          </a:prstGeom>
          <a:solidFill>
            <a:srgbClr val="FFE600"/>
          </a:solidFill>
          <a:ln/>
        </p:spPr>
        <p:txBody>
          <a:bodyPr/>
          <a:lstStyle/>
          <a:p>
            <a:endParaRPr lang="es-ES"/>
          </a:p>
        </p:txBody>
      </p:sp>
      <p:sp>
        <p:nvSpPr>
          <p:cNvPr id="7" name="Shape 5"/>
          <p:cNvSpPr/>
          <p:nvPr/>
        </p:nvSpPr>
        <p:spPr>
          <a:xfrm>
            <a:off x="609600" y="1866900"/>
            <a:ext cx="10972800" cy="1028700"/>
          </a:xfrm>
          <a:prstGeom prst="roundRect">
            <a:avLst>
              <a:gd name="adj" fmla="val 2963"/>
            </a:avLst>
          </a:prstGeom>
          <a:solidFill>
            <a:srgbClr val="2E2E38"/>
          </a:solidFill>
          <a:ln/>
        </p:spPr>
        <p:txBody>
          <a:bodyPr/>
          <a:lstStyle/>
          <a:p>
            <a:endParaRPr lang="es-ES"/>
          </a:p>
        </p:txBody>
      </p:sp>
      <p:sp>
        <p:nvSpPr>
          <p:cNvPr id="8" name="Text 6"/>
          <p:cNvSpPr/>
          <p:nvPr/>
        </p:nvSpPr>
        <p:spPr>
          <a:xfrm>
            <a:off x="838200" y="2037969"/>
            <a:ext cx="1680716" cy="396240"/>
          </a:xfrm>
          <a:prstGeom prst="rect">
            <a:avLst/>
          </a:prstGeom>
          <a:noFill/>
          <a:ln/>
        </p:spPr>
        <p:txBody>
          <a:bodyPr wrap="none" lIns="0" tIns="0" rIns="0" bIns="0" rtlCol="0" anchor="t"/>
          <a:lstStyle/>
          <a:p>
            <a:pPr marL="0" indent="0" algn="l">
              <a:lnSpc>
                <a:spcPts val="2760"/>
              </a:lnSpc>
              <a:buNone/>
            </a:pPr>
            <a:r>
              <a:rPr lang="en-US" sz="2760" b="1" dirty="0">
                <a:solidFill>
                  <a:srgbClr val="FFFFFF"/>
                </a:solidFill>
                <a:latin typeface="Arial" pitchFamily="34" charset="0"/>
                <a:ea typeface="Arial" pitchFamily="34" charset="-122"/>
                <a:cs typeface="Arial" pitchFamily="34" charset="-120"/>
              </a:rPr>
              <a:t>1.785 M€</a:t>
            </a:r>
            <a:endParaRPr lang="en-US" sz="2760" dirty="0"/>
          </a:p>
        </p:txBody>
      </p:sp>
      <p:sp>
        <p:nvSpPr>
          <p:cNvPr id="9" name="Text 7"/>
          <p:cNvSpPr/>
          <p:nvPr/>
        </p:nvSpPr>
        <p:spPr>
          <a:xfrm>
            <a:off x="838200" y="2429828"/>
            <a:ext cx="3261360" cy="278130"/>
          </a:xfrm>
          <a:prstGeom prst="rect">
            <a:avLst/>
          </a:prstGeom>
          <a:noFill/>
          <a:ln/>
        </p:spPr>
        <p:txBody>
          <a:bodyPr wrap="square" lIns="0" tIns="0" rIns="0" bIns="0" rtlCol="0" anchor="t"/>
          <a:lstStyle/>
          <a:p>
            <a:pPr marL="0" indent="0" algn="l">
              <a:lnSpc>
                <a:spcPts val="1170"/>
              </a:lnSpc>
              <a:buNone/>
            </a:pPr>
            <a:r>
              <a:rPr lang="en-US" sz="900" dirty="0">
                <a:solidFill>
                  <a:srgbClr val="D5D5DC"/>
                </a:solidFill>
                <a:latin typeface="Arial" pitchFamily="34" charset="0"/>
                <a:ea typeface="Arial" pitchFamily="34" charset="-122"/>
                <a:cs typeface="Arial" pitchFamily="34" charset="-120"/>
              </a:rPr>
              <a:t>Ingresos directos, indirectos e inducidos </a:t>
            </a:r>
            <a:r>
              <a:rPr lang="en-US" sz="900" b="1" dirty="0">
                <a:solidFill>
                  <a:srgbClr val="FFFFFF"/>
                </a:solidFill>
                <a:latin typeface="Arial" pitchFamily="34" charset="0"/>
                <a:ea typeface="Arial" pitchFamily="34" charset="-122"/>
                <a:cs typeface="Arial" pitchFamily="34" charset="-120"/>
              </a:rPr>
              <a:t>en los campos de golf</a:t>
            </a:r>
            <a:r>
              <a:rPr lang="en-US" sz="900" dirty="0">
                <a:solidFill>
                  <a:srgbClr val="D5D5DC"/>
                </a:solidFill>
                <a:latin typeface="Arial" pitchFamily="34" charset="0"/>
                <a:ea typeface="Arial" pitchFamily="34" charset="-122"/>
                <a:cs typeface="Arial" pitchFamily="34" charset="-120"/>
              </a:rPr>
              <a:t>. De ellos, </a:t>
            </a:r>
            <a:r>
              <a:rPr lang="en-US" sz="900" b="1" dirty="0">
                <a:solidFill>
                  <a:srgbClr val="FFE600"/>
                </a:solidFill>
                <a:latin typeface="Arial" pitchFamily="34" charset="0"/>
                <a:ea typeface="Arial" pitchFamily="34" charset="-122"/>
                <a:cs typeface="Arial" pitchFamily="34" charset="-120"/>
              </a:rPr>
              <a:t>875,27 M€</a:t>
            </a:r>
            <a:r>
              <a:rPr lang="en-US" sz="900" dirty="0">
                <a:solidFill>
                  <a:srgbClr val="D5D5DC"/>
                </a:solidFill>
                <a:latin typeface="Arial" pitchFamily="34" charset="0"/>
                <a:ea typeface="Arial" pitchFamily="34" charset="-122"/>
                <a:cs typeface="Arial" pitchFamily="34" charset="-120"/>
              </a:rPr>
              <a:t> de ingresos directos en 2022.</a:t>
            </a:r>
            <a:endParaRPr lang="en-US" sz="900" dirty="0"/>
          </a:p>
        </p:txBody>
      </p:sp>
      <p:sp>
        <p:nvSpPr>
          <p:cNvPr id="10" name="Text 8"/>
          <p:cNvSpPr/>
          <p:nvPr/>
        </p:nvSpPr>
        <p:spPr>
          <a:xfrm>
            <a:off x="4105632" y="2190750"/>
            <a:ext cx="348258" cy="373380"/>
          </a:xfrm>
          <a:prstGeom prst="rect">
            <a:avLst/>
          </a:prstGeom>
          <a:noFill/>
          <a:ln/>
        </p:spPr>
        <p:txBody>
          <a:bodyPr wrap="none" lIns="0" tIns="0" rIns="0" bIns="0" rtlCol="0" anchor="t"/>
          <a:lstStyle/>
          <a:p>
            <a:pPr marL="0" indent="0" algn="ctr">
              <a:lnSpc>
                <a:spcPts val="3036"/>
              </a:lnSpc>
              <a:buNone/>
            </a:pPr>
            <a:r>
              <a:rPr lang="en-US" sz="2640" b="1" dirty="0">
                <a:solidFill>
                  <a:srgbClr val="FFE600"/>
                </a:solidFill>
                <a:latin typeface="Arial" pitchFamily="34" charset="0"/>
                <a:ea typeface="Arial" pitchFamily="34" charset="-122"/>
                <a:cs typeface="Arial" pitchFamily="34" charset="-120"/>
              </a:rPr>
              <a:t>+</a:t>
            </a:r>
            <a:endParaRPr lang="en-US" sz="2640" dirty="0"/>
          </a:p>
        </p:txBody>
      </p:sp>
      <p:sp>
        <p:nvSpPr>
          <p:cNvPr id="11" name="Text 9"/>
          <p:cNvSpPr/>
          <p:nvPr/>
        </p:nvSpPr>
        <p:spPr>
          <a:xfrm>
            <a:off x="4470321" y="2037969"/>
            <a:ext cx="1904994" cy="396240"/>
          </a:xfrm>
          <a:prstGeom prst="rect">
            <a:avLst/>
          </a:prstGeom>
          <a:noFill/>
          <a:ln/>
        </p:spPr>
        <p:txBody>
          <a:bodyPr wrap="none" lIns="0" tIns="0" rIns="0" bIns="0" rtlCol="0" anchor="t"/>
          <a:lstStyle/>
          <a:p>
            <a:pPr marL="0" indent="0" algn="l">
              <a:lnSpc>
                <a:spcPts val="2760"/>
              </a:lnSpc>
              <a:buNone/>
            </a:pPr>
            <a:r>
              <a:rPr lang="en-US" sz="2760" b="1" dirty="0">
                <a:solidFill>
                  <a:srgbClr val="FFFFFF"/>
                </a:solidFill>
                <a:latin typeface="Arial" pitchFamily="34" charset="0"/>
                <a:ea typeface="Arial" pitchFamily="34" charset="-122"/>
                <a:cs typeface="Arial" pitchFamily="34" charset="-120"/>
              </a:rPr>
              <a:t>14.152 M€</a:t>
            </a:r>
            <a:endParaRPr lang="en-US" sz="2760" dirty="0"/>
          </a:p>
        </p:txBody>
      </p:sp>
      <p:sp>
        <p:nvSpPr>
          <p:cNvPr id="12" name="Text 10"/>
          <p:cNvSpPr/>
          <p:nvPr/>
        </p:nvSpPr>
        <p:spPr>
          <a:xfrm>
            <a:off x="4470321" y="2429828"/>
            <a:ext cx="3261360" cy="278130"/>
          </a:xfrm>
          <a:prstGeom prst="rect">
            <a:avLst/>
          </a:prstGeom>
          <a:noFill/>
          <a:ln/>
        </p:spPr>
        <p:txBody>
          <a:bodyPr wrap="square" lIns="0" tIns="0" rIns="0" bIns="0" rtlCol="0" anchor="t"/>
          <a:lstStyle/>
          <a:p>
            <a:pPr marL="0" indent="0" algn="l">
              <a:lnSpc>
                <a:spcPts val="1170"/>
              </a:lnSpc>
              <a:buNone/>
            </a:pPr>
            <a:r>
              <a:rPr lang="en-US" sz="900" b="1" dirty="0">
                <a:solidFill>
                  <a:srgbClr val="FFFFFF"/>
                </a:solidFill>
                <a:latin typeface="Arial" pitchFamily="34" charset="0"/>
                <a:ea typeface="Arial" pitchFamily="34" charset="-122"/>
                <a:cs typeface="Arial" pitchFamily="34" charset="-120"/>
              </a:rPr>
              <a:t>Gasto turístico</a:t>
            </a:r>
            <a:r>
              <a:rPr lang="en-US" sz="900" dirty="0">
                <a:solidFill>
                  <a:srgbClr val="D5D5DC"/>
                </a:solidFill>
                <a:latin typeface="Arial" pitchFamily="34" charset="0"/>
                <a:ea typeface="Arial" pitchFamily="34" charset="-122"/>
                <a:cs typeface="Arial" pitchFamily="34" charset="-120"/>
              </a:rPr>
              <a:t> directo, indirecto e inducido asociado a estos visitantes.</a:t>
            </a:r>
            <a:endParaRPr lang="en-US" sz="900" dirty="0"/>
          </a:p>
        </p:txBody>
      </p:sp>
      <p:sp>
        <p:nvSpPr>
          <p:cNvPr id="13" name="Text 11"/>
          <p:cNvSpPr/>
          <p:nvPr/>
        </p:nvSpPr>
        <p:spPr>
          <a:xfrm>
            <a:off x="7737872" y="2190750"/>
            <a:ext cx="348258" cy="373380"/>
          </a:xfrm>
          <a:prstGeom prst="rect">
            <a:avLst/>
          </a:prstGeom>
          <a:noFill/>
          <a:ln/>
        </p:spPr>
        <p:txBody>
          <a:bodyPr wrap="none" lIns="0" tIns="0" rIns="0" bIns="0" rtlCol="0" anchor="t"/>
          <a:lstStyle/>
          <a:p>
            <a:pPr marL="0" indent="0" algn="ctr">
              <a:lnSpc>
                <a:spcPts val="3036"/>
              </a:lnSpc>
              <a:buNone/>
            </a:pPr>
            <a:r>
              <a:rPr lang="en-US" sz="2640" b="1" dirty="0">
                <a:solidFill>
                  <a:srgbClr val="FFE600"/>
                </a:solidFill>
                <a:latin typeface="Arial" pitchFamily="34" charset="0"/>
                <a:ea typeface="Arial" pitchFamily="34" charset="-122"/>
                <a:cs typeface="Arial" pitchFamily="34" charset="-120"/>
              </a:rPr>
              <a:t>=</a:t>
            </a:r>
            <a:endParaRPr lang="en-US" sz="2640" dirty="0"/>
          </a:p>
        </p:txBody>
      </p:sp>
      <p:sp>
        <p:nvSpPr>
          <p:cNvPr id="14" name="Text 12"/>
          <p:cNvSpPr/>
          <p:nvPr/>
        </p:nvSpPr>
        <p:spPr>
          <a:xfrm>
            <a:off x="8102560" y="2112264"/>
            <a:ext cx="1904994" cy="396240"/>
          </a:xfrm>
          <a:prstGeom prst="rect">
            <a:avLst/>
          </a:prstGeom>
          <a:noFill/>
          <a:ln/>
        </p:spPr>
        <p:txBody>
          <a:bodyPr wrap="none" lIns="0" tIns="0" rIns="0" bIns="0" rtlCol="0" anchor="t"/>
          <a:lstStyle/>
          <a:p>
            <a:pPr marL="0" indent="0" algn="l">
              <a:lnSpc>
                <a:spcPts val="2760"/>
              </a:lnSpc>
              <a:buNone/>
            </a:pPr>
            <a:r>
              <a:rPr lang="en-US" sz="2760" b="1" dirty="0">
                <a:solidFill>
                  <a:srgbClr val="FFE600"/>
                </a:solidFill>
                <a:latin typeface="Arial" pitchFamily="34" charset="0"/>
                <a:ea typeface="Arial" pitchFamily="34" charset="-122"/>
                <a:cs typeface="Arial" pitchFamily="34" charset="-120"/>
              </a:rPr>
              <a:t>15.937 M€</a:t>
            </a:r>
            <a:endParaRPr lang="en-US" sz="2760" dirty="0"/>
          </a:p>
        </p:txBody>
      </p:sp>
      <p:sp>
        <p:nvSpPr>
          <p:cNvPr id="15" name="Text 13"/>
          <p:cNvSpPr/>
          <p:nvPr/>
        </p:nvSpPr>
        <p:spPr>
          <a:xfrm>
            <a:off x="8102560" y="2504123"/>
            <a:ext cx="2176921" cy="129540"/>
          </a:xfrm>
          <a:prstGeom prst="rect">
            <a:avLst/>
          </a:prstGeom>
          <a:noFill/>
          <a:ln/>
        </p:spPr>
        <p:txBody>
          <a:bodyPr wrap="none" lIns="0" tIns="0" rIns="0" bIns="0" rtlCol="0" anchor="t"/>
          <a:lstStyle/>
          <a:p>
            <a:pPr marL="0" indent="0" algn="l">
              <a:lnSpc>
                <a:spcPts val="1170"/>
              </a:lnSpc>
              <a:buNone/>
            </a:pPr>
            <a:r>
              <a:rPr lang="en-US" sz="900" b="1" dirty="0">
                <a:solidFill>
                  <a:srgbClr val="FFFFFF"/>
                </a:solidFill>
                <a:latin typeface="Arial" pitchFamily="34" charset="0"/>
                <a:ea typeface="Arial" pitchFamily="34" charset="-122"/>
                <a:cs typeface="Arial" pitchFamily="34" charset="-120"/>
              </a:rPr>
              <a:t>Producción anual generada</a:t>
            </a:r>
            <a:r>
              <a:rPr lang="en-US" sz="900" dirty="0">
                <a:solidFill>
                  <a:srgbClr val="D5D5DC"/>
                </a:solidFill>
                <a:latin typeface="Arial" pitchFamily="34" charset="0"/>
                <a:ea typeface="Arial" pitchFamily="34" charset="-122"/>
                <a:cs typeface="Arial" pitchFamily="34" charset="-120"/>
              </a:rPr>
              <a:t> (2022).</a:t>
            </a:r>
            <a:endParaRPr lang="en-US" sz="900" dirty="0"/>
          </a:p>
        </p:txBody>
      </p:sp>
      <p:sp>
        <p:nvSpPr>
          <p:cNvPr id="16" name="Shape 14"/>
          <p:cNvSpPr/>
          <p:nvPr/>
        </p:nvSpPr>
        <p:spPr>
          <a:xfrm>
            <a:off x="609600" y="3048000"/>
            <a:ext cx="3545800" cy="3086100"/>
          </a:xfrm>
          <a:prstGeom prst="roundRect">
            <a:avLst>
              <a:gd name="adj" fmla="val 988"/>
            </a:avLst>
          </a:prstGeom>
          <a:solidFill>
            <a:srgbClr val="F2F2F4"/>
          </a:solidFill>
          <a:ln/>
        </p:spPr>
        <p:txBody>
          <a:bodyPr/>
          <a:lstStyle/>
          <a:p>
            <a:endParaRPr lang="es-ES"/>
          </a:p>
        </p:txBody>
      </p:sp>
      <p:sp>
        <p:nvSpPr>
          <p:cNvPr id="17" name="Shape 15"/>
          <p:cNvSpPr/>
          <p:nvPr/>
        </p:nvSpPr>
        <p:spPr>
          <a:xfrm>
            <a:off x="822960" y="3246120"/>
            <a:ext cx="411480" cy="411480"/>
          </a:xfrm>
          <a:prstGeom prst="ellipse">
            <a:avLst/>
          </a:prstGeom>
          <a:solidFill>
            <a:srgbClr val="FFE600"/>
          </a:solidFill>
          <a:ln/>
        </p:spPr>
        <p:txBody>
          <a:bodyPr/>
          <a:lstStyle/>
          <a:p>
            <a:endParaRPr lang="es-ES"/>
          </a:p>
        </p:txBody>
      </p:sp>
      <p:pic>
        <p:nvPicPr>
          <p:cNvPr id="18" name="Image 0" descr="img/svg1.png"/>
          <p:cNvPicPr>
            <a:picLocks noChangeAspect="1"/>
          </p:cNvPicPr>
          <p:nvPr/>
        </p:nvPicPr>
        <p:blipFill>
          <a:blip r:embed="rId3"/>
          <a:stretch>
            <a:fillRect/>
          </a:stretch>
        </p:blipFill>
        <p:spPr>
          <a:xfrm>
            <a:off x="914400" y="3337560"/>
            <a:ext cx="228600" cy="228600"/>
          </a:xfrm>
          <a:prstGeom prst="rect">
            <a:avLst/>
          </a:prstGeom>
        </p:spPr>
      </p:pic>
      <p:sp>
        <p:nvSpPr>
          <p:cNvPr id="19" name="Text 16"/>
          <p:cNvSpPr/>
          <p:nvPr/>
        </p:nvSpPr>
        <p:spPr>
          <a:xfrm>
            <a:off x="1356360" y="3383280"/>
            <a:ext cx="782836"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TURISMO</a:t>
            </a:r>
            <a:endParaRPr lang="en-US" sz="960" dirty="0"/>
          </a:p>
        </p:txBody>
      </p:sp>
      <p:sp>
        <p:nvSpPr>
          <p:cNvPr id="20" name="Text 17"/>
          <p:cNvSpPr/>
          <p:nvPr/>
        </p:nvSpPr>
        <p:spPr>
          <a:xfrm>
            <a:off x="822960" y="3766947"/>
            <a:ext cx="1245852" cy="495300"/>
          </a:xfrm>
          <a:prstGeom prst="rect">
            <a:avLst/>
          </a:prstGeom>
          <a:noFill/>
          <a:ln/>
        </p:spPr>
        <p:txBody>
          <a:bodyPr wrap="none" lIns="0" tIns="0" rIns="0" bIns="0" rtlCol="0" anchor="t"/>
          <a:lstStyle/>
          <a:p>
            <a:pPr marL="0" indent="0" algn="l">
              <a:lnSpc>
                <a:spcPts val="3480"/>
              </a:lnSpc>
              <a:buNone/>
            </a:pPr>
            <a:r>
              <a:rPr lang="en-US" sz="3480" b="1" kern="0" spc="-35" dirty="0">
                <a:solidFill>
                  <a:srgbClr val="2E2E38"/>
                </a:solidFill>
                <a:latin typeface="Arial" pitchFamily="34" charset="0"/>
                <a:ea typeface="Arial" pitchFamily="34" charset="-122"/>
                <a:cs typeface="Arial" pitchFamily="34" charset="-120"/>
              </a:rPr>
              <a:t>1,4 M</a:t>
            </a:r>
            <a:endParaRPr lang="en-US" sz="3480" dirty="0"/>
          </a:p>
        </p:txBody>
      </p:sp>
      <p:sp>
        <p:nvSpPr>
          <p:cNvPr id="21" name="Text 18"/>
          <p:cNvSpPr/>
          <p:nvPr/>
        </p:nvSpPr>
        <p:spPr>
          <a:xfrm>
            <a:off x="822960" y="4253484"/>
            <a:ext cx="1999196" cy="152400"/>
          </a:xfrm>
          <a:prstGeom prst="rect">
            <a:avLst/>
          </a:prstGeom>
          <a:noFill/>
          <a:ln/>
        </p:spPr>
        <p:txBody>
          <a:bodyPr wrap="none" lIns="0" tIns="0" rIns="0" bIns="0" rtlCol="0" anchor="t"/>
          <a:lstStyle/>
          <a:p>
            <a:pPr marL="0" indent="0" algn="l">
              <a:lnSpc>
                <a:spcPts val="1458"/>
              </a:lnSpc>
              <a:buNone/>
            </a:pPr>
            <a:r>
              <a:rPr lang="en-US" sz="1080" dirty="0">
                <a:solidFill>
                  <a:srgbClr val="2E2E38"/>
                </a:solidFill>
                <a:latin typeface="Arial" pitchFamily="34" charset="0"/>
                <a:ea typeface="Arial" pitchFamily="34" charset="-122"/>
                <a:cs typeface="Arial" pitchFamily="34" charset="-120"/>
              </a:rPr>
              <a:t>turistas de golf al año (2023)</a:t>
            </a:r>
            <a:endParaRPr lang="en-US" sz="1080" dirty="0"/>
          </a:p>
        </p:txBody>
      </p:sp>
      <p:sp>
        <p:nvSpPr>
          <p:cNvPr id="22" name="Text 19"/>
          <p:cNvSpPr/>
          <p:nvPr/>
        </p:nvSpPr>
        <p:spPr>
          <a:xfrm>
            <a:off x="822960" y="4516350"/>
            <a:ext cx="3124200" cy="294084"/>
          </a:xfrm>
          <a:prstGeom prst="rect">
            <a:avLst/>
          </a:prstGeom>
          <a:noFill/>
          <a:ln/>
        </p:spPr>
        <p:txBody>
          <a:bodyPr wrap="square" lIns="0" tIns="0" rIns="0" bIns="0" rtlCol="0" anchor="t"/>
          <a:lstStyle/>
          <a:p>
            <a:pPr marL="0" indent="0" algn="l">
              <a:lnSpc>
                <a:spcPts val="1296"/>
              </a:lnSpc>
              <a:buNone/>
            </a:pPr>
            <a:r>
              <a:rPr lang="en-US" sz="960" dirty="0">
                <a:solidFill>
                  <a:srgbClr val="55555F"/>
                </a:solidFill>
                <a:latin typeface="Arial" pitchFamily="34" charset="0"/>
                <a:ea typeface="Arial" pitchFamily="34" charset="-122"/>
                <a:cs typeface="Arial" pitchFamily="34" charset="-120"/>
              </a:rPr>
              <a:t>Concentrados fuera del verano: </a:t>
            </a:r>
            <a:r>
              <a:rPr lang="en-US" sz="960" b="1" dirty="0">
                <a:solidFill>
                  <a:srgbClr val="55555F"/>
                </a:solidFill>
                <a:latin typeface="Arial" pitchFamily="34" charset="0"/>
                <a:ea typeface="Arial" pitchFamily="34" charset="-122"/>
                <a:cs typeface="Arial" pitchFamily="34" charset="-120"/>
              </a:rPr>
              <a:t>desestacionalizan</a:t>
            </a:r>
            <a:r>
              <a:rPr lang="en-US" sz="960" dirty="0">
                <a:solidFill>
                  <a:srgbClr val="55555F"/>
                </a:solidFill>
                <a:latin typeface="Arial" pitchFamily="34" charset="0"/>
                <a:ea typeface="Arial" pitchFamily="34" charset="-122"/>
                <a:cs typeface="Arial" pitchFamily="34" charset="-120"/>
              </a:rPr>
              <a:t> la demanda.</a:t>
            </a:r>
            <a:endParaRPr lang="en-US" sz="960" dirty="0"/>
          </a:p>
        </p:txBody>
      </p:sp>
      <p:sp>
        <p:nvSpPr>
          <p:cNvPr id="23" name="Shape 20"/>
          <p:cNvSpPr/>
          <p:nvPr/>
        </p:nvSpPr>
        <p:spPr>
          <a:xfrm>
            <a:off x="822960" y="4933831"/>
            <a:ext cx="231934" cy="205740"/>
          </a:xfrm>
          <a:prstGeom prst="rect">
            <a:avLst/>
          </a:prstGeom>
          <a:solidFill>
            <a:srgbClr val="DCDCE2"/>
          </a:solidFill>
          <a:ln/>
        </p:spPr>
        <p:txBody>
          <a:bodyPr/>
          <a:lstStyle/>
          <a:p>
            <a:endParaRPr lang="es-ES"/>
          </a:p>
        </p:txBody>
      </p:sp>
      <p:sp>
        <p:nvSpPr>
          <p:cNvPr id="24" name="Text 21"/>
          <p:cNvSpPr/>
          <p:nvPr/>
        </p:nvSpPr>
        <p:spPr>
          <a:xfrm>
            <a:off x="829628" y="4979551"/>
            <a:ext cx="218480" cy="114300"/>
          </a:xfrm>
          <a:prstGeom prst="rect">
            <a:avLst/>
          </a:prstGeom>
          <a:noFill/>
          <a:ln/>
        </p:spPr>
        <p:txBody>
          <a:bodyPr wrap="none" lIns="0" tIns="0" rIns="0" bIns="0" rtlCol="0" anchor="t"/>
          <a:lstStyle/>
          <a:p>
            <a:pPr marL="0" indent="0" algn="ctr">
              <a:lnSpc>
                <a:spcPts val="897"/>
              </a:lnSpc>
              <a:buNone/>
            </a:pPr>
            <a:r>
              <a:rPr lang="en-US" sz="780" b="1" dirty="0">
                <a:solidFill>
                  <a:srgbClr val="8A8A96"/>
                </a:solidFill>
                <a:latin typeface="Arial" pitchFamily="34" charset="0"/>
                <a:ea typeface="Arial" pitchFamily="34" charset="-122"/>
                <a:cs typeface="Arial" pitchFamily="34" charset="-120"/>
              </a:rPr>
              <a:t>E</a:t>
            </a:r>
            <a:endParaRPr lang="en-US" sz="780" dirty="0"/>
          </a:p>
        </p:txBody>
      </p:sp>
      <p:sp>
        <p:nvSpPr>
          <p:cNvPr id="25" name="Shape 22"/>
          <p:cNvSpPr/>
          <p:nvPr/>
        </p:nvSpPr>
        <p:spPr>
          <a:xfrm>
            <a:off x="1085374" y="4933831"/>
            <a:ext cx="232053" cy="205740"/>
          </a:xfrm>
          <a:prstGeom prst="rect">
            <a:avLst/>
          </a:prstGeom>
          <a:solidFill>
            <a:srgbClr val="DCDCE2"/>
          </a:solidFill>
          <a:ln/>
        </p:spPr>
        <p:txBody>
          <a:bodyPr/>
          <a:lstStyle/>
          <a:p>
            <a:endParaRPr lang="es-ES"/>
          </a:p>
        </p:txBody>
      </p:sp>
      <p:sp>
        <p:nvSpPr>
          <p:cNvPr id="26" name="Text 23"/>
          <p:cNvSpPr/>
          <p:nvPr/>
        </p:nvSpPr>
        <p:spPr>
          <a:xfrm>
            <a:off x="1094899" y="4979551"/>
            <a:ext cx="213003" cy="114300"/>
          </a:xfrm>
          <a:prstGeom prst="rect">
            <a:avLst/>
          </a:prstGeom>
          <a:noFill/>
          <a:ln/>
        </p:spPr>
        <p:txBody>
          <a:bodyPr wrap="none" lIns="0" tIns="0" rIns="0" bIns="0" rtlCol="0" anchor="t"/>
          <a:lstStyle/>
          <a:p>
            <a:pPr marL="0" indent="0" algn="ctr">
              <a:lnSpc>
                <a:spcPts val="897"/>
              </a:lnSpc>
              <a:buNone/>
            </a:pPr>
            <a:r>
              <a:rPr lang="en-US" sz="780" b="1" dirty="0">
                <a:solidFill>
                  <a:srgbClr val="8A8A96"/>
                </a:solidFill>
                <a:latin typeface="Arial" pitchFamily="34" charset="0"/>
                <a:ea typeface="Arial" pitchFamily="34" charset="-122"/>
                <a:cs typeface="Arial" pitchFamily="34" charset="-120"/>
              </a:rPr>
              <a:t>F</a:t>
            </a:r>
            <a:endParaRPr lang="en-US" sz="780" dirty="0"/>
          </a:p>
        </p:txBody>
      </p:sp>
      <p:sp>
        <p:nvSpPr>
          <p:cNvPr id="27" name="Shape 24"/>
          <p:cNvSpPr/>
          <p:nvPr/>
        </p:nvSpPr>
        <p:spPr>
          <a:xfrm>
            <a:off x="1347907" y="4933831"/>
            <a:ext cx="231934" cy="205740"/>
          </a:xfrm>
          <a:prstGeom prst="rect">
            <a:avLst/>
          </a:prstGeom>
          <a:solidFill>
            <a:srgbClr val="FFE600"/>
          </a:solidFill>
          <a:ln/>
        </p:spPr>
        <p:txBody>
          <a:bodyPr/>
          <a:lstStyle/>
          <a:p>
            <a:endParaRPr lang="es-ES"/>
          </a:p>
        </p:txBody>
      </p:sp>
      <p:sp>
        <p:nvSpPr>
          <p:cNvPr id="28" name="Text 25"/>
          <p:cNvSpPr/>
          <p:nvPr/>
        </p:nvSpPr>
        <p:spPr>
          <a:xfrm>
            <a:off x="1346359" y="4979551"/>
            <a:ext cx="235029" cy="114300"/>
          </a:xfrm>
          <a:prstGeom prst="rect">
            <a:avLst/>
          </a:prstGeom>
          <a:noFill/>
          <a:ln/>
        </p:spPr>
        <p:txBody>
          <a:bodyPr wrap="none" lIns="0" tIns="0" rIns="0" bIns="0" rtlCol="0" anchor="t"/>
          <a:lstStyle/>
          <a:p>
            <a:pPr marL="0" indent="0" algn="ctr">
              <a:lnSpc>
                <a:spcPts val="897"/>
              </a:lnSpc>
              <a:buNone/>
            </a:pPr>
            <a:r>
              <a:rPr lang="en-US" sz="780" b="1" dirty="0">
                <a:solidFill>
                  <a:srgbClr val="2E2E38"/>
                </a:solidFill>
                <a:latin typeface="Arial" pitchFamily="34" charset="0"/>
                <a:ea typeface="Arial" pitchFamily="34" charset="-122"/>
                <a:cs typeface="Arial" pitchFamily="34" charset="-120"/>
              </a:rPr>
              <a:t>M</a:t>
            </a:r>
            <a:endParaRPr lang="en-US" sz="780" dirty="0"/>
          </a:p>
        </p:txBody>
      </p:sp>
      <p:sp>
        <p:nvSpPr>
          <p:cNvPr id="29" name="Shape 26"/>
          <p:cNvSpPr/>
          <p:nvPr/>
        </p:nvSpPr>
        <p:spPr>
          <a:xfrm>
            <a:off x="1610320" y="4933831"/>
            <a:ext cx="232053" cy="205740"/>
          </a:xfrm>
          <a:prstGeom prst="rect">
            <a:avLst/>
          </a:prstGeom>
          <a:solidFill>
            <a:srgbClr val="FFE600"/>
          </a:solidFill>
          <a:ln/>
        </p:spPr>
        <p:txBody>
          <a:bodyPr/>
          <a:lstStyle/>
          <a:p>
            <a:endParaRPr lang="es-ES"/>
          </a:p>
        </p:txBody>
      </p:sp>
      <p:sp>
        <p:nvSpPr>
          <p:cNvPr id="30" name="Text 27"/>
          <p:cNvSpPr/>
          <p:nvPr/>
        </p:nvSpPr>
        <p:spPr>
          <a:xfrm>
            <a:off x="1614368" y="4979551"/>
            <a:ext cx="223957" cy="114300"/>
          </a:xfrm>
          <a:prstGeom prst="rect">
            <a:avLst/>
          </a:prstGeom>
          <a:noFill/>
          <a:ln/>
        </p:spPr>
        <p:txBody>
          <a:bodyPr wrap="none" lIns="0" tIns="0" rIns="0" bIns="0" rtlCol="0" anchor="t"/>
          <a:lstStyle/>
          <a:p>
            <a:pPr marL="0" indent="0" algn="ctr">
              <a:lnSpc>
                <a:spcPts val="897"/>
              </a:lnSpc>
              <a:buNone/>
            </a:pPr>
            <a:r>
              <a:rPr lang="en-US" sz="780" b="1" dirty="0">
                <a:solidFill>
                  <a:srgbClr val="2E2E38"/>
                </a:solidFill>
                <a:latin typeface="Arial" pitchFamily="34" charset="0"/>
                <a:ea typeface="Arial" pitchFamily="34" charset="-122"/>
                <a:cs typeface="Arial" pitchFamily="34" charset="-120"/>
              </a:rPr>
              <a:t>A</a:t>
            </a:r>
            <a:endParaRPr lang="en-US" sz="780" dirty="0"/>
          </a:p>
        </p:txBody>
      </p:sp>
      <p:sp>
        <p:nvSpPr>
          <p:cNvPr id="31" name="Shape 28"/>
          <p:cNvSpPr/>
          <p:nvPr/>
        </p:nvSpPr>
        <p:spPr>
          <a:xfrm>
            <a:off x="1872853" y="4933831"/>
            <a:ext cx="231934" cy="205740"/>
          </a:xfrm>
          <a:prstGeom prst="rect">
            <a:avLst/>
          </a:prstGeom>
          <a:solidFill>
            <a:srgbClr val="DCDCE2"/>
          </a:solidFill>
          <a:ln/>
        </p:spPr>
        <p:txBody>
          <a:bodyPr/>
          <a:lstStyle/>
          <a:p>
            <a:endParaRPr lang="es-ES"/>
          </a:p>
        </p:txBody>
      </p:sp>
      <p:sp>
        <p:nvSpPr>
          <p:cNvPr id="32" name="Text 29"/>
          <p:cNvSpPr/>
          <p:nvPr/>
        </p:nvSpPr>
        <p:spPr>
          <a:xfrm>
            <a:off x="1871305" y="4979551"/>
            <a:ext cx="235029" cy="114300"/>
          </a:xfrm>
          <a:prstGeom prst="rect">
            <a:avLst/>
          </a:prstGeom>
          <a:noFill/>
          <a:ln/>
        </p:spPr>
        <p:txBody>
          <a:bodyPr wrap="none" lIns="0" tIns="0" rIns="0" bIns="0" rtlCol="0" anchor="t"/>
          <a:lstStyle/>
          <a:p>
            <a:pPr marL="0" indent="0" algn="ctr">
              <a:lnSpc>
                <a:spcPts val="897"/>
              </a:lnSpc>
              <a:buNone/>
            </a:pPr>
            <a:r>
              <a:rPr lang="en-US" sz="780" b="1" dirty="0">
                <a:solidFill>
                  <a:srgbClr val="8A8A96"/>
                </a:solidFill>
                <a:latin typeface="Arial" pitchFamily="34" charset="0"/>
                <a:ea typeface="Arial" pitchFamily="34" charset="-122"/>
                <a:cs typeface="Arial" pitchFamily="34" charset="-120"/>
              </a:rPr>
              <a:t>M</a:t>
            </a:r>
            <a:endParaRPr lang="en-US" sz="780" dirty="0"/>
          </a:p>
        </p:txBody>
      </p:sp>
      <p:sp>
        <p:nvSpPr>
          <p:cNvPr id="33" name="Shape 30"/>
          <p:cNvSpPr/>
          <p:nvPr/>
        </p:nvSpPr>
        <p:spPr>
          <a:xfrm>
            <a:off x="2135267" y="4933831"/>
            <a:ext cx="232053" cy="205740"/>
          </a:xfrm>
          <a:prstGeom prst="rect">
            <a:avLst/>
          </a:prstGeom>
          <a:solidFill>
            <a:srgbClr val="DCDCE2"/>
          </a:solidFill>
          <a:ln/>
        </p:spPr>
        <p:txBody>
          <a:bodyPr/>
          <a:lstStyle/>
          <a:p>
            <a:endParaRPr lang="es-ES"/>
          </a:p>
        </p:txBody>
      </p:sp>
      <p:sp>
        <p:nvSpPr>
          <p:cNvPr id="34" name="Text 31"/>
          <p:cNvSpPr/>
          <p:nvPr/>
        </p:nvSpPr>
        <p:spPr>
          <a:xfrm>
            <a:off x="2147530" y="4979551"/>
            <a:ext cx="207526" cy="114300"/>
          </a:xfrm>
          <a:prstGeom prst="rect">
            <a:avLst/>
          </a:prstGeom>
          <a:noFill/>
          <a:ln/>
        </p:spPr>
        <p:txBody>
          <a:bodyPr wrap="none" lIns="0" tIns="0" rIns="0" bIns="0" rtlCol="0" anchor="t"/>
          <a:lstStyle/>
          <a:p>
            <a:pPr marL="0" indent="0" algn="ctr">
              <a:lnSpc>
                <a:spcPts val="897"/>
              </a:lnSpc>
              <a:buNone/>
            </a:pPr>
            <a:r>
              <a:rPr lang="en-US" sz="780" b="1" dirty="0">
                <a:solidFill>
                  <a:srgbClr val="8A8A96"/>
                </a:solidFill>
                <a:latin typeface="Arial" pitchFamily="34" charset="0"/>
                <a:ea typeface="Arial" pitchFamily="34" charset="-122"/>
                <a:cs typeface="Arial" pitchFamily="34" charset="-120"/>
              </a:rPr>
              <a:t>J</a:t>
            </a:r>
            <a:endParaRPr lang="en-US" sz="780" dirty="0"/>
          </a:p>
        </p:txBody>
      </p:sp>
      <p:sp>
        <p:nvSpPr>
          <p:cNvPr id="35" name="Shape 32"/>
          <p:cNvSpPr/>
          <p:nvPr/>
        </p:nvSpPr>
        <p:spPr>
          <a:xfrm>
            <a:off x="2397800" y="4933831"/>
            <a:ext cx="231934" cy="205740"/>
          </a:xfrm>
          <a:prstGeom prst="rect">
            <a:avLst/>
          </a:prstGeom>
          <a:solidFill>
            <a:srgbClr val="DCDCE2"/>
          </a:solidFill>
          <a:ln/>
        </p:spPr>
        <p:txBody>
          <a:bodyPr/>
          <a:lstStyle/>
          <a:p>
            <a:endParaRPr lang="es-ES"/>
          </a:p>
        </p:txBody>
      </p:sp>
      <p:sp>
        <p:nvSpPr>
          <p:cNvPr id="36" name="Text 33"/>
          <p:cNvSpPr/>
          <p:nvPr/>
        </p:nvSpPr>
        <p:spPr>
          <a:xfrm>
            <a:off x="2409944" y="4979551"/>
            <a:ext cx="207526" cy="114300"/>
          </a:xfrm>
          <a:prstGeom prst="rect">
            <a:avLst/>
          </a:prstGeom>
          <a:noFill/>
          <a:ln/>
        </p:spPr>
        <p:txBody>
          <a:bodyPr wrap="none" lIns="0" tIns="0" rIns="0" bIns="0" rtlCol="0" anchor="t"/>
          <a:lstStyle/>
          <a:p>
            <a:pPr marL="0" indent="0" algn="ctr">
              <a:lnSpc>
                <a:spcPts val="897"/>
              </a:lnSpc>
              <a:buNone/>
            </a:pPr>
            <a:r>
              <a:rPr lang="en-US" sz="780" b="1" dirty="0">
                <a:solidFill>
                  <a:srgbClr val="8A8A96"/>
                </a:solidFill>
                <a:latin typeface="Arial" pitchFamily="34" charset="0"/>
                <a:ea typeface="Arial" pitchFamily="34" charset="-122"/>
                <a:cs typeface="Arial" pitchFamily="34" charset="-120"/>
              </a:rPr>
              <a:t>J</a:t>
            </a:r>
            <a:endParaRPr lang="en-US" sz="780" dirty="0"/>
          </a:p>
        </p:txBody>
      </p:sp>
      <p:sp>
        <p:nvSpPr>
          <p:cNvPr id="37" name="Shape 34"/>
          <p:cNvSpPr/>
          <p:nvPr/>
        </p:nvSpPr>
        <p:spPr>
          <a:xfrm>
            <a:off x="2660213" y="4933831"/>
            <a:ext cx="232053" cy="205740"/>
          </a:xfrm>
          <a:prstGeom prst="rect">
            <a:avLst/>
          </a:prstGeom>
          <a:solidFill>
            <a:srgbClr val="DCDCE2"/>
          </a:solidFill>
          <a:ln/>
        </p:spPr>
        <p:txBody>
          <a:bodyPr/>
          <a:lstStyle/>
          <a:p>
            <a:endParaRPr lang="es-ES"/>
          </a:p>
        </p:txBody>
      </p:sp>
      <p:sp>
        <p:nvSpPr>
          <p:cNvPr id="38" name="Text 35"/>
          <p:cNvSpPr/>
          <p:nvPr/>
        </p:nvSpPr>
        <p:spPr>
          <a:xfrm>
            <a:off x="2664262" y="4979551"/>
            <a:ext cx="223957" cy="114300"/>
          </a:xfrm>
          <a:prstGeom prst="rect">
            <a:avLst/>
          </a:prstGeom>
          <a:noFill/>
          <a:ln/>
        </p:spPr>
        <p:txBody>
          <a:bodyPr wrap="none" lIns="0" tIns="0" rIns="0" bIns="0" rtlCol="0" anchor="t"/>
          <a:lstStyle/>
          <a:p>
            <a:pPr marL="0" indent="0" algn="ctr">
              <a:lnSpc>
                <a:spcPts val="897"/>
              </a:lnSpc>
              <a:buNone/>
            </a:pPr>
            <a:r>
              <a:rPr lang="en-US" sz="780" b="1" dirty="0">
                <a:solidFill>
                  <a:srgbClr val="8A8A96"/>
                </a:solidFill>
                <a:latin typeface="Arial" pitchFamily="34" charset="0"/>
                <a:ea typeface="Arial" pitchFamily="34" charset="-122"/>
                <a:cs typeface="Arial" pitchFamily="34" charset="-120"/>
              </a:rPr>
              <a:t>A</a:t>
            </a:r>
            <a:endParaRPr lang="en-US" sz="780" dirty="0"/>
          </a:p>
        </p:txBody>
      </p:sp>
      <p:sp>
        <p:nvSpPr>
          <p:cNvPr id="39" name="Shape 36"/>
          <p:cNvSpPr/>
          <p:nvPr/>
        </p:nvSpPr>
        <p:spPr>
          <a:xfrm>
            <a:off x="2922746" y="4933831"/>
            <a:ext cx="231934" cy="205740"/>
          </a:xfrm>
          <a:prstGeom prst="rect">
            <a:avLst/>
          </a:prstGeom>
          <a:solidFill>
            <a:srgbClr val="DCDCE2"/>
          </a:solidFill>
          <a:ln/>
        </p:spPr>
        <p:txBody>
          <a:bodyPr/>
          <a:lstStyle/>
          <a:p>
            <a:endParaRPr lang="es-ES"/>
          </a:p>
        </p:txBody>
      </p:sp>
      <p:sp>
        <p:nvSpPr>
          <p:cNvPr id="40" name="Text 37"/>
          <p:cNvSpPr/>
          <p:nvPr/>
        </p:nvSpPr>
        <p:spPr>
          <a:xfrm>
            <a:off x="2929414" y="4979551"/>
            <a:ext cx="218480" cy="114300"/>
          </a:xfrm>
          <a:prstGeom prst="rect">
            <a:avLst/>
          </a:prstGeom>
          <a:noFill/>
          <a:ln/>
        </p:spPr>
        <p:txBody>
          <a:bodyPr wrap="none" lIns="0" tIns="0" rIns="0" bIns="0" rtlCol="0" anchor="t"/>
          <a:lstStyle/>
          <a:p>
            <a:pPr marL="0" indent="0" algn="ctr">
              <a:lnSpc>
                <a:spcPts val="897"/>
              </a:lnSpc>
              <a:buNone/>
            </a:pPr>
            <a:r>
              <a:rPr lang="en-US" sz="780" b="1" dirty="0">
                <a:solidFill>
                  <a:srgbClr val="8A8A96"/>
                </a:solidFill>
                <a:latin typeface="Arial" pitchFamily="34" charset="0"/>
                <a:ea typeface="Arial" pitchFamily="34" charset="-122"/>
                <a:cs typeface="Arial" pitchFamily="34" charset="-120"/>
              </a:rPr>
              <a:t>S</a:t>
            </a:r>
            <a:endParaRPr lang="en-US" sz="780" dirty="0"/>
          </a:p>
        </p:txBody>
      </p:sp>
      <p:sp>
        <p:nvSpPr>
          <p:cNvPr id="41" name="Shape 38"/>
          <p:cNvSpPr/>
          <p:nvPr/>
        </p:nvSpPr>
        <p:spPr>
          <a:xfrm>
            <a:off x="3185160" y="4933831"/>
            <a:ext cx="232053" cy="205740"/>
          </a:xfrm>
          <a:prstGeom prst="rect">
            <a:avLst/>
          </a:prstGeom>
          <a:solidFill>
            <a:srgbClr val="FFE600"/>
          </a:solidFill>
          <a:ln/>
        </p:spPr>
        <p:txBody>
          <a:bodyPr/>
          <a:lstStyle/>
          <a:p>
            <a:endParaRPr lang="es-ES"/>
          </a:p>
        </p:txBody>
      </p:sp>
      <p:sp>
        <p:nvSpPr>
          <p:cNvPr id="42" name="Text 39"/>
          <p:cNvSpPr/>
          <p:nvPr/>
        </p:nvSpPr>
        <p:spPr>
          <a:xfrm>
            <a:off x="3186351" y="4979551"/>
            <a:ext cx="229553" cy="114300"/>
          </a:xfrm>
          <a:prstGeom prst="rect">
            <a:avLst/>
          </a:prstGeom>
          <a:noFill/>
          <a:ln/>
        </p:spPr>
        <p:txBody>
          <a:bodyPr wrap="none" lIns="0" tIns="0" rIns="0" bIns="0" rtlCol="0" anchor="t"/>
          <a:lstStyle/>
          <a:p>
            <a:pPr marL="0" indent="0" algn="ctr">
              <a:lnSpc>
                <a:spcPts val="897"/>
              </a:lnSpc>
              <a:buNone/>
            </a:pPr>
            <a:r>
              <a:rPr lang="en-US" sz="780" b="1" dirty="0">
                <a:solidFill>
                  <a:srgbClr val="2E2E38"/>
                </a:solidFill>
                <a:latin typeface="Arial" pitchFamily="34" charset="0"/>
                <a:ea typeface="Arial" pitchFamily="34" charset="-122"/>
                <a:cs typeface="Arial" pitchFamily="34" charset="-120"/>
              </a:rPr>
              <a:t>O</a:t>
            </a:r>
            <a:endParaRPr lang="en-US" sz="780" dirty="0"/>
          </a:p>
        </p:txBody>
      </p:sp>
      <p:sp>
        <p:nvSpPr>
          <p:cNvPr id="43" name="Shape 40"/>
          <p:cNvSpPr/>
          <p:nvPr/>
        </p:nvSpPr>
        <p:spPr>
          <a:xfrm>
            <a:off x="3447693" y="4933831"/>
            <a:ext cx="231934" cy="205740"/>
          </a:xfrm>
          <a:prstGeom prst="rect">
            <a:avLst/>
          </a:prstGeom>
          <a:solidFill>
            <a:srgbClr val="FFE600"/>
          </a:solidFill>
          <a:ln/>
        </p:spPr>
        <p:txBody>
          <a:bodyPr/>
          <a:lstStyle/>
          <a:p>
            <a:endParaRPr lang="es-ES"/>
          </a:p>
        </p:txBody>
      </p:sp>
      <p:sp>
        <p:nvSpPr>
          <p:cNvPr id="44" name="Text 41"/>
          <p:cNvSpPr/>
          <p:nvPr/>
        </p:nvSpPr>
        <p:spPr>
          <a:xfrm>
            <a:off x="3451622" y="4979551"/>
            <a:ext cx="223957" cy="114300"/>
          </a:xfrm>
          <a:prstGeom prst="rect">
            <a:avLst/>
          </a:prstGeom>
          <a:noFill/>
          <a:ln/>
        </p:spPr>
        <p:txBody>
          <a:bodyPr wrap="none" lIns="0" tIns="0" rIns="0" bIns="0" rtlCol="0" anchor="t"/>
          <a:lstStyle/>
          <a:p>
            <a:pPr marL="0" indent="0" algn="ctr">
              <a:lnSpc>
                <a:spcPts val="897"/>
              </a:lnSpc>
              <a:buNone/>
            </a:pPr>
            <a:r>
              <a:rPr lang="en-US" sz="780" b="1" dirty="0">
                <a:solidFill>
                  <a:srgbClr val="2E2E38"/>
                </a:solidFill>
                <a:latin typeface="Arial" pitchFamily="34" charset="0"/>
                <a:ea typeface="Arial" pitchFamily="34" charset="-122"/>
                <a:cs typeface="Arial" pitchFamily="34" charset="-120"/>
              </a:rPr>
              <a:t>N</a:t>
            </a:r>
            <a:endParaRPr lang="en-US" sz="780" dirty="0"/>
          </a:p>
        </p:txBody>
      </p:sp>
      <p:sp>
        <p:nvSpPr>
          <p:cNvPr id="45" name="Shape 42"/>
          <p:cNvSpPr/>
          <p:nvPr/>
        </p:nvSpPr>
        <p:spPr>
          <a:xfrm>
            <a:off x="3710107" y="4933831"/>
            <a:ext cx="231934" cy="205740"/>
          </a:xfrm>
          <a:prstGeom prst="rect">
            <a:avLst/>
          </a:prstGeom>
          <a:solidFill>
            <a:srgbClr val="DCDCE2"/>
          </a:solidFill>
          <a:ln/>
        </p:spPr>
        <p:txBody>
          <a:bodyPr/>
          <a:lstStyle/>
          <a:p>
            <a:endParaRPr lang="es-ES"/>
          </a:p>
        </p:txBody>
      </p:sp>
      <p:sp>
        <p:nvSpPr>
          <p:cNvPr id="46" name="Text 43"/>
          <p:cNvSpPr/>
          <p:nvPr/>
        </p:nvSpPr>
        <p:spPr>
          <a:xfrm>
            <a:off x="3714036" y="4979551"/>
            <a:ext cx="223957" cy="114300"/>
          </a:xfrm>
          <a:prstGeom prst="rect">
            <a:avLst/>
          </a:prstGeom>
          <a:noFill/>
          <a:ln/>
        </p:spPr>
        <p:txBody>
          <a:bodyPr wrap="none" lIns="0" tIns="0" rIns="0" bIns="0" rtlCol="0" anchor="t"/>
          <a:lstStyle/>
          <a:p>
            <a:pPr marL="0" indent="0" algn="ctr">
              <a:lnSpc>
                <a:spcPts val="897"/>
              </a:lnSpc>
              <a:buNone/>
            </a:pPr>
            <a:r>
              <a:rPr lang="en-US" sz="780" b="1" dirty="0">
                <a:solidFill>
                  <a:srgbClr val="8A8A96"/>
                </a:solidFill>
                <a:latin typeface="Arial" pitchFamily="34" charset="0"/>
                <a:ea typeface="Arial" pitchFamily="34" charset="-122"/>
                <a:cs typeface="Arial" pitchFamily="34" charset="-120"/>
              </a:rPr>
              <a:t>D</a:t>
            </a:r>
            <a:endParaRPr lang="en-US" sz="780" dirty="0"/>
          </a:p>
        </p:txBody>
      </p:sp>
      <p:sp>
        <p:nvSpPr>
          <p:cNvPr id="47" name="Shape 44"/>
          <p:cNvSpPr/>
          <p:nvPr/>
        </p:nvSpPr>
        <p:spPr>
          <a:xfrm>
            <a:off x="4323040" y="3048000"/>
            <a:ext cx="3545800" cy="3086100"/>
          </a:xfrm>
          <a:prstGeom prst="roundRect">
            <a:avLst>
              <a:gd name="adj" fmla="val 988"/>
            </a:avLst>
          </a:prstGeom>
          <a:solidFill>
            <a:srgbClr val="F2F2F4"/>
          </a:solidFill>
          <a:ln/>
        </p:spPr>
        <p:txBody>
          <a:bodyPr/>
          <a:lstStyle/>
          <a:p>
            <a:endParaRPr lang="es-ES"/>
          </a:p>
        </p:txBody>
      </p:sp>
      <p:sp>
        <p:nvSpPr>
          <p:cNvPr id="48" name="Shape 45"/>
          <p:cNvSpPr/>
          <p:nvPr/>
        </p:nvSpPr>
        <p:spPr>
          <a:xfrm>
            <a:off x="4536400" y="3246120"/>
            <a:ext cx="411480" cy="411480"/>
          </a:xfrm>
          <a:prstGeom prst="ellipse">
            <a:avLst/>
          </a:prstGeom>
          <a:solidFill>
            <a:srgbClr val="FFE600"/>
          </a:solidFill>
          <a:ln/>
        </p:spPr>
        <p:txBody>
          <a:bodyPr/>
          <a:lstStyle/>
          <a:p>
            <a:endParaRPr lang="es-ES"/>
          </a:p>
        </p:txBody>
      </p:sp>
      <p:pic>
        <p:nvPicPr>
          <p:cNvPr id="49" name="Image 1" descr="img/svg2.png"/>
          <p:cNvPicPr>
            <a:picLocks noChangeAspect="1"/>
          </p:cNvPicPr>
          <p:nvPr/>
        </p:nvPicPr>
        <p:blipFill>
          <a:blip r:embed="rId4"/>
          <a:stretch>
            <a:fillRect/>
          </a:stretch>
        </p:blipFill>
        <p:spPr>
          <a:xfrm>
            <a:off x="4627840" y="3337560"/>
            <a:ext cx="228600" cy="228600"/>
          </a:xfrm>
          <a:prstGeom prst="rect">
            <a:avLst/>
          </a:prstGeom>
        </p:spPr>
      </p:pic>
      <p:sp>
        <p:nvSpPr>
          <p:cNvPr id="50" name="Text 46"/>
          <p:cNvSpPr/>
          <p:nvPr/>
        </p:nvSpPr>
        <p:spPr>
          <a:xfrm>
            <a:off x="5069800" y="3383280"/>
            <a:ext cx="725805"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EMPLEO</a:t>
            </a:r>
            <a:endParaRPr lang="en-US" sz="960" dirty="0"/>
          </a:p>
        </p:txBody>
      </p:sp>
      <p:sp>
        <p:nvSpPr>
          <p:cNvPr id="51" name="Text 47"/>
          <p:cNvSpPr/>
          <p:nvPr/>
        </p:nvSpPr>
        <p:spPr>
          <a:xfrm>
            <a:off x="4536400" y="3766947"/>
            <a:ext cx="1801755" cy="495300"/>
          </a:xfrm>
          <a:prstGeom prst="rect">
            <a:avLst/>
          </a:prstGeom>
          <a:noFill/>
          <a:ln/>
        </p:spPr>
        <p:txBody>
          <a:bodyPr wrap="none" lIns="0" tIns="0" rIns="0" bIns="0" rtlCol="0" anchor="t"/>
          <a:lstStyle/>
          <a:p>
            <a:pPr marL="0" indent="0" algn="l">
              <a:lnSpc>
                <a:spcPts val="3480"/>
              </a:lnSpc>
              <a:buNone/>
            </a:pPr>
            <a:r>
              <a:rPr lang="en-US" sz="3480" b="1" kern="0" spc="-35" dirty="0">
                <a:solidFill>
                  <a:srgbClr val="2E2E38"/>
                </a:solidFill>
                <a:latin typeface="Arial" pitchFamily="34" charset="0"/>
                <a:ea typeface="Arial" pitchFamily="34" charset="-122"/>
                <a:cs typeface="Arial" pitchFamily="34" charset="-120"/>
              </a:rPr>
              <a:t>132.994</a:t>
            </a:r>
            <a:endParaRPr lang="en-US" sz="3480" dirty="0"/>
          </a:p>
        </p:txBody>
      </p:sp>
      <p:sp>
        <p:nvSpPr>
          <p:cNvPr id="52" name="Shape 48"/>
          <p:cNvSpPr/>
          <p:nvPr/>
        </p:nvSpPr>
        <p:spPr>
          <a:xfrm>
            <a:off x="4536400" y="4282440"/>
            <a:ext cx="2788444" cy="259080"/>
          </a:xfrm>
          <a:prstGeom prst="rect">
            <a:avLst/>
          </a:prstGeom>
          <a:solidFill>
            <a:srgbClr val="2E2E38"/>
          </a:solidFill>
          <a:ln/>
        </p:spPr>
        <p:txBody>
          <a:bodyPr/>
          <a:lstStyle/>
          <a:p>
            <a:endParaRPr lang="es-ES"/>
          </a:p>
        </p:txBody>
      </p:sp>
      <p:sp>
        <p:nvSpPr>
          <p:cNvPr id="53" name="Text 49"/>
          <p:cNvSpPr/>
          <p:nvPr/>
        </p:nvSpPr>
        <p:spPr>
          <a:xfrm>
            <a:off x="4597360" y="4351020"/>
            <a:ext cx="1390989" cy="121920"/>
          </a:xfrm>
          <a:prstGeom prst="rect">
            <a:avLst/>
          </a:prstGeom>
          <a:noFill/>
          <a:ln/>
        </p:spPr>
        <p:txBody>
          <a:bodyPr wrap="none" lIns="0" tIns="0" rIns="0" bIns="0" rtlCol="0" anchor="t"/>
          <a:lstStyle/>
          <a:p>
            <a:pPr marL="0" indent="0" algn="l">
              <a:lnSpc>
                <a:spcPts val="966"/>
              </a:lnSpc>
              <a:buNone/>
            </a:pPr>
            <a:r>
              <a:rPr lang="en-US" sz="840" b="1" dirty="0">
                <a:solidFill>
                  <a:srgbClr val="FFFFFF"/>
                </a:solidFill>
                <a:latin typeface="Arial" pitchFamily="34" charset="0"/>
                <a:ea typeface="Arial" pitchFamily="34" charset="-122"/>
                <a:cs typeface="Arial" pitchFamily="34" charset="-120"/>
              </a:rPr>
              <a:t>118.908 · gasto turístico</a:t>
            </a:r>
            <a:endParaRPr lang="en-US" sz="840" dirty="0"/>
          </a:p>
        </p:txBody>
      </p:sp>
      <p:sp>
        <p:nvSpPr>
          <p:cNvPr id="54" name="Shape 50"/>
          <p:cNvSpPr/>
          <p:nvPr/>
        </p:nvSpPr>
        <p:spPr>
          <a:xfrm>
            <a:off x="7324844" y="4282440"/>
            <a:ext cx="330518" cy="259080"/>
          </a:xfrm>
          <a:prstGeom prst="rect">
            <a:avLst/>
          </a:prstGeom>
          <a:solidFill>
            <a:srgbClr val="FFE600"/>
          </a:solidFill>
          <a:ln/>
        </p:spPr>
        <p:txBody>
          <a:bodyPr/>
          <a:lstStyle/>
          <a:p>
            <a:endParaRPr lang="es-ES"/>
          </a:p>
        </p:txBody>
      </p:sp>
      <p:sp>
        <p:nvSpPr>
          <p:cNvPr id="55" name="Text 51"/>
          <p:cNvSpPr/>
          <p:nvPr/>
        </p:nvSpPr>
        <p:spPr>
          <a:xfrm>
            <a:off x="4536400" y="4582668"/>
            <a:ext cx="1402080" cy="294084"/>
          </a:xfrm>
          <a:prstGeom prst="rect">
            <a:avLst/>
          </a:prstGeom>
          <a:noFill/>
          <a:ln/>
        </p:spPr>
        <p:txBody>
          <a:bodyPr wrap="square" lIns="0" tIns="0" rIns="0" bIns="0" rtlCol="0" anchor="t"/>
          <a:lstStyle/>
          <a:p>
            <a:pPr marL="0" indent="0" algn="l">
              <a:lnSpc>
                <a:spcPts val="1296"/>
              </a:lnSpc>
              <a:buNone/>
            </a:pPr>
            <a:r>
              <a:rPr lang="en-US" sz="960" dirty="0">
                <a:solidFill>
                  <a:srgbClr val="55555F"/>
                </a:solidFill>
                <a:latin typeface="Arial" pitchFamily="34" charset="0"/>
                <a:ea typeface="Arial" pitchFamily="34" charset="-122"/>
                <a:cs typeface="Arial" pitchFamily="34" charset="-120"/>
              </a:rPr>
              <a:t>asociados al gasto turístico</a:t>
            </a:r>
            <a:endParaRPr lang="en-US" sz="960" dirty="0"/>
          </a:p>
        </p:txBody>
      </p:sp>
      <p:sp>
        <p:nvSpPr>
          <p:cNvPr id="56" name="Shape 52"/>
          <p:cNvSpPr/>
          <p:nvPr/>
        </p:nvSpPr>
        <p:spPr>
          <a:xfrm>
            <a:off x="5929074" y="4594860"/>
            <a:ext cx="433864" cy="129540"/>
          </a:xfrm>
          <a:prstGeom prst="rect">
            <a:avLst/>
          </a:prstGeom>
          <a:solidFill>
            <a:srgbClr val="FFE600"/>
          </a:solidFill>
          <a:ln/>
        </p:spPr>
        <p:txBody>
          <a:bodyPr/>
          <a:lstStyle/>
          <a:p>
            <a:endParaRPr lang="es-ES"/>
          </a:p>
        </p:txBody>
      </p:sp>
      <p:sp>
        <p:nvSpPr>
          <p:cNvPr id="57" name="Text 53"/>
          <p:cNvSpPr/>
          <p:nvPr/>
        </p:nvSpPr>
        <p:spPr>
          <a:xfrm>
            <a:off x="5929074" y="4582668"/>
            <a:ext cx="1737360" cy="294084"/>
          </a:xfrm>
          <a:prstGeom prst="rect">
            <a:avLst/>
          </a:prstGeom>
          <a:noFill/>
          <a:ln/>
        </p:spPr>
        <p:txBody>
          <a:bodyPr wrap="square" lIns="0" tIns="0" rIns="0" bIns="0" rtlCol="0" anchor="t"/>
          <a:lstStyle/>
          <a:p>
            <a:pPr marL="0" indent="0" algn="l">
              <a:lnSpc>
                <a:spcPts val="1296"/>
              </a:lnSpc>
              <a:buNone/>
            </a:pPr>
            <a:r>
              <a:rPr lang="en-US" sz="960" b="1" dirty="0">
                <a:solidFill>
                  <a:srgbClr val="55555F"/>
                </a:solidFill>
                <a:latin typeface="Arial" pitchFamily="34" charset="0"/>
                <a:ea typeface="Arial" pitchFamily="34" charset="-122"/>
                <a:cs typeface="Arial" pitchFamily="34" charset="-120"/>
              </a:rPr>
              <a:t>14.086</a:t>
            </a:r>
            <a:r>
              <a:rPr lang="en-US" sz="960" dirty="0">
                <a:solidFill>
                  <a:srgbClr val="55555F"/>
                </a:solidFill>
                <a:latin typeface="Arial" pitchFamily="34" charset="0"/>
                <a:ea typeface="Arial" pitchFamily="34" charset="-122"/>
                <a:cs typeface="Arial" pitchFamily="34" charset="-120"/>
              </a:rPr>
              <a:t> operación de los campos</a:t>
            </a:r>
            <a:endParaRPr lang="en-US" sz="960" dirty="0"/>
          </a:p>
        </p:txBody>
      </p:sp>
      <p:sp>
        <p:nvSpPr>
          <p:cNvPr id="58" name="Text 54"/>
          <p:cNvSpPr/>
          <p:nvPr/>
        </p:nvSpPr>
        <p:spPr>
          <a:xfrm>
            <a:off x="4536400" y="4987957"/>
            <a:ext cx="3124200" cy="294084"/>
          </a:xfrm>
          <a:prstGeom prst="rect">
            <a:avLst/>
          </a:prstGeom>
          <a:noFill/>
          <a:ln/>
        </p:spPr>
        <p:txBody>
          <a:bodyPr wrap="square" lIns="0" tIns="0" rIns="0" bIns="0" rtlCol="0" anchor="t"/>
          <a:lstStyle/>
          <a:p>
            <a:pPr marL="0" indent="0" algn="l">
              <a:lnSpc>
                <a:spcPts val="1296"/>
              </a:lnSpc>
              <a:buNone/>
            </a:pPr>
            <a:r>
              <a:rPr lang="en-US" sz="960" dirty="0">
                <a:solidFill>
                  <a:srgbClr val="55555F"/>
                </a:solidFill>
                <a:latin typeface="Arial" pitchFamily="34" charset="0"/>
                <a:ea typeface="Arial" pitchFamily="34" charset="-122"/>
                <a:cs typeface="Arial" pitchFamily="34" charset="-120"/>
              </a:rPr>
              <a:t>En los campos: </a:t>
            </a:r>
            <a:r>
              <a:rPr lang="en-US" sz="960" b="1" dirty="0">
                <a:solidFill>
                  <a:srgbClr val="55555F"/>
                </a:solidFill>
                <a:latin typeface="Arial" pitchFamily="34" charset="0"/>
                <a:ea typeface="Arial" pitchFamily="34" charset="-122"/>
                <a:cs typeface="Arial" pitchFamily="34" charset="-120"/>
              </a:rPr>
              <a:t>93,41 %</a:t>
            </a:r>
            <a:r>
              <a:rPr lang="en-US" sz="960" dirty="0">
                <a:solidFill>
                  <a:srgbClr val="55555F"/>
                </a:solidFill>
                <a:latin typeface="Arial" pitchFamily="34" charset="0"/>
                <a:ea typeface="Arial" pitchFamily="34" charset="-122"/>
                <a:cs typeface="Arial" pitchFamily="34" charset="-120"/>
              </a:rPr>
              <a:t> indefinidos (España: 82,9 %) y </a:t>
            </a:r>
            <a:r>
              <a:rPr lang="en-US" sz="960" b="1" dirty="0">
                <a:solidFill>
                  <a:srgbClr val="55555F"/>
                </a:solidFill>
                <a:latin typeface="Arial" pitchFamily="34" charset="0"/>
                <a:ea typeface="Arial" pitchFamily="34" charset="-122"/>
                <a:cs typeface="Arial" pitchFamily="34" charset="-120"/>
              </a:rPr>
              <a:t>94,78 %</a:t>
            </a:r>
            <a:r>
              <a:rPr lang="en-US" sz="960" dirty="0">
                <a:solidFill>
                  <a:srgbClr val="55555F"/>
                </a:solidFill>
                <a:latin typeface="Arial" pitchFamily="34" charset="0"/>
                <a:ea typeface="Arial" pitchFamily="34" charset="-122"/>
                <a:cs typeface="Arial" pitchFamily="34" charset="-120"/>
              </a:rPr>
              <a:t> a jornada completa (España: 86,6 %).</a:t>
            </a:r>
            <a:endParaRPr lang="en-US" sz="960" dirty="0"/>
          </a:p>
        </p:txBody>
      </p:sp>
      <p:sp>
        <p:nvSpPr>
          <p:cNvPr id="59" name="Shape 55"/>
          <p:cNvSpPr/>
          <p:nvPr/>
        </p:nvSpPr>
        <p:spPr>
          <a:xfrm>
            <a:off x="8036481" y="3048000"/>
            <a:ext cx="3545919" cy="3086100"/>
          </a:xfrm>
          <a:prstGeom prst="roundRect">
            <a:avLst>
              <a:gd name="adj" fmla="val 988"/>
            </a:avLst>
          </a:prstGeom>
          <a:solidFill>
            <a:srgbClr val="F2F2F4"/>
          </a:solidFill>
          <a:ln/>
        </p:spPr>
        <p:txBody>
          <a:bodyPr/>
          <a:lstStyle/>
          <a:p>
            <a:endParaRPr lang="es-ES"/>
          </a:p>
        </p:txBody>
      </p:sp>
      <p:sp>
        <p:nvSpPr>
          <p:cNvPr id="60" name="Shape 56"/>
          <p:cNvSpPr/>
          <p:nvPr/>
        </p:nvSpPr>
        <p:spPr>
          <a:xfrm>
            <a:off x="8249841" y="3246120"/>
            <a:ext cx="411480" cy="411480"/>
          </a:xfrm>
          <a:prstGeom prst="ellipse">
            <a:avLst/>
          </a:prstGeom>
          <a:solidFill>
            <a:srgbClr val="FFE600"/>
          </a:solidFill>
          <a:ln/>
        </p:spPr>
        <p:txBody>
          <a:bodyPr/>
          <a:lstStyle/>
          <a:p>
            <a:endParaRPr lang="es-ES"/>
          </a:p>
        </p:txBody>
      </p:sp>
      <p:pic>
        <p:nvPicPr>
          <p:cNvPr id="61" name="Image 2" descr="img/svg3.png"/>
          <p:cNvPicPr>
            <a:picLocks noChangeAspect="1"/>
          </p:cNvPicPr>
          <p:nvPr/>
        </p:nvPicPr>
        <p:blipFill>
          <a:blip r:embed="rId5"/>
          <a:stretch>
            <a:fillRect/>
          </a:stretch>
        </p:blipFill>
        <p:spPr>
          <a:xfrm>
            <a:off x="8341281" y="3337560"/>
            <a:ext cx="228600" cy="228600"/>
          </a:xfrm>
          <a:prstGeom prst="rect">
            <a:avLst/>
          </a:prstGeom>
        </p:spPr>
      </p:pic>
      <p:sp>
        <p:nvSpPr>
          <p:cNvPr id="62" name="Text 57"/>
          <p:cNvSpPr/>
          <p:nvPr/>
        </p:nvSpPr>
        <p:spPr>
          <a:xfrm>
            <a:off x="8783241" y="3383280"/>
            <a:ext cx="2030688"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INVERSIÓN INMOBILIARIA</a:t>
            </a:r>
            <a:endParaRPr lang="en-US" sz="960" dirty="0"/>
          </a:p>
        </p:txBody>
      </p:sp>
      <p:sp>
        <p:nvSpPr>
          <p:cNvPr id="63" name="Text 58"/>
          <p:cNvSpPr/>
          <p:nvPr/>
        </p:nvSpPr>
        <p:spPr>
          <a:xfrm>
            <a:off x="8249841" y="3766947"/>
            <a:ext cx="2356152" cy="495300"/>
          </a:xfrm>
          <a:prstGeom prst="rect">
            <a:avLst/>
          </a:prstGeom>
          <a:noFill/>
          <a:ln/>
        </p:spPr>
        <p:txBody>
          <a:bodyPr wrap="none" lIns="0" tIns="0" rIns="0" bIns="0" rtlCol="0" anchor="t"/>
          <a:lstStyle/>
          <a:p>
            <a:pPr marL="0" indent="0" algn="l">
              <a:lnSpc>
                <a:spcPts val="3480"/>
              </a:lnSpc>
              <a:buNone/>
            </a:pPr>
            <a:r>
              <a:rPr lang="en-US" sz="3480" b="1" kern="0" spc="-35" dirty="0">
                <a:solidFill>
                  <a:srgbClr val="2E2E38"/>
                </a:solidFill>
                <a:latin typeface="Arial" pitchFamily="34" charset="0"/>
                <a:ea typeface="Arial" pitchFamily="34" charset="-122"/>
                <a:cs typeface="Arial" pitchFamily="34" charset="-120"/>
              </a:rPr>
              <a:t>82.342 M€</a:t>
            </a:r>
            <a:endParaRPr lang="en-US" sz="3480" dirty="0"/>
          </a:p>
        </p:txBody>
      </p:sp>
      <p:sp>
        <p:nvSpPr>
          <p:cNvPr id="64" name="Text 59"/>
          <p:cNvSpPr/>
          <p:nvPr/>
        </p:nvSpPr>
        <p:spPr>
          <a:xfrm>
            <a:off x="8249841" y="4253484"/>
            <a:ext cx="3586258" cy="152400"/>
          </a:xfrm>
          <a:prstGeom prst="rect">
            <a:avLst/>
          </a:prstGeom>
          <a:noFill/>
          <a:ln/>
        </p:spPr>
        <p:txBody>
          <a:bodyPr wrap="none" lIns="0" tIns="0" rIns="0" bIns="0" rtlCol="0" anchor="t"/>
          <a:lstStyle/>
          <a:p>
            <a:pPr marL="0" indent="0" algn="l">
              <a:lnSpc>
                <a:spcPts val="1458"/>
              </a:lnSpc>
              <a:buNone/>
            </a:pPr>
            <a:r>
              <a:rPr lang="en-US" sz="1080" dirty="0">
                <a:solidFill>
                  <a:srgbClr val="2E2E38"/>
                </a:solidFill>
                <a:latin typeface="Arial" pitchFamily="34" charset="0"/>
                <a:ea typeface="Arial" pitchFamily="34" charset="-122"/>
                <a:cs typeface="Arial" pitchFamily="34" charset="-120"/>
              </a:rPr>
              <a:t>en viviendas de turistas de golf (382.755 viviendas)</a:t>
            </a:r>
            <a:endParaRPr lang="en-US" sz="1080" dirty="0"/>
          </a:p>
        </p:txBody>
      </p:sp>
      <p:sp>
        <p:nvSpPr>
          <p:cNvPr id="65" name="Text 60"/>
          <p:cNvSpPr/>
          <p:nvPr/>
        </p:nvSpPr>
        <p:spPr>
          <a:xfrm>
            <a:off x="8249841" y="4516350"/>
            <a:ext cx="2917668" cy="129540"/>
          </a:xfrm>
          <a:prstGeom prst="rect">
            <a:avLst/>
          </a:prstGeom>
          <a:noFill/>
          <a:ln/>
        </p:spPr>
        <p:txBody>
          <a:bodyPr wrap="none" lIns="0" tIns="0" rIns="0" bIns="0" rtlCol="0" anchor="t"/>
          <a:lstStyle/>
          <a:p>
            <a:pPr marL="0" indent="0" algn="l">
              <a:lnSpc>
                <a:spcPts val="1296"/>
              </a:lnSpc>
              <a:buNone/>
            </a:pPr>
            <a:r>
              <a:rPr lang="en-US" sz="960" dirty="0">
                <a:solidFill>
                  <a:srgbClr val="55555F"/>
                </a:solidFill>
                <a:latin typeface="Arial" pitchFamily="34" charset="0"/>
                <a:ea typeface="Arial" pitchFamily="34" charset="-122"/>
                <a:cs typeface="Arial" pitchFamily="34" charset="-120"/>
              </a:rPr>
              <a:t>Turistas con vivienda en propiedad en España:</a:t>
            </a:r>
            <a:endParaRPr lang="en-US" sz="960" dirty="0"/>
          </a:p>
        </p:txBody>
      </p:sp>
      <p:sp>
        <p:nvSpPr>
          <p:cNvPr id="66" name="Text 61"/>
          <p:cNvSpPr/>
          <p:nvPr/>
        </p:nvSpPr>
        <p:spPr>
          <a:xfrm>
            <a:off x="8249841" y="4738807"/>
            <a:ext cx="362069" cy="129540"/>
          </a:xfrm>
          <a:prstGeom prst="rect">
            <a:avLst/>
          </a:prstGeom>
          <a:noFill/>
          <a:ln/>
        </p:spPr>
        <p:txBody>
          <a:bodyPr wrap="none" lIns="0" tIns="0" rIns="0" bIns="0" rtlCol="0" anchor="t"/>
          <a:lstStyle/>
          <a:p>
            <a:pPr marL="0" indent="0" algn="l">
              <a:lnSpc>
                <a:spcPts val="1035"/>
              </a:lnSpc>
              <a:buNone/>
            </a:pPr>
            <a:r>
              <a:rPr lang="en-US" sz="900" dirty="0">
                <a:solidFill>
                  <a:srgbClr val="2E2E38"/>
                </a:solidFill>
                <a:latin typeface="Arial" pitchFamily="34" charset="0"/>
                <a:ea typeface="Arial" pitchFamily="34" charset="-122"/>
                <a:cs typeface="Arial" pitchFamily="34" charset="-120"/>
              </a:rPr>
              <a:t>Golf</a:t>
            </a:r>
            <a:endParaRPr lang="en-US" sz="900" dirty="0"/>
          </a:p>
        </p:txBody>
      </p:sp>
      <p:sp>
        <p:nvSpPr>
          <p:cNvPr id="67" name="Shape 62"/>
          <p:cNvSpPr/>
          <p:nvPr/>
        </p:nvSpPr>
        <p:spPr>
          <a:xfrm>
            <a:off x="9240441" y="4750237"/>
            <a:ext cx="1564719" cy="106680"/>
          </a:xfrm>
          <a:prstGeom prst="rect">
            <a:avLst/>
          </a:prstGeom>
          <a:solidFill>
            <a:srgbClr val="DCDCE2"/>
          </a:solidFill>
          <a:ln/>
        </p:spPr>
        <p:txBody>
          <a:bodyPr/>
          <a:lstStyle/>
          <a:p>
            <a:endParaRPr lang="es-ES"/>
          </a:p>
        </p:txBody>
      </p:sp>
      <p:sp>
        <p:nvSpPr>
          <p:cNvPr id="68" name="Shape 63"/>
          <p:cNvSpPr/>
          <p:nvPr/>
        </p:nvSpPr>
        <p:spPr>
          <a:xfrm>
            <a:off x="9240441" y="4750237"/>
            <a:ext cx="427077" cy="106680"/>
          </a:xfrm>
          <a:prstGeom prst="rect">
            <a:avLst/>
          </a:prstGeom>
          <a:solidFill>
            <a:srgbClr val="2E2E38"/>
          </a:solidFill>
          <a:ln/>
        </p:spPr>
        <p:txBody>
          <a:bodyPr/>
          <a:lstStyle/>
          <a:p>
            <a:endParaRPr lang="es-ES"/>
          </a:p>
        </p:txBody>
      </p:sp>
      <p:sp>
        <p:nvSpPr>
          <p:cNvPr id="69" name="Text 64"/>
          <p:cNvSpPr/>
          <p:nvPr/>
        </p:nvSpPr>
        <p:spPr>
          <a:xfrm>
            <a:off x="10860762" y="4738807"/>
            <a:ext cx="508278" cy="129540"/>
          </a:xfrm>
          <a:prstGeom prst="rect">
            <a:avLst/>
          </a:prstGeom>
          <a:noFill/>
          <a:ln/>
        </p:spPr>
        <p:txBody>
          <a:bodyPr wrap="none" lIns="0" tIns="0" rIns="0" bIns="0" rtlCol="0" anchor="t"/>
          <a:lstStyle/>
          <a:p>
            <a:pPr marL="0" indent="0" algn="r">
              <a:lnSpc>
                <a:spcPts val="1035"/>
              </a:lnSpc>
              <a:buNone/>
            </a:pPr>
            <a:r>
              <a:rPr lang="en-US" sz="900" b="1" dirty="0">
                <a:solidFill>
                  <a:srgbClr val="2E2E38"/>
                </a:solidFill>
                <a:latin typeface="Arial" pitchFamily="34" charset="0"/>
                <a:ea typeface="Arial" pitchFamily="34" charset="-122"/>
                <a:cs typeface="Arial" pitchFamily="34" charset="-120"/>
              </a:rPr>
              <a:t>27,3 %</a:t>
            </a:r>
            <a:endParaRPr lang="en-US" sz="900" dirty="0"/>
          </a:p>
        </p:txBody>
      </p:sp>
      <p:sp>
        <p:nvSpPr>
          <p:cNvPr id="70" name="Text 65"/>
          <p:cNvSpPr/>
          <p:nvPr/>
        </p:nvSpPr>
        <p:spPr>
          <a:xfrm>
            <a:off x="8249841" y="4929307"/>
            <a:ext cx="840581" cy="129540"/>
          </a:xfrm>
          <a:prstGeom prst="rect">
            <a:avLst/>
          </a:prstGeom>
          <a:noFill/>
          <a:ln/>
        </p:spPr>
        <p:txBody>
          <a:bodyPr wrap="none" lIns="0" tIns="0" rIns="0" bIns="0" rtlCol="0" anchor="t"/>
          <a:lstStyle/>
          <a:p>
            <a:pPr marL="0" indent="0" algn="l">
              <a:lnSpc>
                <a:spcPts val="1035"/>
              </a:lnSpc>
              <a:buNone/>
            </a:pPr>
            <a:r>
              <a:rPr lang="en-US" sz="900" dirty="0">
                <a:solidFill>
                  <a:srgbClr val="747480"/>
                </a:solidFill>
                <a:latin typeface="Arial" pitchFamily="34" charset="0"/>
                <a:ea typeface="Arial" pitchFamily="34" charset="-122"/>
                <a:cs typeface="Arial" pitchFamily="34" charset="-120"/>
              </a:rPr>
              <a:t>Turista medio</a:t>
            </a:r>
            <a:endParaRPr lang="en-US" sz="900" dirty="0"/>
          </a:p>
        </p:txBody>
      </p:sp>
      <p:sp>
        <p:nvSpPr>
          <p:cNvPr id="71" name="Shape 66"/>
          <p:cNvSpPr/>
          <p:nvPr/>
        </p:nvSpPr>
        <p:spPr>
          <a:xfrm>
            <a:off x="9240441" y="4940737"/>
            <a:ext cx="1564719" cy="106680"/>
          </a:xfrm>
          <a:prstGeom prst="rect">
            <a:avLst/>
          </a:prstGeom>
          <a:solidFill>
            <a:srgbClr val="DCDCE2"/>
          </a:solidFill>
          <a:ln/>
        </p:spPr>
        <p:txBody>
          <a:bodyPr/>
          <a:lstStyle/>
          <a:p>
            <a:endParaRPr lang="es-ES"/>
          </a:p>
        </p:txBody>
      </p:sp>
      <p:sp>
        <p:nvSpPr>
          <p:cNvPr id="72" name="Shape 67"/>
          <p:cNvSpPr/>
          <p:nvPr/>
        </p:nvSpPr>
        <p:spPr>
          <a:xfrm>
            <a:off x="9240441" y="4940737"/>
            <a:ext cx="89178" cy="106680"/>
          </a:xfrm>
          <a:prstGeom prst="rect">
            <a:avLst/>
          </a:prstGeom>
          <a:solidFill>
            <a:srgbClr val="9A9AA6"/>
          </a:solidFill>
          <a:ln/>
        </p:spPr>
        <p:txBody>
          <a:bodyPr/>
          <a:lstStyle/>
          <a:p>
            <a:endParaRPr lang="es-ES"/>
          </a:p>
        </p:txBody>
      </p:sp>
      <p:sp>
        <p:nvSpPr>
          <p:cNvPr id="73" name="Text 68"/>
          <p:cNvSpPr/>
          <p:nvPr/>
        </p:nvSpPr>
        <p:spPr>
          <a:xfrm>
            <a:off x="10924342" y="4929307"/>
            <a:ext cx="444698" cy="129540"/>
          </a:xfrm>
          <a:prstGeom prst="rect">
            <a:avLst/>
          </a:prstGeom>
          <a:noFill/>
          <a:ln/>
        </p:spPr>
        <p:txBody>
          <a:bodyPr wrap="none" lIns="0" tIns="0" rIns="0" bIns="0" rtlCol="0" anchor="t"/>
          <a:lstStyle/>
          <a:p>
            <a:pPr marL="0" indent="0" algn="r">
              <a:lnSpc>
                <a:spcPts val="1035"/>
              </a:lnSpc>
              <a:buNone/>
            </a:pPr>
            <a:r>
              <a:rPr lang="en-US" sz="900" b="1" dirty="0">
                <a:solidFill>
                  <a:srgbClr val="747480"/>
                </a:solidFill>
                <a:latin typeface="Arial" pitchFamily="34" charset="0"/>
                <a:ea typeface="Arial" pitchFamily="34" charset="-122"/>
                <a:cs typeface="Arial" pitchFamily="34" charset="-120"/>
              </a:rPr>
              <a:t>5,7 %</a:t>
            </a:r>
            <a:endParaRPr lang="en-US" sz="900" dirty="0"/>
          </a:p>
        </p:txBody>
      </p:sp>
      <p:sp>
        <p:nvSpPr>
          <p:cNvPr id="74" name="Text 69"/>
          <p:cNvSpPr/>
          <p:nvPr/>
        </p:nvSpPr>
        <p:spPr>
          <a:xfrm>
            <a:off x="609600" y="6508647"/>
            <a:ext cx="6138755" cy="114300"/>
          </a:xfrm>
          <a:prstGeom prst="rect">
            <a:avLst/>
          </a:prstGeom>
          <a:noFill/>
          <a:ln/>
        </p:spPr>
        <p:txBody>
          <a:bodyPr wrap="none" lIns="0" tIns="0" rIns="0" bIns="0" rtlCol="0" anchor="t"/>
          <a:lstStyle/>
          <a:p>
            <a:pPr marL="0" indent="0" algn="l">
              <a:lnSpc>
                <a:spcPts val="1053"/>
              </a:lnSpc>
              <a:buNone/>
            </a:pPr>
            <a:r>
              <a:rPr lang="en-US" sz="780" dirty="0">
                <a:solidFill>
                  <a:srgbClr val="747480"/>
                </a:solidFill>
                <a:latin typeface="Arial" pitchFamily="34" charset="0"/>
                <a:ea typeface="Arial" pitchFamily="34" charset="-122"/>
                <a:cs typeface="Arial" pitchFamily="34" charset="-120"/>
              </a:rPr>
              <a:t>Fuente: IE University, </a:t>
            </a:r>
            <a:r>
              <a:rPr lang="en-US" sz="780" i="1" dirty="0">
                <a:solidFill>
                  <a:srgbClr val="747480"/>
                </a:solidFill>
                <a:latin typeface="Arial" pitchFamily="34" charset="0"/>
                <a:ea typeface="Arial" pitchFamily="34" charset="-122"/>
                <a:cs typeface="Arial" pitchFamily="34" charset="-120"/>
              </a:rPr>
              <a:t>Impacto económico del golf en España</a:t>
            </a:r>
            <a:r>
              <a:rPr lang="en-US" sz="780" dirty="0">
                <a:solidFill>
                  <a:srgbClr val="747480"/>
                </a:solidFill>
                <a:latin typeface="Arial" pitchFamily="34" charset="0"/>
                <a:ea typeface="Arial" pitchFamily="34" charset="-122"/>
                <a:cs typeface="Arial" pitchFamily="34" charset="-120"/>
              </a:rPr>
              <a:t> (2024); datos de 2022 y 2023. Media de España: EPA 2023.</a:t>
            </a:r>
            <a:endParaRPr lang="en-US" sz="780" dirty="0"/>
          </a:p>
        </p:txBody>
      </p:sp>
      <p:pic>
        <p:nvPicPr>
          <p:cNvPr id="75" name="Image 3" descr="img/8561d6d5e8.png"/>
          <p:cNvPicPr>
            <a:picLocks noChangeAspect="1"/>
          </p:cNvPicPr>
          <p:nvPr/>
        </p:nvPicPr>
        <p:blipFill>
          <a:blip r:embed="rId6"/>
          <a:stretch>
            <a:fillRect/>
          </a:stretch>
        </p:blipFill>
        <p:spPr>
          <a:xfrm>
            <a:off x="11328321" y="6309360"/>
            <a:ext cx="254079" cy="335280"/>
          </a:xfrm>
          <a:prstGeom prst="rect">
            <a:avLst/>
          </a:prstGeom>
        </p:spPr>
      </p:pic>
      <p:sp>
        <p:nvSpPr>
          <p:cNvPr id="76" name="Text 70"/>
          <p:cNvSpPr/>
          <p:nvPr/>
        </p:nvSpPr>
        <p:spPr>
          <a:xfrm>
            <a:off x="10728722" y="6469380"/>
            <a:ext cx="472678" cy="129540"/>
          </a:xfrm>
          <a:prstGeom prst="rect">
            <a:avLst/>
          </a:prstGeom>
          <a:noFill/>
          <a:ln/>
        </p:spPr>
        <p:txBody>
          <a:bodyPr wrap="none" lIns="0" tIns="0" rIns="0" bIns="0" rtlCol="0" anchor="t"/>
          <a:lstStyle/>
          <a:p>
            <a:pPr marL="0" indent="0" algn="l">
              <a:lnSpc>
                <a:spcPts val="1035"/>
              </a:lnSpc>
              <a:buNone/>
            </a:pPr>
            <a:r>
              <a:rPr lang="en-US" sz="900" b="1" kern="0" spc="45" dirty="0">
                <a:solidFill>
                  <a:srgbClr val="747480"/>
                </a:solidFill>
                <a:latin typeface="Arial" pitchFamily="34" charset="0"/>
                <a:ea typeface="Arial" pitchFamily="34" charset="-122"/>
                <a:cs typeface="Arial" pitchFamily="34" charset="-120"/>
              </a:rPr>
              <a:t>3 / 12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s-ES"/>
          </a:p>
        </p:txBody>
      </p:sp>
      <p:sp>
        <p:nvSpPr>
          <p:cNvPr id="3" name="Text 1"/>
          <p:cNvSpPr/>
          <p:nvPr/>
        </p:nvSpPr>
        <p:spPr>
          <a:xfrm>
            <a:off x="609600" y="396240"/>
            <a:ext cx="2524702" cy="144780"/>
          </a:xfrm>
          <a:prstGeom prst="rect">
            <a:avLst/>
          </a:prstGeom>
          <a:noFill/>
          <a:ln/>
        </p:spPr>
        <p:txBody>
          <a:bodyPr wrap="none" lIns="0" tIns="0" rIns="0" bIns="0" rtlCol="0" anchor="t"/>
          <a:lstStyle/>
          <a:p>
            <a:pPr marL="0" indent="0" algn="l">
              <a:lnSpc>
                <a:spcPts val="1173"/>
              </a:lnSpc>
              <a:buNone/>
            </a:pPr>
            <a:r>
              <a:rPr lang="en-US" sz="1020" b="1" kern="0" spc="122" dirty="0">
                <a:solidFill>
                  <a:srgbClr val="747480"/>
                </a:solidFill>
                <a:latin typeface="Arial" pitchFamily="34" charset="0"/>
                <a:ea typeface="Arial" pitchFamily="34" charset="-122"/>
                <a:cs typeface="Arial" pitchFamily="34" charset="-120"/>
              </a:rPr>
              <a:t>DEPORTE Y SALUD PÚBLICA</a:t>
            </a:r>
            <a:endParaRPr lang="en-US" sz="1020" dirty="0"/>
          </a:p>
        </p:txBody>
      </p:sp>
      <p:sp>
        <p:nvSpPr>
          <p:cNvPr id="4" name="Shape 2"/>
          <p:cNvSpPr/>
          <p:nvPr/>
        </p:nvSpPr>
        <p:spPr>
          <a:xfrm>
            <a:off x="5528310" y="856336"/>
            <a:ext cx="5266968" cy="141884"/>
          </a:xfrm>
          <a:prstGeom prst="rect">
            <a:avLst/>
          </a:prstGeom>
          <a:solidFill>
            <a:srgbClr val="FFE600"/>
          </a:solidFill>
          <a:ln/>
        </p:spPr>
        <p:txBody>
          <a:bodyPr/>
          <a:lstStyle/>
          <a:p>
            <a:endParaRPr lang="es-ES"/>
          </a:p>
        </p:txBody>
      </p:sp>
      <p:sp>
        <p:nvSpPr>
          <p:cNvPr id="5" name="Shape 3"/>
          <p:cNvSpPr/>
          <p:nvPr/>
        </p:nvSpPr>
        <p:spPr>
          <a:xfrm>
            <a:off x="609600" y="1231740"/>
            <a:ext cx="1614488" cy="141884"/>
          </a:xfrm>
          <a:prstGeom prst="rect">
            <a:avLst/>
          </a:prstGeom>
          <a:solidFill>
            <a:srgbClr val="FFE600"/>
          </a:solidFill>
          <a:ln/>
        </p:spPr>
        <p:txBody>
          <a:bodyPr/>
          <a:lstStyle/>
          <a:p>
            <a:endParaRPr lang="es-ES"/>
          </a:p>
        </p:txBody>
      </p:sp>
      <p:sp>
        <p:nvSpPr>
          <p:cNvPr id="6" name="Text 4"/>
          <p:cNvSpPr/>
          <p:nvPr/>
        </p:nvSpPr>
        <p:spPr>
          <a:xfrm>
            <a:off x="609600" y="629869"/>
            <a:ext cx="10980420" cy="748784"/>
          </a:xfrm>
          <a:prstGeom prst="rect">
            <a:avLst/>
          </a:prstGeom>
          <a:noFill/>
          <a:ln/>
        </p:spPr>
        <p:txBody>
          <a:bodyPr wrap="square" lIns="0" tIns="0" rIns="0" bIns="0" rtlCol="0" anchor="t"/>
          <a:lstStyle/>
          <a:p>
            <a:pPr marL="0" indent="0" algn="l">
              <a:lnSpc>
                <a:spcPts val="2957"/>
              </a:lnSpc>
              <a:buNone/>
            </a:pPr>
            <a:r>
              <a:rPr lang="en-US" sz="2640" b="1" dirty="0">
                <a:solidFill>
                  <a:srgbClr val="2E2E38"/>
                </a:solidFill>
                <a:latin typeface="Arial" pitchFamily="34" charset="0"/>
                <a:ea typeface="Arial" pitchFamily="34" charset="-122"/>
                <a:cs typeface="Arial" pitchFamily="34" charset="-120"/>
              </a:rPr>
              <a:t>El golf como herramienta para mejorar la salud y reducir costes sanitarios</a:t>
            </a:r>
            <a:endParaRPr lang="en-US" sz="2640" dirty="0"/>
          </a:p>
        </p:txBody>
      </p:sp>
      <p:sp>
        <p:nvSpPr>
          <p:cNvPr id="7" name="Shape 5"/>
          <p:cNvSpPr/>
          <p:nvPr/>
        </p:nvSpPr>
        <p:spPr>
          <a:xfrm>
            <a:off x="609600" y="1543288"/>
            <a:ext cx="10972800" cy="15240"/>
          </a:xfrm>
          <a:prstGeom prst="rect">
            <a:avLst/>
          </a:prstGeom>
          <a:solidFill>
            <a:srgbClr val="FFE600"/>
          </a:solidFill>
          <a:ln/>
        </p:spPr>
        <p:txBody>
          <a:bodyPr/>
          <a:lstStyle/>
          <a:p>
            <a:endParaRPr lang="es-ES"/>
          </a:p>
        </p:txBody>
      </p:sp>
      <p:sp>
        <p:nvSpPr>
          <p:cNvPr id="8" name="Shape 6"/>
          <p:cNvSpPr/>
          <p:nvPr/>
        </p:nvSpPr>
        <p:spPr>
          <a:xfrm>
            <a:off x="609600" y="1866900"/>
            <a:ext cx="2246471" cy="2065020"/>
          </a:xfrm>
          <a:prstGeom prst="roundRect">
            <a:avLst>
              <a:gd name="adj" fmla="val 1476"/>
            </a:avLst>
          </a:prstGeom>
          <a:solidFill>
            <a:srgbClr val="2E2E38"/>
          </a:solidFill>
          <a:ln/>
        </p:spPr>
        <p:txBody>
          <a:bodyPr/>
          <a:lstStyle/>
          <a:p>
            <a:endParaRPr lang="es-ES"/>
          </a:p>
        </p:txBody>
      </p:sp>
      <p:sp>
        <p:nvSpPr>
          <p:cNvPr id="9" name="Text 7"/>
          <p:cNvSpPr/>
          <p:nvPr/>
        </p:nvSpPr>
        <p:spPr>
          <a:xfrm>
            <a:off x="777240" y="2204561"/>
            <a:ext cx="1920240" cy="266700"/>
          </a:xfrm>
          <a:prstGeom prst="rect">
            <a:avLst/>
          </a:prstGeom>
          <a:noFill/>
          <a:ln/>
        </p:spPr>
        <p:txBody>
          <a:bodyPr wrap="square" lIns="0" tIns="0" rIns="0" bIns="0" rtlCol="0" anchor="t"/>
          <a:lstStyle/>
          <a:p>
            <a:pPr marL="0" indent="0" algn="l">
              <a:lnSpc>
                <a:spcPts val="1104"/>
              </a:lnSpc>
              <a:buNone/>
            </a:pPr>
            <a:r>
              <a:rPr lang="en-US" sz="960" b="1" kern="0" spc="77" dirty="0">
                <a:solidFill>
                  <a:srgbClr val="C9C9D2"/>
                </a:solidFill>
                <a:latin typeface="Arial" pitchFamily="34" charset="0"/>
                <a:ea typeface="Arial" pitchFamily="34" charset="-122"/>
                <a:cs typeface="Arial" pitchFamily="34" charset="-120"/>
              </a:rPr>
              <a:t>ESPAÑA · INACTIVIDAD FÍSICA</a:t>
            </a:r>
            <a:endParaRPr lang="en-US" sz="960" dirty="0"/>
          </a:p>
        </p:txBody>
      </p:sp>
      <p:sp>
        <p:nvSpPr>
          <p:cNvPr id="10" name="Text 8"/>
          <p:cNvSpPr/>
          <p:nvPr/>
        </p:nvSpPr>
        <p:spPr>
          <a:xfrm>
            <a:off x="777240" y="2556224"/>
            <a:ext cx="1749588" cy="358140"/>
          </a:xfrm>
          <a:prstGeom prst="rect">
            <a:avLst/>
          </a:prstGeom>
          <a:noFill/>
          <a:ln/>
        </p:spPr>
        <p:txBody>
          <a:bodyPr wrap="none" lIns="0" tIns="0" rIns="0" bIns="0" rtlCol="0" anchor="t"/>
          <a:lstStyle/>
          <a:p>
            <a:pPr marL="0" indent="0" algn="l">
              <a:lnSpc>
                <a:spcPts val="2520"/>
              </a:lnSpc>
              <a:buNone/>
            </a:pPr>
            <a:r>
              <a:rPr lang="en-US" sz="2520" b="1" dirty="0">
                <a:solidFill>
                  <a:srgbClr val="FFE600"/>
                </a:solidFill>
                <a:latin typeface="Arial" pitchFamily="34" charset="0"/>
                <a:ea typeface="Arial" pitchFamily="34" charset="-122"/>
                <a:cs typeface="Arial" pitchFamily="34" charset="-120"/>
              </a:rPr>
              <a:t>+1.800 M€</a:t>
            </a:r>
            <a:endParaRPr lang="en-US" sz="2520" dirty="0"/>
          </a:p>
        </p:txBody>
      </p:sp>
      <p:sp>
        <p:nvSpPr>
          <p:cNvPr id="11" name="Text 9"/>
          <p:cNvSpPr/>
          <p:nvPr/>
        </p:nvSpPr>
        <p:spPr>
          <a:xfrm>
            <a:off x="777240" y="2939129"/>
            <a:ext cx="1920240" cy="623173"/>
          </a:xfrm>
          <a:prstGeom prst="rect">
            <a:avLst/>
          </a:prstGeom>
          <a:noFill/>
          <a:ln/>
        </p:spPr>
        <p:txBody>
          <a:bodyPr wrap="square" lIns="0" tIns="0" rIns="0" bIns="0" rtlCol="0" anchor="t"/>
          <a:lstStyle/>
          <a:p>
            <a:pPr marL="0" indent="0" algn="l">
              <a:lnSpc>
                <a:spcPts val="1296"/>
              </a:lnSpc>
              <a:buNone/>
            </a:pPr>
            <a:r>
              <a:rPr lang="en-US" sz="960" dirty="0">
                <a:solidFill>
                  <a:srgbClr val="D5D5DC"/>
                </a:solidFill>
                <a:latin typeface="Arial" pitchFamily="34" charset="0"/>
                <a:ea typeface="Arial" pitchFamily="34" charset="-122"/>
                <a:cs typeface="Arial" pitchFamily="34" charset="-120"/>
              </a:rPr>
              <a:t>gasto anual previsto para 2020 </a:t>
            </a:r>
            <a:r>
              <a:rPr lang="en-US" sz="960" dirty="0">
                <a:solidFill>
                  <a:srgbClr val="A9A9B4"/>
                </a:solidFill>
                <a:latin typeface="Arial" pitchFamily="34" charset="0"/>
                <a:ea typeface="Arial" pitchFamily="34" charset="-122"/>
                <a:cs typeface="Arial" pitchFamily="34" charset="-120"/>
              </a:rPr>
              <a:t>(PwC y Fundación España Activa, </a:t>
            </a:r>
            <a:r>
              <a:rPr lang="en-US" sz="960" i="1" dirty="0">
                <a:solidFill>
                  <a:srgbClr val="A9A9B4"/>
                </a:solidFill>
                <a:latin typeface="Arial" pitchFamily="34" charset="0"/>
                <a:ea typeface="Arial" pitchFamily="34" charset="-122"/>
                <a:cs typeface="Arial" pitchFamily="34" charset="-120"/>
              </a:rPr>
              <a:t>Termómetro del ecosistema del deporte en España</a:t>
            </a:r>
            <a:r>
              <a:rPr lang="en-US" sz="960" dirty="0">
                <a:solidFill>
                  <a:srgbClr val="A9A9B4"/>
                </a:solidFill>
                <a:latin typeface="Arial" pitchFamily="34" charset="0"/>
                <a:ea typeface="Arial" pitchFamily="34" charset="-122"/>
                <a:cs typeface="Arial" pitchFamily="34" charset="-120"/>
              </a:rPr>
              <a:t>)</a:t>
            </a:r>
            <a:endParaRPr lang="en-US" sz="960" dirty="0"/>
          </a:p>
        </p:txBody>
      </p:sp>
      <p:sp>
        <p:nvSpPr>
          <p:cNvPr id="12" name="Shape 10"/>
          <p:cNvSpPr/>
          <p:nvPr/>
        </p:nvSpPr>
        <p:spPr>
          <a:xfrm>
            <a:off x="2993231" y="1866900"/>
            <a:ext cx="2493169" cy="2065020"/>
          </a:xfrm>
          <a:prstGeom prst="roundRect">
            <a:avLst>
              <a:gd name="adj" fmla="val 1476"/>
            </a:avLst>
          </a:prstGeom>
          <a:solidFill>
            <a:srgbClr val="F2F2F4"/>
          </a:solidFill>
          <a:ln/>
        </p:spPr>
        <p:txBody>
          <a:bodyPr/>
          <a:lstStyle/>
          <a:p>
            <a:endParaRPr lang="es-ES"/>
          </a:p>
        </p:txBody>
      </p:sp>
      <p:sp>
        <p:nvSpPr>
          <p:cNvPr id="13" name="Text 11"/>
          <p:cNvSpPr/>
          <p:nvPr/>
        </p:nvSpPr>
        <p:spPr>
          <a:xfrm>
            <a:off x="3160871" y="2355413"/>
            <a:ext cx="1917317"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ESPAÑA · COSTE ANUAL</a:t>
            </a:r>
            <a:endParaRPr lang="en-US" sz="960" dirty="0"/>
          </a:p>
        </p:txBody>
      </p:sp>
      <p:sp>
        <p:nvSpPr>
          <p:cNvPr id="14" name="Text 12"/>
          <p:cNvSpPr/>
          <p:nvPr/>
        </p:nvSpPr>
        <p:spPr>
          <a:xfrm>
            <a:off x="3160871" y="2569916"/>
            <a:ext cx="1227642" cy="358140"/>
          </a:xfrm>
          <a:prstGeom prst="rect">
            <a:avLst/>
          </a:prstGeom>
          <a:noFill/>
          <a:ln/>
        </p:spPr>
        <p:txBody>
          <a:bodyPr wrap="none" lIns="0" tIns="0" rIns="0" bIns="0" rtlCol="0" anchor="t"/>
          <a:lstStyle/>
          <a:p>
            <a:pPr marL="0" indent="0" algn="l">
              <a:lnSpc>
                <a:spcPts val="2520"/>
              </a:lnSpc>
              <a:buNone/>
            </a:pPr>
            <a:r>
              <a:rPr lang="en-US" sz="2520" b="1" dirty="0">
                <a:solidFill>
                  <a:srgbClr val="2E2E38"/>
                </a:solidFill>
                <a:latin typeface="Arial" pitchFamily="34" charset="0"/>
                <a:ea typeface="Arial" pitchFamily="34" charset="-122"/>
                <a:cs typeface="Arial" pitchFamily="34" charset="-120"/>
              </a:rPr>
              <a:t>990 M€</a:t>
            </a:r>
            <a:endParaRPr lang="en-US" sz="2520" dirty="0"/>
          </a:p>
        </p:txBody>
      </p:sp>
      <p:sp>
        <p:nvSpPr>
          <p:cNvPr id="15" name="Text 13"/>
          <p:cNvSpPr/>
          <p:nvPr/>
        </p:nvSpPr>
        <p:spPr>
          <a:xfrm>
            <a:off x="4365546" y="2646878"/>
            <a:ext cx="1105614" cy="251460"/>
          </a:xfrm>
          <a:prstGeom prst="rect">
            <a:avLst/>
          </a:prstGeom>
          <a:noFill/>
          <a:ln/>
        </p:spPr>
        <p:txBody>
          <a:bodyPr wrap="none" lIns="0" tIns="0" rIns="0" bIns="0" rtlCol="0" anchor="t"/>
          <a:lstStyle/>
          <a:p>
            <a:pPr marL="0" indent="0" algn="l">
              <a:lnSpc>
                <a:spcPts val="1800"/>
              </a:lnSpc>
              <a:buNone/>
            </a:pPr>
            <a:r>
              <a:rPr lang="en-US" sz="1800" b="1" dirty="0">
                <a:solidFill>
                  <a:srgbClr val="747480"/>
                </a:solidFill>
                <a:latin typeface="Arial" pitchFamily="34" charset="0"/>
                <a:ea typeface="Arial" pitchFamily="34" charset="-122"/>
                <a:cs typeface="Arial" pitchFamily="34" charset="-120"/>
              </a:rPr>
              <a:t>2.500 M€</a:t>
            </a:r>
            <a:endParaRPr lang="en-US" sz="1800" dirty="0"/>
          </a:p>
        </p:txBody>
      </p:sp>
      <p:sp>
        <p:nvSpPr>
          <p:cNvPr id="16" name="Text 14"/>
          <p:cNvSpPr/>
          <p:nvPr/>
        </p:nvSpPr>
        <p:spPr>
          <a:xfrm>
            <a:off x="3160871" y="2952821"/>
            <a:ext cx="2164080" cy="458629"/>
          </a:xfrm>
          <a:prstGeom prst="rect">
            <a:avLst/>
          </a:prstGeom>
          <a:noFill/>
          <a:ln/>
        </p:spPr>
        <p:txBody>
          <a:bodyPr wrap="square" lIns="0" tIns="0" rIns="0" bIns="0" rtlCol="0" anchor="t"/>
          <a:lstStyle/>
          <a:p>
            <a:pPr marL="0" indent="0" algn="l">
              <a:lnSpc>
                <a:spcPts val="1296"/>
              </a:lnSpc>
              <a:buNone/>
            </a:pPr>
            <a:r>
              <a:rPr lang="en-US" sz="960" b="1" dirty="0">
                <a:solidFill>
                  <a:srgbClr val="55555F"/>
                </a:solidFill>
                <a:latin typeface="Arial" pitchFamily="34" charset="0"/>
                <a:ea typeface="Arial" pitchFamily="34" charset="-122"/>
                <a:cs typeface="Arial" pitchFamily="34" charset="-120"/>
              </a:rPr>
              <a:t>Coste sanitario directo</a:t>
            </a:r>
            <a:r>
              <a:rPr lang="en-US" sz="960" dirty="0">
                <a:solidFill>
                  <a:srgbClr val="55555F"/>
                </a:solidFill>
                <a:latin typeface="Arial" pitchFamily="34" charset="0"/>
                <a:ea typeface="Arial" pitchFamily="34" charset="-122"/>
                <a:cs typeface="Arial" pitchFamily="34" charset="-120"/>
              </a:rPr>
              <a:t> y </a:t>
            </a:r>
            <a:r>
              <a:rPr lang="en-US" sz="960" b="1" dirty="0">
                <a:solidFill>
                  <a:srgbClr val="55555F"/>
                </a:solidFill>
                <a:latin typeface="Arial" pitchFamily="34" charset="0"/>
                <a:ea typeface="Arial" pitchFamily="34" charset="-122"/>
                <a:cs typeface="Arial" pitchFamily="34" charset="-120"/>
              </a:rPr>
              <a:t>coste socioeconómico</a:t>
            </a:r>
            <a:r>
              <a:rPr lang="en-US" sz="960" dirty="0">
                <a:solidFill>
                  <a:srgbClr val="55555F"/>
                </a:solidFill>
                <a:latin typeface="Arial" pitchFamily="34" charset="0"/>
                <a:ea typeface="Arial" pitchFamily="34" charset="-122"/>
                <a:cs typeface="Arial" pitchFamily="34" charset="-120"/>
              </a:rPr>
              <a:t> (unos 2.500 M€) de la inactividad física</a:t>
            </a:r>
            <a:endParaRPr lang="en-US" sz="960" dirty="0"/>
          </a:p>
        </p:txBody>
      </p:sp>
      <p:sp>
        <p:nvSpPr>
          <p:cNvPr id="17" name="Shape 15"/>
          <p:cNvSpPr/>
          <p:nvPr/>
        </p:nvSpPr>
        <p:spPr>
          <a:xfrm>
            <a:off x="609600" y="4069080"/>
            <a:ext cx="2246471" cy="2065020"/>
          </a:xfrm>
          <a:prstGeom prst="roundRect">
            <a:avLst>
              <a:gd name="adj" fmla="val 1476"/>
            </a:avLst>
          </a:prstGeom>
          <a:solidFill>
            <a:srgbClr val="F2F2F4"/>
          </a:solidFill>
          <a:ln/>
        </p:spPr>
        <p:txBody>
          <a:bodyPr/>
          <a:lstStyle/>
          <a:p>
            <a:endParaRPr lang="es-ES"/>
          </a:p>
        </p:txBody>
      </p:sp>
      <p:sp>
        <p:nvSpPr>
          <p:cNvPr id="18" name="Text 16"/>
          <p:cNvSpPr/>
          <p:nvPr/>
        </p:nvSpPr>
        <p:spPr>
          <a:xfrm>
            <a:off x="777240" y="4475321"/>
            <a:ext cx="1329922"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UNIÓN EUROPEA</a:t>
            </a:r>
            <a:endParaRPr lang="en-US" sz="960" dirty="0"/>
          </a:p>
        </p:txBody>
      </p:sp>
      <p:sp>
        <p:nvSpPr>
          <p:cNvPr id="19" name="Text 17"/>
          <p:cNvSpPr/>
          <p:nvPr/>
        </p:nvSpPr>
        <p:spPr>
          <a:xfrm>
            <a:off x="777240" y="4689824"/>
            <a:ext cx="2132969" cy="358140"/>
          </a:xfrm>
          <a:prstGeom prst="rect">
            <a:avLst/>
          </a:prstGeom>
          <a:noFill/>
          <a:ln/>
        </p:spPr>
        <p:txBody>
          <a:bodyPr wrap="none" lIns="0" tIns="0" rIns="0" bIns="0" rtlCol="0" anchor="t"/>
          <a:lstStyle/>
          <a:p>
            <a:pPr marL="0" indent="0" algn="l">
              <a:lnSpc>
                <a:spcPts val="2520"/>
              </a:lnSpc>
              <a:buNone/>
            </a:pPr>
            <a:r>
              <a:rPr lang="en-US" sz="2520" b="1" dirty="0">
                <a:solidFill>
                  <a:srgbClr val="2E2E38"/>
                </a:solidFill>
                <a:latin typeface="Arial" pitchFamily="34" charset="0"/>
                <a:ea typeface="Arial" pitchFamily="34" charset="-122"/>
                <a:cs typeface="Arial" pitchFamily="34" charset="-120"/>
              </a:rPr>
              <a:t>≈8.000 M€</a:t>
            </a:r>
            <a:r>
              <a:rPr lang="en-US" sz="1320" b="1" dirty="0">
                <a:solidFill>
                  <a:srgbClr val="2E2E38"/>
                </a:solidFill>
                <a:latin typeface="Arial" pitchFamily="34" charset="0"/>
                <a:ea typeface="Arial" pitchFamily="34" charset="-122"/>
                <a:cs typeface="Arial" pitchFamily="34" charset="-120"/>
              </a:rPr>
              <a:t>/año</a:t>
            </a:r>
            <a:endParaRPr lang="en-US" sz="2520" dirty="0"/>
          </a:p>
        </p:txBody>
      </p:sp>
      <p:sp>
        <p:nvSpPr>
          <p:cNvPr id="20" name="Text 18"/>
          <p:cNvSpPr/>
          <p:nvPr/>
        </p:nvSpPr>
        <p:spPr>
          <a:xfrm>
            <a:off x="777240" y="5072729"/>
            <a:ext cx="1920240" cy="623173"/>
          </a:xfrm>
          <a:prstGeom prst="rect">
            <a:avLst/>
          </a:prstGeom>
          <a:noFill/>
          <a:ln/>
        </p:spPr>
        <p:txBody>
          <a:bodyPr wrap="square" lIns="0" tIns="0" rIns="0" bIns="0" rtlCol="0" anchor="t"/>
          <a:lstStyle/>
          <a:p>
            <a:pPr marL="0" indent="0" algn="l">
              <a:lnSpc>
                <a:spcPts val="1296"/>
              </a:lnSpc>
              <a:buNone/>
            </a:pPr>
            <a:r>
              <a:rPr lang="en-US" sz="960" dirty="0">
                <a:solidFill>
                  <a:srgbClr val="55555F"/>
                </a:solidFill>
                <a:latin typeface="Arial" pitchFamily="34" charset="0"/>
                <a:ea typeface="Arial" pitchFamily="34" charset="-122"/>
                <a:cs typeface="Arial" pitchFamily="34" charset="-120"/>
              </a:rPr>
              <a:t>de ahorro si se alcanzaran los niveles mínimos de actividad física: entre el </a:t>
            </a:r>
            <a:r>
              <a:rPr lang="en-US" sz="960" b="1" dirty="0">
                <a:solidFill>
                  <a:srgbClr val="55555F"/>
                </a:solidFill>
                <a:latin typeface="Arial" pitchFamily="34" charset="0"/>
                <a:ea typeface="Arial" pitchFamily="34" charset="-122"/>
                <a:cs typeface="Arial" pitchFamily="34" charset="-120"/>
              </a:rPr>
              <a:t>0,6 % y el 1,2 %</a:t>
            </a:r>
            <a:r>
              <a:rPr lang="en-US" sz="960" dirty="0">
                <a:solidFill>
                  <a:srgbClr val="55555F"/>
                </a:solidFill>
                <a:latin typeface="Arial" pitchFamily="34" charset="0"/>
                <a:ea typeface="Arial" pitchFamily="34" charset="-122"/>
                <a:cs typeface="Arial" pitchFamily="34" charset="-120"/>
              </a:rPr>
              <a:t> del gasto sanitario</a:t>
            </a:r>
            <a:endParaRPr lang="en-US" sz="960" dirty="0"/>
          </a:p>
        </p:txBody>
      </p:sp>
      <p:sp>
        <p:nvSpPr>
          <p:cNvPr id="21" name="Shape 19"/>
          <p:cNvSpPr/>
          <p:nvPr/>
        </p:nvSpPr>
        <p:spPr>
          <a:xfrm>
            <a:off x="2993231" y="4069080"/>
            <a:ext cx="2493169" cy="2065020"/>
          </a:xfrm>
          <a:prstGeom prst="roundRect">
            <a:avLst>
              <a:gd name="adj" fmla="val 1476"/>
            </a:avLst>
          </a:prstGeom>
          <a:solidFill>
            <a:srgbClr val="FFE600"/>
          </a:solidFill>
          <a:ln/>
        </p:spPr>
        <p:txBody>
          <a:bodyPr/>
          <a:lstStyle/>
          <a:p>
            <a:endParaRPr lang="es-ES"/>
          </a:p>
        </p:txBody>
      </p:sp>
      <p:sp>
        <p:nvSpPr>
          <p:cNvPr id="22" name="Text 20"/>
          <p:cNvSpPr/>
          <p:nvPr/>
        </p:nvSpPr>
        <p:spPr>
          <a:xfrm>
            <a:off x="3160871" y="4664988"/>
            <a:ext cx="2164080" cy="266700"/>
          </a:xfrm>
          <a:prstGeom prst="rect">
            <a:avLst/>
          </a:prstGeom>
          <a:noFill/>
          <a:ln/>
        </p:spPr>
        <p:txBody>
          <a:bodyPr wrap="square" lIns="0" tIns="0" rIns="0" bIns="0" rtlCol="0" anchor="t"/>
          <a:lstStyle/>
          <a:p>
            <a:pPr marL="0" indent="0" algn="l">
              <a:lnSpc>
                <a:spcPts val="1104"/>
              </a:lnSpc>
              <a:buNone/>
            </a:pPr>
            <a:r>
              <a:rPr lang="en-US" sz="960" b="1" kern="0" spc="77" dirty="0">
                <a:solidFill>
                  <a:srgbClr val="2E2E38"/>
                </a:solidFill>
                <a:latin typeface="Arial" pitchFamily="34" charset="0"/>
                <a:ea typeface="Arial" pitchFamily="34" charset="-122"/>
                <a:cs typeface="Arial" pitchFamily="34" charset="-120"/>
              </a:rPr>
              <a:t>RETORNO DE LA ACTIVIDAD FÍSICA</a:t>
            </a:r>
            <a:endParaRPr lang="en-US" sz="960" dirty="0"/>
          </a:p>
        </p:txBody>
      </p:sp>
      <p:sp>
        <p:nvSpPr>
          <p:cNvPr id="23" name="Text 21"/>
          <p:cNvSpPr/>
          <p:nvPr/>
        </p:nvSpPr>
        <p:spPr>
          <a:xfrm>
            <a:off x="3160871" y="5076468"/>
            <a:ext cx="681038" cy="228600"/>
          </a:xfrm>
          <a:prstGeom prst="rect">
            <a:avLst/>
          </a:prstGeom>
          <a:noFill/>
          <a:ln/>
        </p:spPr>
        <p:txBody>
          <a:bodyPr wrap="none" lIns="0" tIns="0" rIns="0" bIns="0" rtlCol="0" anchor="t"/>
          <a:lstStyle/>
          <a:p>
            <a:pPr marL="0" indent="0" algn="l">
              <a:lnSpc>
                <a:spcPts val="1794"/>
              </a:lnSpc>
              <a:buNone/>
            </a:pPr>
            <a:r>
              <a:rPr lang="en-US" sz="1560" b="1" dirty="0">
                <a:solidFill>
                  <a:srgbClr val="2E2E38"/>
                </a:solidFill>
                <a:latin typeface="Arial" pitchFamily="34" charset="0"/>
                <a:ea typeface="Arial" pitchFamily="34" charset="-122"/>
                <a:cs typeface="Arial" pitchFamily="34" charset="-120"/>
              </a:rPr>
              <a:t>1 € →</a:t>
            </a:r>
            <a:endParaRPr lang="en-US" sz="1560" dirty="0"/>
          </a:p>
        </p:txBody>
      </p:sp>
      <p:sp>
        <p:nvSpPr>
          <p:cNvPr id="24" name="Text 22"/>
          <p:cNvSpPr/>
          <p:nvPr/>
        </p:nvSpPr>
        <p:spPr>
          <a:xfrm>
            <a:off x="3780949" y="5021985"/>
            <a:ext cx="1610612" cy="320040"/>
          </a:xfrm>
          <a:prstGeom prst="rect">
            <a:avLst/>
          </a:prstGeom>
          <a:noFill/>
          <a:ln/>
        </p:spPr>
        <p:txBody>
          <a:bodyPr wrap="none" lIns="0" tIns="0" rIns="0" bIns="0" rtlCol="0" anchor="t"/>
          <a:lstStyle/>
          <a:p>
            <a:pPr marL="0" indent="0" algn="l">
              <a:lnSpc>
                <a:spcPts val="2280"/>
              </a:lnSpc>
              <a:buNone/>
            </a:pPr>
            <a:r>
              <a:rPr lang="en-US" sz="2280" b="1" dirty="0">
                <a:solidFill>
                  <a:srgbClr val="2E2E38"/>
                </a:solidFill>
                <a:latin typeface="Arial" pitchFamily="34" charset="0"/>
                <a:ea typeface="Arial" pitchFamily="34" charset="-122"/>
                <a:cs typeface="Arial" pitchFamily="34" charset="-120"/>
              </a:rPr>
              <a:t>hasta 15 €</a:t>
            </a:r>
            <a:endParaRPr lang="en-US" sz="2280" dirty="0"/>
          </a:p>
        </p:txBody>
      </p:sp>
      <p:sp>
        <p:nvSpPr>
          <p:cNvPr id="25" name="Text 23"/>
          <p:cNvSpPr/>
          <p:nvPr/>
        </p:nvSpPr>
        <p:spPr>
          <a:xfrm>
            <a:off x="3160871" y="5376696"/>
            <a:ext cx="1746028" cy="129540"/>
          </a:xfrm>
          <a:prstGeom prst="rect">
            <a:avLst/>
          </a:prstGeom>
          <a:noFill/>
          <a:ln/>
        </p:spPr>
        <p:txBody>
          <a:bodyPr wrap="none" lIns="0" tIns="0" rIns="0" bIns="0" rtlCol="0" anchor="t"/>
          <a:lstStyle/>
          <a:p>
            <a:pPr marL="0" indent="0" algn="l">
              <a:lnSpc>
                <a:spcPts val="1296"/>
              </a:lnSpc>
              <a:buNone/>
            </a:pPr>
            <a:r>
              <a:rPr lang="en-US" sz="960" dirty="0">
                <a:solidFill>
                  <a:srgbClr val="2E2E38"/>
                </a:solidFill>
                <a:latin typeface="Arial" pitchFamily="34" charset="0"/>
                <a:ea typeface="Arial" pitchFamily="34" charset="-122"/>
                <a:cs typeface="Arial" pitchFamily="34" charset="-120"/>
              </a:rPr>
              <a:t>de ahorro en gasto sanitario</a:t>
            </a:r>
            <a:endParaRPr lang="en-US" sz="960" dirty="0"/>
          </a:p>
        </p:txBody>
      </p:sp>
      <p:sp>
        <p:nvSpPr>
          <p:cNvPr id="26" name="Shape 24"/>
          <p:cNvSpPr/>
          <p:nvPr/>
        </p:nvSpPr>
        <p:spPr>
          <a:xfrm>
            <a:off x="5753100" y="1874520"/>
            <a:ext cx="5821680" cy="4251960"/>
          </a:xfrm>
          <a:prstGeom prst="roundRect">
            <a:avLst>
              <a:gd name="adj" fmla="val 717"/>
            </a:avLst>
          </a:prstGeom>
          <a:solidFill>
            <a:srgbClr val="FFFFFF"/>
          </a:solidFill>
          <a:ln w="15240">
            <a:solidFill>
              <a:srgbClr val="E3E3E8"/>
            </a:solidFill>
            <a:prstDash val="solid"/>
          </a:ln>
        </p:spPr>
        <p:txBody>
          <a:bodyPr/>
          <a:lstStyle/>
          <a:p>
            <a:endParaRPr lang="es-ES"/>
          </a:p>
        </p:txBody>
      </p:sp>
      <p:sp>
        <p:nvSpPr>
          <p:cNvPr id="27" name="Text 25"/>
          <p:cNvSpPr/>
          <p:nvPr/>
        </p:nvSpPr>
        <p:spPr>
          <a:xfrm>
            <a:off x="5989320" y="2080260"/>
            <a:ext cx="3073759" cy="205740"/>
          </a:xfrm>
          <a:prstGeom prst="rect">
            <a:avLst/>
          </a:prstGeom>
          <a:noFill/>
          <a:ln/>
        </p:spPr>
        <p:txBody>
          <a:bodyPr wrap="none" lIns="0" tIns="0" rIns="0" bIns="0" rtlCol="0" anchor="t"/>
          <a:lstStyle/>
          <a:p>
            <a:pPr marL="0" indent="0" algn="l">
              <a:lnSpc>
                <a:spcPts val="1656"/>
              </a:lnSpc>
              <a:buNone/>
            </a:pPr>
            <a:r>
              <a:rPr lang="en-US" sz="1440" b="1" dirty="0">
                <a:solidFill>
                  <a:srgbClr val="2E2E38"/>
                </a:solidFill>
                <a:latin typeface="Arial" pitchFamily="34" charset="0"/>
                <a:ea typeface="Arial" pitchFamily="34" charset="-122"/>
                <a:cs typeface="Arial" pitchFamily="34" charset="-120"/>
              </a:rPr>
              <a:t>Beneficios específicos del golf</a:t>
            </a:r>
            <a:endParaRPr lang="en-US" sz="1440" dirty="0"/>
          </a:p>
        </p:txBody>
      </p:sp>
      <p:sp>
        <p:nvSpPr>
          <p:cNvPr id="28" name="Text 26"/>
          <p:cNvSpPr/>
          <p:nvPr/>
        </p:nvSpPr>
        <p:spPr>
          <a:xfrm>
            <a:off x="5989320" y="2311908"/>
            <a:ext cx="2330547" cy="129540"/>
          </a:xfrm>
          <a:prstGeom prst="rect">
            <a:avLst/>
          </a:prstGeom>
          <a:noFill/>
          <a:ln/>
        </p:spPr>
        <p:txBody>
          <a:bodyPr wrap="none" lIns="0" tIns="0" rIns="0" bIns="0" rtlCol="0" anchor="t"/>
          <a:lstStyle/>
          <a:p>
            <a:pPr marL="0" indent="0" algn="l">
              <a:lnSpc>
                <a:spcPts val="1296"/>
              </a:lnSpc>
              <a:buNone/>
            </a:pPr>
            <a:r>
              <a:rPr lang="en-US" sz="960" dirty="0">
                <a:solidFill>
                  <a:srgbClr val="55555F"/>
                </a:solidFill>
                <a:latin typeface="Arial" pitchFamily="34" charset="0"/>
                <a:ea typeface="Arial" pitchFamily="34" charset="-122"/>
                <a:cs typeface="Arial" pitchFamily="34" charset="-120"/>
              </a:rPr>
              <a:t>The R&amp;A, </a:t>
            </a:r>
            <a:r>
              <a:rPr lang="en-US" sz="960" i="1" dirty="0">
                <a:solidFill>
                  <a:srgbClr val="55555F"/>
                </a:solidFill>
                <a:latin typeface="Arial" pitchFamily="34" charset="0"/>
                <a:ea typeface="Arial" pitchFamily="34" charset="-122"/>
                <a:cs typeface="Arial" pitchFamily="34" charset="-120"/>
              </a:rPr>
              <a:t>Golf and Health 2016-2020</a:t>
            </a:r>
            <a:endParaRPr lang="en-US" sz="960" dirty="0"/>
          </a:p>
        </p:txBody>
      </p:sp>
      <p:sp>
        <p:nvSpPr>
          <p:cNvPr id="29" name="Shape 27"/>
          <p:cNvSpPr/>
          <p:nvPr/>
        </p:nvSpPr>
        <p:spPr>
          <a:xfrm>
            <a:off x="5989320" y="2641044"/>
            <a:ext cx="411480" cy="411480"/>
          </a:xfrm>
          <a:prstGeom prst="ellipse">
            <a:avLst/>
          </a:prstGeom>
          <a:solidFill>
            <a:srgbClr val="FFE600"/>
          </a:solidFill>
          <a:ln/>
        </p:spPr>
        <p:txBody>
          <a:bodyPr/>
          <a:lstStyle/>
          <a:p>
            <a:endParaRPr lang="es-ES"/>
          </a:p>
        </p:txBody>
      </p:sp>
      <p:pic>
        <p:nvPicPr>
          <p:cNvPr id="30" name="Image 0" descr="img/svg4.png"/>
          <p:cNvPicPr>
            <a:picLocks noChangeAspect="1"/>
          </p:cNvPicPr>
          <p:nvPr/>
        </p:nvPicPr>
        <p:blipFill>
          <a:blip r:embed="rId3"/>
          <a:stretch>
            <a:fillRect/>
          </a:stretch>
        </p:blipFill>
        <p:spPr>
          <a:xfrm>
            <a:off x="6080760" y="2732484"/>
            <a:ext cx="228600" cy="228600"/>
          </a:xfrm>
          <a:prstGeom prst="rect">
            <a:avLst/>
          </a:prstGeom>
        </p:spPr>
      </p:pic>
      <p:sp>
        <p:nvSpPr>
          <p:cNvPr id="31" name="Text 28"/>
          <p:cNvSpPr/>
          <p:nvPr/>
        </p:nvSpPr>
        <p:spPr>
          <a:xfrm>
            <a:off x="6537960" y="2755678"/>
            <a:ext cx="4744069" cy="152400"/>
          </a:xfrm>
          <a:prstGeom prst="rect">
            <a:avLst/>
          </a:prstGeom>
          <a:noFill/>
          <a:ln/>
        </p:spPr>
        <p:txBody>
          <a:bodyPr wrap="none" lIns="0" tIns="0" rIns="0" bIns="0" rtlCol="0" anchor="t"/>
          <a:lstStyle/>
          <a:p>
            <a:pPr marL="0" indent="0" algn="l">
              <a:lnSpc>
                <a:spcPts val="1458"/>
              </a:lnSpc>
              <a:buNone/>
            </a:pPr>
            <a:r>
              <a:rPr lang="en-US" sz="1080" b="1" dirty="0">
                <a:solidFill>
                  <a:srgbClr val="2E2E38"/>
                </a:solidFill>
                <a:latin typeface="Arial" pitchFamily="34" charset="0"/>
                <a:ea typeface="Arial" pitchFamily="34" charset="-122"/>
                <a:cs typeface="Arial" pitchFamily="34" charset="-120"/>
              </a:rPr>
              <a:t>Hasta 5 años más</a:t>
            </a:r>
            <a:r>
              <a:rPr lang="en-US" sz="1080" dirty="0">
                <a:solidFill>
                  <a:srgbClr val="2E2E38"/>
                </a:solidFill>
                <a:latin typeface="Arial" pitchFamily="34" charset="0"/>
                <a:ea typeface="Arial" pitchFamily="34" charset="-122"/>
                <a:cs typeface="Arial" pitchFamily="34" charset="-120"/>
              </a:rPr>
              <a:t> de esperanza de vida respecto a quien no juega</a:t>
            </a:r>
            <a:endParaRPr lang="en-US" sz="1080" dirty="0"/>
          </a:p>
        </p:txBody>
      </p:sp>
      <p:sp>
        <p:nvSpPr>
          <p:cNvPr id="32" name="Shape 29"/>
          <p:cNvSpPr/>
          <p:nvPr/>
        </p:nvSpPr>
        <p:spPr>
          <a:xfrm>
            <a:off x="5989320" y="3189684"/>
            <a:ext cx="411480" cy="411480"/>
          </a:xfrm>
          <a:prstGeom prst="ellipse">
            <a:avLst/>
          </a:prstGeom>
          <a:solidFill>
            <a:srgbClr val="FFE600"/>
          </a:solidFill>
          <a:ln/>
        </p:spPr>
        <p:txBody>
          <a:bodyPr/>
          <a:lstStyle/>
          <a:p>
            <a:endParaRPr lang="es-ES"/>
          </a:p>
        </p:txBody>
      </p:sp>
      <p:pic>
        <p:nvPicPr>
          <p:cNvPr id="33" name="Image 1" descr="img/svg5.png"/>
          <p:cNvPicPr>
            <a:picLocks noChangeAspect="1"/>
          </p:cNvPicPr>
          <p:nvPr/>
        </p:nvPicPr>
        <p:blipFill>
          <a:blip r:embed="rId4"/>
          <a:stretch>
            <a:fillRect/>
          </a:stretch>
        </p:blipFill>
        <p:spPr>
          <a:xfrm>
            <a:off x="6080760" y="3281124"/>
            <a:ext cx="228600" cy="228600"/>
          </a:xfrm>
          <a:prstGeom prst="rect">
            <a:avLst/>
          </a:prstGeom>
        </p:spPr>
      </p:pic>
      <p:sp>
        <p:nvSpPr>
          <p:cNvPr id="34" name="Text 30"/>
          <p:cNvSpPr/>
          <p:nvPr/>
        </p:nvSpPr>
        <p:spPr>
          <a:xfrm>
            <a:off x="6537960" y="3211806"/>
            <a:ext cx="4808220" cy="337542"/>
          </a:xfrm>
          <a:prstGeom prst="rect">
            <a:avLst/>
          </a:prstGeom>
          <a:noFill/>
          <a:ln/>
        </p:spPr>
        <p:txBody>
          <a:bodyPr wrap="square" lIns="0" tIns="0" rIns="0" bIns="0" rtlCol="0" anchor="t"/>
          <a:lstStyle/>
          <a:p>
            <a:pPr marL="0" indent="0" algn="l">
              <a:lnSpc>
                <a:spcPts val="1458"/>
              </a:lnSpc>
              <a:buNone/>
            </a:pPr>
            <a:r>
              <a:rPr lang="en-US" sz="1080" dirty="0">
                <a:solidFill>
                  <a:srgbClr val="2E2E38"/>
                </a:solidFill>
                <a:latin typeface="Arial" pitchFamily="34" charset="0"/>
                <a:ea typeface="Arial" pitchFamily="34" charset="-122"/>
                <a:cs typeface="Arial" pitchFamily="34" charset="-120"/>
              </a:rPr>
              <a:t>Mejora la </a:t>
            </a:r>
            <a:r>
              <a:rPr lang="en-US" sz="1080" b="1" dirty="0">
                <a:solidFill>
                  <a:srgbClr val="2E2E38"/>
                </a:solidFill>
                <a:latin typeface="Arial" pitchFamily="34" charset="0"/>
                <a:ea typeface="Arial" pitchFamily="34" charset="-122"/>
                <a:cs typeface="Arial" pitchFamily="34" charset="-120"/>
              </a:rPr>
              <a:t>fuerza, el equilibrio y la movilidad</a:t>
            </a:r>
            <a:r>
              <a:rPr lang="en-US" sz="1080" dirty="0">
                <a:solidFill>
                  <a:srgbClr val="2E2E38"/>
                </a:solidFill>
                <a:latin typeface="Arial" pitchFamily="34" charset="0"/>
                <a:ea typeface="Arial" pitchFamily="34" charset="-122"/>
                <a:cs typeface="Arial" pitchFamily="34" charset="-120"/>
              </a:rPr>
              <a:t>, sobre todo en personas mayores</a:t>
            </a:r>
            <a:endParaRPr lang="en-US" sz="1080" dirty="0"/>
          </a:p>
        </p:txBody>
      </p:sp>
      <p:sp>
        <p:nvSpPr>
          <p:cNvPr id="35" name="Shape 31"/>
          <p:cNvSpPr/>
          <p:nvPr/>
        </p:nvSpPr>
        <p:spPr>
          <a:xfrm>
            <a:off x="5989320" y="3738324"/>
            <a:ext cx="411480" cy="411480"/>
          </a:xfrm>
          <a:prstGeom prst="ellipse">
            <a:avLst/>
          </a:prstGeom>
          <a:solidFill>
            <a:srgbClr val="FFE600"/>
          </a:solidFill>
          <a:ln/>
        </p:spPr>
        <p:txBody>
          <a:bodyPr/>
          <a:lstStyle/>
          <a:p>
            <a:endParaRPr lang="es-ES"/>
          </a:p>
        </p:txBody>
      </p:sp>
      <p:pic>
        <p:nvPicPr>
          <p:cNvPr id="36" name="Image 2" descr="img/svg6.png"/>
          <p:cNvPicPr>
            <a:picLocks noChangeAspect="1"/>
          </p:cNvPicPr>
          <p:nvPr/>
        </p:nvPicPr>
        <p:blipFill>
          <a:blip r:embed="rId5"/>
          <a:stretch>
            <a:fillRect/>
          </a:stretch>
        </p:blipFill>
        <p:spPr>
          <a:xfrm>
            <a:off x="6080760" y="3829764"/>
            <a:ext cx="228600" cy="228600"/>
          </a:xfrm>
          <a:prstGeom prst="rect">
            <a:avLst/>
          </a:prstGeom>
        </p:spPr>
      </p:pic>
      <p:sp>
        <p:nvSpPr>
          <p:cNvPr id="37" name="Text 32"/>
          <p:cNvSpPr/>
          <p:nvPr/>
        </p:nvSpPr>
        <p:spPr>
          <a:xfrm>
            <a:off x="6537960" y="3760446"/>
            <a:ext cx="4808220" cy="337542"/>
          </a:xfrm>
          <a:prstGeom prst="rect">
            <a:avLst/>
          </a:prstGeom>
          <a:noFill/>
          <a:ln/>
        </p:spPr>
        <p:txBody>
          <a:bodyPr wrap="square" lIns="0" tIns="0" rIns="0" bIns="0" rtlCol="0" anchor="t"/>
          <a:lstStyle/>
          <a:p>
            <a:pPr marL="0" indent="0" algn="l">
              <a:lnSpc>
                <a:spcPts val="1458"/>
              </a:lnSpc>
              <a:buNone/>
            </a:pPr>
            <a:r>
              <a:rPr lang="en-US" sz="1080" dirty="0">
                <a:solidFill>
                  <a:srgbClr val="2E2E38"/>
                </a:solidFill>
                <a:latin typeface="Arial" pitchFamily="34" charset="0"/>
                <a:ea typeface="Arial" pitchFamily="34" charset="-122"/>
                <a:cs typeface="Arial" pitchFamily="34" charset="-120"/>
              </a:rPr>
              <a:t>Deporte </a:t>
            </a:r>
            <a:r>
              <a:rPr lang="en-US" sz="1080" b="1" dirty="0">
                <a:solidFill>
                  <a:srgbClr val="2E2E38"/>
                </a:solidFill>
                <a:latin typeface="Arial" pitchFamily="34" charset="0"/>
                <a:ea typeface="Arial" pitchFamily="34" charset="-122"/>
                <a:cs typeface="Arial" pitchFamily="34" charset="-120"/>
              </a:rPr>
              <a:t>inclusivo</a:t>
            </a:r>
            <a:r>
              <a:rPr lang="en-US" sz="1080" dirty="0">
                <a:solidFill>
                  <a:srgbClr val="2E2E38"/>
                </a:solidFill>
                <a:latin typeface="Arial" pitchFamily="34" charset="0"/>
                <a:ea typeface="Arial" pitchFamily="34" charset="-122"/>
                <a:cs typeface="Arial" pitchFamily="34" charset="-120"/>
              </a:rPr>
              <a:t>: todas las edades y niveles, también personas con discapacidad</a:t>
            </a:r>
            <a:endParaRPr lang="en-US" sz="1080" dirty="0"/>
          </a:p>
        </p:txBody>
      </p:sp>
      <p:sp>
        <p:nvSpPr>
          <p:cNvPr id="38" name="Shape 33"/>
          <p:cNvSpPr/>
          <p:nvPr/>
        </p:nvSpPr>
        <p:spPr>
          <a:xfrm>
            <a:off x="5989320" y="4286964"/>
            <a:ext cx="411480" cy="411480"/>
          </a:xfrm>
          <a:prstGeom prst="ellipse">
            <a:avLst/>
          </a:prstGeom>
          <a:solidFill>
            <a:srgbClr val="FFE600"/>
          </a:solidFill>
          <a:ln/>
        </p:spPr>
        <p:txBody>
          <a:bodyPr/>
          <a:lstStyle/>
          <a:p>
            <a:endParaRPr lang="es-ES"/>
          </a:p>
        </p:txBody>
      </p:sp>
      <p:pic>
        <p:nvPicPr>
          <p:cNvPr id="39" name="Image 3" descr="img/svg7.png"/>
          <p:cNvPicPr>
            <a:picLocks noChangeAspect="1"/>
          </p:cNvPicPr>
          <p:nvPr/>
        </p:nvPicPr>
        <p:blipFill>
          <a:blip r:embed="rId6"/>
          <a:stretch>
            <a:fillRect/>
          </a:stretch>
        </p:blipFill>
        <p:spPr>
          <a:xfrm>
            <a:off x="6080760" y="4378404"/>
            <a:ext cx="228600" cy="228600"/>
          </a:xfrm>
          <a:prstGeom prst="rect">
            <a:avLst/>
          </a:prstGeom>
        </p:spPr>
      </p:pic>
      <p:sp>
        <p:nvSpPr>
          <p:cNvPr id="40" name="Text 34"/>
          <p:cNvSpPr/>
          <p:nvPr/>
        </p:nvSpPr>
        <p:spPr>
          <a:xfrm>
            <a:off x="6537960" y="4401598"/>
            <a:ext cx="4804999" cy="152400"/>
          </a:xfrm>
          <a:prstGeom prst="rect">
            <a:avLst/>
          </a:prstGeom>
          <a:noFill/>
          <a:ln/>
        </p:spPr>
        <p:txBody>
          <a:bodyPr wrap="none" lIns="0" tIns="0" rIns="0" bIns="0" rtlCol="0" anchor="t"/>
          <a:lstStyle/>
          <a:p>
            <a:pPr marL="0" indent="0" algn="l">
              <a:lnSpc>
                <a:spcPts val="1458"/>
              </a:lnSpc>
              <a:buNone/>
            </a:pPr>
            <a:r>
              <a:rPr lang="en-US" sz="1080" dirty="0">
                <a:solidFill>
                  <a:srgbClr val="2E2E38"/>
                </a:solidFill>
                <a:latin typeface="Arial" pitchFamily="34" charset="0"/>
                <a:ea typeface="Arial" pitchFamily="34" charset="-122"/>
                <a:cs typeface="Arial" pitchFamily="34" charset="-120"/>
              </a:rPr>
              <a:t>Fomenta la </a:t>
            </a:r>
            <a:r>
              <a:rPr lang="en-US" sz="1080" b="1" dirty="0">
                <a:solidFill>
                  <a:srgbClr val="2E2E38"/>
                </a:solidFill>
                <a:latin typeface="Arial" pitchFamily="34" charset="0"/>
                <a:ea typeface="Arial" pitchFamily="34" charset="-122"/>
                <a:cs typeface="Arial" pitchFamily="34" charset="-120"/>
              </a:rPr>
              <a:t>relación social</a:t>
            </a:r>
            <a:r>
              <a:rPr lang="en-US" sz="1080" dirty="0">
                <a:solidFill>
                  <a:srgbClr val="2E2E38"/>
                </a:solidFill>
                <a:latin typeface="Arial" pitchFamily="34" charset="0"/>
                <a:ea typeface="Arial" pitchFamily="34" charset="-122"/>
                <a:cs typeface="Arial" pitchFamily="34" charset="-120"/>
              </a:rPr>
              <a:t>, que protege frente al deterioro cognitivo</a:t>
            </a:r>
            <a:endParaRPr lang="en-US" sz="1080" dirty="0"/>
          </a:p>
        </p:txBody>
      </p:sp>
      <p:sp>
        <p:nvSpPr>
          <p:cNvPr id="41" name="Shape 35"/>
          <p:cNvSpPr/>
          <p:nvPr/>
        </p:nvSpPr>
        <p:spPr>
          <a:xfrm>
            <a:off x="5989320" y="4835604"/>
            <a:ext cx="411480" cy="411480"/>
          </a:xfrm>
          <a:prstGeom prst="ellipse">
            <a:avLst/>
          </a:prstGeom>
          <a:solidFill>
            <a:srgbClr val="FFE600"/>
          </a:solidFill>
          <a:ln/>
        </p:spPr>
        <p:txBody>
          <a:bodyPr/>
          <a:lstStyle/>
          <a:p>
            <a:endParaRPr lang="es-ES"/>
          </a:p>
        </p:txBody>
      </p:sp>
      <p:pic>
        <p:nvPicPr>
          <p:cNvPr id="42" name="Image 4" descr="img/svg8.png"/>
          <p:cNvPicPr>
            <a:picLocks noChangeAspect="1"/>
          </p:cNvPicPr>
          <p:nvPr/>
        </p:nvPicPr>
        <p:blipFill>
          <a:blip r:embed="rId7"/>
          <a:stretch>
            <a:fillRect/>
          </a:stretch>
        </p:blipFill>
        <p:spPr>
          <a:xfrm>
            <a:off x="6080760" y="4927044"/>
            <a:ext cx="228600" cy="228600"/>
          </a:xfrm>
          <a:prstGeom prst="rect">
            <a:avLst/>
          </a:prstGeom>
        </p:spPr>
      </p:pic>
      <p:sp>
        <p:nvSpPr>
          <p:cNvPr id="43" name="Text 36"/>
          <p:cNvSpPr/>
          <p:nvPr/>
        </p:nvSpPr>
        <p:spPr>
          <a:xfrm>
            <a:off x="6537960" y="4950238"/>
            <a:ext cx="4839778" cy="152400"/>
          </a:xfrm>
          <a:prstGeom prst="rect">
            <a:avLst/>
          </a:prstGeom>
          <a:noFill/>
          <a:ln/>
        </p:spPr>
        <p:txBody>
          <a:bodyPr wrap="none" lIns="0" tIns="0" rIns="0" bIns="0" rtlCol="0" anchor="t"/>
          <a:lstStyle/>
          <a:p>
            <a:pPr marL="0" indent="0" algn="l">
              <a:lnSpc>
                <a:spcPts val="1458"/>
              </a:lnSpc>
              <a:buNone/>
            </a:pPr>
            <a:r>
              <a:rPr lang="en-US" sz="1080" dirty="0">
                <a:solidFill>
                  <a:srgbClr val="2E2E38"/>
                </a:solidFill>
                <a:latin typeface="Arial" pitchFamily="34" charset="0"/>
                <a:ea typeface="Arial" pitchFamily="34" charset="-122"/>
                <a:cs typeface="Arial" pitchFamily="34" charset="-120"/>
              </a:rPr>
              <a:t>Puede </a:t>
            </a:r>
            <a:r>
              <a:rPr lang="en-US" sz="1080" b="1" dirty="0">
                <a:solidFill>
                  <a:srgbClr val="2E2E38"/>
                </a:solidFill>
                <a:latin typeface="Arial" pitchFamily="34" charset="0"/>
                <a:ea typeface="Arial" pitchFamily="34" charset="-122"/>
                <a:cs typeface="Arial" pitchFamily="34" charset="-120"/>
              </a:rPr>
              <a:t>reducir el gasto sanitario</a:t>
            </a:r>
            <a:r>
              <a:rPr lang="en-US" sz="1080" dirty="0">
                <a:solidFill>
                  <a:srgbClr val="2E2E38"/>
                </a:solidFill>
                <a:latin typeface="Arial" pitchFamily="34" charset="0"/>
                <a:ea typeface="Arial" pitchFamily="34" charset="-122"/>
                <a:cs typeface="Arial" pitchFamily="34" charset="-120"/>
              </a:rPr>
              <a:t> al prevenir enfermedades crónicas</a:t>
            </a:r>
            <a:endParaRPr lang="en-US" sz="1080" dirty="0"/>
          </a:p>
        </p:txBody>
      </p:sp>
      <p:sp>
        <p:nvSpPr>
          <p:cNvPr id="44" name="Text 37"/>
          <p:cNvSpPr/>
          <p:nvPr/>
        </p:nvSpPr>
        <p:spPr>
          <a:xfrm>
            <a:off x="609600" y="6508647"/>
            <a:ext cx="8103447" cy="114300"/>
          </a:xfrm>
          <a:prstGeom prst="rect">
            <a:avLst/>
          </a:prstGeom>
          <a:noFill/>
          <a:ln/>
        </p:spPr>
        <p:txBody>
          <a:bodyPr wrap="none" lIns="0" tIns="0" rIns="0" bIns="0" rtlCol="0" anchor="t"/>
          <a:lstStyle/>
          <a:p>
            <a:pPr marL="0" indent="0" algn="l">
              <a:lnSpc>
                <a:spcPts val="1053"/>
              </a:lnSpc>
              <a:buNone/>
            </a:pPr>
            <a:r>
              <a:rPr lang="en-US" sz="780" dirty="0">
                <a:solidFill>
                  <a:srgbClr val="747480"/>
                </a:solidFill>
                <a:latin typeface="Arial" pitchFamily="34" charset="0"/>
                <a:ea typeface="Arial" pitchFamily="34" charset="-122"/>
                <a:cs typeface="Arial" pitchFamily="34" charset="-120"/>
              </a:rPr>
              <a:t>Fuentes: PwC y Fundación España Activa; </a:t>
            </a:r>
            <a:r>
              <a:rPr lang="en-US" sz="780" i="1" dirty="0">
                <a:solidFill>
                  <a:srgbClr val="747480"/>
                </a:solidFill>
                <a:latin typeface="Arial" pitchFamily="34" charset="0"/>
                <a:ea typeface="Arial" pitchFamily="34" charset="-122"/>
                <a:cs typeface="Arial" pitchFamily="34" charset="-120"/>
              </a:rPr>
              <a:t>Actividad física y prevalencia de patologías en la población española</a:t>
            </a:r>
            <a:r>
              <a:rPr lang="en-US" sz="780" dirty="0">
                <a:solidFill>
                  <a:srgbClr val="747480"/>
                </a:solidFill>
                <a:latin typeface="Arial" pitchFamily="34" charset="0"/>
                <a:ea typeface="Arial" pitchFamily="34" charset="-122"/>
                <a:cs typeface="Arial" pitchFamily="34" charset="-120"/>
              </a:rPr>
              <a:t> (2016); OCDE y OMS Europa (2023); The R&amp;A.</a:t>
            </a:r>
            <a:endParaRPr lang="en-US" sz="780" dirty="0"/>
          </a:p>
        </p:txBody>
      </p:sp>
      <p:pic>
        <p:nvPicPr>
          <p:cNvPr id="45" name="Image 5" descr="img/8561d6d5e8.png"/>
          <p:cNvPicPr>
            <a:picLocks noChangeAspect="1"/>
          </p:cNvPicPr>
          <p:nvPr/>
        </p:nvPicPr>
        <p:blipFill>
          <a:blip r:embed="rId8"/>
          <a:stretch>
            <a:fillRect/>
          </a:stretch>
        </p:blipFill>
        <p:spPr>
          <a:xfrm>
            <a:off x="11328321" y="6309360"/>
            <a:ext cx="254079" cy="335280"/>
          </a:xfrm>
          <a:prstGeom prst="rect">
            <a:avLst/>
          </a:prstGeom>
        </p:spPr>
      </p:pic>
      <p:sp>
        <p:nvSpPr>
          <p:cNvPr id="46" name="Text 38"/>
          <p:cNvSpPr/>
          <p:nvPr/>
        </p:nvSpPr>
        <p:spPr>
          <a:xfrm>
            <a:off x="10728722" y="6469380"/>
            <a:ext cx="472678" cy="129540"/>
          </a:xfrm>
          <a:prstGeom prst="rect">
            <a:avLst/>
          </a:prstGeom>
          <a:noFill/>
          <a:ln/>
        </p:spPr>
        <p:txBody>
          <a:bodyPr wrap="none" lIns="0" tIns="0" rIns="0" bIns="0" rtlCol="0" anchor="t"/>
          <a:lstStyle/>
          <a:p>
            <a:pPr marL="0" indent="0" algn="l">
              <a:lnSpc>
                <a:spcPts val="1035"/>
              </a:lnSpc>
              <a:buNone/>
            </a:pPr>
            <a:r>
              <a:rPr lang="en-US" sz="900" b="1" kern="0" spc="45" dirty="0">
                <a:solidFill>
                  <a:srgbClr val="747480"/>
                </a:solidFill>
                <a:latin typeface="Arial" pitchFamily="34" charset="0"/>
                <a:ea typeface="Arial" pitchFamily="34" charset="-122"/>
                <a:cs typeface="Arial" pitchFamily="34" charset="-120"/>
              </a:rPr>
              <a:t>4 / 12</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s-ES"/>
          </a:p>
        </p:txBody>
      </p:sp>
      <p:sp>
        <p:nvSpPr>
          <p:cNvPr id="3" name="Text 1"/>
          <p:cNvSpPr/>
          <p:nvPr/>
        </p:nvSpPr>
        <p:spPr>
          <a:xfrm>
            <a:off x="609600" y="396240"/>
            <a:ext cx="3146602" cy="144780"/>
          </a:xfrm>
          <a:prstGeom prst="rect">
            <a:avLst/>
          </a:prstGeom>
          <a:noFill/>
          <a:ln/>
        </p:spPr>
        <p:txBody>
          <a:bodyPr wrap="none" lIns="0" tIns="0" rIns="0" bIns="0" rtlCol="0" anchor="t"/>
          <a:lstStyle/>
          <a:p>
            <a:pPr marL="0" indent="0" algn="l">
              <a:lnSpc>
                <a:spcPts val="1173"/>
              </a:lnSpc>
              <a:buNone/>
            </a:pPr>
            <a:r>
              <a:rPr lang="en-US" sz="1020" b="1" kern="0" spc="122" dirty="0">
                <a:solidFill>
                  <a:srgbClr val="747480"/>
                </a:solidFill>
                <a:latin typeface="Arial" pitchFamily="34" charset="0"/>
                <a:ea typeface="Arial" pitchFamily="34" charset="-122"/>
                <a:cs typeface="Arial" pitchFamily="34" charset="-120"/>
              </a:rPr>
              <a:t>QUÉ PASÓ CON LA SUBIDA DE 2012</a:t>
            </a:r>
            <a:endParaRPr lang="en-US" sz="1020" dirty="0"/>
          </a:p>
        </p:txBody>
      </p:sp>
      <p:sp>
        <p:nvSpPr>
          <p:cNvPr id="4" name="Shape 2"/>
          <p:cNvSpPr/>
          <p:nvPr/>
        </p:nvSpPr>
        <p:spPr>
          <a:xfrm>
            <a:off x="7795855" y="856336"/>
            <a:ext cx="3377327" cy="141884"/>
          </a:xfrm>
          <a:prstGeom prst="rect">
            <a:avLst/>
          </a:prstGeom>
          <a:solidFill>
            <a:srgbClr val="FFE600"/>
          </a:solidFill>
          <a:ln/>
        </p:spPr>
        <p:txBody>
          <a:bodyPr/>
          <a:lstStyle/>
          <a:p>
            <a:endParaRPr lang="es-ES"/>
          </a:p>
        </p:txBody>
      </p:sp>
      <p:sp>
        <p:nvSpPr>
          <p:cNvPr id="5" name="Text 3"/>
          <p:cNvSpPr/>
          <p:nvPr/>
        </p:nvSpPr>
        <p:spPr>
          <a:xfrm>
            <a:off x="609600" y="629869"/>
            <a:ext cx="12148120" cy="373380"/>
          </a:xfrm>
          <a:prstGeom prst="rect">
            <a:avLst/>
          </a:prstGeom>
          <a:noFill/>
          <a:ln/>
        </p:spPr>
        <p:txBody>
          <a:bodyPr wrap="none" lIns="0" tIns="0" rIns="0" bIns="0" rtlCol="0" anchor="t"/>
          <a:lstStyle/>
          <a:p>
            <a:pPr marL="0" indent="0" algn="l">
              <a:lnSpc>
                <a:spcPts val="2957"/>
              </a:lnSpc>
              <a:buNone/>
            </a:pPr>
            <a:r>
              <a:rPr lang="en-US" sz="2640" b="1" dirty="0">
                <a:solidFill>
                  <a:srgbClr val="2E2E38"/>
                </a:solidFill>
                <a:latin typeface="Arial" pitchFamily="34" charset="0"/>
                <a:ea typeface="Arial" pitchFamily="34" charset="-122"/>
                <a:cs typeface="Arial" pitchFamily="34" charset="-120"/>
              </a:rPr>
              <a:t>Se recaudó más IVA, pero se frenó el sector: el saldo fue negativo</a:t>
            </a:r>
            <a:endParaRPr lang="en-US" sz="2640" dirty="0"/>
          </a:p>
        </p:txBody>
      </p:sp>
      <p:sp>
        <p:nvSpPr>
          <p:cNvPr id="6" name="Shape 4"/>
          <p:cNvSpPr/>
          <p:nvPr/>
        </p:nvSpPr>
        <p:spPr>
          <a:xfrm>
            <a:off x="609600" y="1167884"/>
            <a:ext cx="10972800" cy="15240"/>
          </a:xfrm>
          <a:prstGeom prst="rect">
            <a:avLst/>
          </a:prstGeom>
          <a:solidFill>
            <a:srgbClr val="FFE600"/>
          </a:solidFill>
          <a:ln/>
        </p:spPr>
        <p:txBody>
          <a:bodyPr/>
          <a:lstStyle/>
          <a:p>
            <a:endParaRPr lang="es-ES"/>
          </a:p>
        </p:txBody>
      </p:sp>
      <p:sp>
        <p:nvSpPr>
          <p:cNvPr id="7" name="Shape 5"/>
          <p:cNvSpPr/>
          <p:nvPr/>
        </p:nvSpPr>
        <p:spPr>
          <a:xfrm>
            <a:off x="609600" y="1866900"/>
            <a:ext cx="2438400" cy="3444240"/>
          </a:xfrm>
          <a:prstGeom prst="roundRect">
            <a:avLst>
              <a:gd name="adj" fmla="val 1250"/>
            </a:avLst>
          </a:prstGeom>
          <a:solidFill>
            <a:srgbClr val="2E2E38"/>
          </a:solidFill>
          <a:ln/>
        </p:spPr>
        <p:txBody>
          <a:bodyPr/>
          <a:lstStyle/>
          <a:p>
            <a:endParaRPr lang="es-ES"/>
          </a:p>
        </p:txBody>
      </p:sp>
      <p:sp>
        <p:nvSpPr>
          <p:cNvPr id="8" name="Text 6"/>
          <p:cNvSpPr/>
          <p:nvPr/>
        </p:nvSpPr>
        <p:spPr>
          <a:xfrm>
            <a:off x="822960" y="2761536"/>
            <a:ext cx="1630329"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C9C9D2"/>
                </a:solidFill>
                <a:latin typeface="Arial" pitchFamily="34" charset="0"/>
                <a:ea typeface="Arial" pitchFamily="34" charset="-122"/>
                <a:cs typeface="Arial" pitchFamily="34" charset="-120"/>
              </a:rPr>
              <a:t>1 · EFECTO DIRECTO</a:t>
            </a:r>
            <a:endParaRPr lang="en-US" sz="960" dirty="0"/>
          </a:p>
        </p:txBody>
      </p:sp>
      <p:sp>
        <p:nvSpPr>
          <p:cNvPr id="9" name="Text 7"/>
          <p:cNvSpPr/>
          <p:nvPr/>
        </p:nvSpPr>
        <p:spPr>
          <a:xfrm>
            <a:off x="822960" y="3011472"/>
            <a:ext cx="1852690" cy="548640"/>
          </a:xfrm>
          <a:prstGeom prst="rect">
            <a:avLst/>
          </a:prstGeom>
          <a:noFill/>
          <a:ln/>
        </p:spPr>
        <p:txBody>
          <a:bodyPr wrap="none" lIns="0" tIns="0" rIns="0" bIns="0" rtlCol="0" anchor="t"/>
          <a:lstStyle/>
          <a:p>
            <a:pPr marL="0" indent="0" algn="l">
              <a:lnSpc>
                <a:spcPts val="3840"/>
              </a:lnSpc>
              <a:buNone/>
            </a:pPr>
            <a:r>
              <a:rPr lang="en-US" sz="3840" b="1" kern="0" spc="-38" dirty="0">
                <a:solidFill>
                  <a:srgbClr val="FFE600"/>
                </a:solidFill>
                <a:latin typeface="Arial" pitchFamily="34" charset="0"/>
                <a:ea typeface="Arial" pitchFamily="34" charset="-122"/>
                <a:cs typeface="Arial" pitchFamily="34" charset="-120"/>
              </a:rPr>
              <a:t>+52 M€</a:t>
            </a:r>
            <a:endParaRPr lang="en-US" sz="3840" dirty="0"/>
          </a:p>
        </p:txBody>
      </p:sp>
      <p:sp>
        <p:nvSpPr>
          <p:cNvPr id="10" name="Text 8"/>
          <p:cNvSpPr/>
          <p:nvPr/>
        </p:nvSpPr>
        <p:spPr>
          <a:xfrm>
            <a:off x="822960" y="3569256"/>
            <a:ext cx="2019300" cy="373380"/>
          </a:xfrm>
          <a:prstGeom prst="rect">
            <a:avLst/>
          </a:prstGeom>
          <a:noFill/>
          <a:ln/>
        </p:spPr>
        <p:txBody>
          <a:bodyPr wrap="square" lIns="0" tIns="0" rIns="0" bIns="0" rtlCol="0" anchor="t"/>
          <a:lstStyle/>
          <a:p>
            <a:pPr marL="0" indent="0" algn="l">
              <a:lnSpc>
                <a:spcPts val="1620"/>
              </a:lnSpc>
              <a:buNone/>
            </a:pPr>
            <a:r>
              <a:rPr lang="en-US" sz="1200" dirty="0">
                <a:solidFill>
                  <a:srgbClr val="FFFFFF"/>
                </a:solidFill>
                <a:latin typeface="Arial" pitchFamily="34" charset="0"/>
                <a:ea typeface="Arial" pitchFamily="34" charset="-122"/>
                <a:cs typeface="Arial" pitchFamily="34" charset="-120"/>
              </a:rPr>
              <a:t>más de IVA en los campos de golf (aprox.)</a:t>
            </a:r>
            <a:endParaRPr lang="en-US" sz="1200" dirty="0"/>
          </a:p>
        </p:txBody>
      </p:sp>
      <p:sp>
        <p:nvSpPr>
          <p:cNvPr id="11" name="Text 9"/>
          <p:cNvSpPr/>
          <p:nvPr/>
        </p:nvSpPr>
        <p:spPr>
          <a:xfrm>
            <a:off x="822960" y="4090464"/>
            <a:ext cx="2019300" cy="294084"/>
          </a:xfrm>
          <a:prstGeom prst="rect">
            <a:avLst/>
          </a:prstGeom>
          <a:noFill/>
          <a:ln/>
        </p:spPr>
        <p:txBody>
          <a:bodyPr wrap="square" lIns="0" tIns="0" rIns="0" bIns="0" rtlCol="0" anchor="t"/>
          <a:lstStyle/>
          <a:p>
            <a:pPr marL="0" indent="0" algn="l">
              <a:lnSpc>
                <a:spcPts val="1296"/>
              </a:lnSpc>
              <a:buNone/>
            </a:pPr>
            <a:r>
              <a:rPr lang="en-US" sz="960" dirty="0">
                <a:solidFill>
                  <a:srgbClr val="D5D5DC"/>
                </a:solidFill>
                <a:latin typeface="Arial" pitchFamily="34" charset="0"/>
                <a:ea typeface="Arial" pitchFamily="34" charset="-122"/>
                <a:cs typeface="Arial" pitchFamily="34" charset="-120"/>
              </a:rPr>
              <a:t>De unos 32 M€ a más de 84 M€, sobre la facturación de 2011.</a:t>
            </a:r>
            <a:endParaRPr lang="en-US" sz="960" dirty="0"/>
          </a:p>
        </p:txBody>
      </p:sp>
      <p:sp>
        <p:nvSpPr>
          <p:cNvPr id="12" name="Shape 10"/>
          <p:cNvSpPr/>
          <p:nvPr/>
        </p:nvSpPr>
        <p:spPr>
          <a:xfrm>
            <a:off x="3230880" y="1866900"/>
            <a:ext cx="4084320" cy="3444240"/>
          </a:xfrm>
          <a:prstGeom prst="roundRect">
            <a:avLst>
              <a:gd name="adj" fmla="val 885"/>
            </a:avLst>
          </a:prstGeom>
          <a:solidFill>
            <a:srgbClr val="F2F2F4"/>
          </a:solidFill>
          <a:ln/>
        </p:spPr>
        <p:txBody>
          <a:bodyPr/>
          <a:lstStyle/>
          <a:p>
            <a:endParaRPr lang="es-ES"/>
          </a:p>
        </p:txBody>
      </p:sp>
      <p:sp>
        <p:nvSpPr>
          <p:cNvPr id="13" name="Text 11"/>
          <p:cNvSpPr/>
          <p:nvPr/>
        </p:nvSpPr>
        <p:spPr>
          <a:xfrm>
            <a:off x="3444240" y="2065020"/>
            <a:ext cx="2163639"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2 · CRECIMIENTO 2013-2014</a:t>
            </a:r>
            <a:endParaRPr lang="en-US" sz="960" dirty="0"/>
          </a:p>
        </p:txBody>
      </p:sp>
      <p:sp>
        <p:nvSpPr>
          <p:cNvPr id="14" name="Shape 12"/>
          <p:cNvSpPr/>
          <p:nvPr/>
        </p:nvSpPr>
        <p:spPr>
          <a:xfrm>
            <a:off x="3444240" y="3878580"/>
            <a:ext cx="3657600" cy="15240"/>
          </a:xfrm>
          <a:prstGeom prst="rect">
            <a:avLst/>
          </a:prstGeom>
          <a:solidFill>
            <a:srgbClr val="2E2E38"/>
          </a:solidFill>
          <a:ln/>
        </p:spPr>
        <p:txBody>
          <a:bodyPr/>
          <a:lstStyle/>
          <a:p>
            <a:endParaRPr lang="es-ES"/>
          </a:p>
        </p:txBody>
      </p:sp>
      <p:sp>
        <p:nvSpPr>
          <p:cNvPr id="15" name="Text 13"/>
          <p:cNvSpPr/>
          <p:nvPr/>
        </p:nvSpPr>
        <p:spPr>
          <a:xfrm>
            <a:off x="3727728" y="3589020"/>
            <a:ext cx="520065" cy="236220"/>
          </a:xfrm>
          <a:prstGeom prst="rect">
            <a:avLst/>
          </a:prstGeom>
          <a:noFill/>
          <a:ln/>
        </p:spPr>
        <p:txBody>
          <a:bodyPr wrap="none" lIns="0" tIns="0" rIns="0" bIns="0" rtlCol="0" anchor="t"/>
          <a:lstStyle/>
          <a:p>
            <a:pPr marL="0" indent="0" algn="ctr">
              <a:lnSpc>
                <a:spcPts val="1932"/>
              </a:lnSpc>
              <a:buNone/>
            </a:pPr>
            <a:r>
              <a:rPr lang="en-US" sz="1680" b="1" dirty="0">
                <a:solidFill>
                  <a:srgbClr val="2E2E38"/>
                </a:solidFill>
                <a:latin typeface="Arial" pitchFamily="34" charset="0"/>
                <a:ea typeface="Arial" pitchFamily="34" charset="-122"/>
                <a:cs typeface="Arial" pitchFamily="34" charset="-120"/>
              </a:rPr>
              <a:t>0 %</a:t>
            </a:r>
            <a:endParaRPr lang="en-US" sz="1680" dirty="0"/>
          </a:p>
        </p:txBody>
      </p:sp>
      <p:sp>
        <p:nvSpPr>
          <p:cNvPr id="16" name="Shape 14"/>
          <p:cNvSpPr/>
          <p:nvPr/>
        </p:nvSpPr>
        <p:spPr>
          <a:xfrm>
            <a:off x="4729401" y="2943225"/>
            <a:ext cx="1087160" cy="935355"/>
          </a:xfrm>
          <a:prstGeom prst="rect">
            <a:avLst/>
          </a:prstGeom>
          <a:solidFill>
            <a:srgbClr val="9A9AA6"/>
          </a:solidFill>
          <a:ln/>
        </p:spPr>
        <p:txBody>
          <a:bodyPr/>
          <a:lstStyle/>
          <a:p>
            <a:endParaRPr lang="es-ES"/>
          </a:p>
        </p:txBody>
      </p:sp>
      <p:sp>
        <p:nvSpPr>
          <p:cNvPr id="17" name="Text 15"/>
          <p:cNvSpPr/>
          <p:nvPr/>
        </p:nvSpPr>
        <p:spPr>
          <a:xfrm>
            <a:off x="4891326" y="2653665"/>
            <a:ext cx="763310" cy="236220"/>
          </a:xfrm>
          <a:prstGeom prst="rect">
            <a:avLst/>
          </a:prstGeom>
          <a:noFill/>
          <a:ln/>
        </p:spPr>
        <p:txBody>
          <a:bodyPr wrap="none" lIns="0" tIns="0" rIns="0" bIns="0" rtlCol="0" anchor="t"/>
          <a:lstStyle/>
          <a:p>
            <a:pPr marL="0" indent="0" algn="ctr">
              <a:lnSpc>
                <a:spcPts val="1932"/>
              </a:lnSpc>
              <a:buNone/>
            </a:pPr>
            <a:r>
              <a:rPr lang="en-US" sz="1680" b="1" dirty="0">
                <a:solidFill>
                  <a:srgbClr val="2E2E38"/>
                </a:solidFill>
                <a:latin typeface="Arial" pitchFamily="34" charset="0"/>
                <a:ea typeface="Arial" pitchFamily="34" charset="-122"/>
                <a:cs typeface="Arial" pitchFamily="34" charset="-120"/>
              </a:rPr>
              <a:t>+15 %</a:t>
            </a:r>
            <a:endParaRPr lang="en-US" sz="1680" dirty="0"/>
          </a:p>
        </p:txBody>
      </p:sp>
      <p:sp>
        <p:nvSpPr>
          <p:cNvPr id="18" name="Shape 16"/>
          <p:cNvSpPr/>
          <p:nvPr/>
        </p:nvSpPr>
        <p:spPr>
          <a:xfrm>
            <a:off x="6014680" y="2641402"/>
            <a:ext cx="1087160" cy="1237178"/>
          </a:xfrm>
          <a:prstGeom prst="rect">
            <a:avLst/>
          </a:prstGeom>
          <a:solidFill>
            <a:srgbClr val="2E2E38"/>
          </a:solidFill>
          <a:ln/>
        </p:spPr>
        <p:txBody>
          <a:bodyPr/>
          <a:lstStyle/>
          <a:p>
            <a:endParaRPr lang="es-ES"/>
          </a:p>
        </p:txBody>
      </p:sp>
      <p:sp>
        <p:nvSpPr>
          <p:cNvPr id="19" name="Text 17"/>
          <p:cNvSpPr/>
          <p:nvPr/>
        </p:nvSpPr>
        <p:spPr>
          <a:xfrm>
            <a:off x="6176605" y="2351842"/>
            <a:ext cx="763310" cy="236220"/>
          </a:xfrm>
          <a:prstGeom prst="rect">
            <a:avLst/>
          </a:prstGeom>
          <a:noFill/>
          <a:ln/>
        </p:spPr>
        <p:txBody>
          <a:bodyPr wrap="none" lIns="0" tIns="0" rIns="0" bIns="0" rtlCol="0" anchor="t"/>
          <a:lstStyle/>
          <a:p>
            <a:pPr marL="0" indent="0" algn="ctr">
              <a:lnSpc>
                <a:spcPts val="1932"/>
              </a:lnSpc>
              <a:buNone/>
            </a:pPr>
            <a:r>
              <a:rPr lang="en-US" sz="1680" b="1" dirty="0">
                <a:solidFill>
                  <a:srgbClr val="2E2E38"/>
                </a:solidFill>
                <a:latin typeface="Arial" pitchFamily="34" charset="0"/>
                <a:ea typeface="Arial" pitchFamily="34" charset="-122"/>
                <a:cs typeface="Arial" pitchFamily="34" charset="-120"/>
              </a:rPr>
              <a:t>+20 %</a:t>
            </a:r>
            <a:endParaRPr lang="en-US" sz="1680" dirty="0"/>
          </a:p>
        </p:txBody>
      </p:sp>
      <p:sp>
        <p:nvSpPr>
          <p:cNvPr id="20" name="Text 18"/>
          <p:cNvSpPr/>
          <p:nvPr/>
        </p:nvSpPr>
        <p:spPr>
          <a:xfrm>
            <a:off x="3523178" y="3949446"/>
            <a:ext cx="929045" cy="121920"/>
          </a:xfrm>
          <a:prstGeom prst="rect">
            <a:avLst/>
          </a:prstGeom>
          <a:noFill/>
          <a:ln/>
        </p:spPr>
        <p:txBody>
          <a:bodyPr wrap="none" lIns="0" tIns="0" rIns="0" bIns="0" rtlCol="0" anchor="t"/>
          <a:lstStyle/>
          <a:p>
            <a:pPr marL="0" indent="0" algn="ctr">
              <a:lnSpc>
                <a:spcPts val="1050"/>
              </a:lnSpc>
              <a:buNone/>
            </a:pPr>
            <a:r>
              <a:rPr lang="en-US" sz="840" b="1" dirty="0">
                <a:solidFill>
                  <a:srgbClr val="C8102E"/>
                </a:solidFill>
                <a:latin typeface="Arial" pitchFamily="34" charset="0"/>
                <a:ea typeface="Arial" pitchFamily="34" charset="-122"/>
                <a:cs typeface="Arial" pitchFamily="34" charset="-120"/>
              </a:rPr>
              <a:t>Golf en España</a:t>
            </a:r>
            <a:endParaRPr lang="en-US" sz="840" dirty="0"/>
          </a:p>
        </p:txBody>
      </p:sp>
      <p:sp>
        <p:nvSpPr>
          <p:cNvPr id="21" name="Text 19"/>
          <p:cNvSpPr/>
          <p:nvPr/>
        </p:nvSpPr>
        <p:spPr>
          <a:xfrm>
            <a:off x="4729401" y="3949446"/>
            <a:ext cx="1097280" cy="388620"/>
          </a:xfrm>
          <a:prstGeom prst="rect">
            <a:avLst/>
          </a:prstGeom>
          <a:noFill/>
          <a:ln/>
        </p:spPr>
        <p:txBody>
          <a:bodyPr wrap="square" lIns="0" tIns="0" rIns="0" bIns="0" rtlCol="0" anchor="t"/>
          <a:lstStyle/>
          <a:p>
            <a:pPr marL="0" indent="0" algn="ctr">
              <a:lnSpc>
                <a:spcPts val="1050"/>
              </a:lnSpc>
              <a:buNone/>
            </a:pPr>
            <a:r>
              <a:rPr lang="en-US" sz="840" b="1" dirty="0">
                <a:solidFill>
                  <a:srgbClr val="2E2E38"/>
                </a:solidFill>
                <a:latin typeface="Arial" pitchFamily="34" charset="0"/>
                <a:ea typeface="Arial" pitchFamily="34" charset="-122"/>
                <a:cs typeface="Arial" pitchFamily="34" charset="-120"/>
              </a:rPr>
              <a:t>Turismo convencional en España</a:t>
            </a:r>
            <a:endParaRPr lang="en-US" sz="840" dirty="0"/>
          </a:p>
        </p:txBody>
      </p:sp>
      <p:sp>
        <p:nvSpPr>
          <p:cNvPr id="22" name="Text 20"/>
          <p:cNvSpPr/>
          <p:nvPr/>
        </p:nvSpPr>
        <p:spPr>
          <a:xfrm>
            <a:off x="6014680" y="3949446"/>
            <a:ext cx="1097280" cy="255270"/>
          </a:xfrm>
          <a:prstGeom prst="rect">
            <a:avLst/>
          </a:prstGeom>
          <a:noFill/>
          <a:ln/>
        </p:spPr>
        <p:txBody>
          <a:bodyPr wrap="square" lIns="0" tIns="0" rIns="0" bIns="0" rtlCol="0" anchor="t"/>
          <a:lstStyle/>
          <a:p>
            <a:pPr marL="0" indent="0" algn="ctr">
              <a:lnSpc>
                <a:spcPts val="1050"/>
              </a:lnSpc>
              <a:buNone/>
            </a:pPr>
            <a:r>
              <a:rPr lang="en-US" sz="840" b="1" dirty="0">
                <a:solidFill>
                  <a:srgbClr val="2E2E38"/>
                </a:solidFill>
                <a:latin typeface="Arial" pitchFamily="34" charset="0"/>
                <a:ea typeface="Arial" pitchFamily="34" charset="-122"/>
                <a:cs typeface="Arial" pitchFamily="34" charset="-120"/>
              </a:rPr>
              <a:t>Turismo de golf en Europa</a:t>
            </a:r>
            <a:endParaRPr lang="en-US" sz="840" dirty="0"/>
          </a:p>
        </p:txBody>
      </p:sp>
      <p:sp>
        <p:nvSpPr>
          <p:cNvPr id="23" name="Text 21"/>
          <p:cNvSpPr/>
          <p:nvPr/>
        </p:nvSpPr>
        <p:spPr>
          <a:xfrm>
            <a:off x="3444240" y="4449318"/>
            <a:ext cx="3665220" cy="458629"/>
          </a:xfrm>
          <a:prstGeom prst="rect">
            <a:avLst/>
          </a:prstGeom>
          <a:noFill/>
          <a:ln/>
        </p:spPr>
        <p:txBody>
          <a:bodyPr wrap="square" lIns="0" tIns="0" rIns="0" bIns="0" rtlCol="0" anchor="t"/>
          <a:lstStyle/>
          <a:p>
            <a:pPr marL="0" indent="0" algn="l">
              <a:lnSpc>
                <a:spcPts val="1296"/>
              </a:lnSpc>
              <a:buNone/>
            </a:pPr>
            <a:r>
              <a:rPr lang="en-US" sz="960" dirty="0">
                <a:solidFill>
                  <a:srgbClr val="55555F"/>
                </a:solidFill>
                <a:latin typeface="Arial" pitchFamily="34" charset="0"/>
                <a:ea typeface="Arial" pitchFamily="34" charset="-122"/>
                <a:cs typeface="Arial" pitchFamily="34" charset="-120"/>
              </a:rPr>
              <a:t>La reforma del IVA supuso una pérdida momentánea del 3 % del volumen de negocio durante 2013, recuperada en 2014, dejando el crecimiento de ese periodo en un 0 %.</a:t>
            </a:r>
            <a:endParaRPr lang="en-US" sz="960" dirty="0"/>
          </a:p>
        </p:txBody>
      </p:sp>
      <p:sp>
        <p:nvSpPr>
          <p:cNvPr id="24" name="Shape 22"/>
          <p:cNvSpPr/>
          <p:nvPr/>
        </p:nvSpPr>
        <p:spPr>
          <a:xfrm>
            <a:off x="7498080" y="1866900"/>
            <a:ext cx="4084320" cy="3444240"/>
          </a:xfrm>
          <a:prstGeom prst="roundRect">
            <a:avLst>
              <a:gd name="adj" fmla="val 885"/>
            </a:avLst>
          </a:prstGeom>
          <a:solidFill>
            <a:srgbClr val="F2F2F4"/>
          </a:solidFill>
          <a:ln/>
        </p:spPr>
        <p:txBody>
          <a:bodyPr/>
          <a:lstStyle/>
          <a:p>
            <a:endParaRPr lang="es-ES"/>
          </a:p>
        </p:txBody>
      </p:sp>
      <p:sp>
        <p:nvSpPr>
          <p:cNvPr id="25" name="Text 23"/>
          <p:cNvSpPr/>
          <p:nvPr/>
        </p:nvSpPr>
        <p:spPr>
          <a:xfrm>
            <a:off x="7711440" y="2065020"/>
            <a:ext cx="2657927"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3 · IVA TURÍSTICO QUE NO LLEGÓ</a:t>
            </a:r>
            <a:endParaRPr lang="en-US" sz="960" dirty="0"/>
          </a:p>
        </p:txBody>
      </p:sp>
      <p:sp>
        <p:nvSpPr>
          <p:cNvPr id="26" name="Text 24"/>
          <p:cNvSpPr/>
          <p:nvPr/>
        </p:nvSpPr>
        <p:spPr>
          <a:xfrm>
            <a:off x="7711440" y="2327148"/>
            <a:ext cx="1901845" cy="129540"/>
          </a:xfrm>
          <a:prstGeom prst="rect">
            <a:avLst/>
          </a:prstGeom>
          <a:noFill/>
          <a:ln/>
        </p:spPr>
        <p:txBody>
          <a:bodyPr wrap="none" lIns="0" tIns="0" rIns="0" bIns="0" rtlCol="0" anchor="t"/>
          <a:lstStyle/>
          <a:p>
            <a:pPr marL="0" indent="0" algn="l">
              <a:lnSpc>
                <a:spcPts val="1296"/>
              </a:lnSpc>
              <a:buNone/>
            </a:pPr>
            <a:r>
              <a:rPr lang="en-US" sz="960" dirty="0">
                <a:solidFill>
                  <a:srgbClr val="55555F"/>
                </a:solidFill>
                <a:latin typeface="Arial" pitchFamily="34" charset="0"/>
                <a:ea typeface="Arial" pitchFamily="34" charset="-122"/>
                <a:cs typeface="Arial" pitchFamily="34" charset="-120"/>
              </a:rPr>
              <a:t>Ganancia directa por la subida</a:t>
            </a:r>
            <a:endParaRPr lang="en-US" sz="960" dirty="0"/>
          </a:p>
        </p:txBody>
      </p:sp>
      <p:sp>
        <p:nvSpPr>
          <p:cNvPr id="27" name="Shape 25"/>
          <p:cNvSpPr/>
          <p:nvPr/>
        </p:nvSpPr>
        <p:spPr>
          <a:xfrm>
            <a:off x="7711440" y="2519124"/>
            <a:ext cx="1653183" cy="259080"/>
          </a:xfrm>
          <a:prstGeom prst="rect">
            <a:avLst/>
          </a:prstGeom>
          <a:solidFill>
            <a:srgbClr val="9A9AA6"/>
          </a:solidFill>
          <a:ln/>
        </p:spPr>
        <p:txBody>
          <a:bodyPr/>
          <a:lstStyle/>
          <a:p>
            <a:endParaRPr lang="es-ES"/>
          </a:p>
        </p:txBody>
      </p:sp>
      <p:sp>
        <p:nvSpPr>
          <p:cNvPr id="28" name="Text 26"/>
          <p:cNvSpPr/>
          <p:nvPr/>
        </p:nvSpPr>
        <p:spPr>
          <a:xfrm>
            <a:off x="10728960" y="2545794"/>
            <a:ext cx="639604" cy="198120"/>
          </a:xfrm>
          <a:prstGeom prst="rect">
            <a:avLst/>
          </a:prstGeom>
          <a:noFill/>
          <a:ln/>
        </p:spPr>
        <p:txBody>
          <a:bodyPr wrap="none" lIns="0" tIns="0" rIns="0" bIns="0" rtlCol="0" anchor="t"/>
          <a:lstStyle/>
          <a:p>
            <a:pPr marL="0" indent="0" algn="l">
              <a:lnSpc>
                <a:spcPts val="1587"/>
              </a:lnSpc>
              <a:buNone/>
            </a:pPr>
            <a:r>
              <a:rPr lang="en-US" sz="1380" b="1" dirty="0">
                <a:solidFill>
                  <a:srgbClr val="2E2E38"/>
                </a:solidFill>
                <a:latin typeface="Arial" pitchFamily="34" charset="0"/>
                <a:ea typeface="Arial" pitchFamily="34" charset="-122"/>
                <a:cs typeface="Arial" pitchFamily="34" charset="-120"/>
              </a:rPr>
              <a:t>52 M€</a:t>
            </a:r>
            <a:endParaRPr lang="en-US" sz="1380" dirty="0"/>
          </a:p>
        </p:txBody>
      </p:sp>
      <p:sp>
        <p:nvSpPr>
          <p:cNvPr id="29" name="Text 27"/>
          <p:cNvSpPr/>
          <p:nvPr/>
        </p:nvSpPr>
        <p:spPr>
          <a:xfrm>
            <a:off x="7711440" y="2872692"/>
            <a:ext cx="3665220" cy="294084"/>
          </a:xfrm>
          <a:prstGeom prst="rect">
            <a:avLst/>
          </a:prstGeom>
          <a:noFill/>
          <a:ln/>
        </p:spPr>
        <p:txBody>
          <a:bodyPr wrap="square" lIns="0" tIns="0" rIns="0" bIns="0" rtlCol="0" anchor="t"/>
          <a:lstStyle/>
          <a:p>
            <a:pPr marL="0" indent="0" algn="l">
              <a:lnSpc>
                <a:spcPts val="1296"/>
              </a:lnSpc>
              <a:buNone/>
            </a:pPr>
            <a:r>
              <a:rPr lang="en-US" sz="960" dirty="0">
                <a:solidFill>
                  <a:srgbClr val="55555F"/>
                </a:solidFill>
                <a:latin typeface="Arial" pitchFamily="34" charset="0"/>
                <a:ea typeface="Arial" pitchFamily="34" charset="-122"/>
                <a:cs typeface="Arial" pitchFamily="34" charset="-120"/>
              </a:rPr>
              <a:t>Recaudación adicional si el turismo de golf hubiera evolucionado como el </a:t>
            </a:r>
            <a:r>
              <a:rPr lang="en-US" sz="960" b="1" dirty="0">
                <a:solidFill>
                  <a:srgbClr val="55555F"/>
                </a:solidFill>
                <a:latin typeface="Arial" pitchFamily="34" charset="0"/>
                <a:ea typeface="Arial" pitchFamily="34" charset="-122"/>
                <a:cs typeface="Arial" pitchFamily="34" charset="-120"/>
              </a:rPr>
              <a:t>turismo convencional en España</a:t>
            </a:r>
            <a:endParaRPr lang="en-US" sz="960" dirty="0"/>
          </a:p>
        </p:txBody>
      </p:sp>
      <p:sp>
        <p:nvSpPr>
          <p:cNvPr id="30" name="Shape 28"/>
          <p:cNvSpPr/>
          <p:nvPr/>
        </p:nvSpPr>
        <p:spPr>
          <a:xfrm>
            <a:off x="7711440" y="3229213"/>
            <a:ext cx="2194560" cy="259080"/>
          </a:xfrm>
          <a:prstGeom prst="rect">
            <a:avLst/>
          </a:prstGeom>
          <a:solidFill>
            <a:srgbClr val="C8102E"/>
          </a:solidFill>
          <a:ln/>
        </p:spPr>
        <p:txBody>
          <a:bodyPr/>
          <a:lstStyle/>
          <a:p>
            <a:endParaRPr lang="es-ES"/>
          </a:p>
        </p:txBody>
      </p:sp>
      <p:sp>
        <p:nvSpPr>
          <p:cNvPr id="31" name="Text 29"/>
          <p:cNvSpPr/>
          <p:nvPr/>
        </p:nvSpPr>
        <p:spPr>
          <a:xfrm>
            <a:off x="10728960" y="3255883"/>
            <a:ext cx="639604" cy="198120"/>
          </a:xfrm>
          <a:prstGeom prst="rect">
            <a:avLst/>
          </a:prstGeom>
          <a:noFill/>
          <a:ln/>
        </p:spPr>
        <p:txBody>
          <a:bodyPr wrap="none" lIns="0" tIns="0" rIns="0" bIns="0" rtlCol="0" anchor="t"/>
          <a:lstStyle/>
          <a:p>
            <a:pPr marL="0" indent="0" algn="l">
              <a:lnSpc>
                <a:spcPts val="1587"/>
              </a:lnSpc>
              <a:buNone/>
            </a:pPr>
            <a:r>
              <a:rPr lang="en-US" sz="1380" b="1" dirty="0">
                <a:solidFill>
                  <a:srgbClr val="2E2E38"/>
                </a:solidFill>
                <a:latin typeface="Arial" pitchFamily="34" charset="0"/>
                <a:ea typeface="Arial" pitchFamily="34" charset="-122"/>
                <a:cs typeface="Arial" pitchFamily="34" charset="-120"/>
              </a:rPr>
              <a:t>69 M€</a:t>
            </a:r>
            <a:endParaRPr lang="en-US" sz="1380" dirty="0"/>
          </a:p>
        </p:txBody>
      </p:sp>
      <p:sp>
        <p:nvSpPr>
          <p:cNvPr id="32" name="Text 30"/>
          <p:cNvSpPr/>
          <p:nvPr/>
        </p:nvSpPr>
        <p:spPr>
          <a:xfrm>
            <a:off x="7711440" y="3582781"/>
            <a:ext cx="3665220" cy="294084"/>
          </a:xfrm>
          <a:prstGeom prst="rect">
            <a:avLst/>
          </a:prstGeom>
          <a:noFill/>
          <a:ln/>
        </p:spPr>
        <p:txBody>
          <a:bodyPr wrap="square" lIns="0" tIns="0" rIns="0" bIns="0" rtlCol="0" anchor="t"/>
          <a:lstStyle/>
          <a:p>
            <a:pPr marL="0" indent="0" algn="l">
              <a:lnSpc>
                <a:spcPts val="1296"/>
              </a:lnSpc>
              <a:buNone/>
            </a:pPr>
            <a:r>
              <a:rPr lang="en-US" sz="960" dirty="0">
                <a:solidFill>
                  <a:srgbClr val="55555F"/>
                </a:solidFill>
                <a:latin typeface="Arial" pitchFamily="34" charset="0"/>
                <a:ea typeface="Arial" pitchFamily="34" charset="-122"/>
                <a:cs typeface="Arial" pitchFamily="34" charset="-120"/>
              </a:rPr>
              <a:t>Recaudación adicional si hubiera crecido como el </a:t>
            </a:r>
            <a:r>
              <a:rPr lang="en-US" sz="960" b="1" dirty="0">
                <a:solidFill>
                  <a:srgbClr val="55555F"/>
                </a:solidFill>
                <a:latin typeface="Arial" pitchFamily="34" charset="0"/>
                <a:ea typeface="Arial" pitchFamily="34" charset="-122"/>
                <a:cs typeface="Arial" pitchFamily="34" charset="-120"/>
              </a:rPr>
              <a:t>turismo de golf europeo</a:t>
            </a:r>
            <a:endParaRPr lang="en-US" sz="960" dirty="0"/>
          </a:p>
        </p:txBody>
      </p:sp>
      <p:sp>
        <p:nvSpPr>
          <p:cNvPr id="33" name="Shape 31"/>
          <p:cNvSpPr/>
          <p:nvPr/>
        </p:nvSpPr>
        <p:spPr>
          <a:xfrm>
            <a:off x="7711440" y="3939302"/>
            <a:ext cx="2926080" cy="259080"/>
          </a:xfrm>
          <a:prstGeom prst="rect">
            <a:avLst/>
          </a:prstGeom>
          <a:solidFill>
            <a:srgbClr val="C8102E"/>
          </a:solidFill>
          <a:ln/>
        </p:spPr>
        <p:txBody>
          <a:bodyPr/>
          <a:lstStyle/>
          <a:p>
            <a:endParaRPr lang="es-ES"/>
          </a:p>
        </p:txBody>
      </p:sp>
      <p:sp>
        <p:nvSpPr>
          <p:cNvPr id="34" name="Text 32"/>
          <p:cNvSpPr/>
          <p:nvPr/>
        </p:nvSpPr>
        <p:spPr>
          <a:xfrm>
            <a:off x="10728960" y="3965972"/>
            <a:ext cx="639604" cy="198120"/>
          </a:xfrm>
          <a:prstGeom prst="rect">
            <a:avLst/>
          </a:prstGeom>
          <a:noFill/>
          <a:ln/>
        </p:spPr>
        <p:txBody>
          <a:bodyPr wrap="none" lIns="0" tIns="0" rIns="0" bIns="0" rtlCol="0" anchor="t"/>
          <a:lstStyle/>
          <a:p>
            <a:pPr marL="0" indent="0" algn="l">
              <a:lnSpc>
                <a:spcPts val="1587"/>
              </a:lnSpc>
              <a:buNone/>
            </a:pPr>
            <a:r>
              <a:rPr lang="en-US" sz="1380" b="1" dirty="0">
                <a:solidFill>
                  <a:srgbClr val="2E2E38"/>
                </a:solidFill>
                <a:latin typeface="Arial" pitchFamily="34" charset="0"/>
                <a:ea typeface="Arial" pitchFamily="34" charset="-122"/>
                <a:cs typeface="Arial" pitchFamily="34" charset="-120"/>
              </a:rPr>
              <a:t>92 M€</a:t>
            </a:r>
            <a:endParaRPr lang="en-US" sz="1380" dirty="0"/>
          </a:p>
        </p:txBody>
      </p:sp>
      <p:sp>
        <p:nvSpPr>
          <p:cNvPr id="35" name="Text 33"/>
          <p:cNvSpPr/>
          <p:nvPr/>
        </p:nvSpPr>
        <p:spPr>
          <a:xfrm>
            <a:off x="7711440" y="4291346"/>
            <a:ext cx="3665220" cy="337542"/>
          </a:xfrm>
          <a:prstGeom prst="rect">
            <a:avLst/>
          </a:prstGeom>
          <a:noFill/>
          <a:ln/>
        </p:spPr>
        <p:txBody>
          <a:bodyPr wrap="square" lIns="0" tIns="0" rIns="0" bIns="0" rtlCol="0" anchor="t"/>
          <a:lstStyle/>
          <a:p>
            <a:pPr marL="0" indent="0" algn="l">
              <a:lnSpc>
                <a:spcPts val="1458"/>
              </a:lnSpc>
              <a:buNone/>
            </a:pPr>
            <a:r>
              <a:rPr lang="en-US" sz="1080" b="1" dirty="0">
                <a:solidFill>
                  <a:srgbClr val="2E2E38"/>
                </a:solidFill>
                <a:latin typeface="Arial" pitchFamily="34" charset="0"/>
                <a:ea typeface="Arial" pitchFamily="34" charset="-122"/>
                <a:cs typeface="Arial" pitchFamily="34" charset="-120"/>
              </a:rPr>
              <a:t>Ambas cifras superan los 52 M€ obtenidos con la subida.</a:t>
            </a:r>
            <a:endParaRPr lang="en-US" sz="1080" dirty="0"/>
          </a:p>
        </p:txBody>
      </p:sp>
      <p:sp>
        <p:nvSpPr>
          <p:cNvPr id="36" name="Shape 34"/>
          <p:cNvSpPr/>
          <p:nvPr/>
        </p:nvSpPr>
        <p:spPr>
          <a:xfrm>
            <a:off x="609600" y="5506403"/>
            <a:ext cx="10972800" cy="627698"/>
          </a:xfrm>
          <a:prstGeom prst="rect">
            <a:avLst/>
          </a:prstGeom>
          <a:solidFill>
            <a:srgbClr val="2E2E38"/>
          </a:solidFill>
          <a:ln/>
        </p:spPr>
        <p:txBody>
          <a:bodyPr/>
          <a:lstStyle/>
          <a:p>
            <a:endParaRPr lang="es-ES"/>
          </a:p>
        </p:txBody>
      </p:sp>
      <p:sp>
        <p:nvSpPr>
          <p:cNvPr id="37" name="Shape 35"/>
          <p:cNvSpPr/>
          <p:nvPr/>
        </p:nvSpPr>
        <p:spPr>
          <a:xfrm>
            <a:off x="609600" y="5506403"/>
            <a:ext cx="60960" cy="627698"/>
          </a:xfrm>
          <a:prstGeom prst="rect">
            <a:avLst/>
          </a:prstGeom>
          <a:solidFill>
            <a:srgbClr val="FFE600"/>
          </a:solidFill>
          <a:ln/>
        </p:spPr>
        <p:txBody>
          <a:bodyPr/>
          <a:lstStyle/>
          <a:p>
            <a:endParaRPr lang="es-ES"/>
          </a:p>
        </p:txBody>
      </p:sp>
      <p:sp>
        <p:nvSpPr>
          <p:cNvPr id="38" name="Text 36"/>
          <p:cNvSpPr/>
          <p:nvPr/>
        </p:nvSpPr>
        <p:spPr>
          <a:xfrm>
            <a:off x="868680" y="5626418"/>
            <a:ext cx="10523220" cy="344329"/>
          </a:xfrm>
          <a:prstGeom prst="rect">
            <a:avLst/>
          </a:prstGeom>
          <a:noFill/>
          <a:ln/>
        </p:spPr>
        <p:txBody>
          <a:bodyPr wrap="square" lIns="0" tIns="0" rIns="0" bIns="0" rtlCol="0" anchor="t"/>
          <a:lstStyle/>
          <a:p>
            <a:pPr marL="0" indent="0" algn="l">
              <a:lnSpc>
                <a:spcPts val="1512"/>
              </a:lnSpc>
              <a:buNone/>
            </a:pPr>
            <a:r>
              <a:rPr lang="en-US" sz="1080" b="1" dirty="0">
                <a:solidFill>
                  <a:srgbClr val="FFE600"/>
                </a:solidFill>
                <a:latin typeface="Arial" pitchFamily="34" charset="0"/>
                <a:ea typeface="Arial" pitchFamily="34" charset="-122"/>
                <a:cs typeface="Arial" pitchFamily="34" charset="-120"/>
              </a:rPr>
              <a:t>Consecuencia:</a:t>
            </a:r>
            <a:r>
              <a:rPr lang="en-US" sz="1080" dirty="0">
                <a:solidFill>
                  <a:srgbClr val="FFFFFF"/>
                </a:solidFill>
                <a:latin typeface="Arial" pitchFamily="34" charset="0"/>
                <a:ea typeface="Arial" pitchFamily="34" charset="-122"/>
                <a:cs typeface="Arial" pitchFamily="34" charset="-120"/>
              </a:rPr>
              <a:t> el incremento recaudatorio de la subida del IVA en 2012 quedó neutralizado por el efecto contractivo de la medida sobre la actividad del golf, al frenar la demanda en un contexto internacional expansivo del sector.</a:t>
            </a:r>
            <a:endParaRPr lang="en-US" sz="1080" dirty="0"/>
          </a:p>
        </p:txBody>
      </p:sp>
      <p:sp>
        <p:nvSpPr>
          <p:cNvPr id="39" name="Text 37"/>
          <p:cNvSpPr/>
          <p:nvPr/>
        </p:nvSpPr>
        <p:spPr>
          <a:xfrm>
            <a:off x="609600" y="6508647"/>
            <a:ext cx="3580096" cy="114300"/>
          </a:xfrm>
          <a:prstGeom prst="rect">
            <a:avLst/>
          </a:prstGeom>
          <a:noFill/>
          <a:ln/>
        </p:spPr>
        <p:txBody>
          <a:bodyPr wrap="none" lIns="0" tIns="0" rIns="0" bIns="0" rtlCol="0" anchor="t"/>
          <a:lstStyle/>
          <a:p>
            <a:pPr marL="0" indent="0" algn="l">
              <a:lnSpc>
                <a:spcPts val="1053"/>
              </a:lnSpc>
              <a:buNone/>
            </a:pPr>
            <a:r>
              <a:rPr lang="en-US" sz="780" dirty="0">
                <a:solidFill>
                  <a:srgbClr val="747480"/>
                </a:solidFill>
                <a:latin typeface="Arial" pitchFamily="34" charset="0"/>
                <a:ea typeface="Arial" pitchFamily="34" charset="-122"/>
                <a:cs typeface="Arial" pitchFamily="34" charset="-120"/>
              </a:rPr>
              <a:t>Fuente: AECG, </a:t>
            </a:r>
            <a:r>
              <a:rPr lang="en-US" sz="780" i="1" dirty="0">
                <a:solidFill>
                  <a:srgbClr val="747480"/>
                </a:solidFill>
                <a:latin typeface="Arial" pitchFamily="34" charset="0"/>
                <a:ea typeface="Arial" pitchFamily="34" charset="-122"/>
                <a:cs typeface="Arial" pitchFamily="34" charset="-120"/>
              </a:rPr>
              <a:t>El IVA del golf</a:t>
            </a:r>
            <a:r>
              <a:rPr lang="en-US" sz="780" dirty="0">
                <a:solidFill>
                  <a:srgbClr val="747480"/>
                </a:solidFill>
                <a:latin typeface="Arial" pitchFamily="34" charset="0"/>
                <a:ea typeface="Arial" pitchFamily="34" charset="-122"/>
                <a:cs typeface="Arial" pitchFamily="34" charset="-120"/>
              </a:rPr>
              <a:t> (2020), y elaboración propia del informe.</a:t>
            </a:r>
            <a:endParaRPr lang="en-US" sz="780" dirty="0"/>
          </a:p>
        </p:txBody>
      </p:sp>
      <p:pic>
        <p:nvPicPr>
          <p:cNvPr id="40" name="Image 0" descr="img/8561d6d5e8.png"/>
          <p:cNvPicPr>
            <a:picLocks noChangeAspect="1"/>
          </p:cNvPicPr>
          <p:nvPr/>
        </p:nvPicPr>
        <p:blipFill>
          <a:blip r:embed="rId3"/>
          <a:stretch>
            <a:fillRect/>
          </a:stretch>
        </p:blipFill>
        <p:spPr>
          <a:xfrm>
            <a:off x="11328321" y="6309360"/>
            <a:ext cx="254079" cy="335280"/>
          </a:xfrm>
          <a:prstGeom prst="rect">
            <a:avLst/>
          </a:prstGeom>
        </p:spPr>
      </p:pic>
      <p:sp>
        <p:nvSpPr>
          <p:cNvPr id="41" name="Text 38"/>
          <p:cNvSpPr/>
          <p:nvPr/>
        </p:nvSpPr>
        <p:spPr>
          <a:xfrm>
            <a:off x="10728722" y="6469380"/>
            <a:ext cx="472678" cy="129540"/>
          </a:xfrm>
          <a:prstGeom prst="rect">
            <a:avLst/>
          </a:prstGeom>
          <a:noFill/>
          <a:ln/>
        </p:spPr>
        <p:txBody>
          <a:bodyPr wrap="none" lIns="0" tIns="0" rIns="0" bIns="0" rtlCol="0" anchor="t"/>
          <a:lstStyle/>
          <a:p>
            <a:pPr marL="0" indent="0" algn="l">
              <a:lnSpc>
                <a:spcPts val="1035"/>
              </a:lnSpc>
              <a:buNone/>
            </a:pPr>
            <a:r>
              <a:rPr lang="en-US" sz="900" b="1" kern="0" spc="45" dirty="0">
                <a:solidFill>
                  <a:srgbClr val="747480"/>
                </a:solidFill>
                <a:latin typeface="Arial" pitchFamily="34" charset="0"/>
                <a:ea typeface="Arial" pitchFamily="34" charset="-122"/>
                <a:cs typeface="Arial" pitchFamily="34" charset="-120"/>
              </a:rPr>
              <a:t>5 / 12</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s-ES"/>
          </a:p>
        </p:txBody>
      </p:sp>
      <p:sp>
        <p:nvSpPr>
          <p:cNvPr id="3" name="Text 1"/>
          <p:cNvSpPr/>
          <p:nvPr/>
        </p:nvSpPr>
        <p:spPr>
          <a:xfrm>
            <a:off x="609600" y="396240"/>
            <a:ext cx="4999428" cy="144780"/>
          </a:xfrm>
          <a:prstGeom prst="rect">
            <a:avLst/>
          </a:prstGeom>
          <a:noFill/>
          <a:ln/>
        </p:spPr>
        <p:txBody>
          <a:bodyPr wrap="none" lIns="0" tIns="0" rIns="0" bIns="0" rtlCol="0" anchor="t"/>
          <a:lstStyle/>
          <a:p>
            <a:pPr marL="0" indent="0" algn="l">
              <a:lnSpc>
                <a:spcPts val="1173"/>
              </a:lnSpc>
              <a:buNone/>
            </a:pPr>
            <a:r>
              <a:rPr lang="en-US" sz="1020" b="1" kern="0" spc="122" dirty="0">
                <a:solidFill>
                  <a:srgbClr val="747480"/>
                </a:solidFill>
                <a:latin typeface="Arial" pitchFamily="34" charset="0"/>
                <a:ea typeface="Arial" pitchFamily="34" charset="-122"/>
                <a:cs typeface="Arial" pitchFamily="34" charset="-120"/>
              </a:rPr>
              <a:t>DESVENTAJA COMPETITIVA FRENTE A OTROS DESTINOS</a:t>
            </a:r>
            <a:endParaRPr lang="en-US" sz="1020" dirty="0"/>
          </a:p>
        </p:txBody>
      </p:sp>
      <p:sp>
        <p:nvSpPr>
          <p:cNvPr id="4" name="Shape 2"/>
          <p:cNvSpPr/>
          <p:nvPr/>
        </p:nvSpPr>
        <p:spPr>
          <a:xfrm>
            <a:off x="6758345" y="856336"/>
            <a:ext cx="3730704" cy="141884"/>
          </a:xfrm>
          <a:prstGeom prst="rect">
            <a:avLst/>
          </a:prstGeom>
          <a:solidFill>
            <a:srgbClr val="FFE600"/>
          </a:solidFill>
          <a:ln/>
        </p:spPr>
        <p:txBody>
          <a:bodyPr/>
          <a:lstStyle/>
          <a:p>
            <a:endParaRPr lang="es-ES"/>
          </a:p>
        </p:txBody>
      </p:sp>
      <p:sp>
        <p:nvSpPr>
          <p:cNvPr id="5" name="Text 3"/>
          <p:cNvSpPr/>
          <p:nvPr/>
        </p:nvSpPr>
        <p:spPr>
          <a:xfrm>
            <a:off x="609600" y="629869"/>
            <a:ext cx="11361366" cy="373380"/>
          </a:xfrm>
          <a:prstGeom prst="rect">
            <a:avLst/>
          </a:prstGeom>
          <a:noFill/>
          <a:ln/>
        </p:spPr>
        <p:txBody>
          <a:bodyPr wrap="none" lIns="0" tIns="0" rIns="0" bIns="0" rtlCol="0" anchor="t"/>
          <a:lstStyle/>
          <a:p>
            <a:pPr marL="0" indent="0" algn="l">
              <a:lnSpc>
                <a:spcPts val="2957"/>
              </a:lnSpc>
              <a:buNone/>
            </a:pPr>
            <a:r>
              <a:rPr lang="en-US" sz="2640" b="1" dirty="0">
                <a:solidFill>
                  <a:srgbClr val="2E2E38"/>
                </a:solidFill>
                <a:latin typeface="Arial" pitchFamily="34" charset="0"/>
                <a:ea typeface="Arial" pitchFamily="34" charset="-122"/>
                <a:cs typeface="Arial" pitchFamily="34" charset="-120"/>
              </a:rPr>
              <a:t>La mayoría de nuestros competidores aplica un tipo reducido</a:t>
            </a:r>
            <a:endParaRPr lang="en-US" sz="2640" dirty="0"/>
          </a:p>
        </p:txBody>
      </p:sp>
      <p:sp>
        <p:nvSpPr>
          <p:cNvPr id="6" name="Shape 4"/>
          <p:cNvSpPr/>
          <p:nvPr/>
        </p:nvSpPr>
        <p:spPr>
          <a:xfrm>
            <a:off x="609600" y="1167884"/>
            <a:ext cx="10972800" cy="15240"/>
          </a:xfrm>
          <a:prstGeom prst="rect">
            <a:avLst/>
          </a:prstGeom>
          <a:solidFill>
            <a:srgbClr val="FFE600"/>
          </a:solidFill>
          <a:ln/>
        </p:spPr>
        <p:txBody>
          <a:bodyPr/>
          <a:lstStyle/>
          <a:p>
            <a:endParaRPr lang="es-ES"/>
          </a:p>
        </p:txBody>
      </p:sp>
      <p:sp>
        <p:nvSpPr>
          <p:cNvPr id="7" name="Text 5"/>
          <p:cNvSpPr/>
          <p:nvPr/>
        </p:nvSpPr>
        <p:spPr>
          <a:xfrm>
            <a:off x="609600" y="1866900"/>
            <a:ext cx="4113955"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TIPO DE IVA APLICABLE A LA PRÁCTICA DEPORTIVA</a:t>
            </a:r>
            <a:endParaRPr lang="en-US" sz="960" dirty="0"/>
          </a:p>
        </p:txBody>
      </p:sp>
      <p:sp>
        <p:nvSpPr>
          <p:cNvPr id="8" name="Text 6"/>
          <p:cNvSpPr/>
          <p:nvPr/>
        </p:nvSpPr>
        <p:spPr>
          <a:xfrm>
            <a:off x="985480" y="2110740"/>
            <a:ext cx="538520" cy="129540"/>
          </a:xfrm>
          <a:prstGeom prst="rect">
            <a:avLst/>
          </a:prstGeom>
          <a:noFill/>
          <a:ln/>
        </p:spPr>
        <p:txBody>
          <a:bodyPr wrap="none" lIns="0" tIns="0" rIns="0" bIns="0" rtlCol="0" anchor="t"/>
          <a:lstStyle/>
          <a:p>
            <a:pPr marL="0" indent="0" algn="r">
              <a:lnSpc>
                <a:spcPts val="1104"/>
              </a:lnSpc>
              <a:buNone/>
            </a:pPr>
            <a:r>
              <a:rPr lang="en-US" sz="960" b="1" dirty="0">
                <a:solidFill>
                  <a:srgbClr val="2E2E38"/>
                </a:solidFill>
                <a:latin typeface="Arial" pitchFamily="34" charset="0"/>
                <a:ea typeface="Arial" pitchFamily="34" charset="-122"/>
                <a:cs typeface="Arial" pitchFamily="34" charset="-120"/>
              </a:rPr>
              <a:t>Chipre</a:t>
            </a:r>
            <a:endParaRPr lang="en-US" sz="960" dirty="0"/>
          </a:p>
        </p:txBody>
      </p:sp>
      <p:sp>
        <p:nvSpPr>
          <p:cNvPr id="9" name="Shape 7"/>
          <p:cNvSpPr/>
          <p:nvPr/>
        </p:nvSpPr>
        <p:spPr>
          <a:xfrm>
            <a:off x="1630680" y="2095500"/>
            <a:ext cx="1197769" cy="167640"/>
          </a:xfrm>
          <a:prstGeom prst="rect">
            <a:avLst/>
          </a:prstGeom>
          <a:solidFill>
            <a:srgbClr val="8F8F9C"/>
          </a:solidFill>
          <a:ln/>
        </p:spPr>
        <p:txBody>
          <a:bodyPr/>
          <a:lstStyle/>
          <a:p>
            <a:endParaRPr lang="es-ES"/>
          </a:p>
        </p:txBody>
      </p:sp>
      <p:sp>
        <p:nvSpPr>
          <p:cNvPr id="10" name="Text 8"/>
          <p:cNvSpPr/>
          <p:nvPr/>
        </p:nvSpPr>
        <p:spPr>
          <a:xfrm>
            <a:off x="978456" y="2308860"/>
            <a:ext cx="545544" cy="129540"/>
          </a:xfrm>
          <a:prstGeom prst="rect">
            <a:avLst/>
          </a:prstGeom>
          <a:noFill/>
          <a:ln/>
        </p:spPr>
        <p:txBody>
          <a:bodyPr wrap="none" lIns="0" tIns="0" rIns="0" bIns="0" rtlCol="0" anchor="t"/>
          <a:lstStyle/>
          <a:p>
            <a:pPr marL="0" indent="0" algn="r">
              <a:lnSpc>
                <a:spcPts val="1104"/>
              </a:lnSpc>
              <a:buNone/>
            </a:pPr>
            <a:r>
              <a:rPr lang="en-US" sz="960" b="1" dirty="0">
                <a:solidFill>
                  <a:srgbClr val="2E2E38"/>
                </a:solidFill>
                <a:latin typeface="Arial" pitchFamily="34" charset="0"/>
                <a:ea typeface="Arial" pitchFamily="34" charset="-122"/>
                <a:cs typeface="Arial" pitchFamily="34" charset="-120"/>
              </a:rPr>
              <a:t>Suecia</a:t>
            </a:r>
            <a:endParaRPr lang="en-US" sz="960" dirty="0"/>
          </a:p>
        </p:txBody>
      </p:sp>
      <p:sp>
        <p:nvSpPr>
          <p:cNvPr id="11" name="Shape 9"/>
          <p:cNvSpPr/>
          <p:nvPr/>
        </p:nvSpPr>
        <p:spPr>
          <a:xfrm>
            <a:off x="1630680" y="2293620"/>
            <a:ext cx="1437323" cy="167640"/>
          </a:xfrm>
          <a:prstGeom prst="rect">
            <a:avLst/>
          </a:prstGeom>
          <a:solidFill>
            <a:srgbClr val="8F8F9C"/>
          </a:solidFill>
          <a:ln/>
        </p:spPr>
        <p:txBody>
          <a:bodyPr/>
          <a:lstStyle/>
          <a:p>
            <a:endParaRPr lang="es-ES"/>
          </a:p>
        </p:txBody>
      </p:sp>
      <p:sp>
        <p:nvSpPr>
          <p:cNvPr id="12" name="Text 10"/>
          <p:cNvSpPr/>
          <p:nvPr/>
        </p:nvSpPr>
        <p:spPr>
          <a:xfrm>
            <a:off x="937855" y="2506980"/>
            <a:ext cx="586145" cy="129540"/>
          </a:xfrm>
          <a:prstGeom prst="rect">
            <a:avLst/>
          </a:prstGeom>
          <a:noFill/>
          <a:ln/>
        </p:spPr>
        <p:txBody>
          <a:bodyPr wrap="none" lIns="0" tIns="0" rIns="0" bIns="0" rtlCol="0" anchor="t"/>
          <a:lstStyle/>
          <a:p>
            <a:pPr marL="0" indent="0" algn="r">
              <a:lnSpc>
                <a:spcPts val="1104"/>
              </a:lnSpc>
              <a:buNone/>
            </a:pPr>
            <a:r>
              <a:rPr lang="en-US" sz="960" b="1" dirty="0">
                <a:solidFill>
                  <a:srgbClr val="2E2E38"/>
                </a:solidFill>
                <a:latin typeface="Arial" pitchFamily="34" charset="0"/>
                <a:ea typeface="Arial" pitchFamily="34" charset="-122"/>
                <a:cs typeface="Arial" pitchFamily="34" charset="-120"/>
              </a:rPr>
              <a:t>Bélgica</a:t>
            </a:r>
            <a:endParaRPr lang="en-US" sz="960" dirty="0"/>
          </a:p>
        </p:txBody>
      </p:sp>
      <p:sp>
        <p:nvSpPr>
          <p:cNvPr id="13" name="Shape 11"/>
          <p:cNvSpPr/>
          <p:nvPr/>
        </p:nvSpPr>
        <p:spPr>
          <a:xfrm>
            <a:off x="1630680" y="2491740"/>
            <a:ext cx="1437323" cy="167640"/>
          </a:xfrm>
          <a:prstGeom prst="rect">
            <a:avLst/>
          </a:prstGeom>
          <a:solidFill>
            <a:srgbClr val="8F8F9C"/>
          </a:solidFill>
          <a:ln/>
        </p:spPr>
        <p:txBody>
          <a:bodyPr/>
          <a:lstStyle/>
          <a:p>
            <a:endParaRPr lang="es-ES"/>
          </a:p>
        </p:txBody>
      </p:sp>
      <p:sp>
        <p:nvSpPr>
          <p:cNvPr id="14" name="Text 12"/>
          <p:cNvSpPr/>
          <p:nvPr/>
        </p:nvSpPr>
        <p:spPr>
          <a:xfrm>
            <a:off x="1059894" y="2705100"/>
            <a:ext cx="464106" cy="129540"/>
          </a:xfrm>
          <a:prstGeom prst="rect">
            <a:avLst/>
          </a:prstGeom>
          <a:noFill/>
          <a:ln/>
        </p:spPr>
        <p:txBody>
          <a:bodyPr wrap="none" lIns="0" tIns="0" rIns="0" bIns="0" rtlCol="0" anchor="t"/>
          <a:lstStyle/>
          <a:p>
            <a:pPr marL="0" indent="0" algn="r">
              <a:lnSpc>
                <a:spcPts val="1104"/>
              </a:lnSpc>
              <a:buNone/>
            </a:pPr>
            <a:r>
              <a:rPr lang="en-US" sz="960" b="1" dirty="0">
                <a:solidFill>
                  <a:srgbClr val="2E2E38"/>
                </a:solidFill>
                <a:latin typeface="Arial" pitchFamily="34" charset="0"/>
                <a:ea typeface="Arial" pitchFamily="34" charset="-122"/>
                <a:cs typeface="Arial" pitchFamily="34" charset="-120"/>
              </a:rPr>
              <a:t>Malta</a:t>
            </a:r>
            <a:endParaRPr lang="en-US" sz="960" dirty="0"/>
          </a:p>
        </p:txBody>
      </p:sp>
      <p:sp>
        <p:nvSpPr>
          <p:cNvPr id="15" name="Shape 13"/>
          <p:cNvSpPr/>
          <p:nvPr/>
        </p:nvSpPr>
        <p:spPr>
          <a:xfrm>
            <a:off x="1630680" y="2689860"/>
            <a:ext cx="1676995" cy="167640"/>
          </a:xfrm>
          <a:prstGeom prst="rect">
            <a:avLst/>
          </a:prstGeom>
          <a:solidFill>
            <a:srgbClr val="8F8F9C"/>
          </a:solidFill>
          <a:ln/>
        </p:spPr>
        <p:txBody>
          <a:bodyPr/>
          <a:lstStyle/>
          <a:p>
            <a:endParaRPr lang="es-ES"/>
          </a:p>
        </p:txBody>
      </p:sp>
      <p:sp>
        <p:nvSpPr>
          <p:cNvPr id="16" name="Text 14"/>
          <p:cNvSpPr/>
          <p:nvPr/>
        </p:nvSpPr>
        <p:spPr>
          <a:xfrm>
            <a:off x="971788" y="2903220"/>
            <a:ext cx="552212" cy="129540"/>
          </a:xfrm>
          <a:prstGeom prst="rect">
            <a:avLst/>
          </a:prstGeom>
          <a:noFill/>
          <a:ln/>
        </p:spPr>
        <p:txBody>
          <a:bodyPr wrap="none" lIns="0" tIns="0" rIns="0" bIns="0" rtlCol="0" anchor="t"/>
          <a:lstStyle/>
          <a:p>
            <a:pPr marL="0" indent="0" algn="r">
              <a:lnSpc>
                <a:spcPts val="1104"/>
              </a:lnSpc>
              <a:buNone/>
            </a:pPr>
            <a:r>
              <a:rPr lang="en-US" sz="960" b="1" dirty="0">
                <a:solidFill>
                  <a:srgbClr val="2E2E38"/>
                </a:solidFill>
                <a:latin typeface="Arial" pitchFamily="34" charset="0"/>
                <a:ea typeface="Arial" pitchFamily="34" charset="-122"/>
                <a:cs typeface="Arial" pitchFamily="34" charset="-120"/>
              </a:rPr>
              <a:t>Irlanda</a:t>
            </a:r>
            <a:endParaRPr lang="en-US" sz="960" dirty="0"/>
          </a:p>
        </p:txBody>
      </p:sp>
      <p:sp>
        <p:nvSpPr>
          <p:cNvPr id="17" name="Shape 15"/>
          <p:cNvSpPr/>
          <p:nvPr/>
        </p:nvSpPr>
        <p:spPr>
          <a:xfrm>
            <a:off x="1630680" y="2887980"/>
            <a:ext cx="2156103" cy="167640"/>
          </a:xfrm>
          <a:prstGeom prst="rect">
            <a:avLst/>
          </a:prstGeom>
          <a:solidFill>
            <a:srgbClr val="8F8F9C"/>
          </a:solidFill>
          <a:ln/>
        </p:spPr>
        <p:txBody>
          <a:bodyPr/>
          <a:lstStyle/>
          <a:p>
            <a:endParaRPr lang="es-ES"/>
          </a:p>
        </p:txBody>
      </p:sp>
      <p:sp>
        <p:nvSpPr>
          <p:cNvPr id="18" name="Text 16"/>
          <p:cNvSpPr/>
          <p:nvPr/>
        </p:nvSpPr>
        <p:spPr>
          <a:xfrm>
            <a:off x="802362" y="3101340"/>
            <a:ext cx="721638" cy="129540"/>
          </a:xfrm>
          <a:prstGeom prst="rect">
            <a:avLst/>
          </a:prstGeom>
          <a:noFill/>
          <a:ln/>
        </p:spPr>
        <p:txBody>
          <a:bodyPr wrap="none" lIns="0" tIns="0" rIns="0" bIns="0" rtlCol="0" anchor="t"/>
          <a:lstStyle/>
          <a:p>
            <a:pPr marL="0" indent="0" algn="r">
              <a:lnSpc>
                <a:spcPts val="1104"/>
              </a:lnSpc>
              <a:buNone/>
            </a:pPr>
            <a:r>
              <a:rPr lang="en-US" sz="960" b="1" dirty="0">
                <a:solidFill>
                  <a:srgbClr val="2E2E38"/>
                </a:solidFill>
                <a:latin typeface="Arial" pitchFamily="34" charset="0"/>
                <a:ea typeface="Arial" pitchFamily="34" charset="-122"/>
                <a:cs typeface="Arial" pitchFamily="34" charset="-120"/>
              </a:rPr>
              <a:t>Eslovenia</a:t>
            </a:r>
            <a:endParaRPr lang="en-US" sz="960" dirty="0"/>
          </a:p>
        </p:txBody>
      </p:sp>
      <p:sp>
        <p:nvSpPr>
          <p:cNvPr id="19" name="Shape 17"/>
          <p:cNvSpPr/>
          <p:nvPr/>
        </p:nvSpPr>
        <p:spPr>
          <a:xfrm>
            <a:off x="1630680" y="3086100"/>
            <a:ext cx="2275880" cy="167640"/>
          </a:xfrm>
          <a:prstGeom prst="rect">
            <a:avLst/>
          </a:prstGeom>
          <a:solidFill>
            <a:srgbClr val="8F8F9C"/>
          </a:solidFill>
          <a:ln/>
        </p:spPr>
        <p:txBody>
          <a:bodyPr/>
          <a:lstStyle/>
          <a:p>
            <a:endParaRPr lang="es-ES"/>
          </a:p>
        </p:txBody>
      </p:sp>
      <p:sp>
        <p:nvSpPr>
          <p:cNvPr id="20" name="Text 18"/>
          <p:cNvSpPr/>
          <p:nvPr/>
        </p:nvSpPr>
        <p:spPr>
          <a:xfrm>
            <a:off x="619244" y="3299460"/>
            <a:ext cx="904756" cy="129540"/>
          </a:xfrm>
          <a:prstGeom prst="rect">
            <a:avLst/>
          </a:prstGeom>
          <a:noFill/>
          <a:ln/>
        </p:spPr>
        <p:txBody>
          <a:bodyPr wrap="none" lIns="0" tIns="0" rIns="0" bIns="0" rtlCol="0" anchor="t"/>
          <a:lstStyle/>
          <a:p>
            <a:pPr marL="0" indent="0" algn="r">
              <a:lnSpc>
                <a:spcPts val="1104"/>
              </a:lnSpc>
              <a:buNone/>
            </a:pPr>
            <a:r>
              <a:rPr lang="en-US" sz="960" b="1" dirty="0">
                <a:solidFill>
                  <a:srgbClr val="2E2E38"/>
                </a:solidFill>
                <a:latin typeface="Arial" pitchFamily="34" charset="0"/>
                <a:ea typeface="Arial" pitchFamily="34" charset="-122"/>
                <a:cs typeface="Arial" pitchFamily="34" charset="-120"/>
              </a:rPr>
              <a:t>Países Bajos</a:t>
            </a:r>
            <a:endParaRPr lang="en-US" sz="960" dirty="0"/>
          </a:p>
        </p:txBody>
      </p:sp>
      <p:sp>
        <p:nvSpPr>
          <p:cNvPr id="21" name="Shape 19"/>
          <p:cNvSpPr/>
          <p:nvPr/>
        </p:nvSpPr>
        <p:spPr>
          <a:xfrm>
            <a:off x="1630680" y="3284220"/>
            <a:ext cx="2395657" cy="167640"/>
          </a:xfrm>
          <a:prstGeom prst="rect">
            <a:avLst/>
          </a:prstGeom>
          <a:solidFill>
            <a:srgbClr val="8F8F9C"/>
          </a:solidFill>
          <a:ln/>
        </p:spPr>
        <p:txBody>
          <a:bodyPr/>
          <a:lstStyle/>
          <a:p>
            <a:endParaRPr lang="es-ES"/>
          </a:p>
        </p:txBody>
      </p:sp>
      <p:sp>
        <p:nvSpPr>
          <p:cNvPr id="22" name="Text 20"/>
          <p:cNvSpPr/>
          <p:nvPr/>
        </p:nvSpPr>
        <p:spPr>
          <a:xfrm>
            <a:off x="836414" y="3497580"/>
            <a:ext cx="687586" cy="129540"/>
          </a:xfrm>
          <a:prstGeom prst="rect">
            <a:avLst/>
          </a:prstGeom>
          <a:noFill/>
          <a:ln/>
        </p:spPr>
        <p:txBody>
          <a:bodyPr wrap="none" lIns="0" tIns="0" rIns="0" bIns="0" rtlCol="0" anchor="t"/>
          <a:lstStyle/>
          <a:p>
            <a:pPr marL="0" indent="0" algn="r">
              <a:lnSpc>
                <a:spcPts val="1104"/>
              </a:lnSpc>
              <a:buNone/>
            </a:pPr>
            <a:r>
              <a:rPr lang="en-US" sz="960" b="1" dirty="0">
                <a:solidFill>
                  <a:srgbClr val="2E2E38"/>
                </a:solidFill>
                <a:latin typeface="Arial" pitchFamily="34" charset="0"/>
                <a:ea typeface="Arial" pitchFamily="34" charset="-122"/>
                <a:cs typeface="Arial" pitchFamily="34" charset="-120"/>
              </a:rPr>
              <a:t>Finlandia</a:t>
            </a:r>
            <a:endParaRPr lang="en-US" sz="960" dirty="0"/>
          </a:p>
        </p:txBody>
      </p:sp>
      <p:sp>
        <p:nvSpPr>
          <p:cNvPr id="23" name="Shape 21"/>
          <p:cNvSpPr/>
          <p:nvPr/>
        </p:nvSpPr>
        <p:spPr>
          <a:xfrm>
            <a:off x="1630680" y="3482340"/>
            <a:ext cx="3234214" cy="167640"/>
          </a:xfrm>
          <a:prstGeom prst="rect">
            <a:avLst/>
          </a:prstGeom>
          <a:solidFill>
            <a:srgbClr val="B9B9C4"/>
          </a:solidFill>
          <a:ln/>
        </p:spPr>
        <p:txBody>
          <a:bodyPr/>
          <a:lstStyle/>
          <a:p>
            <a:endParaRPr lang="es-ES"/>
          </a:p>
        </p:txBody>
      </p:sp>
      <p:sp>
        <p:nvSpPr>
          <p:cNvPr id="24" name="Text 22"/>
          <p:cNvSpPr/>
          <p:nvPr/>
        </p:nvSpPr>
        <p:spPr>
          <a:xfrm>
            <a:off x="933569" y="3695700"/>
            <a:ext cx="590431" cy="129540"/>
          </a:xfrm>
          <a:prstGeom prst="rect">
            <a:avLst/>
          </a:prstGeom>
          <a:noFill/>
          <a:ln/>
        </p:spPr>
        <p:txBody>
          <a:bodyPr wrap="none" lIns="0" tIns="0" rIns="0" bIns="0" rtlCol="0" anchor="t"/>
          <a:lstStyle/>
          <a:p>
            <a:pPr marL="0" indent="0" algn="r">
              <a:lnSpc>
                <a:spcPts val="1104"/>
              </a:lnSpc>
              <a:buNone/>
            </a:pPr>
            <a:r>
              <a:rPr lang="en-US" sz="960" b="1" dirty="0">
                <a:solidFill>
                  <a:srgbClr val="2E2E38"/>
                </a:solidFill>
                <a:latin typeface="Arial" pitchFamily="34" charset="0"/>
                <a:ea typeface="Arial" pitchFamily="34" charset="-122"/>
                <a:cs typeface="Arial" pitchFamily="34" charset="-120"/>
              </a:rPr>
              <a:t>Turquía</a:t>
            </a:r>
            <a:endParaRPr lang="en-US" sz="960" dirty="0"/>
          </a:p>
        </p:txBody>
      </p:sp>
      <p:sp>
        <p:nvSpPr>
          <p:cNvPr id="25" name="Shape 23"/>
          <p:cNvSpPr/>
          <p:nvPr/>
        </p:nvSpPr>
        <p:spPr>
          <a:xfrm>
            <a:off x="1630680" y="3680460"/>
            <a:ext cx="4312206" cy="167640"/>
          </a:xfrm>
          <a:prstGeom prst="rect">
            <a:avLst/>
          </a:prstGeom>
          <a:solidFill>
            <a:srgbClr val="B9B9C4"/>
          </a:solidFill>
          <a:ln/>
        </p:spPr>
        <p:txBody>
          <a:bodyPr/>
          <a:lstStyle/>
          <a:p>
            <a:endParaRPr lang="es-ES"/>
          </a:p>
        </p:txBody>
      </p:sp>
      <p:sp>
        <p:nvSpPr>
          <p:cNvPr id="26" name="Text 24"/>
          <p:cNvSpPr/>
          <p:nvPr/>
        </p:nvSpPr>
        <p:spPr>
          <a:xfrm>
            <a:off x="754975" y="3893820"/>
            <a:ext cx="769025" cy="129540"/>
          </a:xfrm>
          <a:prstGeom prst="rect">
            <a:avLst/>
          </a:prstGeom>
          <a:noFill/>
          <a:ln/>
        </p:spPr>
        <p:txBody>
          <a:bodyPr wrap="none" lIns="0" tIns="0" rIns="0" bIns="0" rtlCol="0" anchor="t"/>
          <a:lstStyle/>
          <a:p>
            <a:pPr marL="0" indent="0" algn="r">
              <a:lnSpc>
                <a:spcPts val="1104"/>
              </a:lnSpc>
              <a:buNone/>
            </a:pPr>
            <a:r>
              <a:rPr lang="en-US" sz="960" b="1" dirty="0">
                <a:solidFill>
                  <a:srgbClr val="2E2E38"/>
                </a:solidFill>
                <a:latin typeface="Arial" pitchFamily="34" charset="0"/>
                <a:ea typeface="Arial" pitchFamily="34" charset="-122"/>
                <a:cs typeface="Arial" pitchFamily="34" charset="-120"/>
              </a:rPr>
              <a:t>Marruecos</a:t>
            </a:r>
            <a:endParaRPr lang="en-US" sz="960" dirty="0"/>
          </a:p>
        </p:txBody>
      </p:sp>
      <p:sp>
        <p:nvSpPr>
          <p:cNvPr id="27" name="Shape 25"/>
          <p:cNvSpPr/>
          <p:nvPr/>
        </p:nvSpPr>
        <p:spPr>
          <a:xfrm>
            <a:off x="1630680" y="3878580"/>
            <a:ext cx="4791432" cy="167640"/>
          </a:xfrm>
          <a:prstGeom prst="rect">
            <a:avLst/>
          </a:prstGeom>
          <a:solidFill>
            <a:srgbClr val="B9B9C4"/>
          </a:solidFill>
          <a:ln/>
        </p:spPr>
        <p:txBody>
          <a:bodyPr/>
          <a:lstStyle/>
          <a:p>
            <a:endParaRPr lang="es-ES"/>
          </a:p>
        </p:txBody>
      </p:sp>
      <p:sp>
        <p:nvSpPr>
          <p:cNvPr id="28" name="Text 26"/>
          <p:cNvSpPr/>
          <p:nvPr/>
        </p:nvSpPr>
        <p:spPr>
          <a:xfrm>
            <a:off x="937855" y="4091940"/>
            <a:ext cx="586145" cy="129540"/>
          </a:xfrm>
          <a:prstGeom prst="rect">
            <a:avLst/>
          </a:prstGeom>
          <a:noFill/>
          <a:ln/>
        </p:spPr>
        <p:txBody>
          <a:bodyPr wrap="none" lIns="0" tIns="0" rIns="0" bIns="0" rtlCol="0" anchor="t"/>
          <a:lstStyle/>
          <a:p>
            <a:pPr marL="0" indent="0" algn="r">
              <a:lnSpc>
                <a:spcPts val="1104"/>
              </a:lnSpc>
              <a:buNone/>
            </a:pPr>
            <a:r>
              <a:rPr lang="en-US" sz="960" b="1" dirty="0">
                <a:solidFill>
                  <a:srgbClr val="2E2E38"/>
                </a:solidFill>
                <a:latin typeface="Arial" pitchFamily="34" charset="0"/>
                <a:ea typeface="Arial" pitchFamily="34" charset="-122"/>
                <a:cs typeface="Arial" pitchFamily="34" charset="-120"/>
              </a:rPr>
              <a:t>España</a:t>
            </a:r>
            <a:endParaRPr lang="en-US" sz="960" dirty="0"/>
          </a:p>
        </p:txBody>
      </p:sp>
      <p:sp>
        <p:nvSpPr>
          <p:cNvPr id="29" name="Shape 27"/>
          <p:cNvSpPr/>
          <p:nvPr/>
        </p:nvSpPr>
        <p:spPr>
          <a:xfrm>
            <a:off x="1630680" y="4076700"/>
            <a:ext cx="5030986" cy="167640"/>
          </a:xfrm>
          <a:prstGeom prst="rect">
            <a:avLst/>
          </a:prstGeom>
          <a:solidFill>
            <a:srgbClr val="2E2E38"/>
          </a:solidFill>
          <a:ln/>
        </p:spPr>
        <p:txBody>
          <a:bodyPr/>
          <a:lstStyle/>
          <a:p>
            <a:endParaRPr lang="es-ES"/>
          </a:p>
        </p:txBody>
      </p:sp>
      <p:sp>
        <p:nvSpPr>
          <p:cNvPr id="30" name="Text 28"/>
          <p:cNvSpPr/>
          <p:nvPr/>
        </p:nvSpPr>
        <p:spPr>
          <a:xfrm>
            <a:off x="877133" y="4290060"/>
            <a:ext cx="646867" cy="129540"/>
          </a:xfrm>
          <a:prstGeom prst="rect">
            <a:avLst/>
          </a:prstGeom>
          <a:noFill/>
          <a:ln/>
        </p:spPr>
        <p:txBody>
          <a:bodyPr wrap="none" lIns="0" tIns="0" rIns="0" bIns="0" rtlCol="0" anchor="t"/>
          <a:lstStyle/>
          <a:p>
            <a:pPr marL="0" indent="0" algn="r">
              <a:lnSpc>
                <a:spcPts val="1104"/>
              </a:lnSpc>
              <a:buNone/>
            </a:pPr>
            <a:r>
              <a:rPr lang="en-US" sz="960" b="1" dirty="0">
                <a:solidFill>
                  <a:srgbClr val="2E2E38"/>
                </a:solidFill>
                <a:latin typeface="Arial" pitchFamily="34" charset="0"/>
                <a:ea typeface="Arial" pitchFamily="34" charset="-122"/>
                <a:cs typeface="Arial" pitchFamily="34" charset="-120"/>
              </a:rPr>
              <a:t>Portugal</a:t>
            </a:r>
            <a:endParaRPr lang="en-US" sz="960" dirty="0"/>
          </a:p>
        </p:txBody>
      </p:sp>
      <p:sp>
        <p:nvSpPr>
          <p:cNvPr id="31" name="Shape 29"/>
          <p:cNvSpPr/>
          <p:nvPr/>
        </p:nvSpPr>
        <p:spPr>
          <a:xfrm>
            <a:off x="1630680" y="4274820"/>
            <a:ext cx="5510093" cy="167640"/>
          </a:xfrm>
          <a:prstGeom prst="rect">
            <a:avLst/>
          </a:prstGeom>
          <a:solidFill>
            <a:srgbClr val="B9B9C4"/>
          </a:solidFill>
          <a:ln/>
        </p:spPr>
        <p:txBody>
          <a:bodyPr/>
          <a:lstStyle/>
          <a:p>
            <a:endParaRPr lang="es-ES"/>
          </a:p>
        </p:txBody>
      </p:sp>
      <p:sp>
        <p:nvSpPr>
          <p:cNvPr id="32" name="Text 30"/>
          <p:cNvSpPr/>
          <p:nvPr/>
        </p:nvSpPr>
        <p:spPr>
          <a:xfrm>
            <a:off x="992029" y="4488180"/>
            <a:ext cx="531971" cy="129540"/>
          </a:xfrm>
          <a:prstGeom prst="rect">
            <a:avLst/>
          </a:prstGeom>
          <a:noFill/>
          <a:ln/>
        </p:spPr>
        <p:txBody>
          <a:bodyPr wrap="none" lIns="0" tIns="0" rIns="0" bIns="0" rtlCol="0" anchor="t"/>
          <a:lstStyle/>
          <a:p>
            <a:pPr marL="0" indent="0" algn="r">
              <a:lnSpc>
                <a:spcPts val="1104"/>
              </a:lnSpc>
              <a:buNone/>
            </a:pPr>
            <a:r>
              <a:rPr lang="en-US" sz="960" b="1" dirty="0">
                <a:solidFill>
                  <a:srgbClr val="2E2E38"/>
                </a:solidFill>
                <a:latin typeface="Arial" pitchFamily="34" charset="0"/>
                <a:ea typeface="Arial" pitchFamily="34" charset="-122"/>
                <a:cs typeface="Arial" pitchFamily="34" charset="-120"/>
              </a:rPr>
              <a:t>Grecia</a:t>
            </a:r>
            <a:endParaRPr lang="en-US" sz="960" dirty="0"/>
          </a:p>
        </p:txBody>
      </p:sp>
      <p:sp>
        <p:nvSpPr>
          <p:cNvPr id="33" name="Shape 31"/>
          <p:cNvSpPr/>
          <p:nvPr/>
        </p:nvSpPr>
        <p:spPr>
          <a:xfrm>
            <a:off x="1630680" y="4472940"/>
            <a:ext cx="5749647" cy="167640"/>
          </a:xfrm>
          <a:prstGeom prst="rect">
            <a:avLst/>
          </a:prstGeom>
          <a:solidFill>
            <a:srgbClr val="B9B9C4"/>
          </a:solidFill>
          <a:ln/>
        </p:spPr>
        <p:txBody>
          <a:bodyPr/>
          <a:lstStyle/>
          <a:p>
            <a:endParaRPr lang="es-ES"/>
          </a:p>
        </p:txBody>
      </p:sp>
      <p:sp>
        <p:nvSpPr>
          <p:cNvPr id="34" name="Text 32"/>
          <p:cNvSpPr/>
          <p:nvPr/>
        </p:nvSpPr>
        <p:spPr>
          <a:xfrm>
            <a:off x="924282" y="4686300"/>
            <a:ext cx="599718" cy="129540"/>
          </a:xfrm>
          <a:prstGeom prst="rect">
            <a:avLst/>
          </a:prstGeom>
          <a:noFill/>
          <a:ln/>
        </p:spPr>
        <p:txBody>
          <a:bodyPr wrap="none" lIns="0" tIns="0" rIns="0" bIns="0" rtlCol="0" anchor="t"/>
          <a:lstStyle/>
          <a:p>
            <a:pPr marL="0" indent="0" algn="r">
              <a:lnSpc>
                <a:spcPts val="1104"/>
              </a:lnSpc>
              <a:buNone/>
            </a:pPr>
            <a:r>
              <a:rPr lang="en-US" sz="960" b="1" dirty="0">
                <a:solidFill>
                  <a:srgbClr val="2E2E38"/>
                </a:solidFill>
                <a:latin typeface="Arial" pitchFamily="34" charset="0"/>
                <a:ea typeface="Arial" pitchFamily="34" charset="-122"/>
                <a:cs typeface="Arial" pitchFamily="34" charset="-120"/>
              </a:rPr>
              <a:t>Croacia</a:t>
            </a:r>
            <a:endParaRPr lang="en-US" sz="960" dirty="0"/>
          </a:p>
        </p:txBody>
      </p:sp>
      <p:sp>
        <p:nvSpPr>
          <p:cNvPr id="35" name="Shape 33"/>
          <p:cNvSpPr/>
          <p:nvPr/>
        </p:nvSpPr>
        <p:spPr>
          <a:xfrm>
            <a:off x="1630680" y="4671060"/>
            <a:ext cx="5989320" cy="167640"/>
          </a:xfrm>
          <a:prstGeom prst="rect">
            <a:avLst/>
          </a:prstGeom>
          <a:solidFill>
            <a:srgbClr val="B9B9C4"/>
          </a:solidFill>
          <a:ln/>
        </p:spPr>
        <p:txBody>
          <a:bodyPr/>
          <a:lstStyle/>
          <a:p>
            <a:endParaRPr lang="es-ES"/>
          </a:p>
        </p:txBody>
      </p:sp>
      <p:sp>
        <p:nvSpPr>
          <p:cNvPr id="36" name="Shape 34"/>
          <p:cNvSpPr/>
          <p:nvPr/>
        </p:nvSpPr>
        <p:spPr>
          <a:xfrm>
            <a:off x="8001000" y="1866900"/>
            <a:ext cx="3581400" cy="829747"/>
          </a:xfrm>
          <a:prstGeom prst="roundRect">
            <a:avLst>
              <a:gd name="adj" fmla="val 3673"/>
            </a:avLst>
          </a:prstGeom>
          <a:solidFill>
            <a:srgbClr val="FFE600"/>
          </a:solidFill>
          <a:ln/>
        </p:spPr>
        <p:txBody>
          <a:bodyPr/>
          <a:lstStyle/>
          <a:p>
            <a:endParaRPr lang="es-ES"/>
          </a:p>
        </p:txBody>
      </p:sp>
      <p:sp>
        <p:nvSpPr>
          <p:cNvPr id="37" name="Shape 35"/>
          <p:cNvSpPr/>
          <p:nvPr/>
        </p:nvSpPr>
        <p:spPr>
          <a:xfrm>
            <a:off x="8183880" y="2004060"/>
            <a:ext cx="411480" cy="411480"/>
          </a:xfrm>
          <a:prstGeom prst="ellipse">
            <a:avLst/>
          </a:prstGeom>
          <a:solidFill>
            <a:srgbClr val="2E2E38"/>
          </a:solidFill>
          <a:ln/>
        </p:spPr>
        <p:txBody>
          <a:bodyPr/>
          <a:lstStyle/>
          <a:p>
            <a:endParaRPr lang="es-ES"/>
          </a:p>
        </p:txBody>
      </p:sp>
      <p:pic>
        <p:nvPicPr>
          <p:cNvPr id="38" name="Image 0" descr="img/svg9.png"/>
          <p:cNvPicPr>
            <a:picLocks noChangeAspect="1"/>
          </p:cNvPicPr>
          <p:nvPr/>
        </p:nvPicPr>
        <p:blipFill>
          <a:blip r:embed="rId3"/>
          <a:stretch>
            <a:fillRect/>
          </a:stretch>
        </p:blipFill>
        <p:spPr>
          <a:xfrm>
            <a:off x="8275320" y="2095500"/>
            <a:ext cx="228600" cy="228600"/>
          </a:xfrm>
          <a:prstGeom prst="rect">
            <a:avLst/>
          </a:prstGeom>
        </p:spPr>
      </p:pic>
      <p:sp>
        <p:nvSpPr>
          <p:cNvPr id="39" name="Text 36"/>
          <p:cNvSpPr/>
          <p:nvPr/>
        </p:nvSpPr>
        <p:spPr>
          <a:xfrm>
            <a:off x="8747760" y="2005584"/>
            <a:ext cx="2659380" cy="522684"/>
          </a:xfrm>
          <a:prstGeom prst="rect">
            <a:avLst/>
          </a:prstGeom>
          <a:noFill/>
          <a:ln/>
        </p:spPr>
        <p:txBody>
          <a:bodyPr wrap="square" lIns="0" tIns="0" rIns="0" bIns="0" rtlCol="0" anchor="t"/>
          <a:lstStyle/>
          <a:p>
            <a:pPr marL="0" indent="0" algn="l">
              <a:lnSpc>
                <a:spcPts val="1458"/>
              </a:lnSpc>
              <a:buNone/>
            </a:pPr>
            <a:r>
              <a:rPr lang="en-US" sz="1080" dirty="0">
                <a:solidFill>
                  <a:srgbClr val="2E2E38"/>
                </a:solidFill>
                <a:latin typeface="Arial" pitchFamily="34" charset="0"/>
                <a:ea typeface="Arial" pitchFamily="34" charset="-122"/>
                <a:cs typeface="Arial" pitchFamily="34" charset="-120"/>
              </a:rPr>
              <a:t>La mayoría de los países de nuestro entorno aplica una </a:t>
            </a:r>
            <a:r>
              <a:rPr lang="en-US" sz="1080" b="1" dirty="0">
                <a:solidFill>
                  <a:srgbClr val="2E2E38"/>
                </a:solidFill>
                <a:latin typeface="Arial" pitchFamily="34" charset="0"/>
                <a:ea typeface="Arial" pitchFamily="34" charset="-122"/>
                <a:cs typeface="Arial" pitchFamily="34" charset="-120"/>
              </a:rPr>
              <a:t>tributación reducida a la práctica deportiva del golf</a:t>
            </a:r>
            <a:r>
              <a:rPr lang="en-US" sz="1080" dirty="0">
                <a:solidFill>
                  <a:srgbClr val="2E2E38"/>
                </a:solidFill>
                <a:latin typeface="Arial" pitchFamily="34" charset="0"/>
                <a:ea typeface="Arial" pitchFamily="34" charset="-122"/>
                <a:cs typeface="Arial" pitchFamily="34" charset="-120"/>
              </a:rPr>
              <a:t>.</a:t>
            </a:r>
            <a:endParaRPr lang="en-US" sz="1080" dirty="0"/>
          </a:p>
        </p:txBody>
      </p:sp>
      <p:sp>
        <p:nvSpPr>
          <p:cNvPr id="40" name="Shape 37"/>
          <p:cNvSpPr/>
          <p:nvPr/>
        </p:nvSpPr>
        <p:spPr>
          <a:xfrm>
            <a:off x="8001000" y="2803327"/>
            <a:ext cx="3581400" cy="1027271"/>
          </a:xfrm>
          <a:prstGeom prst="roundRect">
            <a:avLst>
              <a:gd name="adj" fmla="val 2967"/>
            </a:avLst>
          </a:prstGeom>
          <a:solidFill>
            <a:srgbClr val="F2F2F4"/>
          </a:solidFill>
          <a:ln/>
        </p:spPr>
        <p:txBody>
          <a:bodyPr/>
          <a:lstStyle/>
          <a:p>
            <a:endParaRPr lang="es-ES"/>
          </a:p>
        </p:txBody>
      </p:sp>
      <p:sp>
        <p:nvSpPr>
          <p:cNvPr id="41" name="Shape 38"/>
          <p:cNvSpPr/>
          <p:nvPr/>
        </p:nvSpPr>
        <p:spPr>
          <a:xfrm>
            <a:off x="8183880" y="2940487"/>
            <a:ext cx="411480" cy="411480"/>
          </a:xfrm>
          <a:prstGeom prst="ellipse">
            <a:avLst/>
          </a:prstGeom>
          <a:solidFill>
            <a:srgbClr val="FFE600"/>
          </a:solidFill>
          <a:ln/>
        </p:spPr>
        <p:txBody>
          <a:bodyPr/>
          <a:lstStyle/>
          <a:p>
            <a:endParaRPr lang="es-ES"/>
          </a:p>
        </p:txBody>
      </p:sp>
      <p:pic>
        <p:nvPicPr>
          <p:cNvPr id="42" name="Image 1" descr="img/svg10.png"/>
          <p:cNvPicPr>
            <a:picLocks noChangeAspect="1"/>
          </p:cNvPicPr>
          <p:nvPr/>
        </p:nvPicPr>
        <p:blipFill>
          <a:blip r:embed="rId4"/>
          <a:stretch>
            <a:fillRect/>
          </a:stretch>
        </p:blipFill>
        <p:spPr>
          <a:xfrm>
            <a:off x="8275320" y="3031927"/>
            <a:ext cx="228600" cy="228600"/>
          </a:xfrm>
          <a:prstGeom prst="rect">
            <a:avLst/>
          </a:prstGeom>
        </p:spPr>
      </p:pic>
      <p:sp>
        <p:nvSpPr>
          <p:cNvPr id="43" name="Text 39"/>
          <p:cNvSpPr/>
          <p:nvPr/>
        </p:nvSpPr>
        <p:spPr>
          <a:xfrm>
            <a:off x="8747760" y="2940487"/>
            <a:ext cx="1059418" cy="175260"/>
          </a:xfrm>
          <a:prstGeom prst="rect">
            <a:avLst/>
          </a:prstGeom>
          <a:noFill/>
          <a:ln/>
        </p:spPr>
        <p:txBody>
          <a:bodyPr wrap="none" lIns="0" tIns="0" rIns="0" bIns="0" rtlCol="0" anchor="t"/>
          <a:lstStyle/>
          <a:p>
            <a:pPr marL="0" indent="0" algn="l">
              <a:lnSpc>
                <a:spcPts val="1449"/>
              </a:lnSpc>
              <a:buNone/>
            </a:pPr>
            <a:r>
              <a:rPr lang="en-US" sz="1260" b="1" dirty="0">
                <a:solidFill>
                  <a:srgbClr val="2E2E38"/>
                </a:solidFill>
                <a:latin typeface="Arial" pitchFamily="34" charset="0"/>
                <a:ea typeface="Arial" pitchFamily="34" charset="-122"/>
                <a:cs typeface="Arial" pitchFamily="34" charset="-120"/>
              </a:rPr>
              <a:t>Costes fijos</a:t>
            </a:r>
            <a:endParaRPr lang="en-US" sz="1260" dirty="0"/>
          </a:p>
        </p:txBody>
      </p:sp>
      <p:sp>
        <p:nvSpPr>
          <p:cNvPr id="44" name="Text 40"/>
          <p:cNvSpPr/>
          <p:nvPr/>
        </p:nvSpPr>
        <p:spPr>
          <a:xfrm>
            <a:off x="8747760" y="3163753"/>
            <a:ext cx="2659380" cy="494348"/>
          </a:xfrm>
          <a:prstGeom prst="rect">
            <a:avLst/>
          </a:prstGeom>
          <a:noFill/>
          <a:ln/>
        </p:spPr>
        <p:txBody>
          <a:bodyPr wrap="square" lIns="0" tIns="0" rIns="0" bIns="0" rtlCol="0" anchor="t"/>
          <a:lstStyle/>
          <a:p>
            <a:pPr marL="0" indent="0" algn="l">
              <a:lnSpc>
                <a:spcPts val="1377"/>
              </a:lnSpc>
              <a:buNone/>
            </a:pPr>
            <a:r>
              <a:rPr lang="en-US" sz="1020" dirty="0">
                <a:solidFill>
                  <a:srgbClr val="2E2E38"/>
                </a:solidFill>
                <a:latin typeface="Arial" pitchFamily="34" charset="0"/>
                <a:ea typeface="Arial" pitchFamily="34" charset="-122"/>
                <a:cs typeface="Arial" pitchFamily="34" charset="-120"/>
              </a:rPr>
              <a:t>La estructura de costes de los campos es mayoritariamente fija: </a:t>
            </a:r>
            <a:r>
              <a:rPr lang="en-US" sz="1020" b="1" dirty="0">
                <a:solidFill>
                  <a:srgbClr val="2E2E38"/>
                </a:solidFill>
                <a:latin typeface="Arial" pitchFamily="34" charset="0"/>
                <a:ea typeface="Arial" pitchFamily="34" charset="-122"/>
                <a:cs typeface="Arial" pitchFamily="34" charset="-120"/>
              </a:rPr>
              <a:t>coste laboral e IVA</a:t>
            </a:r>
            <a:r>
              <a:rPr lang="en-US" sz="1020" dirty="0">
                <a:solidFill>
                  <a:srgbClr val="2E2E38"/>
                </a:solidFill>
                <a:latin typeface="Arial" pitchFamily="34" charset="0"/>
                <a:ea typeface="Arial" pitchFamily="34" charset="-122"/>
                <a:cs typeface="Arial" pitchFamily="34" charset="-120"/>
              </a:rPr>
              <a:t> deciden la competitividad.</a:t>
            </a:r>
            <a:endParaRPr lang="en-US" sz="1020" dirty="0"/>
          </a:p>
        </p:txBody>
      </p:sp>
      <p:sp>
        <p:nvSpPr>
          <p:cNvPr id="45" name="Shape 41"/>
          <p:cNvSpPr/>
          <p:nvPr/>
        </p:nvSpPr>
        <p:spPr>
          <a:xfrm>
            <a:off x="8001000" y="3937278"/>
            <a:ext cx="3581400" cy="1202055"/>
          </a:xfrm>
          <a:prstGeom prst="roundRect">
            <a:avLst>
              <a:gd name="adj" fmla="val 2536"/>
            </a:avLst>
          </a:prstGeom>
          <a:solidFill>
            <a:srgbClr val="F2F2F4"/>
          </a:solidFill>
          <a:ln/>
        </p:spPr>
        <p:txBody>
          <a:bodyPr/>
          <a:lstStyle/>
          <a:p>
            <a:endParaRPr lang="es-ES"/>
          </a:p>
        </p:txBody>
      </p:sp>
      <p:sp>
        <p:nvSpPr>
          <p:cNvPr id="46" name="Shape 42"/>
          <p:cNvSpPr/>
          <p:nvPr/>
        </p:nvSpPr>
        <p:spPr>
          <a:xfrm>
            <a:off x="8183880" y="4074438"/>
            <a:ext cx="411480" cy="411480"/>
          </a:xfrm>
          <a:prstGeom prst="ellipse">
            <a:avLst/>
          </a:prstGeom>
          <a:solidFill>
            <a:srgbClr val="FFE600"/>
          </a:solidFill>
          <a:ln/>
        </p:spPr>
        <p:txBody>
          <a:bodyPr/>
          <a:lstStyle/>
          <a:p>
            <a:endParaRPr lang="es-ES"/>
          </a:p>
        </p:txBody>
      </p:sp>
      <p:pic>
        <p:nvPicPr>
          <p:cNvPr id="47" name="Image 2" descr="img/svg11.png"/>
          <p:cNvPicPr>
            <a:picLocks noChangeAspect="1"/>
          </p:cNvPicPr>
          <p:nvPr/>
        </p:nvPicPr>
        <p:blipFill>
          <a:blip r:embed="rId5"/>
          <a:stretch>
            <a:fillRect/>
          </a:stretch>
        </p:blipFill>
        <p:spPr>
          <a:xfrm>
            <a:off x="8275320" y="4165878"/>
            <a:ext cx="228600" cy="228600"/>
          </a:xfrm>
          <a:prstGeom prst="rect">
            <a:avLst/>
          </a:prstGeom>
        </p:spPr>
      </p:pic>
      <p:sp>
        <p:nvSpPr>
          <p:cNvPr id="48" name="Text 43"/>
          <p:cNvSpPr/>
          <p:nvPr/>
        </p:nvSpPr>
        <p:spPr>
          <a:xfrm>
            <a:off x="8747760" y="4074438"/>
            <a:ext cx="2901238" cy="175260"/>
          </a:xfrm>
          <a:prstGeom prst="rect">
            <a:avLst/>
          </a:prstGeom>
          <a:noFill/>
          <a:ln/>
        </p:spPr>
        <p:txBody>
          <a:bodyPr wrap="none" lIns="0" tIns="0" rIns="0" bIns="0" rtlCol="0" anchor="t"/>
          <a:lstStyle/>
          <a:p>
            <a:pPr marL="0" indent="0" algn="l">
              <a:lnSpc>
                <a:spcPts val="1449"/>
              </a:lnSpc>
              <a:buNone/>
            </a:pPr>
            <a:r>
              <a:rPr lang="en-US" sz="1260" b="1" dirty="0">
                <a:solidFill>
                  <a:srgbClr val="2E2E38"/>
                </a:solidFill>
                <a:latin typeface="Arial" pitchFamily="34" charset="0"/>
                <a:ea typeface="Arial" pitchFamily="34" charset="-122"/>
                <a:cs typeface="Arial" pitchFamily="34" charset="-120"/>
              </a:rPr>
              <a:t>Más IVA, pero salarios más bajos</a:t>
            </a:r>
            <a:endParaRPr lang="en-US" sz="1260" dirty="0"/>
          </a:p>
        </p:txBody>
      </p:sp>
      <p:sp>
        <p:nvSpPr>
          <p:cNvPr id="49" name="Text 44"/>
          <p:cNvSpPr/>
          <p:nvPr/>
        </p:nvSpPr>
        <p:spPr>
          <a:xfrm>
            <a:off x="8747760" y="4297704"/>
            <a:ext cx="2659380" cy="669131"/>
          </a:xfrm>
          <a:prstGeom prst="rect">
            <a:avLst/>
          </a:prstGeom>
          <a:noFill/>
          <a:ln/>
        </p:spPr>
        <p:txBody>
          <a:bodyPr wrap="square" lIns="0" tIns="0" rIns="0" bIns="0" rtlCol="0" anchor="t"/>
          <a:lstStyle/>
          <a:p>
            <a:pPr marL="0" indent="0" algn="l">
              <a:lnSpc>
                <a:spcPts val="1377"/>
              </a:lnSpc>
              <a:buNone/>
            </a:pPr>
            <a:r>
              <a:rPr lang="en-US" sz="1020" dirty="0">
                <a:solidFill>
                  <a:srgbClr val="2E2E38"/>
                </a:solidFill>
                <a:latin typeface="Arial" pitchFamily="34" charset="0"/>
                <a:ea typeface="Arial" pitchFamily="34" charset="-122"/>
                <a:cs typeface="Arial" pitchFamily="34" charset="-120"/>
              </a:rPr>
              <a:t>Los países que aplican un tipo general superior al español (Portugal, Grecia y Croacia) tienen </a:t>
            </a:r>
            <a:r>
              <a:rPr lang="en-US" sz="1020" b="1" dirty="0">
                <a:solidFill>
                  <a:srgbClr val="2E2E38"/>
                </a:solidFill>
                <a:latin typeface="Arial" pitchFamily="34" charset="0"/>
                <a:ea typeface="Arial" pitchFamily="34" charset="-122"/>
                <a:cs typeface="Arial" pitchFamily="34" charset="-120"/>
              </a:rPr>
              <a:t>costes salariales medios sustancialmente inferiores</a:t>
            </a:r>
            <a:r>
              <a:rPr lang="en-US" sz="1020" dirty="0">
                <a:solidFill>
                  <a:srgbClr val="2E2E38"/>
                </a:solidFill>
                <a:latin typeface="Arial" pitchFamily="34" charset="0"/>
                <a:ea typeface="Arial" pitchFamily="34" charset="-122"/>
                <a:cs typeface="Arial" pitchFamily="34" charset="-120"/>
              </a:rPr>
              <a:t> a los de España.</a:t>
            </a:r>
            <a:endParaRPr lang="en-US" sz="1020" dirty="0"/>
          </a:p>
        </p:txBody>
      </p:sp>
      <p:sp>
        <p:nvSpPr>
          <p:cNvPr id="50" name="Shape 45"/>
          <p:cNvSpPr/>
          <p:nvPr/>
        </p:nvSpPr>
        <p:spPr>
          <a:xfrm>
            <a:off x="8001000" y="5246013"/>
            <a:ext cx="3581400" cy="888087"/>
          </a:xfrm>
          <a:prstGeom prst="roundRect">
            <a:avLst>
              <a:gd name="adj" fmla="val 3432"/>
            </a:avLst>
          </a:prstGeom>
          <a:solidFill>
            <a:srgbClr val="2E2E38"/>
          </a:solidFill>
          <a:ln/>
        </p:spPr>
        <p:txBody>
          <a:bodyPr/>
          <a:lstStyle/>
          <a:p>
            <a:endParaRPr lang="es-ES"/>
          </a:p>
        </p:txBody>
      </p:sp>
      <p:sp>
        <p:nvSpPr>
          <p:cNvPr id="51" name="Text 46"/>
          <p:cNvSpPr/>
          <p:nvPr/>
        </p:nvSpPr>
        <p:spPr>
          <a:xfrm>
            <a:off x="8214360" y="5397746"/>
            <a:ext cx="3162300" cy="550783"/>
          </a:xfrm>
          <a:prstGeom prst="rect">
            <a:avLst/>
          </a:prstGeom>
          <a:noFill/>
          <a:ln/>
        </p:spPr>
        <p:txBody>
          <a:bodyPr wrap="square" lIns="0" tIns="0" rIns="0" bIns="0" rtlCol="0" anchor="t"/>
          <a:lstStyle/>
          <a:p>
            <a:pPr marL="0" indent="0" algn="l">
              <a:lnSpc>
                <a:spcPts val="1539"/>
              </a:lnSpc>
              <a:buNone/>
            </a:pPr>
            <a:r>
              <a:rPr lang="en-US" sz="1140" dirty="0">
                <a:solidFill>
                  <a:srgbClr val="FFFFFF"/>
                </a:solidFill>
                <a:latin typeface="Arial" pitchFamily="34" charset="0"/>
                <a:ea typeface="Arial" pitchFamily="34" charset="-122"/>
                <a:cs typeface="Arial" pitchFamily="34" charset="-120"/>
              </a:rPr>
              <a:t>Resultado: una </a:t>
            </a:r>
            <a:r>
              <a:rPr lang="en-US" sz="1140" b="1" dirty="0">
                <a:solidFill>
                  <a:srgbClr val="FFE600"/>
                </a:solidFill>
                <a:latin typeface="Arial" pitchFamily="34" charset="0"/>
                <a:ea typeface="Arial" pitchFamily="34" charset="-122"/>
                <a:cs typeface="Arial" pitchFamily="34" charset="-120"/>
              </a:rPr>
              <a:t>desventaja estructural</a:t>
            </a:r>
            <a:r>
              <a:rPr lang="en-US" sz="1140" dirty="0">
                <a:solidFill>
                  <a:srgbClr val="FFFFFF"/>
                </a:solidFill>
                <a:latin typeface="Arial" pitchFamily="34" charset="0"/>
                <a:ea typeface="Arial" pitchFamily="34" charset="-122"/>
                <a:cs typeface="Arial" pitchFamily="34" charset="-120"/>
              </a:rPr>
              <a:t> del destino España, difícil de compensar con otros factores.</a:t>
            </a:r>
            <a:endParaRPr lang="en-US" sz="1140" dirty="0"/>
          </a:p>
        </p:txBody>
      </p:sp>
      <p:sp>
        <p:nvSpPr>
          <p:cNvPr id="52" name="Text 47"/>
          <p:cNvSpPr/>
          <p:nvPr/>
        </p:nvSpPr>
        <p:spPr>
          <a:xfrm>
            <a:off x="609600" y="6508647"/>
            <a:ext cx="5321195" cy="114300"/>
          </a:xfrm>
          <a:prstGeom prst="rect">
            <a:avLst/>
          </a:prstGeom>
          <a:noFill/>
          <a:ln/>
        </p:spPr>
        <p:txBody>
          <a:bodyPr wrap="none" lIns="0" tIns="0" rIns="0" bIns="0" rtlCol="0" anchor="t"/>
          <a:lstStyle/>
          <a:p>
            <a:pPr marL="0" indent="0" algn="l">
              <a:lnSpc>
                <a:spcPts val="1053"/>
              </a:lnSpc>
              <a:buNone/>
            </a:pPr>
            <a:r>
              <a:rPr lang="en-US" sz="780" dirty="0">
                <a:solidFill>
                  <a:srgbClr val="747480"/>
                </a:solidFill>
                <a:latin typeface="Arial" pitchFamily="34" charset="0"/>
                <a:ea typeface="Arial" pitchFamily="34" charset="-122"/>
                <a:cs typeface="Arial" pitchFamily="34" charset="-120"/>
              </a:rPr>
              <a:t>Fuente: Comisión Europea, tipos de IVA aplicados en los Estados miembros, y datos confirmados por EY.</a:t>
            </a:r>
            <a:endParaRPr lang="en-US" sz="780" dirty="0"/>
          </a:p>
        </p:txBody>
      </p:sp>
      <p:pic>
        <p:nvPicPr>
          <p:cNvPr id="53" name="Image 3" descr="img/8561d6d5e8.png"/>
          <p:cNvPicPr>
            <a:picLocks noChangeAspect="1"/>
          </p:cNvPicPr>
          <p:nvPr/>
        </p:nvPicPr>
        <p:blipFill>
          <a:blip r:embed="rId6"/>
          <a:stretch>
            <a:fillRect/>
          </a:stretch>
        </p:blipFill>
        <p:spPr>
          <a:xfrm>
            <a:off x="11328321" y="6309360"/>
            <a:ext cx="254079" cy="335280"/>
          </a:xfrm>
          <a:prstGeom prst="rect">
            <a:avLst/>
          </a:prstGeom>
        </p:spPr>
      </p:pic>
      <p:sp>
        <p:nvSpPr>
          <p:cNvPr id="54" name="Shape 48"/>
          <p:cNvSpPr/>
          <p:nvPr/>
        </p:nvSpPr>
        <p:spPr>
          <a:xfrm>
            <a:off x="4037767" y="2034540"/>
            <a:ext cx="0" cy="2865120"/>
          </a:xfrm>
          <a:prstGeom prst="line">
            <a:avLst/>
          </a:prstGeom>
          <a:noFill/>
          <a:ln w="22860">
            <a:solidFill>
              <a:srgbClr val="FFE600"/>
            </a:solidFill>
            <a:prstDash val="dash"/>
          </a:ln>
        </p:spPr>
        <p:txBody>
          <a:bodyPr/>
          <a:lstStyle/>
          <a:p>
            <a:endParaRPr lang="es-ES"/>
          </a:p>
        </p:txBody>
      </p:sp>
      <p:sp>
        <p:nvSpPr>
          <p:cNvPr id="55" name="Shape 49"/>
          <p:cNvSpPr/>
          <p:nvPr/>
        </p:nvSpPr>
        <p:spPr>
          <a:xfrm>
            <a:off x="3591997" y="4968240"/>
            <a:ext cx="914400" cy="160020"/>
          </a:xfrm>
          <a:prstGeom prst="rect">
            <a:avLst/>
          </a:prstGeom>
          <a:solidFill>
            <a:srgbClr val="FFE600"/>
          </a:solidFill>
          <a:ln/>
        </p:spPr>
        <p:txBody>
          <a:bodyPr/>
          <a:lstStyle/>
          <a:p>
            <a:endParaRPr lang="es-ES"/>
          </a:p>
        </p:txBody>
      </p:sp>
      <p:sp>
        <p:nvSpPr>
          <p:cNvPr id="56" name="Text 50"/>
          <p:cNvSpPr/>
          <p:nvPr/>
        </p:nvSpPr>
        <p:spPr>
          <a:xfrm>
            <a:off x="3604022" y="4991100"/>
            <a:ext cx="890230" cy="114300"/>
          </a:xfrm>
          <a:prstGeom prst="rect">
            <a:avLst/>
          </a:prstGeom>
          <a:noFill/>
          <a:ln/>
        </p:spPr>
        <p:txBody>
          <a:bodyPr wrap="none" lIns="0" tIns="0" rIns="0" bIns="0" rtlCol="0" anchor="t"/>
          <a:lstStyle/>
          <a:p>
            <a:pPr marL="0" indent="0" algn="ctr">
              <a:lnSpc>
                <a:spcPts val="897"/>
              </a:lnSpc>
              <a:buNone/>
            </a:pPr>
            <a:r>
              <a:rPr lang="en-US" sz="780" b="1" dirty="0">
                <a:solidFill>
                  <a:srgbClr val="2E2E38"/>
                </a:solidFill>
                <a:latin typeface="Arial" pitchFamily="34" charset="0"/>
                <a:ea typeface="Arial" pitchFamily="34" charset="-122"/>
                <a:cs typeface="Arial" pitchFamily="34" charset="-120"/>
              </a:rPr>
              <a:t>Propuesta 10 %</a:t>
            </a:r>
            <a:endParaRPr lang="en-US" sz="780" dirty="0"/>
          </a:p>
        </p:txBody>
      </p:sp>
      <p:sp>
        <p:nvSpPr>
          <p:cNvPr id="57" name="Shape 51"/>
          <p:cNvSpPr/>
          <p:nvPr/>
        </p:nvSpPr>
        <p:spPr>
          <a:xfrm>
            <a:off x="2858929" y="2095500"/>
            <a:ext cx="258008" cy="167640"/>
          </a:xfrm>
          <a:prstGeom prst="rect">
            <a:avLst/>
          </a:prstGeom>
          <a:solidFill>
            <a:srgbClr val="FFFFFF"/>
          </a:solidFill>
          <a:ln/>
        </p:spPr>
        <p:txBody>
          <a:bodyPr/>
          <a:lstStyle/>
          <a:p>
            <a:endParaRPr lang="es-ES"/>
          </a:p>
        </p:txBody>
      </p:sp>
      <p:sp>
        <p:nvSpPr>
          <p:cNvPr id="58" name="Text 52"/>
          <p:cNvSpPr/>
          <p:nvPr/>
        </p:nvSpPr>
        <p:spPr>
          <a:xfrm>
            <a:off x="2889409" y="2092643"/>
            <a:ext cx="349448" cy="129540"/>
          </a:xfrm>
          <a:prstGeom prst="rect">
            <a:avLst/>
          </a:prstGeom>
          <a:noFill/>
          <a:ln/>
        </p:spPr>
        <p:txBody>
          <a:bodyPr wrap="none" lIns="0" tIns="0" rIns="0" bIns="0" rtlCol="0" anchor="t"/>
          <a:lstStyle/>
          <a:p>
            <a:pPr marL="0" indent="0" algn="l">
              <a:lnSpc>
                <a:spcPts val="1320"/>
              </a:lnSpc>
              <a:buNone/>
            </a:pPr>
            <a:r>
              <a:rPr lang="en-US" sz="900" b="1" dirty="0">
                <a:solidFill>
                  <a:srgbClr val="2E2E38"/>
                </a:solidFill>
                <a:latin typeface="Arial" pitchFamily="34" charset="0"/>
                <a:ea typeface="Arial" pitchFamily="34" charset="-122"/>
                <a:cs typeface="Arial" pitchFamily="34" charset="-120"/>
              </a:rPr>
              <a:t>5 %</a:t>
            </a:r>
            <a:endParaRPr lang="en-US" sz="900" dirty="0"/>
          </a:p>
        </p:txBody>
      </p:sp>
      <p:sp>
        <p:nvSpPr>
          <p:cNvPr id="59" name="Shape 53"/>
          <p:cNvSpPr/>
          <p:nvPr/>
        </p:nvSpPr>
        <p:spPr>
          <a:xfrm>
            <a:off x="3098483" y="2293620"/>
            <a:ext cx="258008" cy="167640"/>
          </a:xfrm>
          <a:prstGeom prst="rect">
            <a:avLst/>
          </a:prstGeom>
          <a:solidFill>
            <a:srgbClr val="FFFFFF"/>
          </a:solidFill>
          <a:ln/>
        </p:spPr>
        <p:txBody>
          <a:bodyPr/>
          <a:lstStyle/>
          <a:p>
            <a:endParaRPr lang="es-ES"/>
          </a:p>
        </p:txBody>
      </p:sp>
      <p:sp>
        <p:nvSpPr>
          <p:cNvPr id="60" name="Text 54"/>
          <p:cNvSpPr/>
          <p:nvPr/>
        </p:nvSpPr>
        <p:spPr>
          <a:xfrm>
            <a:off x="3128963" y="2290763"/>
            <a:ext cx="349448" cy="129540"/>
          </a:xfrm>
          <a:prstGeom prst="rect">
            <a:avLst/>
          </a:prstGeom>
          <a:noFill/>
          <a:ln/>
        </p:spPr>
        <p:txBody>
          <a:bodyPr wrap="none" lIns="0" tIns="0" rIns="0" bIns="0" rtlCol="0" anchor="t"/>
          <a:lstStyle/>
          <a:p>
            <a:pPr marL="0" indent="0" algn="l">
              <a:lnSpc>
                <a:spcPts val="1320"/>
              </a:lnSpc>
              <a:buNone/>
            </a:pPr>
            <a:r>
              <a:rPr lang="en-US" sz="900" b="1" dirty="0">
                <a:solidFill>
                  <a:srgbClr val="2E2E38"/>
                </a:solidFill>
                <a:latin typeface="Arial" pitchFamily="34" charset="0"/>
                <a:ea typeface="Arial" pitchFamily="34" charset="-122"/>
                <a:cs typeface="Arial" pitchFamily="34" charset="-120"/>
              </a:rPr>
              <a:t>6 %</a:t>
            </a:r>
            <a:endParaRPr lang="en-US" sz="900" dirty="0"/>
          </a:p>
        </p:txBody>
      </p:sp>
      <p:sp>
        <p:nvSpPr>
          <p:cNvPr id="61" name="Shape 55"/>
          <p:cNvSpPr/>
          <p:nvPr/>
        </p:nvSpPr>
        <p:spPr>
          <a:xfrm>
            <a:off x="3098483" y="2491740"/>
            <a:ext cx="258008" cy="167640"/>
          </a:xfrm>
          <a:prstGeom prst="rect">
            <a:avLst/>
          </a:prstGeom>
          <a:solidFill>
            <a:srgbClr val="FFFFFF"/>
          </a:solidFill>
          <a:ln/>
        </p:spPr>
        <p:txBody>
          <a:bodyPr/>
          <a:lstStyle/>
          <a:p>
            <a:endParaRPr lang="es-ES"/>
          </a:p>
        </p:txBody>
      </p:sp>
      <p:sp>
        <p:nvSpPr>
          <p:cNvPr id="62" name="Text 56"/>
          <p:cNvSpPr/>
          <p:nvPr/>
        </p:nvSpPr>
        <p:spPr>
          <a:xfrm>
            <a:off x="3128963" y="2488883"/>
            <a:ext cx="349448" cy="129540"/>
          </a:xfrm>
          <a:prstGeom prst="rect">
            <a:avLst/>
          </a:prstGeom>
          <a:noFill/>
          <a:ln/>
        </p:spPr>
        <p:txBody>
          <a:bodyPr wrap="none" lIns="0" tIns="0" rIns="0" bIns="0" rtlCol="0" anchor="t"/>
          <a:lstStyle/>
          <a:p>
            <a:pPr marL="0" indent="0" algn="l">
              <a:lnSpc>
                <a:spcPts val="1320"/>
              </a:lnSpc>
              <a:buNone/>
            </a:pPr>
            <a:r>
              <a:rPr lang="en-US" sz="900" b="1" dirty="0">
                <a:solidFill>
                  <a:srgbClr val="2E2E38"/>
                </a:solidFill>
                <a:latin typeface="Arial" pitchFamily="34" charset="0"/>
                <a:ea typeface="Arial" pitchFamily="34" charset="-122"/>
                <a:cs typeface="Arial" pitchFamily="34" charset="-120"/>
              </a:rPr>
              <a:t>6 %</a:t>
            </a:r>
            <a:endParaRPr lang="en-US" sz="900" dirty="0"/>
          </a:p>
        </p:txBody>
      </p:sp>
      <p:sp>
        <p:nvSpPr>
          <p:cNvPr id="63" name="Shape 57"/>
          <p:cNvSpPr/>
          <p:nvPr/>
        </p:nvSpPr>
        <p:spPr>
          <a:xfrm>
            <a:off x="3338155" y="2689860"/>
            <a:ext cx="258008" cy="167640"/>
          </a:xfrm>
          <a:prstGeom prst="rect">
            <a:avLst/>
          </a:prstGeom>
          <a:solidFill>
            <a:srgbClr val="FFFFFF"/>
          </a:solidFill>
          <a:ln/>
        </p:spPr>
        <p:txBody>
          <a:bodyPr/>
          <a:lstStyle/>
          <a:p>
            <a:endParaRPr lang="es-ES"/>
          </a:p>
        </p:txBody>
      </p:sp>
      <p:sp>
        <p:nvSpPr>
          <p:cNvPr id="64" name="Text 58"/>
          <p:cNvSpPr/>
          <p:nvPr/>
        </p:nvSpPr>
        <p:spPr>
          <a:xfrm>
            <a:off x="3368635" y="2687003"/>
            <a:ext cx="349448" cy="129540"/>
          </a:xfrm>
          <a:prstGeom prst="rect">
            <a:avLst/>
          </a:prstGeom>
          <a:noFill/>
          <a:ln/>
        </p:spPr>
        <p:txBody>
          <a:bodyPr wrap="none" lIns="0" tIns="0" rIns="0" bIns="0" rtlCol="0" anchor="t"/>
          <a:lstStyle/>
          <a:p>
            <a:pPr marL="0" indent="0" algn="l">
              <a:lnSpc>
                <a:spcPts val="1320"/>
              </a:lnSpc>
              <a:buNone/>
            </a:pPr>
            <a:r>
              <a:rPr lang="en-US" sz="900" b="1" dirty="0">
                <a:solidFill>
                  <a:srgbClr val="2E2E38"/>
                </a:solidFill>
                <a:latin typeface="Arial" pitchFamily="34" charset="0"/>
                <a:ea typeface="Arial" pitchFamily="34" charset="-122"/>
                <a:cs typeface="Arial" pitchFamily="34" charset="-120"/>
              </a:rPr>
              <a:t>7 %</a:t>
            </a:r>
            <a:endParaRPr lang="en-US" sz="900" dirty="0"/>
          </a:p>
        </p:txBody>
      </p:sp>
      <p:sp>
        <p:nvSpPr>
          <p:cNvPr id="65" name="Shape 59"/>
          <p:cNvSpPr/>
          <p:nvPr/>
        </p:nvSpPr>
        <p:spPr>
          <a:xfrm>
            <a:off x="3817263" y="2887980"/>
            <a:ext cx="258008" cy="167640"/>
          </a:xfrm>
          <a:prstGeom prst="rect">
            <a:avLst/>
          </a:prstGeom>
          <a:solidFill>
            <a:srgbClr val="FFFFFF"/>
          </a:solidFill>
          <a:ln/>
        </p:spPr>
        <p:txBody>
          <a:bodyPr/>
          <a:lstStyle/>
          <a:p>
            <a:endParaRPr lang="es-ES"/>
          </a:p>
        </p:txBody>
      </p:sp>
      <p:sp>
        <p:nvSpPr>
          <p:cNvPr id="66" name="Text 60"/>
          <p:cNvSpPr/>
          <p:nvPr/>
        </p:nvSpPr>
        <p:spPr>
          <a:xfrm>
            <a:off x="3847743" y="2885123"/>
            <a:ext cx="349448" cy="129540"/>
          </a:xfrm>
          <a:prstGeom prst="rect">
            <a:avLst/>
          </a:prstGeom>
          <a:noFill/>
          <a:ln/>
        </p:spPr>
        <p:txBody>
          <a:bodyPr wrap="none" lIns="0" tIns="0" rIns="0" bIns="0" rtlCol="0" anchor="t"/>
          <a:lstStyle/>
          <a:p>
            <a:pPr marL="0" indent="0" algn="l">
              <a:lnSpc>
                <a:spcPts val="1320"/>
              </a:lnSpc>
              <a:buNone/>
            </a:pPr>
            <a:r>
              <a:rPr lang="en-US" sz="900" b="1" dirty="0">
                <a:solidFill>
                  <a:srgbClr val="2E2E38"/>
                </a:solidFill>
                <a:latin typeface="Arial" pitchFamily="34" charset="0"/>
                <a:ea typeface="Arial" pitchFamily="34" charset="-122"/>
                <a:cs typeface="Arial" pitchFamily="34" charset="-120"/>
              </a:rPr>
              <a:t>9 %</a:t>
            </a:r>
            <a:endParaRPr lang="en-US" sz="900" dirty="0"/>
          </a:p>
        </p:txBody>
      </p:sp>
      <p:sp>
        <p:nvSpPr>
          <p:cNvPr id="67" name="Shape 61"/>
          <p:cNvSpPr/>
          <p:nvPr/>
        </p:nvSpPr>
        <p:spPr>
          <a:xfrm>
            <a:off x="3937040" y="3086100"/>
            <a:ext cx="353258" cy="167640"/>
          </a:xfrm>
          <a:prstGeom prst="rect">
            <a:avLst/>
          </a:prstGeom>
          <a:solidFill>
            <a:srgbClr val="FFFFFF"/>
          </a:solidFill>
          <a:ln/>
        </p:spPr>
        <p:txBody>
          <a:bodyPr/>
          <a:lstStyle/>
          <a:p>
            <a:endParaRPr lang="es-ES"/>
          </a:p>
        </p:txBody>
      </p:sp>
      <p:sp>
        <p:nvSpPr>
          <p:cNvPr id="68" name="Text 62"/>
          <p:cNvSpPr/>
          <p:nvPr/>
        </p:nvSpPr>
        <p:spPr>
          <a:xfrm>
            <a:off x="3967520" y="3083243"/>
            <a:ext cx="444698" cy="129540"/>
          </a:xfrm>
          <a:prstGeom prst="rect">
            <a:avLst/>
          </a:prstGeom>
          <a:noFill/>
          <a:ln/>
        </p:spPr>
        <p:txBody>
          <a:bodyPr wrap="none" lIns="0" tIns="0" rIns="0" bIns="0" rtlCol="0" anchor="t"/>
          <a:lstStyle/>
          <a:p>
            <a:pPr marL="0" indent="0" algn="l">
              <a:lnSpc>
                <a:spcPts val="1320"/>
              </a:lnSpc>
              <a:buNone/>
            </a:pPr>
            <a:r>
              <a:rPr lang="en-US" sz="900" b="1" dirty="0">
                <a:solidFill>
                  <a:srgbClr val="2E2E38"/>
                </a:solidFill>
                <a:latin typeface="Arial" pitchFamily="34" charset="0"/>
                <a:ea typeface="Arial" pitchFamily="34" charset="-122"/>
                <a:cs typeface="Arial" pitchFamily="34" charset="-120"/>
              </a:rPr>
              <a:t>9,5 %</a:t>
            </a:r>
            <a:endParaRPr lang="en-US" sz="900" dirty="0"/>
          </a:p>
        </p:txBody>
      </p:sp>
      <p:sp>
        <p:nvSpPr>
          <p:cNvPr id="69" name="Shape 63"/>
          <p:cNvSpPr/>
          <p:nvPr/>
        </p:nvSpPr>
        <p:spPr>
          <a:xfrm>
            <a:off x="4056817" y="3284220"/>
            <a:ext cx="321588" cy="167640"/>
          </a:xfrm>
          <a:prstGeom prst="rect">
            <a:avLst/>
          </a:prstGeom>
          <a:solidFill>
            <a:srgbClr val="FFFFFF"/>
          </a:solidFill>
          <a:ln/>
        </p:spPr>
        <p:txBody>
          <a:bodyPr/>
          <a:lstStyle/>
          <a:p>
            <a:endParaRPr lang="es-ES"/>
          </a:p>
        </p:txBody>
      </p:sp>
      <p:sp>
        <p:nvSpPr>
          <p:cNvPr id="70" name="Text 64"/>
          <p:cNvSpPr/>
          <p:nvPr/>
        </p:nvSpPr>
        <p:spPr>
          <a:xfrm>
            <a:off x="4087297" y="3281363"/>
            <a:ext cx="413028" cy="129540"/>
          </a:xfrm>
          <a:prstGeom prst="rect">
            <a:avLst/>
          </a:prstGeom>
          <a:noFill/>
          <a:ln/>
        </p:spPr>
        <p:txBody>
          <a:bodyPr wrap="none" lIns="0" tIns="0" rIns="0" bIns="0" rtlCol="0" anchor="t"/>
          <a:lstStyle/>
          <a:p>
            <a:pPr marL="0" indent="0" algn="l">
              <a:lnSpc>
                <a:spcPts val="1320"/>
              </a:lnSpc>
              <a:buNone/>
            </a:pPr>
            <a:r>
              <a:rPr lang="en-US" sz="900" b="1" dirty="0">
                <a:solidFill>
                  <a:srgbClr val="2E2E38"/>
                </a:solidFill>
                <a:latin typeface="Arial" pitchFamily="34" charset="0"/>
                <a:ea typeface="Arial" pitchFamily="34" charset="-122"/>
                <a:cs typeface="Arial" pitchFamily="34" charset="-120"/>
              </a:rPr>
              <a:t>10 %</a:t>
            </a:r>
            <a:endParaRPr lang="en-US" sz="900" dirty="0"/>
          </a:p>
        </p:txBody>
      </p:sp>
      <p:sp>
        <p:nvSpPr>
          <p:cNvPr id="71" name="Shape 65"/>
          <p:cNvSpPr/>
          <p:nvPr/>
        </p:nvSpPr>
        <p:spPr>
          <a:xfrm>
            <a:off x="4895374" y="3482340"/>
            <a:ext cx="416838" cy="167640"/>
          </a:xfrm>
          <a:prstGeom prst="rect">
            <a:avLst/>
          </a:prstGeom>
          <a:solidFill>
            <a:srgbClr val="FFFFFF"/>
          </a:solidFill>
          <a:ln/>
        </p:spPr>
        <p:txBody>
          <a:bodyPr/>
          <a:lstStyle/>
          <a:p>
            <a:endParaRPr lang="es-ES"/>
          </a:p>
        </p:txBody>
      </p:sp>
      <p:sp>
        <p:nvSpPr>
          <p:cNvPr id="72" name="Text 66"/>
          <p:cNvSpPr/>
          <p:nvPr/>
        </p:nvSpPr>
        <p:spPr>
          <a:xfrm>
            <a:off x="4925854" y="3479483"/>
            <a:ext cx="508278" cy="129540"/>
          </a:xfrm>
          <a:prstGeom prst="rect">
            <a:avLst/>
          </a:prstGeom>
          <a:noFill/>
          <a:ln/>
        </p:spPr>
        <p:txBody>
          <a:bodyPr wrap="none" lIns="0" tIns="0" rIns="0" bIns="0" rtlCol="0" anchor="t"/>
          <a:lstStyle/>
          <a:p>
            <a:pPr marL="0" indent="0" algn="l">
              <a:lnSpc>
                <a:spcPts val="1320"/>
              </a:lnSpc>
              <a:buNone/>
            </a:pPr>
            <a:r>
              <a:rPr lang="en-US" sz="900" b="1" dirty="0">
                <a:solidFill>
                  <a:srgbClr val="2E2E38"/>
                </a:solidFill>
                <a:latin typeface="Arial" pitchFamily="34" charset="0"/>
                <a:ea typeface="Arial" pitchFamily="34" charset="-122"/>
                <a:cs typeface="Arial" pitchFamily="34" charset="-120"/>
              </a:rPr>
              <a:t>13,5 %</a:t>
            </a:r>
            <a:endParaRPr lang="en-US" sz="900" dirty="0"/>
          </a:p>
        </p:txBody>
      </p:sp>
      <p:sp>
        <p:nvSpPr>
          <p:cNvPr id="73" name="Shape 67"/>
          <p:cNvSpPr/>
          <p:nvPr/>
        </p:nvSpPr>
        <p:spPr>
          <a:xfrm>
            <a:off x="5973366" y="3680460"/>
            <a:ext cx="321588" cy="167640"/>
          </a:xfrm>
          <a:prstGeom prst="rect">
            <a:avLst/>
          </a:prstGeom>
          <a:solidFill>
            <a:srgbClr val="FFFFFF"/>
          </a:solidFill>
          <a:ln/>
        </p:spPr>
        <p:txBody>
          <a:bodyPr/>
          <a:lstStyle/>
          <a:p>
            <a:endParaRPr lang="es-ES"/>
          </a:p>
        </p:txBody>
      </p:sp>
      <p:sp>
        <p:nvSpPr>
          <p:cNvPr id="74" name="Text 68"/>
          <p:cNvSpPr/>
          <p:nvPr/>
        </p:nvSpPr>
        <p:spPr>
          <a:xfrm>
            <a:off x="6003846" y="3677602"/>
            <a:ext cx="413028" cy="129540"/>
          </a:xfrm>
          <a:prstGeom prst="rect">
            <a:avLst/>
          </a:prstGeom>
          <a:noFill/>
          <a:ln/>
        </p:spPr>
        <p:txBody>
          <a:bodyPr wrap="none" lIns="0" tIns="0" rIns="0" bIns="0" rtlCol="0" anchor="t"/>
          <a:lstStyle/>
          <a:p>
            <a:pPr marL="0" indent="0" algn="l">
              <a:lnSpc>
                <a:spcPts val="1320"/>
              </a:lnSpc>
              <a:buNone/>
            </a:pPr>
            <a:r>
              <a:rPr lang="en-US" sz="900" b="1" dirty="0">
                <a:solidFill>
                  <a:srgbClr val="2E2E38"/>
                </a:solidFill>
                <a:latin typeface="Arial" pitchFamily="34" charset="0"/>
                <a:ea typeface="Arial" pitchFamily="34" charset="-122"/>
                <a:cs typeface="Arial" pitchFamily="34" charset="-120"/>
              </a:rPr>
              <a:t>18 %</a:t>
            </a:r>
            <a:endParaRPr lang="en-US" sz="900" dirty="0"/>
          </a:p>
        </p:txBody>
      </p:sp>
      <p:sp>
        <p:nvSpPr>
          <p:cNvPr id="75" name="Shape 69"/>
          <p:cNvSpPr/>
          <p:nvPr/>
        </p:nvSpPr>
        <p:spPr>
          <a:xfrm>
            <a:off x="6452592" y="3878580"/>
            <a:ext cx="321588" cy="167640"/>
          </a:xfrm>
          <a:prstGeom prst="rect">
            <a:avLst/>
          </a:prstGeom>
          <a:solidFill>
            <a:srgbClr val="FFFFFF"/>
          </a:solidFill>
          <a:ln/>
        </p:spPr>
        <p:txBody>
          <a:bodyPr/>
          <a:lstStyle/>
          <a:p>
            <a:endParaRPr lang="es-ES"/>
          </a:p>
        </p:txBody>
      </p:sp>
      <p:sp>
        <p:nvSpPr>
          <p:cNvPr id="76" name="Text 70"/>
          <p:cNvSpPr/>
          <p:nvPr/>
        </p:nvSpPr>
        <p:spPr>
          <a:xfrm>
            <a:off x="6483072" y="3875723"/>
            <a:ext cx="413028" cy="129540"/>
          </a:xfrm>
          <a:prstGeom prst="rect">
            <a:avLst/>
          </a:prstGeom>
          <a:noFill/>
          <a:ln/>
        </p:spPr>
        <p:txBody>
          <a:bodyPr wrap="none" lIns="0" tIns="0" rIns="0" bIns="0" rtlCol="0" anchor="t"/>
          <a:lstStyle/>
          <a:p>
            <a:pPr marL="0" indent="0" algn="l">
              <a:lnSpc>
                <a:spcPts val="1320"/>
              </a:lnSpc>
              <a:buNone/>
            </a:pPr>
            <a:r>
              <a:rPr lang="en-US" sz="900" b="1" dirty="0">
                <a:solidFill>
                  <a:srgbClr val="2E2E38"/>
                </a:solidFill>
                <a:latin typeface="Arial" pitchFamily="34" charset="0"/>
                <a:ea typeface="Arial" pitchFamily="34" charset="-122"/>
                <a:cs typeface="Arial" pitchFamily="34" charset="-120"/>
              </a:rPr>
              <a:t>20 %</a:t>
            </a:r>
            <a:endParaRPr lang="en-US" sz="900" dirty="0"/>
          </a:p>
        </p:txBody>
      </p:sp>
      <p:sp>
        <p:nvSpPr>
          <p:cNvPr id="77" name="Shape 71"/>
          <p:cNvSpPr/>
          <p:nvPr/>
        </p:nvSpPr>
        <p:spPr>
          <a:xfrm>
            <a:off x="6692146" y="4076700"/>
            <a:ext cx="321588" cy="167640"/>
          </a:xfrm>
          <a:prstGeom prst="rect">
            <a:avLst/>
          </a:prstGeom>
          <a:solidFill>
            <a:srgbClr val="FFFFFF"/>
          </a:solidFill>
          <a:ln/>
        </p:spPr>
        <p:txBody>
          <a:bodyPr/>
          <a:lstStyle/>
          <a:p>
            <a:endParaRPr lang="es-ES"/>
          </a:p>
        </p:txBody>
      </p:sp>
      <p:sp>
        <p:nvSpPr>
          <p:cNvPr id="78" name="Text 72"/>
          <p:cNvSpPr/>
          <p:nvPr/>
        </p:nvSpPr>
        <p:spPr>
          <a:xfrm>
            <a:off x="6722626" y="4073843"/>
            <a:ext cx="413028" cy="129540"/>
          </a:xfrm>
          <a:prstGeom prst="rect">
            <a:avLst/>
          </a:prstGeom>
          <a:noFill/>
          <a:ln/>
        </p:spPr>
        <p:txBody>
          <a:bodyPr wrap="none" lIns="0" tIns="0" rIns="0" bIns="0" rtlCol="0" anchor="t"/>
          <a:lstStyle/>
          <a:p>
            <a:pPr marL="0" indent="0" algn="l">
              <a:lnSpc>
                <a:spcPts val="1320"/>
              </a:lnSpc>
              <a:buNone/>
            </a:pPr>
            <a:r>
              <a:rPr lang="en-US" sz="900" b="1" dirty="0">
                <a:solidFill>
                  <a:srgbClr val="2E2E38"/>
                </a:solidFill>
                <a:latin typeface="Arial" pitchFamily="34" charset="0"/>
                <a:ea typeface="Arial" pitchFamily="34" charset="-122"/>
                <a:cs typeface="Arial" pitchFamily="34" charset="-120"/>
              </a:rPr>
              <a:t>21 %</a:t>
            </a:r>
            <a:endParaRPr lang="en-US" sz="900" dirty="0"/>
          </a:p>
        </p:txBody>
      </p:sp>
      <p:sp>
        <p:nvSpPr>
          <p:cNvPr id="79" name="Shape 73"/>
          <p:cNvSpPr/>
          <p:nvPr/>
        </p:nvSpPr>
        <p:spPr>
          <a:xfrm>
            <a:off x="7171253" y="4274820"/>
            <a:ext cx="321588" cy="167640"/>
          </a:xfrm>
          <a:prstGeom prst="rect">
            <a:avLst/>
          </a:prstGeom>
          <a:solidFill>
            <a:srgbClr val="FFFFFF"/>
          </a:solidFill>
          <a:ln/>
        </p:spPr>
        <p:txBody>
          <a:bodyPr/>
          <a:lstStyle/>
          <a:p>
            <a:endParaRPr lang="es-ES"/>
          </a:p>
        </p:txBody>
      </p:sp>
      <p:sp>
        <p:nvSpPr>
          <p:cNvPr id="80" name="Text 74"/>
          <p:cNvSpPr/>
          <p:nvPr/>
        </p:nvSpPr>
        <p:spPr>
          <a:xfrm>
            <a:off x="7201733" y="4271963"/>
            <a:ext cx="413028" cy="129540"/>
          </a:xfrm>
          <a:prstGeom prst="rect">
            <a:avLst/>
          </a:prstGeom>
          <a:noFill/>
          <a:ln/>
        </p:spPr>
        <p:txBody>
          <a:bodyPr wrap="none" lIns="0" tIns="0" rIns="0" bIns="0" rtlCol="0" anchor="t"/>
          <a:lstStyle/>
          <a:p>
            <a:pPr marL="0" indent="0" algn="l">
              <a:lnSpc>
                <a:spcPts val="1320"/>
              </a:lnSpc>
              <a:buNone/>
            </a:pPr>
            <a:r>
              <a:rPr lang="en-US" sz="900" b="1" dirty="0">
                <a:solidFill>
                  <a:srgbClr val="2E2E38"/>
                </a:solidFill>
                <a:latin typeface="Arial" pitchFamily="34" charset="0"/>
                <a:ea typeface="Arial" pitchFamily="34" charset="-122"/>
                <a:cs typeface="Arial" pitchFamily="34" charset="-120"/>
              </a:rPr>
              <a:t>23 %</a:t>
            </a:r>
            <a:endParaRPr lang="en-US" sz="900" dirty="0"/>
          </a:p>
        </p:txBody>
      </p:sp>
      <p:sp>
        <p:nvSpPr>
          <p:cNvPr id="81" name="Shape 75"/>
          <p:cNvSpPr/>
          <p:nvPr/>
        </p:nvSpPr>
        <p:spPr>
          <a:xfrm>
            <a:off x="7410807" y="4472940"/>
            <a:ext cx="321588" cy="167640"/>
          </a:xfrm>
          <a:prstGeom prst="rect">
            <a:avLst/>
          </a:prstGeom>
          <a:solidFill>
            <a:srgbClr val="FFFFFF"/>
          </a:solidFill>
          <a:ln/>
        </p:spPr>
        <p:txBody>
          <a:bodyPr/>
          <a:lstStyle/>
          <a:p>
            <a:endParaRPr lang="es-ES"/>
          </a:p>
        </p:txBody>
      </p:sp>
      <p:sp>
        <p:nvSpPr>
          <p:cNvPr id="82" name="Text 76"/>
          <p:cNvSpPr/>
          <p:nvPr/>
        </p:nvSpPr>
        <p:spPr>
          <a:xfrm>
            <a:off x="7441287" y="4470083"/>
            <a:ext cx="413028" cy="129540"/>
          </a:xfrm>
          <a:prstGeom prst="rect">
            <a:avLst/>
          </a:prstGeom>
          <a:noFill/>
          <a:ln/>
        </p:spPr>
        <p:txBody>
          <a:bodyPr wrap="none" lIns="0" tIns="0" rIns="0" bIns="0" rtlCol="0" anchor="t"/>
          <a:lstStyle/>
          <a:p>
            <a:pPr marL="0" indent="0" algn="l">
              <a:lnSpc>
                <a:spcPts val="1320"/>
              </a:lnSpc>
              <a:buNone/>
            </a:pPr>
            <a:r>
              <a:rPr lang="en-US" sz="900" b="1" dirty="0">
                <a:solidFill>
                  <a:srgbClr val="2E2E38"/>
                </a:solidFill>
                <a:latin typeface="Arial" pitchFamily="34" charset="0"/>
                <a:ea typeface="Arial" pitchFamily="34" charset="-122"/>
                <a:cs typeface="Arial" pitchFamily="34" charset="-120"/>
              </a:rPr>
              <a:t>24 %</a:t>
            </a:r>
            <a:endParaRPr lang="en-US" sz="900" dirty="0"/>
          </a:p>
        </p:txBody>
      </p:sp>
      <p:sp>
        <p:nvSpPr>
          <p:cNvPr id="83" name="Shape 77"/>
          <p:cNvSpPr/>
          <p:nvPr/>
        </p:nvSpPr>
        <p:spPr>
          <a:xfrm>
            <a:off x="7650480" y="4671060"/>
            <a:ext cx="321588" cy="167640"/>
          </a:xfrm>
          <a:prstGeom prst="rect">
            <a:avLst/>
          </a:prstGeom>
          <a:solidFill>
            <a:srgbClr val="FFFFFF"/>
          </a:solidFill>
          <a:ln/>
        </p:spPr>
        <p:txBody>
          <a:bodyPr/>
          <a:lstStyle/>
          <a:p>
            <a:endParaRPr lang="es-ES"/>
          </a:p>
        </p:txBody>
      </p:sp>
      <p:sp>
        <p:nvSpPr>
          <p:cNvPr id="84" name="Text 78"/>
          <p:cNvSpPr/>
          <p:nvPr/>
        </p:nvSpPr>
        <p:spPr>
          <a:xfrm>
            <a:off x="7680960" y="4668203"/>
            <a:ext cx="413028" cy="129540"/>
          </a:xfrm>
          <a:prstGeom prst="rect">
            <a:avLst/>
          </a:prstGeom>
          <a:noFill/>
          <a:ln/>
        </p:spPr>
        <p:txBody>
          <a:bodyPr wrap="none" lIns="0" tIns="0" rIns="0" bIns="0" rtlCol="0" anchor="t"/>
          <a:lstStyle/>
          <a:p>
            <a:pPr marL="0" indent="0" algn="l">
              <a:lnSpc>
                <a:spcPts val="1320"/>
              </a:lnSpc>
              <a:buNone/>
            </a:pPr>
            <a:r>
              <a:rPr lang="en-US" sz="900" b="1" dirty="0">
                <a:solidFill>
                  <a:srgbClr val="2E2E38"/>
                </a:solidFill>
                <a:latin typeface="Arial" pitchFamily="34" charset="0"/>
                <a:ea typeface="Arial" pitchFamily="34" charset="-122"/>
                <a:cs typeface="Arial" pitchFamily="34" charset="-120"/>
              </a:rPr>
              <a:t>25 %</a:t>
            </a:r>
            <a:endParaRPr lang="en-US" sz="900" dirty="0"/>
          </a:p>
        </p:txBody>
      </p:sp>
      <p:sp>
        <p:nvSpPr>
          <p:cNvPr id="85" name="Text 79"/>
          <p:cNvSpPr/>
          <p:nvPr/>
        </p:nvSpPr>
        <p:spPr>
          <a:xfrm>
            <a:off x="10728722" y="6469380"/>
            <a:ext cx="472678" cy="129540"/>
          </a:xfrm>
          <a:prstGeom prst="rect">
            <a:avLst/>
          </a:prstGeom>
          <a:noFill/>
          <a:ln/>
        </p:spPr>
        <p:txBody>
          <a:bodyPr wrap="none" lIns="0" tIns="0" rIns="0" bIns="0" rtlCol="0" anchor="t"/>
          <a:lstStyle/>
          <a:p>
            <a:pPr marL="0" indent="0" algn="l">
              <a:lnSpc>
                <a:spcPts val="1035"/>
              </a:lnSpc>
              <a:buNone/>
            </a:pPr>
            <a:r>
              <a:rPr lang="en-US" sz="900" b="1" kern="0" spc="45" dirty="0">
                <a:solidFill>
                  <a:srgbClr val="747480"/>
                </a:solidFill>
                <a:latin typeface="Arial" pitchFamily="34" charset="0"/>
                <a:ea typeface="Arial" pitchFamily="34" charset="-122"/>
                <a:cs typeface="Arial" pitchFamily="34" charset="-120"/>
              </a:rPr>
              <a:t>6 / 12</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s-ES"/>
          </a:p>
        </p:txBody>
      </p:sp>
      <p:sp>
        <p:nvSpPr>
          <p:cNvPr id="3" name="Text 1"/>
          <p:cNvSpPr/>
          <p:nvPr/>
        </p:nvSpPr>
        <p:spPr>
          <a:xfrm>
            <a:off x="609600" y="396240"/>
            <a:ext cx="3170289" cy="144780"/>
          </a:xfrm>
          <a:prstGeom prst="rect">
            <a:avLst/>
          </a:prstGeom>
          <a:noFill/>
          <a:ln/>
        </p:spPr>
        <p:txBody>
          <a:bodyPr wrap="none" lIns="0" tIns="0" rIns="0" bIns="0" rtlCol="0" anchor="t"/>
          <a:lstStyle/>
          <a:p>
            <a:pPr marL="0" indent="0" algn="l">
              <a:lnSpc>
                <a:spcPts val="1173"/>
              </a:lnSpc>
              <a:buNone/>
            </a:pPr>
            <a:r>
              <a:rPr lang="en-US" sz="1020" b="1" kern="0" spc="122" dirty="0">
                <a:solidFill>
                  <a:srgbClr val="747480"/>
                </a:solidFill>
                <a:latin typeface="Arial" pitchFamily="34" charset="0"/>
                <a:ea typeface="Arial" pitchFamily="34" charset="-122"/>
                <a:cs typeface="Arial" pitchFamily="34" charset="-120"/>
              </a:rPr>
              <a:t>ENCAJE JURÍDICO Y PRECEDENTES</a:t>
            </a:r>
            <a:endParaRPr lang="en-US" sz="1020" dirty="0"/>
          </a:p>
        </p:txBody>
      </p:sp>
      <p:sp>
        <p:nvSpPr>
          <p:cNvPr id="4" name="Shape 2"/>
          <p:cNvSpPr/>
          <p:nvPr/>
        </p:nvSpPr>
        <p:spPr>
          <a:xfrm>
            <a:off x="3274100" y="856336"/>
            <a:ext cx="6097905" cy="141884"/>
          </a:xfrm>
          <a:prstGeom prst="rect">
            <a:avLst/>
          </a:prstGeom>
          <a:solidFill>
            <a:srgbClr val="FFE600"/>
          </a:solidFill>
          <a:ln/>
        </p:spPr>
        <p:txBody>
          <a:bodyPr/>
          <a:lstStyle/>
          <a:p>
            <a:endParaRPr lang="es-ES"/>
          </a:p>
        </p:txBody>
      </p:sp>
      <p:sp>
        <p:nvSpPr>
          <p:cNvPr id="5" name="Text 3"/>
          <p:cNvSpPr/>
          <p:nvPr/>
        </p:nvSpPr>
        <p:spPr>
          <a:xfrm>
            <a:off x="609600" y="629869"/>
            <a:ext cx="10980420" cy="748784"/>
          </a:xfrm>
          <a:prstGeom prst="rect">
            <a:avLst/>
          </a:prstGeom>
          <a:noFill/>
          <a:ln/>
        </p:spPr>
        <p:txBody>
          <a:bodyPr wrap="square" lIns="0" tIns="0" rIns="0" bIns="0" rtlCol="0" anchor="t"/>
          <a:lstStyle/>
          <a:p>
            <a:pPr marL="0" indent="0" algn="l">
              <a:lnSpc>
                <a:spcPts val="2957"/>
              </a:lnSpc>
              <a:buNone/>
            </a:pPr>
            <a:r>
              <a:rPr lang="en-US" sz="2640" b="1" dirty="0">
                <a:solidFill>
                  <a:srgbClr val="2E2E38"/>
                </a:solidFill>
                <a:latin typeface="Arial" pitchFamily="34" charset="0"/>
                <a:ea typeface="Arial" pitchFamily="34" charset="-122"/>
                <a:cs typeface="Arial" pitchFamily="34" charset="-120"/>
              </a:rPr>
              <a:t>La propuesta es viable en el marco normativo europeo y ya tiene precedentes en España</a:t>
            </a:r>
            <a:endParaRPr lang="en-US" sz="2640" dirty="0"/>
          </a:p>
        </p:txBody>
      </p:sp>
      <p:sp>
        <p:nvSpPr>
          <p:cNvPr id="6" name="Shape 4"/>
          <p:cNvSpPr/>
          <p:nvPr/>
        </p:nvSpPr>
        <p:spPr>
          <a:xfrm>
            <a:off x="609600" y="1543288"/>
            <a:ext cx="10972800" cy="15240"/>
          </a:xfrm>
          <a:prstGeom prst="rect">
            <a:avLst/>
          </a:prstGeom>
          <a:solidFill>
            <a:srgbClr val="FFE600"/>
          </a:solidFill>
          <a:ln/>
        </p:spPr>
        <p:txBody>
          <a:bodyPr/>
          <a:lstStyle/>
          <a:p>
            <a:endParaRPr lang="es-ES"/>
          </a:p>
        </p:txBody>
      </p:sp>
      <p:sp>
        <p:nvSpPr>
          <p:cNvPr id="7" name="Shape 5"/>
          <p:cNvSpPr/>
          <p:nvPr/>
        </p:nvSpPr>
        <p:spPr>
          <a:xfrm>
            <a:off x="609600" y="1866900"/>
            <a:ext cx="5410200" cy="2057400"/>
          </a:xfrm>
          <a:prstGeom prst="roundRect">
            <a:avLst>
              <a:gd name="adj" fmla="val 1481"/>
            </a:avLst>
          </a:prstGeom>
          <a:solidFill>
            <a:srgbClr val="F2F2F4"/>
          </a:solidFill>
          <a:ln/>
        </p:spPr>
        <p:txBody>
          <a:bodyPr/>
          <a:lstStyle/>
          <a:p>
            <a:endParaRPr lang="es-ES"/>
          </a:p>
        </p:txBody>
      </p:sp>
      <p:sp>
        <p:nvSpPr>
          <p:cNvPr id="8" name="Shape 6"/>
          <p:cNvSpPr/>
          <p:nvPr/>
        </p:nvSpPr>
        <p:spPr>
          <a:xfrm>
            <a:off x="807720" y="2034540"/>
            <a:ext cx="411480" cy="411480"/>
          </a:xfrm>
          <a:prstGeom prst="ellipse">
            <a:avLst/>
          </a:prstGeom>
          <a:solidFill>
            <a:srgbClr val="2E2E38"/>
          </a:solidFill>
          <a:ln/>
        </p:spPr>
        <p:txBody>
          <a:bodyPr/>
          <a:lstStyle/>
          <a:p>
            <a:endParaRPr lang="es-ES"/>
          </a:p>
        </p:txBody>
      </p:sp>
      <p:pic>
        <p:nvPicPr>
          <p:cNvPr id="9" name="Image 0" descr="img/svg12.png"/>
          <p:cNvPicPr>
            <a:picLocks noChangeAspect="1"/>
          </p:cNvPicPr>
          <p:nvPr/>
        </p:nvPicPr>
        <p:blipFill>
          <a:blip r:embed="rId3"/>
          <a:stretch>
            <a:fillRect/>
          </a:stretch>
        </p:blipFill>
        <p:spPr>
          <a:xfrm>
            <a:off x="899160" y="2125980"/>
            <a:ext cx="228600" cy="228600"/>
          </a:xfrm>
          <a:prstGeom prst="rect">
            <a:avLst/>
          </a:prstGeom>
        </p:spPr>
      </p:pic>
      <p:sp>
        <p:nvSpPr>
          <p:cNvPr id="10" name="Text 7"/>
          <p:cNvSpPr/>
          <p:nvPr/>
        </p:nvSpPr>
        <p:spPr>
          <a:xfrm>
            <a:off x="1371600" y="2034540"/>
            <a:ext cx="2733782"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DIRECTIVA 2006/112/CE · ANEXO III</a:t>
            </a:r>
            <a:endParaRPr lang="en-US" sz="960" dirty="0"/>
          </a:p>
        </p:txBody>
      </p:sp>
      <p:sp>
        <p:nvSpPr>
          <p:cNvPr id="11" name="Text 8"/>
          <p:cNvSpPr/>
          <p:nvPr/>
        </p:nvSpPr>
        <p:spPr>
          <a:xfrm>
            <a:off x="1371600" y="2209800"/>
            <a:ext cx="3125105" cy="198120"/>
          </a:xfrm>
          <a:prstGeom prst="rect">
            <a:avLst/>
          </a:prstGeom>
          <a:noFill/>
          <a:ln/>
        </p:spPr>
        <p:txBody>
          <a:bodyPr wrap="none" lIns="0" tIns="0" rIns="0" bIns="0" rtlCol="0" anchor="t"/>
          <a:lstStyle/>
          <a:p>
            <a:pPr marL="0" indent="0" algn="l">
              <a:lnSpc>
                <a:spcPts val="1587"/>
              </a:lnSpc>
              <a:buNone/>
            </a:pPr>
            <a:r>
              <a:rPr lang="en-US" sz="1380" b="1" dirty="0">
                <a:solidFill>
                  <a:srgbClr val="2E2E38"/>
                </a:solidFill>
                <a:latin typeface="Arial" pitchFamily="34" charset="0"/>
                <a:ea typeface="Arial" pitchFamily="34" charset="-122"/>
                <a:cs typeface="Arial" pitchFamily="34" charset="-120"/>
              </a:rPr>
              <a:t>Europa lo permite expresamente</a:t>
            </a:r>
            <a:endParaRPr lang="en-US" sz="1380" dirty="0"/>
          </a:p>
        </p:txBody>
      </p:sp>
      <p:sp>
        <p:nvSpPr>
          <p:cNvPr id="12" name="Text 9"/>
          <p:cNvSpPr/>
          <p:nvPr/>
        </p:nvSpPr>
        <p:spPr>
          <a:xfrm>
            <a:off x="1371600" y="2451640"/>
            <a:ext cx="4457700" cy="494348"/>
          </a:xfrm>
          <a:prstGeom prst="rect">
            <a:avLst/>
          </a:prstGeom>
          <a:noFill/>
          <a:ln/>
        </p:spPr>
        <p:txBody>
          <a:bodyPr wrap="square" lIns="0" tIns="0" rIns="0" bIns="0" rtlCol="0" anchor="t"/>
          <a:lstStyle/>
          <a:p>
            <a:pPr marL="0" indent="0" algn="l">
              <a:lnSpc>
                <a:spcPts val="1377"/>
              </a:lnSpc>
              <a:buNone/>
            </a:pPr>
            <a:r>
              <a:rPr lang="en-US" sz="1020" dirty="0">
                <a:solidFill>
                  <a:srgbClr val="2E2E38"/>
                </a:solidFill>
                <a:latin typeface="Arial" pitchFamily="34" charset="0"/>
                <a:ea typeface="Arial" pitchFamily="34" charset="-122"/>
                <a:cs typeface="Arial" pitchFamily="34" charset="-120"/>
              </a:rPr>
              <a:t>Fija principios y límites, pero deja a los </a:t>
            </a:r>
            <a:r>
              <a:rPr lang="en-US" sz="1020" b="1" dirty="0">
                <a:solidFill>
                  <a:srgbClr val="2E2E38"/>
                </a:solidFill>
                <a:latin typeface="Arial" pitchFamily="34" charset="0"/>
                <a:ea typeface="Arial" pitchFamily="34" charset="-122"/>
                <a:cs typeface="Arial" pitchFamily="34" charset="-120"/>
              </a:rPr>
              <a:t>Estados miembros la iniciativa</a:t>
            </a:r>
            <a:r>
              <a:rPr lang="en-US" sz="1020" dirty="0">
                <a:solidFill>
                  <a:srgbClr val="2E2E38"/>
                </a:solidFill>
                <a:latin typeface="Arial" pitchFamily="34" charset="0"/>
                <a:ea typeface="Arial" pitchFamily="34" charset="-122"/>
                <a:cs typeface="Arial" pitchFamily="34" charset="-120"/>
              </a:rPr>
              <a:t> para determinar los tipos concretos. Los tipos reducidos pueden aplicarse a los bienes y servicios del Anexo III, que incluye, entre otros:</a:t>
            </a:r>
            <a:endParaRPr lang="en-US" sz="1020" dirty="0"/>
          </a:p>
        </p:txBody>
      </p:sp>
      <p:sp>
        <p:nvSpPr>
          <p:cNvPr id="13" name="Text 10"/>
          <p:cNvSpPr/>
          <p:nvPr/>
        </p:nvSpPr>
        <p:spPr>
          <a:xfrm>
            <a:off x="1371600" y="3021711"/>
            <a:ext cx="4457700" cy="319564"/>
          </a:xfrm>
          <a:prstGeom prst="rect">
            <a:avLst/>
          </a:prstGeom>
          <a:noFill/>
          <a:ln/>
        </p:spPr>
        <p:txBody>
          <a:bodyPr wrap="square" lIns="0" tIns="0" rIns="0" bIns="0" rtlCol="0" anchor="t"/>
          <a:lstStyle/>
          <a:p>
            <a:pPr marL="0" indent="0" algn="l">
              <a:lnSpc>
                <a:spcPts val="1377"/>
              </a:lnSpc>
              <a:buNone/>
            </a:pPr>
            <a:r>
              <a:rPr lang="en-US" sz="1020" b="1" dirty="0">
                <a:solidFill>
                  <a:srgbClr val="2E2E38"/>
                </a:solidFill>
                <a:latin typeface="Arial" pitchFamily="34" charset="0"/>
                <a:ea typeface="Arial" pitchFamily="34" charset="-122"/>
                <a:cs typeface="Arial" pitchFamily="34" charset="-120"/>
              </a:rPr>
              <a:t>Apartado 13:</a:t>
            </a:r>
            <a:r>
              <a:rPr lang="en-US" sz="1020" dirty="0">
                <a:solidFill>
                  <a:srgbClr val="2E2E38"/>
                </a:solidFill>
                <a:latin typeface="Arial" pitchFamily="34" charset="0"/>
                <a:ea typeface="Arial" pitchFamily="34" charset="-122"/>
                <a:cs typeface="Arial" pitchFamily="34" charset="-120"/>
              </a:rPr>
              <a:t> derecho de acceso a manifestaciones deportivas.</a:t>
            </a:r>
            <a:endParaRPr lang="en-US" sz="1020" dirty="0"/>
          </a:p>
          <a:p>
            <a:pPr marL="0" indent="0" algn="l">
              <a:lnSpc>
                <a:spcPts val="1377"/>
              </a:lnSpc>
              <a:buNone/>
            </a:pPr>
            <a:r>
              <a:rPr lang="en-US" sz="1020" b="1" dirty="0">
                <a:solidFill>
                  <a:srgbClr val="2E2E38"/>
                </a:solidFill>
                <a:latin typeface="Arial" pitchFamily="34" charset="0"/>
                <a:ea typeface="Arial" pitchFamily="34" charset="-122"/>
                <a:cs typeface="Arial" pitchFamily="34" charset="-120"/>
              </a:rPr>
              <a:t>Apartado 14:</a:t>
            </a:r>
            <a:r>
              <a:rPr lang="en-US" sz="1020" dirty="0">
                <a:solidFill>
                  <a:srgbClr val="2E2E38"/>
                </a:solidFill>
                <a:latin typeface="Arial" pitchFamily="34" charset="0"/>
                <a:ea typeface="Arial" pitchFamily="34" charset="-122"/>
                <a:cs typeface="Arial" pitchFamily="34" charset="-120"/>
              </a:rPr>
              <a:t> derecho de utilizar instalaciones deportivas.</a:t>
            </a:r>
            <a:endParaRPr lang="en-US" sz="1020" dirty="0"/>
          </a:p>
        </p:txBody>
      </p:sp>
      <p:sp>
        <p:nvSpPr>
          <p:cNvPr id="14" name="Shape 11"/>
          <p:cNvSpPr/>
          <p:nvPr/>
        </p:nvSpPr>
        <p:spPr>
          <a:xfrm>
            <a:off x="6172200" y="1866900"/>
            <a:ext cx="5410200" cy="2057400"/>
          </a:xfrm>
          <a:prstGeom prst="roundRect">
            <a:avLst>
              <a:gd name="adj" fmla="val 1481"/>
            </a:avLst>
          </a:prstGeom>
          <a:solidFill>
            <a:srgbClr val="F2F2F4"/>
          </a:solidFill>
          <a:ln/>
        </p:spPr>
        <p:txBody>
          <a:bodyPr/>
          <a:lstStyle/>
          <a:p>
            <a:endParaRPr lang="es-ES"/>
          </a:p>
        </p:txBody>
      </p:sp>
      <p:sp>
        <p:nvSpPr>
          <p:cNvPr id="15" name="Shape 12"/>
          <p:cNvSpPr/>
          <p:nvPr/>
        </p:nvSpPr>
        <p:spPr>
          <a:xfrm>
            <a:off x="6370320" y="2034540"/>
            <a:ext cx="411480" cy="411480"/>
          </a:xfrm>
          <a:prstGeom prst="ellipse">
            <a:avLst/>
          </a:prstGeom>
          <a:solidFill>
            <a:srgbClr val="2E2E38"/>
          </a:solidFill>
          <a:ln/>
        </p:spPr>
        <p:txBody>
          <a:bodyPr/>
          <a:lstStyle/>
          <a:p>
            <a:endParaRPr lang="es-ES"/>
          </a:p>
        </p:txBody>
      </p:sp>
      <p:pic>
        <p:nvPicPr>
          <p:cNvPr id="16" name="Image 1" descr="img/svg13.png"/>
          <p:cNvPicPr>
            <a:picLocks noChangeAspect="1"/>
          </p:cNvPicPr>
          <p:nvPr/>
        </p:nvPicPr>
        <p:blipFill>
          <a:blip r:embed="rId4"/>
          <a:stretch>
            <a:fillRect/>
          </a:stretch>
        </p:blipFill>
        <p:spPr>
          <a:xfrm>
            <a:off x="6461760" y="2125980"/>
            <a:ext cx="228600" cy="228600"/>
          </a:xfrm>
          <a:prstGeom prst="rect">
            <a:avLst/>
          </a:prstGeom>
        </p:spPr>
      </p:pic>
      <p:sp>
        <p:nvSpPr>
          <p:cNvPr id="17" name="Text 13"/>
          <p:cNvSpPr/>
          <p:nvPr/>
        </p:nvSpPr>
        <p:spPr>
          <a:xfrm>
            <a:off x="6934200" y="2034540"/>
            <a:ext cx="3349931"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TJUE · SENTENCIA DE 22-9-2022 (C-330/21)</a:t>
            </a:r>
            <a:endParaRPr lang="en-US" sz="960" dirty="0"/>
          </a:p>
        </p:txBody>
      </p:sp>
      <p:sp>
        <p:nvSpPr>
          <p:cNvPr id="18" name="Text 14"/>
          <p:cNvSpPr/>
          <p:nvPr/>
        </p:nvSpPr>
        <p:spPr>
          <a:xfrm>
            <a:off x="6934200" y="2209800"/>
            <a:ext cx="3457825" cy="198120"/>
          </a:xfrm>
          <a:prstGeom prst="rect">
            <a:avLst/>
          </a:prstGeom>
          <a:noFill/>
          <a:ln/>
        </p:spPr>
        <p:txBody>
          <a:bodyPr wrap="none" lIns="0" tIns="0" rIns="0" bIns="0" rtlCol="0" anchor="t"/>
          <a:lstStyle/>
          <a:p>
            <a:pPr marL="0" indent="0" algn="l">
              <a:lnSpc>
                <a:spcPts val="1587"/>
              </a:lnSpc>
              <a:buNone/>
            </a:pPr>
            <a:r>
              <a:rPr lang="en-US" sz="1380" b="1" dirty="0">
                <a:solidFill>
                  <a:srgbClr val="2E2E38"/>
                </a:solidFill>
                <a:latin typeface="Arial" pitchFamily="34" charset="0"/>
                <a:ea typeface="Arial" pitchFamily="34" charset="-122"/>
                <a:cs typeface="Arial" pitchFamily="34" charset="-120"/>
              </a:rPr>
              <a:t>También cubre servicios accesorios</a:t>
            </a:r>
            <a:endParaRPr lang="en-US" sz="1380" dirty="0"/>
          </a:p>
        </p:txBody>
      </p:sp>
      <p:sp>
        <p:nvSpPr>
          <p:cNvPr id="19" name="Text 15"/>
          <p:cNvSpPr/>
          <p:nvPr/>
        </p:nvSpPr>
        <p:spPr>
          <a:xfrm>
            <a:off x="6934200" y="2451640"/>
            <a:ext cx="4457700" cy="319564"/>
          </a:xfrm>
          <a:prstGeom prst="rect">
            <a:avLst/>
          </a:prstGeom>
          <a:noFill/>
          <a:ln/>
        </p:spPr>
        <p:txBody>
          <a:bodyPr wrap="square" lIns="0" tIns="0" rIns="0" bIns="0" rtlCol="0" anchor="t"/>
          <a:lstStyle/>
          <a:p>
            <a:pPr marL="0" indent="0" algn="l">
              <a:lnSpc>
                <a:spcPts val="1377"/>
              </a:lnSpc>
              <a:buNone/>
            </a:pPr>
            <a:r>
              <a:rPr lang="en-US" sz="1020" dirty="0">
                <a:solidFill>
                  <a:srgbClr val="2E2E38"/>
                </a:solidFill>
                <a:latin typeface="Arial" pitchFamily="34" charset="0"/>
                <a:ea typeface="Arial" pitchFamily="34" charset="-122"/>
                <a:cs typeface="Arial" pitchFamily="34" charset="-120"/>
              </a:rPr>
              <a:t>Clases o acompañamiento técnico, si están </a:t>
            </a:r>
            <a:r>
              <a:rPr lang="en-US" sz="1020" b="1" dirty="0">
                <a:solidFill>
                  <a:srgbClr val="2E2E38"/>
                </a:solidFill>
                <a:latin typeface="Arial" pitchFamily="34" charset="0"/>
                <a:ea typeface="Arial" pitchFamily="34" charset="-122"/>
                <a:cs typeface="Arial" pitchFamily="34" charset="-120"/>
              </a:rPr>
              <a:t>directamente ligados a la práctica deportiva</a:t>
            </a:r>
            <a:r>
              <a:rPr lang="en-US" sz="1020" dirty="0">
                <a:solidFill>
                  <a:srgbClr val="2E2E38"/>
                </a:solidFill>
                <a:latin typeface="Arial" pitchFamily="34" charset="0"/>
                <a:ea typeface="Arial" pitchFamily="34" charset="-122"/>
                <a:cs typeface="Arial" pitchFamily="34" charset="-120"/>
              </a:rPr>
              <a:t> y no son una división artificial de la operación.</a:t>
            </a:r>
            <a:endParaRPr lang="en-US" sz="1020" dirty="0"/>
          </a:p>
        </p:txBody>
      </p:sp>
      <p:sp>
        <p:nvSpPr>
          <p:cNvPr id="20" name="Shape 16"/>
          <p:cNvSpPr/>
          <p:nvPr/>
        </p:nvSpPr>
        <p:spPr>
          <a:xfrm>
            <a:off x="6934200" y="2882741"/>
            <a:ext cx="4450080" cy="810578"/>
          </a:xfrm>
          <a:prstGeom prst="rect">
            <a:avLst/>
          </a:prstGeom>
          <a:solidFill>
            <a:srgbClr val="FFE600"/>
          </a:solidFill>
          <a:ln/>
        </p:spPr>
        <p:txBody>
          <a:bodyPr/>
          <a:lstStyle/>
          <a:p>
            <a:endParaRPr lang="es-ES"/>
          </a:p>
        </p:txBody>
      </p:sp>
      <p:sp>
        <p:nvSpPr>
          <p:cNvPr id="21" name="Text 17"/>
          <p:cNvSpPr/>
          <p:nvPr/>
        </p:nvSpPr>
        <p:spPr>
          <a:xfrm>
            <a:off x="7040880" y="2961989"/>
            <a:ext cx="4244340" cy="623173"/>
          </a:xfrm>
          <a:prstGeom prst="rect">
            <a:avLst/>
          </a:prstGeom>
          <a:noFill/>
          <a:ln/>
        </p:spPr>
        <p:txBody>
          <a:bodyPr wrap="square" lIns="0" tIns="0" rIns="0" bIns="0" rtlCol="0" anchor="t"/>
          <a:lstStyle/>
          <a:p>
            <a:pPr marL="0" indent="0" algn="l">
              <a:lnSpc>
                <a:spcPts val="1296"/>
              </a:lnSpc>
              <a:buNone/>
            </a:pPr>
            <a:r>
              <a:rPr lang="en-US" sz="960" b="1" dirty="0">
                <a:solidFill>
                  <a:srgbClr val="2E2E38"/>
                </a:solidFill>
                <a:latin typeface="Arial" pitchFamily="34" charset="0"/>
                <a:ea typeface="Arial" pitchFamily="34" charset="-122"/>
                <a:cs typeface="Arial" pitchFamily="34" charset="-120"/>
              </a:rPr>
              <a:t>«La Directiva de IVA busca fomentar la práctica deportiva, permitiendo la aplicación del tipo reducido a las prestaciones cuya actividad principal sea el uso de instalaciones deportivas y los servicios accesorios necesarios»</a:t>
            </a:r>
            <a:endParaRPr lang="en-US" sz="960" dirty="0"/>
          </a:p>
        </p:txBody>
      </p:sp>
      <p:sp>
        <p:nvSpPr>
          <p:cNvPr id="22" name="Shape 18"/>
          <p:cNvSpPr/>
          <p:nvPr/>
        </p:nvSpPr>
        <p:spPr>
          <a:xfrm>
            <a:off x="609600" y="4076700"/>
            <a:ext cx="5410200" cy="2057400"/>
          </a:xfrm>
          <a:prstGeom prst="roundRect">
            <a:avLst>
              <a:gd name="adj" fmla="val 1481"/>
            </a:avLst>
          </a:prstGeom>
          <a:solidFill>
            <a:srgbClr val="FFE600"/>
          </a:solidFill>
          <a:ln/>
        </p:spPr>
        <p:txBody>
          <a:bodyPr/>
          <a:lstStyle/>
          <a:p>
            <a:endParaRPr lang="es-ES"/>
          </a:p>
        </p:txBody>
      </p:sp>
      <p:sp>
        <p:nvSpPr>
          <p:cNvPr id="23" name="Shape 19"/>
          <p:cNvSpPr/>
          <p:nvPr/>
        </p:nvSpPr>
        <p:spPr>
          <a:xfrm>
            <a:off x="807720" y="4244340"/>
            <a:ext cx="411480" cy="411480"/>
          </a:xfrm>
          <a:prstGeom prst="ellipse">
            <a:avLst/>
          </a:prstGeom>
          <a:solidFill>
            <a:srgbClr val="2E2E38"/>
          </a:solidFill>
          <a:ln/>
        </p:spPr>
        <p:txBody>
          <a:bodyPr/>
          <a:lstStyle/>
          <a:p>
            <a:endParaRPr lang="es-ES"/>
          </a:p>
        </p:txBody>
      </p:sp>
      <p:pic>
        <p:nvPicPr>
          <p:cNvPr id="24" name="Image 2" descr="img/svg14.png"/>
          <p:cNvPicPr>
            <a:picLocks noChangeAspect="1"/>
          </p:cNvPicPr>
          <p:nvPr/>
        </p:nvPicPr>
        <p:blipFill>
          <a:blip r:embed="rId5"/>
          <a:stretch>
            <a:fillRect/>
          </a:stretch>
        </p:blipFill>
        <p:spPr>
          <a:xfrm>
            <a:off x="899160" y="4335780"/>
            <a:ext cx="228600" cy="228600"/>
          </a:xfrm>
          <a:prstGeom prst="rect">
            <a:avLst/>
          </a:prstGeom>
        </p:spPr>
      </p:pic>
      <p:sp>
        <p:nvSpPr>
          <p:cNvPr id="25" name="Text 20"/>
          <p:cNvSpPr/>
          <p:nvPr/>
        </p:nvSpPr>
        <p:spPr>
          <a:xfrm>
            <a:off x="1371600" y="4244340"/>
            <a:ext cx="3853666"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2E2E38"/>
                </a:solidFill>
                <a:latin typeface="Arial" pitchFamily="34" charset="0"/>
                <a:ea typeface="Arial" pitchFamily="34" charset="-122"/>
                <a:cs typeface="Arial" pitchFamily="34" charset="-120"/>
              </a:rPr>
              <a:t>CANARIAS · LEY 5/2024 · IGIC DESDE EL 1-1-2025</a:t>
            </a:r>
            <a:endParaRPr lang="en-US" sz="960" dirty="0"/>
          </a:p>
        </p:txBody>
      </p:sp>
      <p:sp>
        <p:nvSpPr>
          <p:cNvPr id="26" name="Text 21"/>
          <p:cNvSpPr/>
          <p:nvPr/>
        </p:nvSpPr>
        <p:spPr>
          <a:xfrm>
            <a:off x="1371600" y="4419600"/>
            <a:ext cx="1859673" cy="198120"/>
          </a:xfrm>
          <a:prstGeom prst="rect">
            <a:avLst/>
          </a:prstGeom>
          <a:noFill/>
          <a:ln/>
        </p:spPr>
        <p:txBody>
          <a:bodyPr wrap="none" lIns="0" tIns="0" rIns="0" bIns="0" rtlCol="0" anchor="t"/>
          <a:lstStyle/>
          <a:p>
            <a:pPr marL="0" indent="0" algn="l">
              <a:lnSpc>
                <a:spcPts val="1587"/>
              </a:lnSpc>
              <a:buNone/>
            </a:pPr>
            <a:r>
              <a:rPr lang="en-US" sz="1380" b="1" dirty="0">
                <a:solidFill>
                  <a:srgbClr val="2E2E38"/>
                </a:solidFill>
                <a:latin typeface="Arial" pitchFamily="34" charset="0"/>
                <a:ea typeface="Arial" pitchFamily="34" charset="-122"/>
                <a:cs typeface="Arial" pitchFamily="34" charset="-120"/>
              </a:rPr>
              <a:t>Precedente canario</a:t>
            </a:r>
            <a:endParaRPr lang="en-US" sz="1380" dirty="0"/>
          </a:p>
        </p:txBody>
      </p:sp>
      <p:sp>
        <p:nvSpPr>
          <p:cNvPr id="27" name="Text 22"/>
          <p:cNvSpPr/>
          <p:nvPr/>
        </p:nvSpPr>
        <p:spPr>
          <a:xfrm>
            <a:off x="1371600" y="4661440"/>
            <a:ext cx="4457700" cy="319564"/>
          </a:xfrm>
          <a:prstGeom prst="rect">
            <a:avLst/>
          </a:prstGeom>
          <a:noFill/>
          <a:ln/>
        </p:spPr>
        <p:txBody>
          <a:bodyPr wrap="square" lIns="0" tIns="0" rIns="0" bIns="0" rtlCol="0" anchor="t"/>
          <a:lstStyle/>
          <a:p>
            <a:pPr marL="0" indent="0" algn="l">
              <a:lnSpc>
                <a:spcPts val="1377"/>
              </a:lnSpc>
              <a:buNone/>
            </a:pPr>
            <a:r>
              <a:rPr lang="en-US" sz="1020" dirty="0">
                <a:solidFill>
                  <a:srgbClr val="2E2E38"/>
                </a:solidFill>
                <a:latin typeface="Arial" pitchFamily="34" charset="0"/>
                <a:ea typeface="Arial" pitchFamily="34" charset="-122"/>
                <a:cs typeface="Arial" pitchFamily="34" charset="-120"/>
              </a:rPr>
              <a:t>Tipo reducido para la práctica deportiva, con un objetivo declarado de </a:t>
            </a:r>
            <a:r>
              <a:rPr lang="en-US" sz="1020" b="1" dirty="0">
                <a:solidFill>
                  <a:srgbClr val="2E2E38"/>
                </a:solidFill>
                <a:latin typeface="Arial" pitchFamily="34" charset="0"/>
                <a:ea typeface="Arial" pitchFamily="34" charset="-122"/>
                <a:cs typeface="Arial" pitchFamily="34" charset="-120"/>
              </a:rPr>
              <a:t>salud pública</a:t>
            </a:r>
            <a:r>
              <a:rPr lang="en-US" sz="1020" dirty="0">
                <a:solidFill>
                  <a:srgbClr val="2E2E38"/>
                </a:solidFill>
                <a:latin typeface="Arial" pitchFamily="34" charset="0"/>
                <a:ea typeface="Arial" pitchFamily="34" charset="-122"/>
                <a:cs typeface="Arial" pitchFamily="34" charset="-120"/>
              </a:rPr>
              <a:t> y de apoyo al sector.</a:t>
            </a:r>
            <a:endParaRPr lang="en-US" sz="1020" dirty="0"/>
          </a:p>
        </p:txBody>
      </p:sp>
      <p:sp>
        <p:nvSpPr>
          <p:cNvPr id="28" name="Text 23"/>
          <p:cNvSpPr/>
          <p:nvPr/>
        </p:nvSpPr>
        <p:spPr>
          <a:xfrm>
            <a:off x="1371600" y="5115401"/>
            <a:ext cx="677704" cy="335280"/>
          </a:xfrm>
          <a:prstGeom prst="rect">
            <a:avLst/>
          </a:prstGeom>
          <a:noFill/>
          <a:ln/>
        </p:spPr>
        <p:txBody>
          <a:bodyPr wrap="none" lIns="0" tIns="0" rIns="0" bIns="0" rtlCol="0" anchor="t"/>
          <a:lstStyle/>
          <a:p>
            <a:pPr marL="0" indent="0" algn="l">
              <a:lnSpc>
                <a:spcPts val="2400"/>
              </a:lnSpc>
              <a:buNone/>
            </a:pPr>
            <a:r>
              <a:rPr lang="en-US" sz="2400" b="1" dirty="0">
                <a:solidFill>
                  <a:srgbClr val="2E2E38"/>
                </a:solidFill>
                <a:latin typeface="Arial" pitchFamily="34" charset="0"/>
                <a:ea typeface="Arial" pitchFamily="34" charset="-122"/>
                <a:cs typeface="Arial" pitchFamily="34" charset="-120"/>
              </a:rPr>
              <a:t>3 %</a:t>
            </a:r>
            <a:endParaRPr lang="en-US" sz="2400" dirty="0"/>
          </a:p>
        </p:txBody>
      </p:sp>
      <p:sp>
        <p:nvSpPr>
          <p:cNvPr id="29" name="Text 24"/>
          <p:cNvSpPr/>
          <p:nvPr/>
        </p:nvSpPr>
        <p:spPr>
          <a:xfrm>
            <a:off x="2003584" y="5247989"/>
            <a:ext cx="1301579" cy="129540"/>
          </a:xfrm>
          <a:prstGeom prst="rect">
            <a:avLst/>
          </a:prstGeom>
          <a:noFill/>
          <a:ln/>
        </p:spPr>
        <p:txBody>
          <a:bodyPr wrap="none" lIns="0" tIns="0" rIns="0" bIns="0" rtlCol="0" anchor="t"/>
          <a:lstStyle/>
          <a:p>
            <a:pPr marL="0" indent="0" algn="l">
              <a:lnSpc>
                <a:spcPts val="1296"/>
              </a:lnSpc>
              <a:buNone/>
            </a:pPr>
            <a:r>
              <a:rPr lang="en-US" sz="960" dirty="0">
                <a:solidFill>
                  <a:srgbClr val="2E2E38"/>
                </a:solidFill>
                <a:latin typeface="Arial" pitchFamily="34" charset="0"/>
                <a:ea typeface="Arial" pitchFamily="34" charset="-122"/>
                <a:cs typeface="Arial" pitchFamily="34" charset="-120"/>
              </a:rPr>
              <a:t>en Canarias frente al</a:t>
            </a:r>
            <a:endParaRPr lang="en-US" sz="960" dirty="0"/>
          </a:p>
        </p:txBody>
      </p:sp>
      <p:sp>
        <p:nvSpPr>
          <p:cNvPr id="30" name="Text 25"/>
          <p:cNvSpPr/>
          <p:nvPr/>
        </p:nvSpPr>
        <p:spPr>
          <a:xfrm>
            <a:off x="3242072" y="5115401"/>
            <a:ext cx="847130" cy="335280"/>
          </a:xfrm>
          <a:prstGeom prst="rect">
            <a:avLst/>
          </a:prstGeom>
          <a:noFill/>
          <a:ln/>
        </p:spPr>
        <p:txBody>
          <a:bodyPr wrap="none" lIns="0" tIns="0" rIns="0" bIns="0" rtlCol="0" anchor="t"/>
          <a:lstStyle/>
          <a:p>
            <a:pPr marL="0" indent="0" algn="l">
              <a:lnSpc>
                <a:spcPts val="2400"/>
              </a:lnSpc>
              <a:buNone/>
            </a:pPr>
            <a:r>
              <a:rPr lang="en-US" sz="2400" b="1" dirty="0">
                <a:solidFill>
                  <a:srgbClr val="2E2E38"/>
                </a:solidFill>
                <a:latin typeface="Arial" pitchFamily="34" charset="0"/>
                <a:ea typeface="Arial" pitchFamily="34" charset="-122"/>
                <a:cs typeface="Arial" pitchFamily="34" charset="-120"/>
              </a:rPr>
              <a:t>21 %</a:t>
            </a:r>
            <a:endParaRPr lang="en-US" sz="2400" dirty="0"/>
          </a:p>
        </p:txBody>
      </p:sp>
      <p:sp>
        <p:nvSpPr>
          <p:cNvPr id="31" name="Text 26"/>
          <p:cNvSpPr/>
          <p:nvPr/>
        </p:nvSpPr>
        <p:spPr>
          <a:xfrm>
            <a:off x="4043482" y="5247989"/>
            <a:ext cx="979408" cy="129540"/>
          </a:xfrm>
          <a:prstGeom prst="rect">
            <a:avLst/>
          </a:prstGeom>
          <a:noFill/>
          <a:ln/>
        </p:spPr>
        <p:txBody>
          <a:bodyPr wrap="none" lIns="0" tIns="0" rIns="0" bIns="0" rtlCol="0" anchor="t"/>
          <a:lstStyle/>
          <a:p>
            <a:pPr marL="0" indent="0" algn="l">
              <a:lnSpc>
                <a:spcPts val="1296"/>
              </a:lnSpc>
              <a:buNone/>
            </a:pPr>
            <a:r>
              <a:rPr lang="en-US" sz="960" dirty="0">
                <a:solidFill>
                  <a:srgbClr val="2E2E38"/>
                </a:solidFill>
                <a:latin typeface="Arial" pitchFamily="34" charset="0"/>
                <a:ea typeface="Arial" pitchFamily="34" charset="-122"/>
                <a:cs typeface="Arial" pitchFamily="34" charset="-120"/>
              </a:rPr>
              <a:t>en la península</a:t>
            </a:r>
            <a:endParaRPr lang="en-US" sz="960" dirty="0"/>
          </a:p>
        </p:txBody>
      </p:sp>
      <p:sp>
        <p:nvSpPr>
          <p:cNvPr id="32" name="Shape 27"/>
          <p:cNvSpPr/>
          <p:nvPr/>
        </p:nvSpPr>
        <p:spPr>
          <a:xfrm>
            <a:off x="6172200" y="4076700"/>
            <a:ext cx="5410200" cy="2057400"/>
          </a:xfrm>
          <a:prstGeom prst="roundRect">
            <a:avLst>
              <a:gd name="adj" fmla="val 1481"/>
            </a:avLst>
          </a:prstGeom>
          <a:solidFill>
            <a:srgbClr val="F2F2F4"/>
          </a:solidFill>
          <a:ln/>
        </p:spPr>
        <p:txBody>
          <a:bodyPr/>
          <a:lstStyle/>
          <a:p>
            <a:endParaRPr lang="es-ES"/>
          </a:p>
        </p:txBody>
      </p:sp>
      <p:sp>
        <p:nvSpPr>
          <p:cNvPr id="33" name="Shape 28"/>
          <p:cNvSpPr/>
          <p:nvPr/>
        </p:nvSpPr>
        <p:spPr>
          <a:xfrm>
            <a:off x="6370320" y="4244340"/>
            <a:ext cx="411480" cy="411480"/>
          </a:xfrm>
          <a:prstGeom prst="ellipse">
            <a:avLst/>
          </a:prstGeom>
          <a:solidFill>
            <a:srgbClr val="2E2E38"/>
          </a:solidFill>
          <a:ln/>
        </p:spPr>
        <p:txBody>
          <a:bodyPr/>
          <a:lstStyle/>
          <a:p>
            <a:endParaRPr lang="es-ES"/>
          </a:p>
        </p:txBody>
      </p:sp>
      <p:pic>
        <p:nvPicPr>
          <p:cNvPr id="34" name="Image 3" descr="img/svg15.png"/>
          <p:cNvPicPr>
            <a:picLocks noChangeAspect="1"/>
          </p:cNvPicPr>
          <p:nvPr/>
        </p:nvPicPr>
        <p:blipFill>
          <a:blip r:embed="rId6"/>
          <a:stretch>
            <a:fillRect/>
          </a:stretch>
        </p:blipFill>
        <p:spPr>
          <a:xfrm>
            <a:off x="6461760" y="4335780"/>
            <a:ext cx="228600" cy="228600"/>
          </a:xfrm>
          <a:prstGeom prst="rect">
            <a:avLst/>
          </a:prstGeom>
        </p:spPr>
      </p:pic>
      <p:sp>
        <p:nvSpPr>
          <p:cNvPr id="35" name="Text 29"/>
          <p:cNvSpPr/>
          <p:nvPr/>
        </p:nvSpPr>
        <p:spPr>
          <a:xfrm>
            <a:off x="6934200" y="4244340"/>
            <a:ext cx="2899458"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IRPF · DEDUCCIONES AUTONÓMICAS</a:t>
            </a:r>
            <a:endParaRPr lang="en-US" sz="960" dirty="0"/>
          </a:p>
        </p:txBody>
      </p:sp>
      <p:sp>
        <p:nvSpPr>
          <p:cNvPr id="36" name="Text 30"/>
          <p:cNvSpPr/>
          <p:nvPr/>
        </p:nvSpPr>
        <p:spPr>
          <a:xfrm>
            <a:off x="6934200" y="4419600"/>
            <a:ext cx="3498217" cy="198120"/>
          </a:xfrm>
          <a:prstGeom prst="rect">
            <a:avLst/>
          </a:prstGeom>
          <a:noFill/>
          <a:ln/>
        </p:spPr>
        <p:txBody>
          <a:bodyPr wrap="none" lIns="0" tIns="0" rIns="0" bIns="0" rtlCol="0" anchor="t"/>
          <a:lstStyle/>
          <a:p>
            <a:pPr marL="0" indent="0" algn="l">
              <a:lnSpc>
                <a:spcPts val="1587"/>
              </a:lnSpc>
              <a:buNone/>
            </a:pPr>
            <a:r>
              <a:rPr lang="en-US" sz="1380" b="1" dirty="0">
                <a:solidFill>
                  <a:srgbClr val="2E2E38"/>
                </a:solidFill>
                <a:latin typeface="Arial" pitchFamily="34" charset="0"/>
                <a:ea typeface="Arial" pitchFamily="34" charset="-122"/>
                <a:cs typeface="Arial" pitchFamily="34" charset="-120"/>
              </a:rPr>
              <a:t>Las CC. AA. ya incentivan el deporte</a:t>
            </a:r>
            <a:endParaRPr lang="en-US" sz="1380" dirty="0"/>
          </a:p>
        </p:txBody>
      </p:sp>
      <p:sp>
        <p:nvSpPr>
          <p:cNvPr id="37" name="Text 31"/>
          <p:cNvSpPr/>
          <p:nvPr/>
        </p:nvSpPr>
        <p:spPr>
          <a:xfrm>
            <a:off x="6934200" y="4720114"/>
            <a:ext cx="1446443" cy="144780"/>
          </a:xfrm>
          <a:prstGeom prst="rect">
            <a:avLst/>
          </a:prstGeom>
          <a:noFill/>
          <a:ln/>
        </p:spPr>
        <p:txBody>
          <a:bodyPr wrap="none" lIns="0" tIns="0" rIns="0" bIns="0" rtlCol="0" anchor="t"/>
          <a:lstStyle/>
          <a:p>
            <a:pPr marL="0" indent="0" algn="l">
              <a:lnSpc>
                <a:spcPts val="1173"/>
              </a:lnSpc>
              <a:buNone/>
            </a:pPr>
            <a:r>
              <a:rPr lang="en-US" sz="1020" dirty="0">
                <a:solidFill>
                  <a:srgbClr val="2E2E38"/>
                </a:solidFill>
                <a:latin typeface="Arial" pitchFamily="34" charset="0"/>
                <a:ea typeface="Arial" pitchFamily="34" charset="-122"/>
                <a:cs typeface="Arial" pitchFamily="34" charset="-120"/>
              </a:rPr>
              <a:t>Comunitat Valenciana</a:t>
            </a:r>
            <a:endParaRPr lang="en-US" sz="1020" dirty="0"/>
          </a:p>
        </p:txBody>
      </p:sp>
      <p:sp>
        <p:nvSpPr>
          <p:cNvPr id="38" name="Text 32"/>
          <p:cNvSpPr/>
          <p:nvPr/>
        </p:nvSpPr>
        <p:spPr>
          <a:xfrm>
            <a:off x="8298656" y="4666774"/>
            <a:ext cx="569238" cy="205740"/>
          </a:xfrm>
          <a:prstGeom prst="rect">
            <a:avLst/>
          </a:prstGeom>
          <a:noFill/>
          <a:ln/>
        </p:spPr>
        <p:txBody>
          <a:bodyPr wrap="none" lIns="0" tIns="0" rIns="0" bIns="0" rtlCol="0" anchor="t"/>
          <a:lstStyle/>
          <a:p>
            <a:pPr marL="0" indent="0" algn="l">
              <a:lnSpc>
                <a:spcPts val="1656"/>
              </a:lnSpc>
              <a:buNone/>
            </a:pPr>
            <a:r>
              <a:rPr lang="en-US" sz="1440" b="1" dirty="0">
                <a:solidFill>
                  <a:srgbClr val="2E2E38"/>
                </a:solidFill>
                <a:latin typeface="Arial" pitchFamily="34" charset="0"/>
                <a:ea typeface="Arial" pitchFamily="34" charset="-122"/>
                <a:cs typeface="Arial" pitchFamily="34" charset="-120"/>
              </a:rPr>
              <a:t>30 %</a:t>
            </a:r>
            <a:endParaRPr lang="en-US" sz="1440" dirty="0"/>
          </a:p>
        </p:txBody>
      </p:sp>
      <p:sp>
        <p:nvSpPr>
          <p:cNvPr id="39" name="Text 33"/>
          <p:cNvSpPr/>
          <p:nvPr/>
        </p:nvSpPr>
        <p:spPr>
          <a:xfrm>
            <a:off x="8938736" y="4715542"/>
            <a:ext cx="1815995" cy="129540"/>
          </a:xfrm>
          <a:prstGeom prst="rect">
            <a:avLst/>
          </a:prstGeom>
          <a:noFill/>
          <a:ln/>
        </p:spPr>
        <p:txBody>
          <a:bodyPr wrap="none" lIns="0" tIns="0" rIns="0" bIns="0" rtlCol="0" anchor="t"/>
          <a:lstStyle/>
          <a:p>
            <a:pPr marL="0" indent="0" algn="l">
              <a:lnSpc>
                <a:spcPts val="1296"/>
              </a:lnSpc>
              <a:buNone/>
            </a:pPr>
            <a:r>
              <a:rPr lang="en-US" sz="960" dirty="0">
                <a:solidFill>
                  <a:srgbClr val="55555F"/>
                </a:solidFill>
                <a:latin typeface="Arial" pitchFamily="34" charset="0"/>
                <a:ea typeface="Arial" pitchFamily="34" charset="-122"/>
                <a:cs typeface="Arial" pitchFamily="34" charset="-120"/>
              </a:rPr>
              <a:t>máx. 150 € por contribuyente</a:t>
            </a:r>
            <a:endParaRPr lang="en-US" sz="960" dirty="0"/>
          </a:p>
        </p:txBody>
      </p:sp>
      <p:sp>
        <p:nvSpPr>
          <p:cNvPr id="40" name="Text 34"/>
          <p:cNvSpPr/>
          <p:nvPr/>
        </p:nvSpPr>
        <p:spPr>
          <a:xfrm>
            <a:off x="6934200" y="4979194"/>
            <a:ext cx="627698" cy="144780"/>
          </a:xfrm>
          <a:prstGeom prst="rect">
            <a:avLst/>
          </a:prstGeom>
          <a:noFill/>
          <a:ln/>
        </p:spPr>
        <p:txBody>
          <a:bodyPr wrap="none" lIns="0" tIns="0" rIns="0" bIns="0" rtlCol="0" anchor="t"/>
          <a:lstStyle/>
          <a:p>
            <a:pPr marL="0" indent="0" algn="l">
              <a:lnSpc>
                <a:spcPts val="1173"/>
              </a:lnSpc>
              <a:buNone/>
            </a:pPr>
            <a:r>
              <a:rPr lang="en-US" sz="1020" dirty="0">
                <a:solidFill>
                  <a:srgbClr val="2E2E38"/>
                </a:solidFill>
                <a:latin typeface="Arial" pitchFamily="34" charset="0"/>
                <a:ea typeface="Arial" pitchFamily="34" charset="-122"/>
                <a:cs typeface="Arial" pitchFamily="34" charset="-120"/>
              </a:rPr>
              <a:t>La Rioja</a:t>
            </a:r>
            <a:endParaRPr lang="en-US" sz="1020" dirty="0"/>
          </a:p>
        </p:txBody>
      </p:sp>
      <p:sp>
        <p:nvSpPr>
          <p:cNvPr id="41" name="Text 35"/>
          <p:cNvSpPr/>
          <p:nvPr/>
        </p:nvSpPr>
        <p:spPr>
          <a:xfrm>
            <a:off x="8298656" y="4925854"/>
            <a:ext cx="569238" cy="205740"/>
          </a:xfrm>
          <a:prstGeom prst="rect">
            <a:avLst/>
          </a:prstGeom>
          <a:noFill/>
          <a:ln/>
        </p:spPr>
        <p:txBody>
          <a:bodyPr wrap="none" lIns="0" tIns="0" rIns="0" bIns="0" rtlCol="0" anchor="t"/>
          <a:lstStyle/>
          <a:p>
            <a:pPr marL="0" indent="0" algn="l">
              <a:lnSpc>
                <a:spcPts val="1656"/>
              </a:lnSpc>
              <a:buNone/>
            </a:pPr>
            <a:r>
              <a:rPr lang="en-US" sz="1440" b="1" dirty="0">
                <a:solidFill>
                  <a:srgbClr val="2E2E38"/>
                </a:solidFill>
                <a:latin typeface="Arial" pitchFamily="34" charset="0"/>
                <a:ea typeface="Arial" pitchFamily="34" charset="-122"/>
                <a:cs typeface="Arial" pitchFamily="34" charset="-120"/>
              </a:rPr>
              <a:t>30 %</a:t>
            </a:r>
            <a:endParaRPr lang="en-US" sz="1440" dirty="0"/>
          </a:p>
        </p:txBody>
      </p:sp>
      <p:sp>
        <p:nvSpPr>
          <p:cNvPr id="42" name="Text 36"/>
          <p:cNvSpPr/>
          <p:nvPr/>
        </p:nvSpPr>
        <p:spPr>
          <a:xfrm>
            <a:off x="8938736" y="4974622"/>
            <a:ext cx="1815995" cy="129540"/>
          </a:xfrm>
          <a:prstGeom prst="rect">
            <a:avLst/>
          </a:prstGeom>
          <a:noFill/>
          <a:ln/>
        </p:spPr>
        <p:txBody>
          <a:bodyPr wrap="none" lIns="0" tIns="0" rIns="0" bIns="0" rtlCol="0" anchor="t"/>
          <a:lstStyle/>
          <a:p>
            <a:pPr marL="0" indent="0" algn="l">
              <a:lnSpc>
                <a:spcPts val="1296"/>
              </a:lnSpc>
              <a:buNone/>
            </a:pPr>
            <a:r>
              <a:rPr lang="en-US" sz="960" dirty="0">
                <a:solidFill>
                  <a:srgbClr val="55555F"/>
                </a:solidFill>
                <a:latin typeface="Arial" pitchFamily="34" charset="0"/>
                <a:ea typeface="Arial" pitchFamily="34" charset="-122"/>
                <a:cs typeface="Arial" pitchFamily="34" charset="-120"/>
              </a:rPr>
              <a:t>máx. 300 € por contribuyente</a:t>
            </a:r>
            <a:endParaRPr lang="en-US" sz="960" dirty="0"/>
          </a:p>
        </p:txBody>
      </p:sp>
      <p:sp>
        <p:nvSpPr>
          <p:cNvPr id="43" name="Text 37"/>
          <p:cNvSpPr/>
          <p:nvPr/>
        </p:nvSpPr>
        <p:spPr>
          <a:xfrm>
            <a:off x="6934200" y="5238274"/>
            <a:ext cx="728663" cy="144780"/>
          </a:xfrm>
          <a:prstGeom prst="rect">
            <a:avLst/>
          </a:prstGeom>
          <a:noFill/>
          <a:ln/>
        </p:spPr>
        <p:txBody>
          <a:bodyPr wrap="none" lIns="0" tIns="0" rIns="0" bIns="0" rtlCol="0" anchor="t"/>
          <a:lstStyle/>
          <a:p>
            <a:pPr marL="0" indent="0" algn="l">
              <a:lnSpc>
                <a:spcPts val="1173"/>
              </a:lnSpc>
              <a:buNone/>
            </a:pPr>
            <a:r>
              <a:rPr lang="en-US" sz="1020" dirty="0">
                <a:solidFill>
                  <a:srgbClr val="2E2E38"/>
                </a:solidFill>
                <a:latin typeface="Arial" pitchFamily="34" charset="0"/>
                <a:ea typeface="Arial" pitchFamily="34" charset="-122"/>
                <a:cs typeface="Arial" pitchFamily="34" charset="-120"/>
              </a:rPr>
              <a:t>Andalucía</a:t>
            </a:r>
            <a:endParaRPr lang="en-US" sz="1020" dirty="0"/>
          </a:p>
        </p:txBody>
      </p:sp>
      <p:sp>
        <p:nvSpPr>
          <p:cNvPr id="44" name="Text 38"/>
          <p:cNvSpPr/>
          <p:nvPr/>
        </p:nvSpPr>
        <p:spPr>
          <a:xfrm>
            <a:off x="8298656" y="5184934"/>
            <a:ext cx="569238" cy="205740"/>
          </a:xfrm>
          <a:prstGeom prst="rect">
            <a:avLst/>
          </a:prstGeom>
          <a:noFill/>
          <a:ln/>
        </p:spPr>
        <p:txBody>
          <a:bodyPr wrap="none" lIns="0" tIns="0" rIns="0" bIns="0" rtlCol="0" anchor="t"/>
          <a:lstStyle/>
          <a:p>
            <a:pPr marL="0" indent="0" algn="l">
              <a:lnSpc>
                <a:spcPts val="1656"/>
              </a:lnSpc>
              <a:buNone/>
            </a:pPr>
            <a:r>
              <a:rPr lang="en-US" sz="1440" b="1" dirty="0">
                <a:solidFill>
                  <a:srgbClr val="2E2E38"/>
                </a:solidFill>
                <a:latin typeface="Arial" pitchFamily="34" charset="0"/>
                <a:ea typeface="Arial" pitchFamily="34" charset="-122"/>
                <a:cs typeface="Arial" pitchFamily="34" charset="-120"/>
              </a:rPr>
              <a:t>15 %</a:t>
            </a:r>
            <a:endParaRPr lang="en-US" sz="1440" dirty="0"/>
          </a:p>
        </p:txBody>
      </p:sp>
      <p:sp>
        <p:nvSpPr>
          <p:cNvPr id="45" name="Text 39"/>
          <p:cNvSpPr/>
          <p:nvPr/>
        </p:nvSpPr>
        <p:spPr>
          <a:xfrm>
            <a:off x="8938736" y="5233702"/>
            <a:ext cx="1815995" cy="129540"/>
          </a:xfrm>
          <a:prstGeom prst="rect">
            <a:avLst/>
          </a:prstGeom>
          <a:noFill/>
          <a:ln/>
        </p:spPr>
        <p:txBody>
          <a:bodyPr wrap="none" lIns="0" tIns="0" rIns="0" bIns="0" rtlCol="0" anchor="t"/>
          <a:lstStyle/>
          <a:p>
            <a:pPr marL="0" indent="0" algn="l">
              <a:lnSpc>
                <a:spcPts val="1296"/>
              </a:lnSpc>
              <a:buNone/>
            </a:pPr>
            <a:r>
              <a:rPr lang="en-US" sz="960" dirty="0">
                <a:solidFill>
                  <a:srgbClr val="55555F"/>
                </a:solidFill>
                <a:latin typeface="Arial" pitchFamily="34" charset="0"/>
                <a:ea typeface="Arial" pitchFamily="34" charset="-122"/>
                <a:cs typeface="Arial" pitchFamily="34" charset="-120"/>
              </a:rPr>
              <a:t>máx. 100 € por contribuyente</a:t>
            </a:r>
            <a:endParaRPr lang="en-US" sz="960" dirty="0"/>
          </a:p>
        </p:txBody>
      </p:sp>
      <p:sp>
        <p:nvSpPr>
          <p:cNvPr id="46" name="Text 40"/>
          <p:cNvSpPr/>
          <p:nvPr/>
        </p:nvSpPr>
        <p:spPr>
          <a:xfrm>
            <a:off x="609600" y="6508647"/>
            <a:ext cx="5659392" cy="114300"/>
          </a:xfrm>
          <a:prstGeom prst="rect">
            <a:avLst/>
          </a:prstGeom>
          <a:noFill/>
          <a:ln/>
        </p:spPr>
        <p:txBody>
          <a:bodyPr wrap="none" lIns="0" tIns="0" rIns="0" bIns="0" rtlCol="0" anchor="t"/>
          <a:lstStyle/>
          <a:p>
            <a:pPr marL="0" indent="0" algn="l">
              <a:lnSpc>
                <a:spcPts val="1053"/>
              </a:lnSpc>
              <a:buNone/>
            </a:pPr>
            <a:r>
              <a:rPr lang="en-US" sz="780" dirty="0">
                <a:solidFill>
                  <a:srgbClr val="747480"/>
                </a:solidFill>
                <a:latin typeface="Arial" pitchFamily="34" charset="0"/>
                <a:ea typeface="Arial" pitchFamily="34" charset="-122"/>
                <a:cs typeface="Arial" pitchFamily="34" charset="-120"/>
              </a:rPr>
              <a:t>En Valencia y La Rioja el porcentaje puede ser superior para mayores de 65 años y personas con discapacidad.</a:t>
            </a:r>
            <a:endParaRPr lang="en-US" sz="780" dirty="0"/>
          </a:p>
        </p:txBody>
      </p:sp>
      <p:pic>
        <p:nvPicPr>
          <p:cNvPr id="47" name="Image 4" descr="img/8561d6d5e8.png"/>
          <p:cNvPicPr>
            <a:picLocks noChangeAspect="1"/>
          </p:cNvPicPr>
          <p:nvPr/>
        </p:nvPicPr>
        <p:blipFill>
          <a:blip r:embed="rId7"/>
          <a:stretch>
            <a:fillRect/>
          </a:stretch>
        </p:blipFill>
        <p:spPr>
          <a:xfrm>
            <a:off x="11328321" y="6309360"/>
            <a:ext cx="254079" cy="335280"/>
          </a:xfrm>
          <a:prstGeom prst="rect">
            <a:avLst/>
          </a:prstGeom>
        </p:spPr>
      </p:pic>
      <p:sp>
        <p:nvSpPr>
          <p:cNvPr id="48" name="Text 41"/>
          <p:cNvSpPr/>
          <p:nvPr/>
        </p:nvSpPr>
        <p:spPr>
          <a:xfrm>
            <a:off x="10728722" y="6469380"/>
            <a:ext cx="472678" cy="129540"/>
          </a:xfrm>
          <a:prstGeom prst="rect">
            <a:avLst/>
          </a:prstGeom>
          <a:noFill/>
          <a:ln/>
        </p:spPr>
        <p:txBody>
          <a:bodyPr wrap="none" lIns="0" tIns="0" rIns="0" bIns="0" rtlCol="0" anchor="t"/>
          <a:lstStyle/>
          <a:p>
            <a:pPr marL="0" indent="0" algn="l">
              <a:lnSpc>
                <a:spcPts val="1035"/>
              </a:lnSpc>
              <a:buNone/>
            </a:pPr>
            <a:r>
              <a:rPr lang="en-US" sz="900" b="1" kern="0" spc="45" dirty="0">
                <a:solidFill>
                  <a:srgbClr val="747480"/>
                </a:solidFill>
                <a:latin typeface="Arial" pitchFamily="34" charset="0"/>
                <a:ea typeface="Arial" pitchFamily="34" charset="-122"/>
                <a:cs typeface="Arial" pitchFamily="34" charset="-120"/>
              </a:rPr>
              <a:t>7 / 12</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s-ES"/>
          </a:p>
        </p:txBody>
      </p:sp>
      <p:sp>
        <p:nvSpPr>
          <p:cNvPr id="3" name="Text 1"/>
          <p:cNvSpPr/>
          <p:nvPr/>
        </p:nvSpPr>
        <p:spPr>
          <a:xfrm>
            <a:off x="609600" y="396240"/>
            <a:ext cx="1501485" cy="144780"/>
          </a:xfrm>
          <a:prstGeom prst="rect">
            <a:avLst/>
          </a:prstGeom>
          <a:noFill/>
          <a:ln/>
        </p:spPr>
        <p:txBody>
          <a:bodyPr wrap="none" lIns="0" tIns="0" rIns="0" bIns="0" rtlCol="0" anchor="t"/>
          <a:lstStyle/>
          <a:p>
            <a:pPr marL="0" indent="0" algn="l">
              <a:lnSpc>
                <a:spcPts val="1173"/>
              </a:lnSpc>
              <a:buNone/>
            </a:pPr>
            <a:r>
              <a:rPr lang="en-US" sz="1020" b="1" kern="0" spc="122" dirty="0">
                <a:solidFill>
                  <a:srgbClr val="747480"/>
                </a:solidFill>
                <a:latin typeface="Arial" pitchFamily="34" charset="0"/>
                <a:ea typeface="Arial" pitchFamily="34" charset="-122"/>
                <a:cs typeface="Arial" pitchFamily="34" charset="-120"/>
              </a:rPr>
              <a:t>POR QUÉ AHORA</a:t>
            </a:r>
            <a:endParaRPr lang="en-US" sz="1020" dirty="0"/>
          </a:p>
        </p:txBody>
      </p:sp>
      <p:sp>
        <p:nvSpPr>
          <p:cNvPr id="4" name="Shape 2"/>
          <p:cNvSpPr/>
          <p:nvPr/>
        </p:nvSpPr>
        <p:spPr>
          <a:xfrm>
            <a:off x="6128980" y="1147472"/>
            <a:ext cx="4357092" cy="121615"/>
          </a:xfrm>
          <a:prstGeom prst="rect">
            <a:avLst/>
          </a:prstGeom>
          <a:solidFill>
            <a:srgbClr val="FFE600"/>
          </a:solidFill>
          <a:ln/>
        </p:spPr>
        <p:txBody>
          <a:bodyPr/>
          <a:lstStyle/>
          <a:p>
            <a:endParaRPr lang="es-ES"/>
          </a:p>
        </p:txBody>
      </p:sp>
      <p:sp>
        <p:nvSpPr>
          <p:cNvPr id="5" name="Text 3"/>
          <p:cNvSpPr/>
          <p:nvPr/>
        </p:nvSpPr>
        <p:spPr>
          <a:xfrm>
            <a:off x="609600" y="629183"/>
            <a:ext cx="10980420" cy="644247"/>
          </a:xfrm>
          <a:prstGeom prst="rect">
            <a:avLst/>
          </a:prstGeom>
          <a:noFill/>
          <a:ln/>
        </p:spPr>
        <p:txBody>
          <a:bodyPr wrap="square" lIns="0" tIns="0" rIns="0" bIns="0" rtlCol="0" anchor="t"/>
          <a:lstStyle/>
          <a:p>
            <a:pPr marL="0" indent="0" algn="l">
              <a:lnSpc>
                <a:spcPts val="2554"/>
              </a:lnSpc>
              <a:buNone/>
            </a:pPr>
            <a:r>
              <a:rPr lang="en-US" sz="2280" b="1" dirty="0">
                <a:solidFill>
                  <a:srgbClr val="2E2E38"/>
                </a:solidFill>
                <a:latin typeface="Arial" pitchFamily="34" charset="0"/>
                <a:ea typeface="Arial" pitchFamily="34" charset="-122"/>
                <a:cs typeface="Arial" pitchFamily="34" charset="-120"/>
              </a:rPr>
              <a:t>Restablecer un tipo reducido del IVA a los servicios relacionados con la práctica del deporte es una medida con impacto directo y comprobable</a:t>
            </a:r>
            <a:endParaRPr lang="en-US" sz="2280" dirty="0"/>
          </a:p>
        </p:txBody>
      </p:sp>
      <p:sp>
        <p:nvSpPr>
          <p:cNvPr id="6" name="Shape 4"/>
          <p:cNvSpPr/>
          <p:nvPr/>
        </p:nvSpPr>
        <p:spPr>
          <a:xfrm>
            <a:off x="609600" y="1440894"/>
            <a:ext cx="10972800" cy="15240"/>
          </a:xfrm>
          <a:prstGeom prst="rect">
            <a:avLst/>
          </a:prstGeom>
          <a:solidFill>
            <a:srgbClr val="FFE600"/>
          </a:solidFill>
          <a:ln/>
        </p:spPr>
        <p:txBody>
          <a:bodyPr/>
          <a:lstStyle/>
          <a:p>
            <a:endParaRPr lang="es-ES"/>
          </a:p>
        </p:txBody>
      </p:sp>
      <p:sp>
        <p:nvSpPr>
          <p:cNvPr id="7" name="Shape 5"/>
          <p:cNvSpPr/>
          <p:nvPr/>
        </p:nvSpPr>
        <p:spPr>
          <a:xfrm>
            <a:off x="609600" y="2057400"/>
            <a:ext cx="2084784" cy="2971800"/>
          </a:xfrm>
          <a:prstGeom prst="roundRect">
            <a:avLst>
              <a:gd name="adj" fmla="val 1462"/>
            </a:avLst>
          </a:prstGeom>
          <a:solidFill>
            <a:srgbClr val="F2F2F4"/>
          </a:solidFill>
          <a:ln/>
        </p:spPr>
        <p:txBody>
          <a:bodyPr/>
          <a:lstStyle/>
          <a:p>
            <a:endParaRPr lang="es-ES"/>
          </a:p>
        </p:txBody>
      </p:sp>
      <p:sp>
        <p:nvSpPr>
          <p:cNvPr id="8" name="Shape 6"/>
          <p:cNvSpPr/>
          <p:nvPr/>
        </p:nvSpPr>
        <p:spPr>
          <a:xfrm>
            <a:off x="609600" y="2057400"/>
            <a:ext cx="2084784" cy="45720"/>
          </a:xfrm>
          <a:prstGeom prst="rect">
            <a:avLst/>
          </a:prstGeom>
          <a:solidFill>
            <a:srgbClr val="FFE600"/>
          </a:solidFill>
          <a:ln/>
        </p:spPr>
        <p:txBody>
          <a:bodyPr/>
          <a:lstStyle/>
          <a:p>
            <a:endParaRPr lang="es-ES"/>
          </a:p>
        </p:txBody>
      </p:sp>
      <p:sp>
        <p:nvSpPr>
          <p:cNvPr id="9" name="Text 7"/>
          <p:cNvSpPr/>
          <p:nvPr/>
        </p:nvSpPr>
        <p:spPr>
          <a:xfrm>
            <a:off x="2319814" y="2226564"/>
            <a:ext cx="389811" cy="480060"/>
          </a:xfrm>
          <a:prstGeom prst="rect">
            <a:avLst/>
          </a:prstGeom>
          <a:noFill/>
          <a:ln/>
        </p:spPr>
        <p:txBody>
          <a:bodyPr wrap="none" lIns="0" tIns="0" rIns="0" bIns="0" rtlCol="0" anchor="t"/>
          <a:lstStyle/>
          <a:p>
            <a:pPr marL="0" indent="0" algn="l">
              <a:lnSpc>
                <a:spcPts val="3360"/>
              </a:lnSpc>
              <a:buNone/>
            </a:pPr>
            <a:r>
              <a:rPr lang="en-US" sz="3360" b="1" dirty="0">
                <a:solidFill>
                  <a:srgbClr val="DCDCE2"/>
                </a:solidFill>
                <a:latin typeface="Arial" pitchFamily="34" charset="0"/>
                <a:ea typeface="Arial" pitchFamily="34" charset="-122"/>
                <a:cs typeface="Arial" pitchFamily="34" charset="-120"/>
              </a:rPr>
              <a:t>1</a:t>
            </a:r>
            <a:endParaRPr lang="en-US" sz="3360" dirty="0"/>
          </a:p>
        </p:txBody>
      </p:sp>
      <p:sp>
        <p:nvSpPr>
          <p:cNvPr id="10" name="Shape 8"/>
          <p:cNvSpPr/>
          <p:nvPr/>
        </p:nvSpPr>
        <p:spPr>
          <a:xfrm>
            <a:off x="777240" y="2301240"/>
            <a:ext cx="411480" cy="411480"/>
          </a:xfrm>
          <a:prstGeom prst="ellipse">
            <a:avLst/>
          </a:prstGeom>
          <a:solidFill>
            <a:srgbClr val="FFE600"/>
          </a:solidFill>
          <a:ln/>
        </p:spPr>
        <p:txBody>
          <a:bodyPr/>
          <a:lstStyle/>
          <a:p>
            <a:endParaRPr lang="es-ES"/>
          </a:p>
        </p:txBody>
      </p:sp>
      <p:pic>
        <p:nvPicPr>
          <p:cNvPr id="11" name="Image 0" descr="img/svg16.png"/>
          <p:cNvPicPr>
            <a:picLocks noChangeAspect="1"/>
          </p:cNvPicPr>
          <p:nvPr/>
        </p:nvPicPr>
        <p:blipFill>
          <a:blip r:embed="rId3"/>
          <a:stretch>
            <a:fillRect/>
          </a:stretch>
        </p:blipFill>
        <p:spPr>
          <a:xfrm>
            <a:off x="868680" y="2392680"/>
            <a:ext cx="228600" cy="228600"/>
          </a:xfrm>
          <a:prstGeom prst="rect">
            <a:avLst/>
          </a:prstGeom>
        </p:spPr>
      </p:pic>
      <p:sp>
        <p:nvSpPr>
          <p:cNvPr id="12" name="Text 9"/>
          <p:cNvSpPr/>
          <p:nvPr/>
        </p:nvSpPr>
        <p:spPr>
          <a:xfrm>
            <a:off x="777240" y="2880360"/>
            <a:ext cx="1760220" cy="416004"/>
          </a:xfrm>
          <a:prstGeom prst="rect">
            <a:avLst/>
          </a:prstGeom>
          <a:noFill/>
          <a:ln/>
        </p:spPr>
        <p:txBody>
          <a:bodyPr wrap="square" lIns="0" tIns="0" rIns="0" bIns="0" rtlCol="0" anchor="t"/>
          <a:lstStyle/>
          <a:p>
            <a:pPr marL="0" indent="0" algn="l">
              <a:lnSpc>
                <a:spcPts val="1656"/>
              </a:lnSpc>
              <a:buNone/>
            </a:pPr>
            <a:r>
              <a:rPr lang="en-US" sz="1440" b="1" dirty="0">
                <a:solidFill>
                  <a:srgbClr val="2E2E38"/>
                </a:solidFill>
                <a:latin typeface="Arial" pitchFamily="34" charset="0"/>
                <a:ea typeface="Arial" pitchFamily="34" charset="-122"/>
                <a:cs typeface="Arial" pitchFamily="34" charset="-120"/>
              </a:rPr>
              <a:t>Recupera competitividad</a:t>
            </a:r>
            <a:endParaRPr lang="en-US" sz="1440" dirty="0"/>
          </a:p>
        </p:txBody>
      </p:sp>
      <p:sp>
        <p:nvSpPr>
          <p:cNvPr id="13" name="Text 10"/>
          <p:cNvSpPr/>
          <p:nvPr/>
        </p:nvSpPr>
        <p:spPr>
          <a:xfrm>
            <a:off x="777240" y="3386995"/>
            <a:ext cx="1760220" cy="494348"/>
          </a:xfrm>
          <a:prstGeom prst="rect">
            <a:avLst/>
          </a:prstGeom>
          <a:noFill/>
          <a:ln/>
        </p:spPr>
        <p:txBody>
          <a:bodyPr wrap="square" lIns="0" tIns="0" rIns="0" bIns="0" rtlCol="0" anchor="t"/>
          <a:lstStyle/>
          <a:p>
            <a:pPr marL="0" indent="0" algn="l">
              <a:lnSpc>
                <a:spcPts val="1377"/>
              </a:lnSpc>
              <a:buNone/>
            </a:pPr>
            <a:r>
              <a:rPr lang="en-US" sz="1020" dirty="0">
                <a:solidFill>
                  <a:srgbClr val="3A3A44"/>
                </a:solidFill>
                <a:latin typeface="Arial" pitchFamily="34" charset="0"/>
                <a:ea typeface="Arial" pitchFamily="34" charset="-122"/>
                <a:cs typeface="Arial" pitchFamily="34" charset="-120"/>
              </a:rPr>
              <a:t>Especialmente en actividades intensivas en turismo internacional, como el golf.</a:t>
            </a:r>
            <a:endParaRPr lang="en-US" sz="1020" dirty="0"/>
          </a:p>
        </p:txBody>
      </p:sp>
      <p:sp>
        <p:nvSpPr>
          <p:cNvPr id="14" name="Shape 11"/>
          <p:cNvSpPr/>
          <p:nvPr/>
        </p:nvSpPr>
        <p:spPr>
          <a:xfrm>
            <a:off x="2831544" y="2057400"/>
            <a:ext cx="2084784" cy="2971800"/>
          </a:xfrm>
          <a:prstGeom prst="roundRect">
            <a:avLst>
              <a:gd name="adj" fmla="val 1462"/>
            </a:avLst>
          </a:prstGeom>
          <a:solidFill>
            <a:srgbClr val="F2F2F4"/>
          </a:solidFill>
          <a:ln/>
        </p:spPr>
        <p:txBody>
          <a:bodyPr/>
          <a:lstStyle/>
          <a:p>
            <a:endParaRPr lang="es-ES"/>
          </a:p>
        </p:txBody>
      </p:sp>
      <p:sp>
        <p:nvSpPr>
          <p:cNvPr id="15" name="Shape 12"/>
          <p:cNvSpPr/>
          <p:nvPr/>
        </p:nvSpPr>
        <p:spPr>
          <a:xfrm>
            <a:off x="2831544" y="2057400"/>
            <a:ext cx="2084784" cy="45720"/>
          </a:xfrm>
          <a:prstGeom prst="rect">
            <a:avLst/>
          </a:prstGeom>
          <a:solidFill>
            <a:srgbClr val="FFE600"/>
          </a:solidFill>
          <a:ln/>
        </p:spPr>
        <p:txBody>
          <a:bodyPr/>
          <a:lstStyle/>
          <a:p>
            <a:endParaRPr lang="es-ES"/>
          </a:p>
        </p:txBody>
      </p:sp>
      <p:sp>
        <p:nvSpPr>
          <p:cNvPr id="16" name="Text 13"/>
          <p:cNvSpPr/>
          <p:nvPr/>
        </p:nvSpPr>
        <p:spPr>
          <a:xfrm>
            <a:off x="4541758" y="2226564"/>
            <a:ext cx="389811" cy="480060"/>
          </a:xfrm>
          <a:prstGeom prst="rect">
            <a:avLst/>
          </a:prstGeom>
          <a:noFill/>
          <a:ln/>
        </p:spPr>
        <p:txBody>
          <a:bodyPr wrap="none" lIns="0" tIns="0" rIns="0" bIns="0" rtlCol="0" anchor="t"/>
          <a:lstStyle/>
          <a:p>
            <a:pPr marL="0" indent="0" algn="l">
              <a:lnSpc>
                <a:spcPts val="3360"/>
              </a:lnSpc>
              <a:buNone/>
            </a:pPr>
            <a:r>
              <a:rPr lang="en-US" sz="3360" b="1" dirty="0">
                <a:solidFill>
                  <a:srgbClr val="DCDCE2"/>
                </a:solidFill>
                <a:latin typeface="Arial" pitchFamily="34" charset="0"/>
                <a:ea typeface="Arial" pitchFamily="34" charset="-122"/>
                <a:cs typeface="Arial" pitchFamily="34" charset="-120"/>
              </a:rPr>
              <a:t>2</a:t>
            </a:r>
            <a:endParaRPr lang="en-US" sz="3360" dirty="0"/>
          </a:p>
        </p:txBody>
      </p:sp>
      <p:sp>
        <p:nvSpPr>
          <p:cNvPr id="17" name="Shape 14"/>
          <p:cNvSpPr/>
          <p:nvPr/>
        </p:nvSpPr>
        <p:spPr>
          <a:xfrm>
            <a:off x="2999184" y="2301240"/>
            <a:ext cx="411480" cy="411480"/>
          </a:xfrm>
          <a:prstGeom prst="ellipse">
            <a:avLst/>
          </a:prstGeom>
          <a:solidFill>
            <a:srgbClr val="FFE600"/>
          </a:solidFill>
          <a:ln/>
        </p:spPr>
        <p:txBody>
          <a:bodyPr/>
          <a:lstStyle/>
          <a:p>
            <a:endParaRPr lang="es-ES"/>
          </a:p>
        </p:txBody>
      </p:sp>
      <p:pic>
        <p:nvPicPr>
          <p:cNvPr id="18" name="Image 1" descr="img/svg17.png"/>
          <p:cNvPicPr>
            <a:picLocks noChangeAspect="1"/>
          </p:cNvPicPr>
          <p:nvPr/>
        </p:nvPicPr>
        <p:blipFill>
          <a:blip r:embed="rId4"/>
          <a:stretch>
            <a:fillRect/>
          </a:stretch>
        </p:blipFill>
        <p:spPr>
          <a:xfrm>
            <a:off x="3090624" y="2392680"/>
            <a:ext cx="228600" cy="228600"/>
          </a:xfrm>
          <a:prstGeom prst="rect">
            <a:avLst/>
          </a:prstGeom>
        </p:spPr>
      </p:pic>
      <p:sp>
        <p:nvSpPr>
          <p:cNvPr id="19" name="Text 15"/>
          <p:cNvSpPr/>
          <p:nvPr/>
        </p:nvSpPr>
        <p:spPr>
          <a:xfrm>
            <a:off x="2999184" y="2880360"/>
            <a:ext cx="1846802" cy="205740"/>
          </a:xfrm>
          <a:prstGeom prst="rect">
            <a:avLst/>
          </a:prstGeom>
          <a:noFill/>
          <a:ln/>
        </p:spPr>
        <p:txBody>
          <a:bodyPr wrap="none" lIns="0" tIns="0" rIns="0" bIns="0" rtlCol="0" anchor="t"/>
          <a:lstStyle/>
          <a:p>
            <a:pPr marL="0" indent="0" algn="l">
              <a:lnSpc>
                <a:spcPts val="1656"/>
              </a:lnSpc>
              <a:buNone/>
            </a:pPr>
            <a:r>
              <a:rPr lang="en-US" sz="1440" b="1" dirty="0">
                <a:solidFill>
                  <a:srgbClr val="2E2E38"/>
                </a:solidFill>
                <a:latin typeface="Arial" pitchFamily="34" charset="0"/>
                <a:ea typeface="Arial" pitchFamily="34" charset="-122"/>
                <a:cs typeface="Arial" pitchFamily="34" charset="-120"/>
              </a:rPr>
              <a:t>Activa la demanda</a:t>
            </a:r>
            <a:endParaRPr lang="en-US" sz="1440" dirty="0"/>
          </a:p>
        </p:txBody>
      </p:sp>
      <p:sp>
        <p:nvSpPr>
          <p:cNvPr id="20" name="Text 16"/>
          <p:cNvSpPr/>
          <p:nvPr/>
        </p:nvSpPr>
        <p:spPr>
          <a:xfrm>
            <a:off x="2999184" y="3176730"/>
            <a:ext cx="1760220" cy="669131"/>
          </a:xfrm>
          <a:prstGeom prst="rect">
            <a:avLst/>
          </a:prstGeom>
          <a:noFill/>
          <a:ln/>
        </p:spPr>
        <p:txBody>
          <a:bodyPr wrap="square" lIns="0" tIns="0" rIns="0" bIns="0" rtlCol="0" anchor="t"/>
          <a:lstStyle/>
          <a:p>
            <a:pPr marL="0" indent="0" algn="l">
              <a:lnSpc>
                <a:spcPts val="1377"/>
              </a:lnSpc>
              <a:buNone/>
            </a:pPr>
            <a:r>
              <a:rPr lang="en-US" sz="1020" dirty="0">
                <a:solidFill>
                  <a:srgbClr val="3A3A44"/>
                </a:solidFill>
                <a:latin typeface="Arial" pitchFamily="34" charset="0"/>
                <a:ea typeface="Arial" pitchFamily="34" charset="-122"/>
                <a:cs typeface="Arial" pitchFamily="34" charset="-120"/>
              </a:rPr>
              <a:t>Estimula el consumo deportivo y dinamiza hostelería, comercio, transporte y servicios.</a:t>
            </a:r>
            <a:endParaRPr lang="en-US" sz="1020" dirty="0"/>
          </a:p>
        </p:txBody>
      </p:sp>
      <p:sp>
        <p:nvSpPr>
          <p:cNvPr id="21" name="Shape 17"/>
          <p:cNvSpPr/>
          <p:nvPr/>
        </p:nvSpPr>
        <p:spPr>
          <a:xfrm>
            <a:off x="5053489" y="2057400"/>
            <a:ext cx="2084903" cy="2971800"/>
          </a:xfrm>
          <a:prstGeom prst="roundRect">
            <a:avLst>
              <a:gd name="adj" fmla="val 1462"/>
            </a:avLst>
          </a:prstGeom>
          <a:solidFill>
            <a:srgbClr val="F2F2F4"/>
          </a:solidFill>
          <a:ln/>
        </p:spPr>
        <p:txBody>
          <a:bodyPr/>
          <a:lstStyle/>
          <a:p>
            <a:endParaRPr lang="es-ES"/>
          </a:p>
        </p:txBody>
      </p:sp>
      <p:sp>
        <p:nvSpPr>
          <p:cNvPr id="22" name="Shape 18"/>
          <p:cNvSpPr/>
          <p:nvPr/>
        </p:nvSpPr>
        <p:spPr>
          <a:xfrm>
            <a:off x="5053489" y="2057400"/>
            <a:ext cx="2084903" cy="45720"/>
          </a:xfrm>
          <a:prstGeom prst="rect">
            <a:avLst/>
          </a:prstGeom>
          <a:solidFill>
            <a:srgbClr val="FFE600"/>
          </a:solidFill>
          <a:ln/>
        </p:spPr>
        <p:txBody>
          <a:bodyPr/>
          <a:lstStyle/>
          <a:p>
            <a:endParaRPr lang="es-ES"/>
          </a:p>
        </p:txBody>
      </p:sp>
      <p:sp>
        <p:nvSpPr>
          <p:cNvPr id="23" name="Text 19"/>
          <p:cNvSpPr/>
          <p:nvPr/>
        </p:nvSpPr>
        <p:spPr>
          <a:xfrm>
            <a:off x="6763822" y="2226564"/>
            <a:ext cx="389811" cy="480060"/>
          </a:xfrm>
          <a:prstGeom prst="rect">
            <a:avLst/>
          </a:prstGeom>
          <a:noFill/>
          <a:ln/>
        </p:spPr>
        <p:txBody>
          <a:bodyPr wrap="none" lIns="0" tIns="0" rIns="0" bIns="0" rtlCol="0" anchor="t"/>
          <a:lstStyle/>
          <a:p>
            <a:pPr marL="0" indent="0" algn="l">
              <a:lnSpc>
                <a:spcPts val="3360"/>
              </a:lnSpc>
              <a:buNone/>
            </a:pPr>
            <a:r>
              <a:rPr lang="en-US" sz="3360" b="1" dirty="0">
                <a:solidFill>
                  <a:srgbClr val="DCDCE2"/>
                </a:solidFill>
                <a:latin typeface="Arial" pitchFamily="34" charset="0"/>
                <a:ea typeface="Arial" pitchFamily="34" charset="-122"/>
                <a:cs typeface="Arial" pitchFamily="34" charset="-120"/>
              </a:rPr>
              <a:t>3</a:t>
            </a:r>
            <a:endParaRPr lang="en-US" sz="3360" dirty="0"/>
          </a:p>
        </p:txBody>
      </p:sp>
      <p:sp>
        <p:nvSpPr>
          <p:cNvPr id="24" name="Shape 20"/>
          <p:cNvSpPr/>
          <p:nvPr/>
        </p:nvSpPr>
        <p:spPr>
          <a:xfrm>
            <a:off x="5221129" y="2301240"/>
            <a:ext cx="411480" cy="411480"/>
          </a:xfrm>
          <a:prstGeom prst="ellipse">
            <a:avLst/>
          </a:prstGeom>
          <a:solidFill>
            <a:srgbClr val="FFE600"/>
          </a:solidFill>
          <a:ln/>
        </p:spPr>
        <p:txBody>
          <a:bodyPr/>
          <a:lstStyle/>
          <a:p>
            <a:endParaRPr lang="es-ES"/>
          </a:p>
        </p:txBody>
      </p:sp>
      <p:pic>
        <p:nvPicPr>
          <p:cNvPr id="25" name="Image 2" descr="img/svg18.png"/>
          <p:cNvPicPr>
            <a:picLocks noChangeAspect="1"/>
          </p:cNvPicPr>
          <p:nvPr/>
        </p:nvPicPr>
        <p:blipFill>
          <a:blip r:embed="rId5"/>
          <a:stretch>
            <a:fillRect/>
          </a:stretch>
        </p:blipFill>
        <p:spPr>
          <a:xfrm>
            <a:off x="5312569" y="2392680"/>
            <a:ext cx="228600" cy="228600"/>
          </a:xfrm>
          <a:prstGeom prst="rect">
            <a:avLst/>
          </a:prstGeom>
        </p:spPr>
      </p:pic>
      <p:sp>
        <p:nvSpPr>
          <p:cNvPr id="26" name="Text 21"/>
          <p:cNvSpPr/>
          <p:nvPr/>
        </p:nvSpPr>
        <p:spPr>
          <a:xfrm>
            <a:off x="5221129" y="2880360"/>
            <a:ext cx="1760220" cy="626269"/>
          </a:xfrm>
          <a:prstGeom prst="rect">
            <a:avLst/>
          </a:prstGeom>
          <a:noFill/>
          <a:ln/>
        </p:spPr>
        <p:txBody>
          <a:bodyPr wrap="square" lIns="0" tIns="0" rIns="0" bIns="0" rtlCol="0" anchor="t"/>
          <a:lstStyle/>
          <a:p>
            <a:pPr marL="0" indent="0" algn="l">
              <a:lnSpc>
                <a:spcPts val="1656"/>
              </a:lnSpc>
              <a:buNone/>
            </a:pPr>
            <a:r>
              <a:rPr lang="en-US" sz="1440" b="1" dirty="0">
                <a:solidFill>
                  <a:srgbClr val="2E2E38"/>
                </a:solidFill>
                <a:latin typeface="Arial" pitchFamily="34" charset="0"/>
                <a:ea typeface="Arial" pitchFamily="34" charset="-122"/>
                <a:cs typeface="Arial" pitchFamily="34" charset="-120"/>
              </a:rPr>
              <a:t>Genera recaudación adicional</a:t>
            </a:r>
            <a:endParaRPr lang="en-US" sz="1440" dirty="0"/>
          </a:p>
        </p:txBody>
      </p:sp>
      <p:sp>
        <p:nvSpPr>
          <p:cNvPr id="27" name="Text 22"/>
          <p:cNvSpPr/>
          <p:nvPr/>
        </p:nvSpPr>
        <p:spPr>
          <a:xfrm>
            <a:off x="5221129" y="3597259"/>
            <a:ext cx="1760220" cy="494348"/>
          </a:xfrm>
          <a:prstGeom prst="rect">
            <a:avLst/>
          </a:prstGeom>
          <a:noFill/>
          <a:ln/>
        </p:spPr>
        <p:txBody>
          <a:bodyPr wrap="square" lIns="0" tIns="0" rIns="0" bIns="0" rtlCol="0" anchor="t"/>
          <a:lstStyle/>
          <a:p>
            <a:pPr marL="0" indent="0" algn="l">
              <a:lnSpc>
                <a:spcPts val="1377"/>
              </a:lnSpc>
              <a:buNone/>
            </a:pPr>
            <a:r>
              <a:rPr lang="en-US" sz="1020" dirty="0">
                <a:solidFill>
                  <a:srgbClr val="3A3A44"/>
                </a:solidFill>
                <a:latin typeface="Arial" pitchFamily="34" charset="0"/>
                <a:ea typeface="Arial" pitchFamily="34" charset="-122"/>
                <a:cs typeface="Arial" pitchFamily="34" charset="-120"/>
              </a:rPr>
              <a:t>Mayor base imponible, más actividad empresarial y empleo más amplio y estable.</a:t>
            </a:r>
            <a:endParaRPr lang="en-US" sz="1020" dirty="0"/>
          </a:p>
        </p:txBody>
      </p:sp>
      <p:sp>
        <p:nvSpPr>
          <p:cNvPr id="28" name="Shape 23"/>
          <p:cNvSpPr/>
          <p:nvPr/>
        </p:nvSpPr>
        <p:spPr>
          <a:xfrm>
            <a:off x="7275552" y="2057400"/>
            <a:ext cx="2084784" cy="2971800"/>
          </a:xfrm>
          <a:prstGeom prst="roundRect">
            <a:avLst>
              <a:gd name="adj" fmla="val 1462"/>
            </a:avLst>
          </a:prstGeom>
          <a:solidFill>
            <a:srgbClr val="F2F2F4"/>
          </a:solidFill>
          <a:ln/>
        </p:spPr>
        <p:txBody>
          <a:bodyPr/>
          <a:lstStyle/>
          <a:p>
            <a:endParaRPr lang="es-ES"/>
          </a:p>
        </p:txBody>
      </p:sp>
      <p:sp>
        <p:nvSpPr>
          <p:cNvPr id="29" name="Shape 24"/>
          <p:cNvSpPr/>
          <p:nvPr/>
        </p:nvSpPr>
        <p:spPr>
          <a:xfrm>
            <a:off x="7275552" y="2057400"/>
            <a:ext cx="2084784" cy="45720"/>
          </a:xfrm>
          <a:prstGeom prst="rect">
            <a:avLst/>
          </a:prstGeom>
          <a:solidFill>
            <a:srgbClr val="FFE600"/>
          </a:solidFill>
          <a:ln/>
        </p:spPr>
        <p:txBody>
          <a:bodyPr/>
          <a:lstStyle/>
          <a:p>
            <a:endParaRPr lang="es-ES"/>
          </a:p>
        </p:txBody>
      </p:sp>
      <p:sp>
        <p:nvSpPr>
          <p:cNvPr id="30" name="Text 25"/>
          <p:cNvSpPr/>
          <p:nvPr/>
        </p:nvSpPr>
        <p:spPr>
          <a:xfrm>
            <a:off x="8985766" y="2226564"/>
            <a:ext cx="389811" cy="480060"/>
          </a:xfrm>
          <a:prstGeom prst="rect">
            <a:avLst/>
          </a:prstGeom>
          <a:noFill/>
          <a:ln/>
        </p:spPr>
        <p:txBody>
          <a:bodyPr wrap="none" lIns="0" tIns="0" rIns="0" bIns="0" rtlCol="0" anchor="t"/>
          <a:lstStyle/>
          <a:p>
            <a:pPr marL="0" indent="0" algn="l">
              <a:lnSpc>
                <a:spcPts val="3360"/>
              </a:lnSpc>
              <a:buNone/>
            </a:pPr>
            <a:r>
              <a:rPr lang="en-US" sz="3360" b="1" dirty="0">
                <a:solidFill>
                  <a:srgbClr val="DCDCE2"/>
                </a:solidFill>
                <a:latin typeface="Arial" pitchFamily="34" charset="0"/>
                <a:ea typeface="Arial" pitchFamily="34" charset="-122"/>
                <a:cs typeface="Arial" pitchFamily="34" charset="-120"/>
              </a:rPr>
              <a:t>4</a:t>
            </a:r>
            <a:endParaRPr lang="en-US" sz="3360" dirty="0"/>
          </a:p>
        </p:txBody>
      </p:sp>
      <p:sp>
        <p:nvSpPr>
          <p:cNvPr id="31" name="Shape 26"/>
          <p:cNvSpPr/>
          <p:nvPr/>
        </p:nvSpPr>
        <p:spPr>
          <a:xfrm>
            <a:off x="7443192" y="2301240"/>
            <a:ext cx="411480" cy="411480"/>
          </a:xfrm>
          <a:prstGeom prst="ellipse">
            <a:avLst/>
          </a:prstGeom>
          <a:solidFill>
            <a:srgbClr val="FFE600"/>
          </a:solidFill>
          <a:ln/>
        </p:spPr>
        <p:txBody>
          <a:bodyPr/>
          <a:lstStyle/>
          <a:p>
            <a:endParaRPr lang="es-ES"/>
          </a:p>
        </p:txBody>
      </p:sp>
      <p:pic>
        <p:nvPicPr>
          <p:cNvPr id="32" name="Image 3" descr="img/svg19.png"/>
          <p:cNvPicPr>
            <a:picLocks noChangeAspect="1"/>
          </p:cNvPicPr>
          <p:nvPr/>
        </p:nvPicPr>
        <p:blipFill>
          <a:blip r:embed="rId6"/>
          <a:stretch>
            <a:fillRect/>
          </a:stretch>
        </p:blipFill>
        <p:spPr>
          <a:xfrm>
            <a:off x="7534632" y="2392680"/>
            <a:ext cx="228600" cy="228600"/>
          </a:xfrm>
          <a:prstGeom prst="rect">
            <a:avLst/>
          </a:prstGeom>
        </p:spPr>
      </p:pic>
      <p:sp>
        <p:nvSpPr>
          <p:cNvPr id="33" name="Text 27"/>
          <p:cNvSpPr/>
          <p:nvPr/>
        </p:nvSpPr>
        <p:spPr>
          <a:xfrm>
            <a:off x="7443192" y="2880360"/>
            <a:ext cx="1760220" cy="416004"/>
          </a:xfrm>
          <a:prstGeom prst="rect">
            <a:avLst/>
          </a:prstGeom>
          <a:noFill/>
          <a:ln/>
        </p:spPr>
        <p:txBody>
          <a:bodyPr wrap="square" lIns="0" tIns="0" rIns="0" bIns="0" rtlCol="0" anchor="t"/>
          <a:lstStyle/>
          <a:p>
            <a:pPr marL="0" indent="0" algn="l">
              <a:lnSpc>
                <a:spcPts val="1656"/>
              </a:lnSpc>
              <a:buNone/>
            </a:pPr>
            <a:r>
              <a:rPr lang="en-US" sz="1440" b="1" dirty="0">
                <a:solidFill>
                  <a:srgbClr val="2E2E38"/>
                </a:solidFill>
                <a:latin typeface="Arial" pitchFamily="34" charset="0"/>
                <a:ea typeface="Arial" pitchFamily="34" charset="-122"/>
                <a:cs typeface="Arial" pitchFamily="34" charset="-120"/>
              </a:rPr>
              <a:t>Reduce costes sanitarios</a:t>
            </a:r>
            <a:endParaRPr lang="en-US" sz="1440" dirty="0"/>
          </a:p>
        </p:txBody>
      </p:sp>
      <p:sp>
        <p:nvSpPr>
          <p:cNvPr id="34" name="Text 28"/>
          <p:cNvSpPr/>
          <p:nvPr/>
        </p:nvSpPr>
        <p:spPr>
          <a:xfrm>
            <a:off x="7443192" y="3386995"/>
            <a:ext cx="1760220" cy="669131"/>
          </a:xfrm>
          <a:prstGeom prst="rect">
            <a:avLst/>
          </a:prstGeom>
          <a:noFill/>
          <a:ln/>
        </p:spPr>
        <p:txBody>
          <a:bodyPr wrap="square" lIns="0" tIns="0" rIns="0" bIns="0" rtlCol="0" anchor="t"/>
          <a:lstStyle/>
          <a:p>
            <a:pPr marL="0" indent="0" algn="l">
              <a:lnSpc>
                <a:spcPts val="1377"/>
              </a:lnSpc>
              <a:buNone/>
            </a:pPr>
            <a:r>
              <a:rPr lang="en-US" sz="1020" dirty="0">
                <a:solidFill>
                  <a:srgbClr val="3A3A44"/>
                </a:solidFill>
                <a:latin typeface="Arial" pitchFamily="34" charset="0"/>
                <a:ea typeface="Arial" pitchFamily="34" charset="-122"/>
                <a:cs typeface="Arial" pitchFamily="34" charset="-120"/>
              </a:rPr>
              <a:t>Incentiva la actividad física regular y disminuye las patologías asociadas al sedentarismo.</a:t>
            </a:r>
            <a:endParaRPr lang="en-US" sz="1020" dirty="0"/>
          </a:p>
        </p:txBody>
      </p:sp>
      <p:sp>
        <p:nvSpPr>
          <p:cNvPr id="35" name="Shape 29"/>
          <p:cNvSpPr/>
          <p:nvPr/>
        </p:nvSpPr>
        <p:spPr>
          <a:xfrm>
            <a:off x="9497497" y="2057400"/>
            <a:ext cx="2084903" cy="2971800"/>
          </a:xfrm>
          <a:prstGeom prst="roundRect">
            <a:avLst>
              <a:gd name="adj" fmla="val 1462"/>
            </a:avLst>
          </a:prstGeom>
          <a:solidFill>
            <a:srgbClr val="2E2E38"/>
          </a:solidFill>
          <a:ln/>
        </p:spPr>
        <p:txBody>
          <a:bodyPr/>
          <a:lstStyle/>
          <a:p>
            <a:endParaRPr lang="es-ES"/>
          </a:p>
        </p:txBody>
      </p:sp>
      <p:sp>
        <p:nvSpPr>
          <p:cNvPr id="36" name="Shape 30"/>
          <p:cNvSpPr/>
          <p:nvPr/>
        </p:nvSpPr>
        <p:spPr>
          <a:xfrm>
            <a:off x="9497497" y="2057400"/>
            <a:ext cx="2084903" cy="45720"/>
          </a:xfrm>
          <a:prstGeom prst="rect">
            <a:avLst/>
          </a:prstGeom>
          <a:solidFill>
            <a:srgbClr val="FFE600"/>
          </a:solidFill>
          <a:ln/>
        </p:spPr>
        <p:txBody>
          <a:bodyPr/>
          <a:lstStyle/>
          <a:p>
            <a:endParaRPr lang="es-ES"/>
          </a:p>
        </p:txBody>
      </p:sp>
      <p:sp>
        <p:nvSpPr>
          <p:cNvPr id="37" name="Text 31"/>
          <p:cNvSpPr/>
          <p:nvPr/>
        </p:nvSpPr>
        <p:spPr>
          <a:xfrm>
            <a:off x="11207829" y="2226564"/>
            <a:ext cx="389811" cy="480060"/>
          </a:xfrm>
          <a:prstGeom prst="rect">
            <a:avLst/>
          </a:prstGeom>
          <a:noFill/>
          <a:ln/>
        </p:spPr>
        <p:txBody>
          <a:bodyPr wrap="none" lIns="0" tIns="0" rIns="0" bIns="0" rtlCol="0" anchor="t"/>
          <a:lstStyle/>
          <a:p>
            <a:pPr marL="0" indent="0" algn="l">
              <a:lnSpc>
                <a:spcPts val="3360"/>
              </a:lnSpc>
              <a:buNone/>
            </a:pPr>
            <a:r>
              <a:rPr lang="en-US" sz="3360" b="1" dirty="0">
                <a:solidFill>
                  <a:srgbClr val="4A4A56"/>
                </a:solidFill>
                <a:latin typeface="Arial" pitchFamily="34" charset="0"/>
                <a:ea typeface="Arial" pitchFamily="34" charset="-122"/>
                <a:cs typeface="Arial" pitchFamily="34" charset="-120"/>
              </a:rPr>
              <a:t>5</a:t>
            </a:r>
            <a:endParaRPr lang="en-US" sz="3360" dirty="0"/>
          </a:p>
        </p:txBody>
      </p:sp>
      <p:sp>
        <p:nvSpPr>
          <p:cNvPr id="38" name="Shape 32"/>
          <p:cNvSpPr/>
          <p:nvPr/>
        </p:nvSpPr>
        <p:spPr>
          <a:xfrm>
            <a:off x="9665137" y="2301240"/>
            <a:ext cx="411480" cy="411480"/>
          </a:xfrm>
          <a:prstGeom prst="ellipse">
            <a:avLst/>
          </a:prstGeom>
          <a:solidFill>
            <a:srgbClr val="FFE600"/>
          </a:solidFill>
          <a:ln/>
        </p:spPr>
        <p:txBody>
          <a:bodyPr/>
          <a:lstStyle/>
          <a:p>
            <a:endParaRPr lang="es-ES"/>
          </a:p>
        </p:txBody>
      </p:sp>
      <p:pic>
        <p:nvPicPr>
          <p:cNvPr id="39" name="Image 4" descr="img/svg20.png"/>
          <p:cNvPicPr>
            <a:picLocks noChangeAspect="1"/>
          </p:cNvPicPr>
          <p:nvPr/>
        </p:nvPicPr>
        <p:blipFill>
          <a:blip r:embed="rId7"/>
          <a:stretch>
            <a:fillRect/>
          </a:stretch>
        </p:blipFill>
        <p:spPr>
          <a:xfrm>
            <a:off x="9756577" y="2392680"/>
            <a:ext cx="228600" cy="228600"/>
          </a:xfrm>
          <a:prstGeom prst="rect">
            <a:avLst/>
          </a:prstGeom>
        </p:spPr>
      </p:pic>
      <p:sp>
        <p:nvSpPr>
          <p:cNvPr id="40" name="Text 33"/>
          <p:cNvSpPr/>
          <p:nvPr/>
        </p:nvSpPr>
        <p:spPr>
          <a:xfrm>
            <a:off x="9665137" y="2880360"/>
            <a:ext cx="1760220" cy="626269"/>
          </a:xfrm>
          <a:prstGeom prst="rect">
            <a:avLst/>
          </a:prstGeom>
          <a:noFill/>
          <a:ln/>
        </p:spPr>
        <p:txBody>
          <a:bodyPr wrap="square" lIns="0" tIns="0" rIns="0" bIns="0" rtlCol="0" anchor="t"/>
          <a:lstStyle/>
          <a:p>
            <a:pPr marL="0" indent="0" algn="l">
              <a:lnSpc>
                <a:spcPts val="1656"/>
              </a:lnSpc>
              <a:buNone/>
            </a:pPr>
            <a:r>
              <a:rPr lang="en-US" sz="1440" b="1" dirty="0">
                <a:solidFill>
                  <a:srgbClr val="FFFFFF"/>
                </a:solidFill>
                <a:latin typeface="Arial" pitchFamily="34" charset="0"/>
                <a:ea typeface="Arial" pitchFamily="34" charset="-122"/>
                <a:cs typeface="Arial" pitchFamily="34" charset="-120"/>
              </a:rPr>
              <a:t>Alinea la fiscalidad con las políticas públicas</a:t>
            </a:r>
            <a:endParaRPr lang="en-US" sz="1440" dirty="0"/>
          </a:p>
        </p:txBody>
      </p:sp>
      <p:sp>
        <p:nvSpPr>
          <p:cNvPr id="41" name="Text 34"/>
          <p:cNvSpPr/>
          <p:nvPr/>
        </p:nvSpPr>
        <p:spPr>
          <a:xfrm>
            <a:off x="9665137" y="3597259"/>
            <a:ext cx="1760220" cy="494348"/>
          </a:xfrm>
          <a:prstGeom prst="rect">
            <a:avLst/>
          </a:prstGeom>
          <a:noFill/>
          <a:ln/>
        </p:spPr>
        <p:txBody>
          <a:bodyPr wrap="square" lIns="0" tIns="0" rIns="0" bIns="0" rtlCol="0" anchor="t"/>
          <a:lstStyle/>
          <a:p>
            <a:pPr marL="0" indent="0" algn="l">
              <a:lnSpc>
                <a:spcPts val="1377"/>
              </a:lnSpc>
              <a:buNone/>
            </a:pPr>
            <a:r>
              <a:rPr lang="en-US" sz="1020" dirty="0">
                <a:solidFill>
                  <a:srgbClr val="D5D5DC"/>
                </a:solidFill>
                <a:latin typeface="Arial" pitchFamily="34" charset="0"/>
                <a:ea typeface="Arial" pitchFamily="34" charset="-122"/>
                <a:cs typeface="Arial" pitchFamily="34" charset="-120"/>
              </a:rPr>
              <a:t>Refuerza el reconocimiento del deporte como actividad esencial.</a:t>
            </a:r>
            <a:endParaRPr lang="en-US" sz="1020" dirty="0"/>
          </a:p>
        </p:txBody>
      </p:sp>
      <p:sp>
        <p:nvSpPr>
          <p:cNvPr id="42" name="Shape 35"/>
          <p:cNvSpPr/>
          <p:nvPr/>
        </p:nvSpPr>
        <p:spPr>
          <a:xfrm>
            <a:off x="609600" y="5393531"/>
            <a:ext cx="10972800" cy="740569"/>
          </a:xfrm>
          <a:prstGeom prst="rect">
            <a:avLst/>
          </a:prstGeom>
          <a:solidFill>
            <a:srgbClr val="FFE600"/>
          </a:solidFill>
          <a:ln/>
        </p:spPr>
        <p:txBody>
          <a:bodyPr/>
          <a:lstStyle/>
          <a:p>
            <a:endParaRPr lang="es-ES"/>
          </a:p>
        </p:txBody>
      </p:sp>
      <p:sp>
        <p:nvSpPr>
          <p:cNvPr id="43" name="Text 36"/>
          <p:cNvSpPr/>
          <p:nvPr/>
        </p:nvSpPr>
        <p:spPr>
          <a:xfrm>
            <a:off x="838200" y="5613321"/>
            <a:ext cx="274320" cy="586740"/>
          </a:xfrm>
          <a:prstGeom prst="rect">
            <a:avLst/>
          </a:prstGeom>
          <a:noFill/>
          <a:ln/>
        </p:spPr>
        <p:txBody>
          <a:bodyPr wrap="square" lIns="0" tIns="0" rIns="0" bIns="0" rtlCol="0" anchor="t"/>
          <a:lstStyle/>
          <a:p>
            <a:pPr marL="0" indent="0" algn="l">
              <a:lnSpc>
                <a:spcPts val="2520"/>
              </a:lnSpc>
              <a:buNone/>
            </a:pPr>
            <a:r>
              <a:rPr lang="en-US" sz="4200" b="1" dirty="0">
                <a:solidFill>
                  <a:srgbClr val="2E2E38"/>
                </a:solidFill>
                <a:latin typeface="Arial" pitchFamily="34" charset="0"/>
                <a:ea typeface="Arial" pitchFamily="34" charset="-122"/>
                <a:cs typeface="Arial" pitchFamily="34" charset="-120"/>
              </a:rPr>
              <a:t>“</a:t>
            </a:r>
            <a:endParaRPr lang="en-US" sz="4200" dirty="0"/>
          </a:p>
        </p:txBody>
      </p:sp>
      <p:sp>
        <p:nvSpPr>
          <p:cNvPr id="44" name="Text 37"/>
          <p:cNvSpPr/>
          <p:nvPr/>
        </p:nvSpPr>
        <p:spPr>
          <a:xfrm>
            <a:off x="1257300" y="5540978"/>
            <a:ext cx="10104120" cy="408384"/>
          </a:xfrm>
          <a:prstGeom prst="rect">
            <a:avLst/>
          </a:prstGeom>
          <a:noFill/>
          <a:ln/>
        </p:spPr>
        <p:txBody>
          <a:bodyPr wrap="square" lIns="0" tIns="0" rIns="0" bIns="0" rtlCol="0" anchor="t"/>
          <a:lstStyle/>
          <a:p>
            <a:pPr marL="0" indent="0" algn="l">
              <a:lnSpc>
                <a:spcPts val="1716"/>
              </a:lnSpc>
              <a:buNone/>
            </a:pPr>
            <a:r>
              <a:rPr lang="en-US" sz="1320" b="1" dirty="0">
                <a:solidFill>
                  <a:srgbClr val="2E2E38"/>
                </a:solidFill>
                <a:latin typeface="Arial" pitchFamily="34" charset="0"/>
                <a:ea typeface="Arial" pitchFamily="34" charset="-122"/>
                <a:cs typeface="Arial" pitchFamily="34" charset="-120"/>
              </a:rPr>
              <a:t>No es una medida aislada: es una política económica integral, con efectos en competitividad, salud pública, sostenibilidad presupuestaria y desarrollo territorial.</a:t>
            </a:r>
            <a:endParaRPr lang="en-US" sz="1320" dirty="0"/>
          </a:p>
        </p:txBody>
      </p:sp>
      <p:pic>
        <p:nvPicPr>
          <p:cNvPr id="45" name="Image 5" descr="img/8561d6d5e8.png"/>
          <p:cNvPicPr>
            <a:picLocks noChangeAspect="1"/>
          </p:cNvPicPr>
          <p:nvPr/>
        </p:nvPicPr>
        <p:blipFill>
          <a:blip r:embed="rId8"/>
          <a:stretch>
            <a:fillRect/>
          </a:stretch>
        </p:blipFill>
        <p:spPr>
          <a:xfrm>
            <a:off x="11328321" y="6309360"/>
            <a:ext cx="254079" cy="335280"/>
          </a:xfrm>
          <a:prstGeom prst="rect">
            <a:avLst/>
          </a:prstGeom>
        </p:spPr>
      </p:pic>
      <p:sp>
        <p:nvSpPr>
          <p:cNvPr id="46" name="Text 38"/>
          <p:cNvSpPr/>
          <p:nvPr/>
        </p:nvSpPr>
        <p:spPr>
          <a:xfrm>
            <a:off x="10728722" y="6469380"/>
            <a:ext cx="472678" cy="129540"/>
          </a:xfrm>
          <a:prstGeom prst="rect">
            <a:avLst/>
          </a:prstGeom>
          <a:noFill/>
          <a:ln/>
        </p:spPr>
        <p:txBody>
          <a:bodyPr wrap="none" lIns="0" tIns="0" rIns="0" bIns="0" rtlCol="0" anchor="t"/>
          <a:lstStyle/>
          <a:p>
            <a:pPr marL="0" indent="0" algn="l">
              <a:lnSpc>
                <a:spcPts val="1035"/>
              </a:lnSpc>
              <a:buNone/>
            </a:pPr>
            <a:r>
              <a:rPr lang="en-US" sz="900" b="1" kern="0" spc="45" dirty="0">
                <a:solidFill>
                  <a:srgbClr val="747480"/>
                </a:solidFill>
                <a:latin typeface="Arial" pitchFamily="34" charset="0"/>
                <a:ea typeface="Arial" pitchFamily="34" charset="-122"/>
                <a:cs typeface="Arial" pitchFamily="34" charset="-120"/>
              </a:rPr>
              <a:t>8 / 12</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s-ES"/>
          </a:p>
        </p:txBody>
      </p:sp>
      <p:sp>
        <p:nvSpPr>
          <p:cNvPr id="3" name="Text 1"/>
          <p:cNvSpPr/>
          <p:nvPr/>
        </p:nvSpPr>
        <p:spPr>
          <a:xfrm>
            <a:off x="609600" y="396240"/>
            <a:ext cx="3404152" cy="144780"/>
          </a:xfrm>
          <a:prstGeom prst="rect">
            <a:avLst/>
          </a:prstGeom>
          <a:noFill/>
          <a:ln/>
        </p:spPr>
        <p:txBody>
          <a:bodyPr wrap="none" lIns="0" tIns="0" rIns="0" bIns="0" rtlCol="0" anchor="t"/>
          <a:lstStyle/>
          <a:p>
            <a:pPr marL="0" indent="0" algn="l">
              <a:lnSpc>
                <a:spcPts val="1173"/>
              </a:lnSpc>
              <a:buNone/>
            </a:pPr>
            <a:r>
              <a:rPr lang="en-US" sz="1020" b="1" kern="0" spc="122" dirty="0">
                <a:solidFill>
                  <a:srgbClr val="747480"/>
                </a:solidFill>
                <a:latin typeface="Arial" pitchFamily="34" charset="0"/>
                <a:ea typeface="Arial" pitchFamily="34" charset="-122"/>
                <a:cs typeface="Arial" pitchFamily="34" charset="-120"/>
              </a:rPr>
              <a:t>IMPACTO RECAUDATORIO EN EL GOLF</a:t>
            </a:r>
            <a:endParaRPr lang="en-US" sz="1020" dirty="0"/>
          </a:p>
        </p:txBody>
      </p:sp>
      <p:sp>
        <p:nvSpPr>
          <p:cNvPr id="4" name="Shape 2"/>
          <p:cNvSpPr/>
          <p:nvPr/>
        </p:nvSpPr>
        <p:spPr>
          <a:xfrm>
            <a:off x="6349008" y="856336"/>
            <a:ext cx="4300180" cy="141884"/>
          </a:xfrm>
          <a:prstGeom prst="rect">
            <a:avLst/>
          </a:prstGeom>
          <a:solidFill>
            <a:srgbClr val="FFE600"/>
          </a:solidFill>
          <a:ln/>
        </p:spPr>
        <p:txBody>
          <a:bodyPr/>
          <a:lstStyle/>
          <a:p>
            <a:endParaRPr lang="es-ES"/>
          </a:p>
        </p:txBody>
      </p:sp>
      <p:sp>
        <p:nvSpPr>
          <p:cNvPr id="5" name="Text 3"/>
          <p:cNvSpPr/>
          <p:nvPr/>
        </p:nvSpPr>
        <p:spPr>
          <a:xfrm>
            <a:off x="609600" y="629869"/>
            <a:ext cx="11545526" cy="373380"/>
          </a:xfrm>
          <a:prstGeom prst="rect">
            <a:avLst/>
          </a:prstGeom>
          <a:noFill/>
          <a:ln/>
        </p:spPr>
        <p:txBody>
          <a:bodyPr wrap="none" lIns="0" tIns="0" rIns="0" bIns="0" rtlCol="0" anchor="t"/>
          <a:lstStyle/>
          <a:p>
            <a:pPr marL="0" indent="0" algn="l">
              <a:lnSpc>
                <a:spcPts val="2957"/>
              </a:lnSpc>
              <a:buNone/>
            </a:pPr>
            <a:r>
              <a:rPr lang="en-US" sz="2640" b="1" dirty="0">
                <a:solidFill>
                  <a:srgbClr val="2E2E38"/>
                </a:solidFill>
                <a:latin typeface="Arial" pitchFamily="34" charset="0"/>
                <a:ea typeface="Arial" pitchFamily="34" charset="-122"/>
                <a:cs typeface="Arial" pitchFamily="34" charset="-120"/>
              </a:rPr>
              <a:t>Bajar al 10 % no resta recaudación: saldo estimado de +2,5 M€</a:t>
            </a:r>
            <a:endParaRPr lang="en-US" sz="2640" dirty="0"/>
          </a:p>
        </p:txBody>
      </p:sp>
      <p:sp>
        <p:nvSpPr>
          <p:cNvPr id="6" name="Shape 4"/>
          <p:cNvSpPr/>
          <p:nvPr/>
        </p:nvSpPr>
        <p:spPr>
          <a:xfrm>
            <a:off x="609600" y="1167884"/>
            <a:ext cx="10972800" cy="15240"/>
          </a:xfrm>
          <a:prstGeom prst="rect">
            <a:avLst/>
          </a:prstGeom>
          <a:solidFill>
            <a:srgbClr val="FFE600"/>
          </a:solidFill>
          <a:ln/>
        </p:spPr>
        <p:txBody>
          <a:bodyPr/>
          <a:lstStyle/>
          <a:p>
            <a:endParaRPr lang="es-ES"/>
          </a:p>
        </p:txBody>
      </p:sp>
      <p:sp>
        <p:nvSpPr>
          <p:cNvPr id="7" name="Shape 5"/>
          <p:cNvSpPr/>
          <p:nvPr/>
        </p:nvSpPr>
        <p:spPr>
          <a:xfrm>
            <a:off x="1143000" y="2472690"/>
            <a:ext cx="6812280" cy="0"/>
          </a:xfrm>
          <a:prstGeom prst="line">
            <a:avLst/>
          </a:prstGeom>
          <a:noFill/>
          <a:ln w="7620">
            <a:solidFill>
              <a:srgbClr val="CFCFD6"/>
            </a:solidFill>
            <a:prstDash val="dash"/>
          </a:ln>
        </p:spPr>
        <p:txBody>
          <a:bodyPr/>
          <a:lstStyle/>
          <a:p>
            <a:endParaRPr lang="es-ES"/>
          </a:p>
        </p:txBody>
      </p:sp>
      <p:sp>
        <p:nvSpPr>
          <p:cNvPr id="8" name="Text 6"/>
          <p:cNvSpPr/>
          <p:nvPr/>
        </p:nvSpPr>
        <p:spPr>
          <a:xfrm>
            <a:off x="694134" y="2411730"/>
            <a:ext cx="372666" cy="114300"/>
          </a:xfrm>
          <a:prstGeom prst="rect">
            <a:avLst/>
          </a:prstGeom>
          <a:noFill/>
          <a:ln/>
        </p:spPr>
        <p:txBody>
          <a:bodyPr wrap="none" lIns="0" tIns="0" rIns="0" bIns="0" rtlCol="0" anchor="t"/>
          <a:lstStyle/>
          <a:p>
            <a:pPr marL="0" indent="0" algn="r">
              <a:lnSpc>
                <a:spcPts val="897"/>
              </a:lnSpc>
              <a:buNone/>
            </a:pPr>
            <a:r>
              <a:rPr lang="en-US" sz="780" dirty="0">
                <a:solidFill>
                  <a:srgbClr val="747480"/>
                </a:solidFill>
                <a:latin typeface="Arial" pitchFamily="34" charset="0"/>
                <a:ea typeface="Arial" pitchFamily="34" charset="-122"/>
                <a:cs typeface="Arial" pitchFamily="34" charset="-120"/>
              </a:rPr>
              <a:t>0 M€</a:t>
            </a:r>
            <a:endParaRPr lang="en-US" sz="780" dirty="0"/>
          </a:p>
        </p:txBody>
      </p:sp>
      <p:sp>
        <p:nvSpPr>
          <p:cNvPr id="9" name="Shape 7"/>
          <p:cNvSpPr/>
          <p:nvPr/>
        </p:nvSpPr>
        <p:spPr>
          <a:xfrm>
            <a:off x="1143000" y="3044190"/>
            <a:ext cx="6812280" cy="0"/>
          </a:xfrm>
          <a:prstGeom prst="line">
            <a:avLst/>
          </a:prstGeom>
          <a:noFill/>
          <a:ln w="7620">
            <a:solidFill>
              <a:srgbClr val="CFCFD6"/>
            </a:solidFill>
            <a:prstDash val="dash"/>
          </a:ln>
        </p:spPr>
        <p:txBody>
          <a:bodyPr/>
          <a:lstStyle/>
          <a:p>
            <a:endParaRPr lang="es-ES"/>
          </a:p>
        </p:txBody>
      </p:sp>
      <p:sp>
        <p:nvSpPr>
          <p:cNvPr id="10" name="Text 8"/>
          <p:cNvSpPr/>
          <p:nvPr/>
        </p:nvSpPr>
        <p:spPr>
          <a:xfrm>
            <a:off x="746284" y="2983230"/>
            <a:ext cx="320516" cy="114300"/>
          </a:xfrm>
          <a:prstGeom prst="rect">
            <a:avLst/>
          </a:prstGeom>
          <a:noFill/>
          <a:ln/>
        </p:spPr>
        <p:txBody>
          <a:bodyPr wrap="none" lIns="0" tIns="0" rIns="0" bIns="0" rtlCol="0" anchor="t"/>
          <a:lstStyle/>
          <a:p>
            <a:pPr marL="0" indent="0" algn="r">
              <a:lnSpc>
                <a:spcPts val="897"/>
              </a:lnSpc>
              <a:buNone/>
            </a:pPr>
            <a:r>
              <a:rPr lang="en-US" sz="780" dirty="0">
                <a:solidFill>
                  <a:srgbClr val="747480"/>
                </a:solidFill>
                <a:latin typeface="Arial" pitchFamily="34" charset="0"/>
                <a:ea typeface="Arial" pitchFamily="34" charset="-122"/>
                <a:cs typeface="Arial" pitchFamily="34" charset="-120"/>
              </a:rPr>
              <a:t>−10</a:t>
            </a:r>
            <a:endParaRPr lang="en-US" sz="780" dirty="0"/>
          </a:p>
        </p:txBody>
      </p:sp>
      <p:sp>
        <p:nvSpPr>
          <p:cNvPr id="11" name="Shape 9"/>
          <p:cNvSpPr/>
          <p:nvPr/>
        </p:nvSpPr>
        <p:spPr>
          <a:xfrm>
            <a:off x="1143000" y="3615690"/>
            <a:ext cx="6812280" cy="0"/>
          </a:xfrm>
          <a:prstGeom prst="line">
            <a:avLst/>
          </a:prstGeom>
          <a:noFill/>
          <a:ln w="7620">
            <a:solidFill>
              <a:srgbClr val="CFCFD6"/>
            </a:solidFill>
            <a:prstDash val="dash"/>
          </a:ln>
        </p:spPr>
        <p:txBody>
          <a:bodyPr/>
          <a:lstStyle/>
          <a:p>
            <a:endParaRPr lang="es-ES"/>
          </a:p>
        </p:txBody>
      </p:sp>
      <p:sp>
        <p:nvSpPr>
          <p:cNvPr id="12" name="Text 10"/>
          <p:cNvSpPr/>
          <p:nvPr/>
        </p:nvSpPr>
        <p:spPr>
          <a:xfrm>
            <a:off x="746284" y="3554730"/>
            <a:ext cx="320516" cy="114300"/>
          </a:xfrm>
          <a:prstGeom prst="rect">
            <a:avLst/>
          </a:prstGeom>
          <a:noFill/>
          <a:ln/>
        </p:spPr>
        <p:txBody>
          <a:bodyPr wrap="none" lIns="0" tIns="0" rIns="0" bIns="0" rtlCol="0" anchor="t"/>
          <a:lstStyle/>
          <a:p>
            <a:pPr marL="0" indent="0" algn="r">
              <a:lnSpc>
                <a:spcPts val="897"/>
              </a:lnSpc>
              <a:buNone/>
            </a:pPr>
            <a:r>
              <a:rPr lang="en-US" sz="780" dirty="0">
                <a:solidFill>
                  <a:srgbClr val="747480"/>
                </a:solidFill>
                <a:latin typeface="Arial" pitchFamily="34" charset="0"/>
                <a:ea typeface="Arial" pitchFamily="34" charset="-122"/>
                <a:cs typeface="Arial" pitchFamily="34" charset="-120"/>
              </a:rPr>
              <a:t>−20</a:t>
            </a:r>
            <a:endParaRPr lang="en-US" sz="780" dirty="0"/>
          </a:p>
        </p:txBody>
      </p:sp>
      <p:sp>
        <p:nvSpPr>
          <p:cNvPr id="13" name="Shape 11"/>
          <p:cNvSpPr/>
          <p:nvPr/>
        </p:nvSpPr>
        <p:spPr>
          <a:xfrm>
            <a:off x="1143000" y="4187190"/>
            <a:ext cx="6812280" cy="0"/>
          </a:xfrm>
          <a:prstGeom prst="line">
            <a:avLst/>
          </a:prstGeom>
          <a:noFill/>
          <a:ln w="7620">
            <a:solidFill>
              <a:srgbClr val="CFCFD6"/>
            </a:solidFill>
            <a:prstDash val="dash"/>
          </a:ln>
        </p:spPr>
        <p:txBody>
          <a:bodyPr/>
          <a:lstStyle/>
          <a:p>
            <a:endParaRPr lang="es-ES"/>
          </a:p>
        </p:txBody>
      </p:sp>
      <p:sp>
        <p:nvSpPr>
          <p:cNvPr id="14" name="Text 12"/>
          <p:cNvSpPr/>
          <p:nvPr/>
        </p:nvSpPr>
        <p:spPr>
          <a:xfrm>
            <a:off x="746284" y="4126230"/>
            <a:ext cx="320516" cy="114300"/>
          </a:xfrm>
          <a:prstGeom prst="rect">
            <a:avLst/>
          </a:prstGeom>
          <a:noFill/>
          <a:ln/>
        </p:spPr>
        <p:txBody>
          <a:bodyPr wrap="none" lIns="0" tIns="0" rIns="0" bIns="0" rtlCol="0" anchor="t"/>
          <a:lstStyle/>
          <a:p>
            <a:pPr marL="0" indent="0" algn="r">
              <a:lnSpc>
                <a:spcPts val="897"/>
              </a:lnSpc>
              <a:buNone/>
            </a:pPr>
            <a:r>
              <a:rPr lang="en-US" sz="780" dirty="0">
                <a:solidFill>
                  <a:srgbClr val="747480"/>
                </a:solidFill>
                <a:latin typeface="Arial" pitchFamily="34" charset="0"/>
                <a:ea typeface="Arial" pitchFamily="34" charset="-122"/>
                <a:cs typeface="Arial" pitchFamily="34" charset="-120"/>
              </a:rPr>
              <a:t>−30</a:t>
            </a:r>
            <a:endParaRPr lang="en-US" sz="780" dirty="0"/>
          </a:p>
        </p:txBody>
      </p:sp>
      <p:sp>
        <p:nvSpPr>
          <p:cNvPr id="15" name="Shape 13"/>
          <p:cNvSpPr/>
          <p:nvPr/>
        </p:nvSpPr>
        <p:spPr>
          <a:xfrm>
            <a:off x="1143000" y="2468880"/>
            <a:ext cx="6812280" cy="15240"/>
          </a:xfrm>
          <a:prstGeom prst="rect">
            <a:avLst/>
          </a:prstGeom>
          <a:solidFill>
            <a:srgbClr val="2E2E38"/>
          </a:solidFill>
          <a:ln/>
        </p:spPr>
        <p:txBody>
          <a:bodyPr/>
          <a:lstStyle/>
          <a:p>
            <a:endParaRPr lang="es-ES"/>
          </a:p>
        </p:txBody>
      </p:sp>
      <p:sp>
        <p:nvSpPr>
          <p:cNvPr id="16" name="Shape 14"/>
          <p:cNvSpPr/>
          <p:nvPr/>
        </p:nvSpPr>
        <p:spPr>
          <a:xfrm>
            <a:off x="1371600" y="2468880"/>
            <a:ext cx="1295400" cy="2011680"/>
          </a:xfrm>
          <a:prstGeom prst="rect">
            <a:avLst/>
          </a:prstGeom>
          <a:solidFill>
            <a:srgbClr val="C8102E"/>
          </a:solidFill>
          <a:ln/>
        </p:spPr>
        <p:txBody>
          <a:bodyPr/>
          <a:lstStyle/>
          <a:p>
            <a:endParaRPr lang="es-ES"/>
          </a:p>
        </p:txBody>
      </p:sp>
      <p:sp>
        <p:nvSpPr>
          <p:cNvPr id="17" name="Text 15"/>
          <p:cNvSpPr/>
          <p:nvPr/>
        </p:nvSpPr>
        <p:spPr>
          <a:xfrm>
            <a:off x="1673066" y="4526280"/>
            <a:ext cx="692348" cy="236220"/>
          </a:xfrm>
          <a:prstGeom prst="rect">
            <a:avLst/>
          </a:prstGeom>
          <a:noFill/>
          <a:ln/>
        </p:spPr>
        <p:txBody>
          <a:bodyPr wrap="none" lIns="0" tIns="0" rIns="0" bIns="0" rtlCol="0" anchor="t"/>
          <a:lstStyle/>
          <a:p>
            <a:pPr marL="0" indent="0" algn="ctr">
              <a:lnSpc>
                <a:spcPts val="1932"/>
              </a:lnSpc>
              <a:buNone/>
            </a:pPr>
            <a:r>
              <a:rPr lang="en-US" sz="1680" b="1" dirty="0">
                <a:solidFill>
                  <a:srgbClr val="C8102E"/>
                </a:solidFill>
                <a:latin typeface="Arial" pitchFamily="34" charset="0"/>
                <a:ea typeface="Arial" pitchFamily="34" charset="-122"/>
                <a:cs typeface="Arial" pitchFamily="34" charset="-120"/>
              </a:rPr>
              <a:t>−35,2</a:t>
            </a:r>
            <a:endParaRPr lang="en-US" sz="1680" dirty="0"/>
          </a:p>
        </p:txBody>
      </p:sp>
      <p:sp>
        <p:nvSpPr>
          <p:cNvPr id="18" name="Shape 16"/>
          <p:cNvSpPr/>
          <p:nvPr/>
        </p:nvSpPr>
        <p:spPr>
          <a:xfrm>
            <a:off x="2667000" y="4488180"/>
            <a:ext cx="457200" cy="0"/>
          </a:xfrm>
          <a:prstGeom prst="line">
            <a:avLst/>
          </a:prstGeom>
          <a:noFill/>
          <a:ln w="15240">
            <a:solidFill>
              <a:srgbClr val="8A8A96"/>
            </a:solidFill>
            <a:prstDash val="sysDot"/>
          </a:ln>
        </p:spPr>
        <p:txBody>
          <a:bodyPr/>
          <a:lstStyle/>
          <a:p>
            <a:endParaRPr lang="es-ES"/>
          </a:p>
        </p:txBody>
      </p:sp>
      <p:sp>
        <p:nvSpPr>
          <p:cNvPr id="19" name="Text 17"/>
          <p:cNvSpPr/>
          <p:nvPr/>
        </p:nvSpPr>
        <p:spPr>
          <a:xfrm>
            <a:off x="1561981" y="4954905"/>
            <a:ext cx="914638" cy="129540"/>
          </a:xfrm>
          <a:prstGeom prst="rect">
            <a:avLst/>
          </a:prstGeom>
          <a:noFill/>
          <a:ln/>
        </p:spPr>
        <p:txBody>
          <a:bodyPr wrap="none" lIns="0" tIns="0" rIns="0" bIns="0" rtlCol="0" anchor="t"/>
          <a:lstStyle/>
          <a:p>
            <a:pPr marL="0" indent="0" algn="ctr">
              <a:lnSpc>
                <a:spcPts val="1125"/>
              </a:lnSpc>
              <a:buNone/>
            </a:pPr>
            <a:r>
              <a:rPr lang="en-US" sz="900" b="1" dirty="0">
                <a:solidFill>
                  <a:srgbClr val="2E2E38"/>
                </a:solidFill>
                <a:latin typeface="Arial" pitchFamily="34" charset="0"/>
                <a:ea typeface="Arial" pitchFamily="34" charset="-122"/>
                <a:cs typeface="Arial" pitchFamily="34" charset="-120"/>
              </a:rPr>
              <a:t>Efecto directo</a:t>
            </a:r>
            <a:endParaRPr lang="en-US" sz="900" dirty="0"/>
          </a:p>
        </p:txBody>
      </p:sp>
      <p:sp>
        <p:nvSpPr>
          <p:cNvPr id="20" name="Text 18"/>
          <p:cNvSpPr/>
          <p:nvPr/>
        </p:nvSpPr>
        <p:spPr>
          <a:xfrm>
            <a:off x="1203960" y="5128641"/>
            <a:ext cx="1638300" cy="255270"/>
          </a:xfrm>
          <a:prstGeom prst="rect">
            <a:avLst/>
          </a:prstGeom>
          <a:noFill/>
          <a:ln/>
        </p:spPr>
        <p:txBody>
          <a:bodyPr wrap="square" lIns="0" tIns="0" rIns="0" bIns="0" rtlCol="0" anchor="t"/>
          <a:lstStyle/>
          <a:p>
            <a:pPr marL="0" indent="0" algn="ctr">
              <a:lnSpc>
                <a:spcPts val="1050"/>
              </a:lnSpc>
              <a:buNone/>
            </a:pPr>
            <a:r>
              <a:rPr lang="en-US" sz="840" dirty="0">
                <a:solidFill>
                  <a:srgbClr val="55555F"/>
                </a:solidFill>
                <a:latin typeface="Arial" pitchFamily="34" charset="0"/>
                <a:ea typeface="Arial" pitchFamily="34" charset="-122"/>
                <a:cs typeface="Arial" pitchFamily="34" charset="-120"/>
              </a:rPr>
              <a:t>Menor IVA en los campos con la demanda actual</a:t>
            </a:r>
            <a:endParaRPr lang="en-US" sz="840" dirty="0"/>
          </a:p>
        </p:txBody>
      </p:sp>
      <p:sp>
        <p:nvSpPr>
          <p:cNvPr id="21" name="Shape 19"/>
          <p:cNvSpPr/>
          <p:nvPr/>
        </p:nvSpPr>
        <p:spPr>
          <a:xfrm>
            <a:off x="3124200" y="4297680"/>
            <a:ext cx="1295400" cy="182880"/>
          </a:xfrm>
          <a:prstGeom prst="rect">
            <a:avLst/>
          </a:prstGeom>
          <a:solidFill>
            <a:srgbClr val="168736"/>
          </a:solidFill>
          <a:ln/>
        </p:spPr>
        <p:txBody>
          <a:bodyPr/>
          <a:lstStyle/>
          <a:p>
            <a:endParaRPr lang="es-ES"/>
          </a:p>
        </p:txBody>
      </p:sp>
      <p:sp>
        <p:nvSpPr>
          <p:cNvPr id="22" name="Text 20"/>
          <p:cNvSpPr/>
          <p:nvPr/>
        </p:nvSpPr>
        <p:spPr>
          <a:xfrm>
            <a:off x="3485078" y="3992880"/>
            <a:ext cx="573643" cy="236220"/>
          </a:xfrm>
          <a:prstGeom prst="rect">
            <a:avLst/>
          </a:prstGeom>
          <a:noFill/>
          <a:ln/>
        </p:spPr>
        <p:txBody>
          <a:bodyPr wrap="none" lIns="0" tIns="0" rIns="0" bIns="0" rtlCol="0" anchor="t"/>
          <a:lstStyle/>
          <a:p>
            <a:pPr marL="0" indent="0" algn="ctr">
              <a:lnSpc>
                <a:spcPts val="1932"/>
              </a:lnSpc>
              <a:buNone/>
            </a:pPr>
            <a:r>
              <a:rPr lang="en-US" sz="1680" b="1" dirty="0">
                <a:solidFill>
                  <a:srgbClr val="2E2E38"/>
                </a:solidFill>
                <a:latin typeface="Arial" pitchFamily="34" charset="0"/>
                <a:ea typeface="Arial" pitchFamily="34" charset="-122"/>
                <a:cs typeface="Arial" pitchFamily="34" charset="-120"/>
              </a:rPr>
              <a:t>+3,2</a:t>
            </a:r>
            <a:endParaRPr lang="en-US" sz="1680" dirty="0"/>
          </a:p>
        </p:txBody>
      </p:sp>
      <p:sp>
        <p:nvSpPr>
          <p:cNvPr id="23" name="Shape 21"/>
          <p:cNvSpPr/>
          <p:nvPr/>
        </p:nvSpPr>
        <p:spPr>
          <a:xfrm>
            <a:off x="4419600" y="4305300"/>
            <a:ext cx="457200" cy="0"/>
          </a:xfrm>
          <a:prstGeom prst="line">
            <a:avLst/>
          </a:prstGeom>
          <a:noFill/>
          <a:ln w="15240">
            <a:solidFill>
              <a:srgbClr val="8A8A96"/>
            </a:solidFill>
            <a:prstDash val="sysDot"/>
          </a:ln>
        </p:spPr>
        <p:txBody>
          <a:bodyPr/>
          <a:lstStyle/>
          <a:p>
            <a:endParaRPr lang="es-ES"/>
          </a:p>
        </p:txBody>
      </p:sp>
      <p:sp>
        <p:nvSpPr>
          <p:cNvPr id="24" name="Text 22"/>
          <p:cNvSpPr/>
          <p:nvPr/>
        </p:nvSpPr>
        <p:spPr>
          <a:xfrm>
            <a:off x="2956560" y="4954905"/>
            <a:ext cx="1638300" cy="272415"/>
          </a:xfrm>
          <a:prstGeom prst="rect">
            <a:avLst/>
          </a:prstGeom>
          <a:noFill/>
          <a:ln/>
        </p:spPr>
        <p:txBody>
          <a:bodyPr wrap="square" lIns="0" tIns="0" rIns="0" bIns="0" rtlCol="0" anchor="t"/>
          <a:lstStyle/>
          <a:p>
            <a:pPr marL="0" indent="0" algn="ctr">
              <a:lnSpc>
                <a:spcPts val="1125"/>
              </a:lnSpc>
              <a:buNone/>
            </a:pPr>
            <a:r>
              <a:rPr lang="en-US" sz="900" b="1" dirty="0">
                <a:solidFill>
                  <a:srgbClr val="2E2E38"/>
                </a:solidFill>
                <a:latin typeface="Arial" pitchFamily="34" charset="0"/>
                <a:ea typeface="Arial" pitchFamily="34" charset="-122"/>
                <a:cs typeface="Arial" pitchFamily="34" charset="-120"/>
              </a:rPr>
              <a:t>Nueva demanda en los campos</a:t>
            </a:r>
            <a:endParaRPr lang="en-US" sz="900" dirty="0"/>
          </a:p>
        </p:txBody>
      </p:sp>
      <p:sp>
        <p:nvSpPr>
          <p:cNvPr id="25" name="Text 23"/>
          <p:cNvSpPr/>
          <p:nvPr/>
        </p:nvSpPr>
        <p:spPr>
          <a:xfrm>
            <a:off x="2956560" y="5271516"/>
            <a:ext cx="1638300" cy="388620"/>
          </a:xfrm>
          <a:prstGeom prst="rect">
            <a:avLst/>
          </a:prstGeom>
          <a:noFill/>
          <a:ln/>
        </p:spPr>
        <p:txBody>
          <a:bodyPr wrap="square" lIns="0" tIns="0" rIns="0" bIns="0" rtlCol="0" anchor="t"/>
          <a:lstStyle/>
          <a:p>
            <a:pPr marL="0" indent="0" algn="ctr">
              <a:lnSpc>
                <a:spcPts val="1050"/>
              </a:lnSpc>
              <a:buNone/>
            </a:pPr>
            <a:r>
              <a:rPr lang="en-US" sz="840" dirty="0">
                <a:solidFill>
                  <a:srgbClr val="55555F"/>
                </a:solidFill>
                <a:latin typeface="Arial" pitchFamily="34" charset="0"/>
                <a:ea typeface="Arial" pitchFamily="34" charset="-122"/>
                <a:cs typeface="Arial" pitchFamily="34" charset="-120"/>
              </a:rPr>
              <a:t>IVA adicional en los campos de golf por la nueva demanda captada</a:t>
            </a:r>
            <a:endParaRPr lang="en-US" sz="840" dirty="0"/>
          </a:p>
        </p:txBody>
      </p:sp>
      <p:sp>
        <p:nvSpPr>
          <p:cNvPr id="26" name="Shape 24"/>
          <p:cNvSpPr/>
          <p:nvPr/>
        </p:nvSpPr>
        <p:spPr>
          <a:xfrm>
            <a:off x="4876800" y="2326005"/>
            <a:ext cx="1295400" cy="1971675"/>
          </a:xfrm>
          <a:prstGeom prst="rect">
            <a:avLst/>
          </a:prstGeom>
          <a:solidFill>
            <a:srgbClr val="168736"/>
          </a:solidFill>
          <a:ln/>
        </p:spPr>
        <p:txBody>
          <a:bodyPr/>
          <a:lstStyle/>
          <a:p>
            <a:endParaRPr lang="es-ES"/>
          </a:p>
        </p:txBody>
      </p:sp>
      <p:sp>
        <p:nvSpPr>
          <p:cNvPr id="27" name="Text 25"/>
          <p:cNvSpPr/>
          <p:nvPr/>
        </p:nvSpPr>
        <p:spPr>
          <a:xfrm>
            <a:off x="5178266" y="2021205"/>
            <a:ext cx="692348" cy="236220"/>
          </a:xfrm>
          <a:prstGeom prst="rect">
            <a:avLst/>
          </a:prstGeom>
          <a:noFill/>
          <a:ln/>
        </p:spPr>
        <p:txBody>
          <a:bodyPr wrap="none" lIns="0" tIns="0" rIns="0" bIns="0" rtlCol="0" anchor="t"/>
          <a:lstStyle/>
          <a:p>
            <a:pPr marL="0" indent="0" algn="ctr">
              <a:lnSpc>
                <a:spcPts val="1932"/>
              </a:lnSpc>
              <a:buNone/>
            </a:pPr>
            <a:r>
              <a:rPr lang="en-US" sz="1680" b="1" dirty="0">
                <a:solidFill>
                  <a:srgbClr val="2E2E38"/>
                </a:solidFill>
                <a:latin typeface="Arial" pitchFamily="34" charset="0"/>
                <a:ea typeface="Arial" pitchFamily="34" charset="-122"/>
                <a:cs typeface="Arial" pitchFamily="34" charset="-120"/>
              </a:rPr>
              <a:t>+34,5</a:t>
            </a:r>
            <a:endParaRPr lang="en-US" sz="1680" dirty="0"/>
          </a:p>
        </p:txBody>
      </p:sp>
      <p:sp>
        <p:nvSpPr>
          <p:cNvPr id="28" name="Shape 26"/>
          <p:cNvSpPr/>
          <p:nvPr/>
        </p:nvSpPr>
        <p:spPr>
          <a:xfrm>
            <a:off x="6172200" y="2333625"/>
            <a:ext cx="457200" cy="0"/>
          </a:xfrm>
          <a:prstGeom prst="line">
            <a:avLst/>
          </a:prstGeom>
          <a:noFill/>
          <a:ln w="15240">
            <a:solidFill>
              <a:srgbClr val="8A8A96"/>
            </a:solidFill>
            <a:prstDash val="sysDot"/>
          </a:ln>
        </p:spPr>
        <p:txBody>
          <a:bodyPr/>
          <a:lstStyle/>
          <a:p>
            <a:endParaRPr lang="es-ES"/>
          </a:p>
        </p:txBody>
      </p:sp>
      <p:sp>
        <p:nvSpPr>
          <p:cNvPr id="29" name="Text 27"/>
          <p:cNvSpPr/>
          <p:nvPr/>
        </p:nvSpPr>
        <p:spPr>
          <a:xfrm>
            <a:off x="4772251" y="4954905"/>
            <a:ext cx="1504498" cy="129540"/>
          </a:xfrm>
          <a:prstGeom prst="rect">
            <a:avLst/>
          </a:prstGeom>
          <a:noFill/>
          <a:ln/>
        </p:spPr>
        <p:txBody>
          <a:bodyPr wrap="none" lIns="0" tIns="0" rIns="0" bIns="0" rtlCol="0" anchor="t"/>
          <a:lstStyle/>
          <a:p>
            <a:pPr marL="0" indent="0" algn="ctr">
              <a:lnSpc>
                <a:spcPts val="1125"/>
              </a:lnSpc>
              <a:buNone/>
            </a:pPr>
            <a:r>
              <a:rPr lang="en-US" sz="900" b="1" dirty="0">
                <a:solidFill>
                  <a:srgbClr val="2E2E38"/>
                </a:solidFill>
                <a:latin typeface="Arial" pitchFamily="34" charset="0"/>
                <a:ea typeface="Arial" pitchFamily="34" charset="-122"/>
                <a:cs typeface="Arial" pitchFamily="34" charset="-120"/>
              </a:rPr>
              <a:t>Gasto del turista de golf</a:t>
            </a:r>
            <a:endParaRPr lang="en-US" sz="900" dirty="0"/>
          </a:p>
        </p:txBody>
      </p:sp>
      <p:sp>
        <p:nvSpPr>
          <p:cNvPr id="30" name="Text 28"/>
          <p:cNvSpPr/>
          <p:nvPr/>
        </p:nvSpPr>
        <p:spPr>
          <a:xfrm>
            <a:off x="4709160" y="5128641"/>
            <a:ext cx="1638300" cy="388620"/>
          </a:xfrm>
          <a:prstGeom prst="rect">
            <a:avLst/>
          </a:prstGeom>
          <a:noFill/>
          <a:ln/>
        </p:spPr>
        <p:txBody>
          <a:bodyPr wrap="square" lIns="0" tIns="0" rIns="0" bIns="0" rtlCol="0" anchor="t"/>
          <a:lstStyle/>
          <a:p>
            <a:pPr marL="0" indent="0" algn="ctr">
              <a:lnSpc>
                <a:spcPts val="1050"/>
              </a:lnSpc>
              <a:buNone/>
            </a:pPr>
            <a:r>
              <a:rPr lang="en-US" sz="840" dirty="0">
                <a:solidFill>
                  <a:srgbClr val="55555F"/>
                </a:solidFill>
                <a:latin typeface="Arial" pitchFamily="34" charset="0"/>
                <a:ea typeface="Arial" pitchFamily="34" charset="-122"/>
                <a:cs typeface="Arial" pitchFamily="34" charset="-120"/>
              </a:rPr>
              <a:t>IVA adicional por el resto de su gasto (alojamiento, restauración, comercio, etc.)</a:t>
            </a:r>
            <a:endParaRPr lang="en-US" sz="840" dirty="0"/>
          </a:p>
        </p:txBody>
      </p:sp>
      <p:sp>
        <p:nvSpPr>
          <p:cNvPr id="31" name="Shape 29"/>
          <p:cNvSpPr/>
          <p:nvPr/>
        </p:nvSpPr>
        <p:spPr>
          <a:xfrm>
            <a:off x="6629400" y="2326005"/>
            <a:ext cx="1295400" cy="142875"/>
          </a:xfrm>
          <a:prstGeom prst="rect">
            <a:avLst/>
          </a:prstGeom>
          <a:solidFill>
            <a:srgbClr val="FFE600"/>
          </a:solidFill>
          <a:ln/>
        </p:spPr>
        <p:txBody>
          <a:bodyPr/>
          <a:lstStyle/>
          <a:p>
            <a:endParaRPr lang="es-ES"/>
          </a:p>
        </p:txBody>
      </p:sp>
      <p:sp>
        <p:nvSpPr>
          <p:cNvPr id="32" name="Shape 30"/>
          <p:cNvSpPr/>
          <p:nvPr/>
        </p:nvSpPr>
        <p:spPr>
          <a:xfrm>
            <a:off x="6621780" y="2318385"/>
            <a:ext cx="1310640" cy="158115"/>
          </a:xfrm>
          <a:prstGeom prst="rect">
            <a:avLst/>
          </a:prstGeom>
          <a:ln w="15240">
            <a:solidFill>
              <a:srgbClr val="2E2E38"/>
            </a:solidFill>
            <a:prstDash val="solid"/>
          </a:ln>
        </p:spPr>
        <p:txBody>
          <a:bodyPr/>
          <a:lstStyle/>
          <a:p>
            <a:endParaRPr lang="es-ES"/>
          </a:p>
        </p:txBody>
      </p:sp>
      <p:sp>
        <p:nvSpPr>
          <p:cNvPr id="33" name="Text 31"/>
          <p:cNvSpPr/>
          <p:nvPr/>
        </p:nvSpPr>
        <p:spPr>
          <a:xfrm>
            <a:off x="6990278" y="2021205"/>
            <a:ext cx="573643" cy="236220"/>
          </a:xfrm>
          <a:prstGeom prst="rect">
            <a:avLst/>
          </a:prstGeom>
          <a:noFill/>
          <a:ln/>
        </p:spPr>
        <p:txBody>
          <a:bodyPr wrap="none" lIns="0" tIns="0" rIns="0" bIns="0" rtlCol="0" anchor="t"/>
          <a:lstStyle/>
          <a:p>
            <a:pPr marL="0" indent="0" algn="ctr">
              <a:lnSpc>
                <a:spcPts val="1932"/>
              </a:lnSpc>
              <a:buNone/>
            </a:pPr>
            <a:r>
              <a:rPr lang="en-US" sz="1680" b="1" dirty="0">
                <a:solidFill>
                  <a:srgbClr val="2E2E38"/>
                </a:solidFill>
                <a:latin typeface="Arial" pitchFamily="34" charset="0"/>
                <a:ea typeface="Arial" pitchFamily="34" charset="-122"/>
                <a:cs typeface="Arial" pitchFamily="34" charset="-120"/>
              </a:rPr>
              <a:t>+2,5</a:t>
            </a:r>
            <a:endParaRPr lang="en-US" sz="1680" dirty="0"/>
          </a:p>
        </p:txBody>
      </p:sp>
      <p:sp>
        <p:nvSpPr>
          <p:cNvPr id="34" name="Text 32"/>
          <p:cNvSpPr/>
          <p:nvPr/>
        </p:nvSpPr>
        <p:spPr>
          <a:xfrm>
            <a:off x="7045285" y="4954905"/>
            <a:ext cx="463629" cy="129540"/>
          </a:xfrm>
          <a:prstGeom prst="rect">
            <a:avLst/>
          </a:prstGeom>
          <a:noFill/>
          <a:ln/>
        </p:spPr>
        <p:txBody>
          <a:bodyPr wrap="none" lIns="0" tIns="0" rIns="0" bIns="0" rtlCol="0" anchor="t"/>
          <a:lstStyle/>
          <a:p>
            <a:pPr marL="0" indent="0" algn="ctr">
              <a:lnSpc>
                <a:spcPts val="1125"/>
              </a:lnSpc>
              <a:buNone/>
            </a:pPr>
            <a:r>
              <a:rPr lang="en-US" sz="900" b="1" dirty="0">
                <a:solidFill>
                  <a:srgbClr val="2E2E38"/>
                </a:solidFill>
                <a:latin typeface="Arial" pitchFamily="34" charset="0"/>
                <a:ea typeface="Arial" pitchFamily="34" charset="-122"/>
                <a:cs typeface="Arial" pitchFamily="34" charset="-120"/>
              </a:rPr>
              <a:t>Saldo</a:t>
            </a:r>
            <a:endParaRPr lang="en-US" sz="900" dirty="0"/>
          </a:p>
        </p:txBody>
      </p:sp>
      <p:sp>
        <p:nvSpPr>
          <p:cNvPr id="35" name="Text 33"/>
          <p:cNvSpPr/>
          <p:nvPr/>
        </p:nvSpPr>
        <p:spPr>
          <a:xfrm>
            <a:off x="6461760" y="5128641"/>
            <a:ext cx="1638300" cy="255270"/>
          </a:xfrm>
          <a:prstGeom prst="rect">
            <a:avLst/>
          </a:prstGeom>
          <a:noFill/>
          <a:ln/>
        </p:spPr>
        <p:txBody>
          <a:bodyPr wrap="square" lIns="0" tIns="0" rIns="0" bIns="0" rtlCol="0" anchor="t"/>
          <a:lstStyle/>
          <a:p>
            <a:pPr marL="0" indent="0" algn="ctr">
              <a:lnSpc>
                <a:spcPts val="1050"/>
              </a:lnSpc>
              <a:buNone/>
            </a:pPr>
            <a:r>
              <a:rPr lang="en-US" sz="840" dirty="0">
                <a:solidFill>
                  <a:srgbClr val="55555F"/>
                </a:solidFill>
                <a:latin typeface="Arial" pitchFamily="34" charset="0"/>
                <a:ea typeface="Arial" pitchFamily="34" charset="-122"/>
                <a:cs typeface="Arial" pitchFamily="34" charset="-120"/>
              </a:rPr>
              <a:t>Saldo recaudatorio global estimado</a:t>
            </a:r>
            <a:endParaRPr lang="en-US" sz="840" dirty="0"/>
          </a:p>
        </p:txBody>
      </p:sp>
      <p:sp>
        <p:nvSpPr>
          <p:cNvPr id="36" name="Shape 34"/>
          <p:cNvSpPr/>
          <p:nvPr/>
        </p:nvSpPr>
        <p:spPr>
          <a:xfrm>
            <a:off x="8305800" y="1866900"/>
            <a:ext cx="3276600" cy="1807369"/>
          </a:xfrm>
          <a:prstGeom prst="roundRect">
            <a:avLst>
              <a:gd name="adj" fmla="val 1686"/>
            </a:avLst>
          </a:prstGeom>
          <a:solidFill>
            <a:srgbClr val="F2F2F4"/>
          </a:solidFill>
          <a:ln/>
        </p:spPr>
        <p:txBody>
          <a:bodyPr/>
          <a:lstStyle/>
          <a:p>
            <a:endParaRPr lang="es-ES"/>
          </a:p>
        </p:txBody>
      </p:sp>
      <p:sp>
        <p:nvSpPr>
          <p:cNvPr id="37" name="Shape 35"/>
          <p:cNvSpPr/>
          <p:nvPr/>
        </p:nvSpPr>
        <p:spPr>
          <a:xfrm>
            <a:off x="8526780" y="2072640"/>
            <a:ext cx="2016562" cy="182880"/>
          </a:xfrm>
          <a:prstGeom prst="rect">
            <a:avLst/>
          </a:prstGeom>
          <a:ln w="15240">
            <a:solidFill>
              <a:srgbClr val="2E2E38"/>
            </a:solidFill>
            <a:prstDash val="dash"/>
          </a:ln>
        </p:spPr>
        <p:txBody>
          <a:bodyPr/>
          <a:lstStyle/>
          <a:p>
            <a:endParaRPr lang="es-ES"/>
          </a:p>
        </p:txBody>
      </p:sp>
      <p:sp>
        <p:nvSpPr>
          <p:cNvPr id="38" name="Text 36"/>
          <p:cNvSpPr/>
          <p:nvPr/>
        </p:nvSpPr>
        <p:spPr>
          <a:xfrm>
            <a:off x="8595360" y="2103120"/>
            <a:ext cx="2161312" cy="121920"/>
          </a:xfrm>
          <a:prstGeom prst="rect">
            <a:avLst/>
          </a:prstGeom>
          <a:noFill/>
          <a:ln/>
        </p:spPr>
        <p:txBody>
          <a:bodyPr wrap="none" lIns="0" tIns="0" rIns="0" bIns="0" rtlCol="0" anchor="t"/>
          <a:lstStyle/>
          <a:p>
            <a:pPr marL="0" indent="0" algn="l">
              <a:lnSpc>
                <a:spcPts val="966"/>
              </a:lnSpc>
              <a:buNone/>
            </a:pPr>
            <a:r>
              <a:rPr lang="en-US" sz="840" b="1" kern="0" spc="42" dirty="0">
                <a:solidFill>
                  <a:srgbClr val="2E2E38"/>
                </a:solidFill>
                <a:latin typeface="Arial" pitchFamily="34" charset="0"/>
                <a:ea typeface="Arial" pitchFamily="34" charset="-122"/>
                <a:cs typeface="Arial" pitchFamily="34" charset="-120"/>
              </a:rPr>
              <a:t>INCREMENTO ESTIMADO POR EY</a:t>
            </a:r>
            <a:endParaRPr lang="en-US" sz="840" dirty="0"/>
          </a:p>
        </p:txBody>
      </p:sp>
      <p:sp>
        <p:nvSpPr>
          <p:cNvPr id="39" name="Text 37"/>
          <p:cNvSpPr/>
          <p:nvPr/>
        </p:nvSpPr>
        <p:spPr>
          <a:xfrm>
            <a:off x="8519160" y="2377440"/>
            <a:ext cx="1295966" cy="335280"/>
          </a:xfrm>
          <a:prstGeom prst="rect">
            <a:avLst/>
          </a:prstGeom>
          <a:noFill/>
          <a:ln/>
        </p:spPr>
        <p:txBody>
          <a:bodyPr wrap="none" lIns="0" tIns="0" rIns="0" bIns="0" rtlCol="0" anchor="t"/>
          <a:lstStyle/>
          <a:p>
            <a:pPr marL="0" indent="0" algn="l">
              <a:lnSpc>
                <a:spcPts val="2400"/>
              </a:lnSpc>
              <a:buNone/>
            </a:pPr>
            <a:r>
              <a:rPr lang="en-US" sz="2400" b="1" dirty="0">
                <a:solidFill>
                  <a:srgbClr val="2E2E38"/>
                </a:solidFill>
                <a:latin typeface="Arial" pitchFamily="34" charset="0"/>
                <a:ea typeface="Arial" pitchFamily="34" charset="-122"/>
                <a:cs typeface="Arial" pitchFamily="34" charset="-120"/>
              </a:rPr>
              <a:t>+5,03 %</a:t>
            </a:r>
            <a:endParaRPr lang="en-US" sz="2400" dirty="0"/>
          </a:p>
        </p:txBody>
      </p:sp>
      <p:sp>
        <p:nvSpPr>
          <p:cNvPr id="40" name="Text 38"/>
          <p:cNvSpPr/>
          <p:nvPr/>
        </p:nvSpPr>
        <p:spPr>
          <a:xfrm>
            <a:off x="8519160" y="2737104"/>
            <a:ext cx="2857500" cy="707827"/>
          </a:xfrm>
          <a:prstGeom prst="rect">
            <a:avLst/>
          </a:prstGeom>
          <a:noFill/>
          <a:ln/>
        </p:spPr>
        <p:txBody>
          <a:bodyPr wrap="square" lIns="0" tIns="0" rIns="0" bIns="0" rtlCol="0" anchor="t"/>
          <a:lstStyle/>
          <a:p>
            <a:pPr marL="0" indent="0" algn="l">
              <a:lnSpc>
                <a:spcPts val="1458"/>
              </a:lnSpc>
              <a:buNone/>
            </a:pPr>
            <a:r>
              <a:rPr lang="en-US" sz="1080" dirty="0">
                <a:solidFill>
                  <a:srgbClr val="2E2E38"/>
                </a:solidFill>
                <a:latin typeface="Arial" pitchFamily="34" charset="0"/>
                <a:ea typeface="Arial" pitchFamily="34" charset="-122"/>
                <a:cs typeface="Arial" pitchFamily="34" charset="-120"/>
              </a:rPr>
              <a:t>de demanda: </a:t>
            </a:r>
            <a:r>
              <a:rPr lang="en-US" sz="1080" b="1" dirty="0">
                <a:solidFill>
                  <a:srgbClr val="2E2E38"/>
                </a:solidFill>
                <a:latin typeface="Arial" pitchFamily="34" charset="0"/>
                <a:ea typeface="Arial" pitchFamily="34" charset="-122"/>
                <a:cs typeface="Arial" pitchFamily="34" charset="-120"/>
              </a:rPr>
              <a:t>incremento estimado por EY</a:t>
            </a:r>
            <a:r>
              <a:rPr lang="en-US" sz="1080" dirty="0">
                <a:solidFill>
                  <a:srgbClr val="2E2E38"/>
                </a:solidFill>
                <a:latin typeface="Arial" pitchFamily="34" charset="0"/>
                <a:ea typeface="Arial" pitchFamily="34" charset="-122"/>
                <a:cs typeface="Arial" pitchFamily="34" charset="-120"/>
              </a:rPr>
              <a:t>, a partir del crecimiento histórico del turismo internacional de golf en España (4,9 % anual compuesto, 2016-2018).</a:t>
            </a:r>
            <a:endParaRPr lang="en-US" sz="1080" dirty="0"/>
          </a:p>
        </p:txBody>
      </p:sp>
      <p:sp>
        <p:nvSpPr>
          <p:cNvPr id="41" name="Shape 39"/>
          <p:cNvSpPr/>
          <p:nvPr/>
        </p:nvSpPr>
        <p:spPr>
          <a:xfrm>
            <a:off x="8305800" y="3811429"/>
            <a:ext cx="3276600" cy="2322671"/>
          </a:xfrm>
          <a:prstGeom prst="roundRect">
            <a:avLst>
              <a:gd name="adj" fmla="val 1312"/>
            </a:avLst>
          </a:prstGeom>
          <a:solidFill>
            <a:srgbClr val="2E2E38"/>
          </a:solidFill>
          <a:ln/>
        </p:spPr>
        <p:txBody>
          <a:bodyPr/>
          <a:lstStyle/>
          <a:p>
            <a:endParaRPr lang="es-ES"/>
          </a:p>
        </p:txBody>
      </p:sp>
      <p:sp>
        <p:nvSpPr>
          <p:cNvPr id="42" name="Text 40"/>
          <p:cNvSpPr/>
          <p:nvPr/>
        </p:nvSpPr>
        <p:spPr>
          <a:xfrm>
            <a:off x="8519160" y="4449080"/>
            <a:ext cx="2857500" cy="999649"/>
          </a:xfrm>
          <a:prstGeom prst="rect">
            <a:avLst/>
          </a:prstGeom>
          <a:noFill/>
          <a:ln/>
        </p:spPr>
        <p:txBody>
          <a:bodyPr wrap="square" lIns="0" tIns="0" rIns="0" bIns="0" rtlCol="0" anchor="t"/>
          <a:lstStyle/>
          <a:p>
            <a:pPr marL="0" indent="0" algn="l">
              <a:lnSpc>
                <a:spcPts val="1653"/>
              </a:lnSpc>
              <a:buNone/>
            </a:pPr>
            <a:r>
              <a:rPr lang="en-US" sz="1140" dirty="0">
                <a:solidFill>
                  <a:srgbClr val="FFFFFF"/>
                </a:solidFill>
                <a:latin typeface="Arial" pitchFamily="34" charset="0"/>
                <a:ea typeface="Arial" pitchFamily="34" charset="-122"/>
                <a:cs typeface="Arial" pitchFamily="34" charset="-120"/>
              </a:rPr>
              <a:t>Adicionalmente, el mayor nivel de actividad y empleo generaría un aumento adicional de la recaudación de otras figuras tributarias (</a:t>
            </a:r>
            <a:r>
              <a:rPr lang="en-US" sz="1140" b="1" dirty="0">
                <a:solidFill>
                  <a:srgbClr val="FFE600"/>
                </a:solidFill>
                <a:latin typeface="Arial" pitchFamily="34" charset="0"/>
                <a:ea typeface="Arial" pitchFamily="34" charset="-122"/>
                <a:cs typeface="Arial" pitchFamily="34" charset="-120"/>
              </a:rPr>
              <a:t>IRPF</a:t>
            </a:r>
            <a:r>
              <a:rPr lang="en-US" sz="1140" dirty="0">
                <a:solidFill>
                  <a:srgbClr val="FFFFFF"/>
                </a:solidFill>
                <a:latin typeface="Arial" pitchFamily="34" charset="0"/>
                <a:ea typeface="Arial" pitchFamily="34" charset="-122"/>
                <a:cs typeface="Arial" pitchFamily="34" charset="-120"/>
              </a:rPr>
              <a:t>, </a:t>
            </a:r>
            <a:r>
              <a:rPr lang="en-US" sz="1140" b="1" dirty="0">
                <a:solidFill>
                  <a:srgbClr val="FFE600"/>
                </a:solidFill>
                <a:latin typeface="Arial" pitchFamily="34" charset="0"/>
                <a:ea typeface="Arial" pitchFamily="34" charset="-122"/>
                <a:cs typeface="Arial" pitchFamily="34" charset="-120"/>
              </a:rPr>
              <a:t>cotizaciones sociales</a:t>
            </a:r>
            <a:r>
              <a:rPr lang="en-US" sz="1140" dirty="0">
                <a:solidFill>
                  <a:srgbClr val="FFFFFF"/>
                </a:solidFill>
                <a:latin typeface="Arial" pitchFamily="34" charset="0"/>
                <a:ea typeface="Arial" pitchFamily="34" charset="-122"/>
                <a:cs typeface="Arial" pitchFamily="34" charset="-120"/>
              </a:rPr>
              <a:t> e </a:t>
            </a:r>
            <a:r>
              <a:rPr lang="en-US" sz="1140" b="1" dirty="0">
                <a:solidFill>
                  <a:srgbClr val="FFE600"/>
                </a:solidFill>
                <a:latin typeface="Arial" pitchFamily="34" charset="0"/>
                <a:ea typeface="Arial" pitchFamily="34" charset="-122"/>
                <a:cs typeface="Arial" pitchFamily="34" charset="-120"/>
              </a:rPr>
              <a:t>Impuesto sobre Sociedades</a:t>
            </a:r>
            <a:r>
              <a:rPr lang="en-US" sz="1140" dirty="0">
                <a:solidFill>
                  <a:srgbClr val="FFFFFF"/>
                </a:solidFill>
                <a:latin typeface="Arial" pitchFamily="34" charset="0"/>
                <a:ea typeface="Arial" pitchFamily="34" charset="-122"/>
                <a:cs typeface="Arial" pitchFamily="34" charset="-120"/>
              </a:rPr>
              <a:t>).</a:t>
            </a:r>
            <a:endParaRPr lang="en-US" sz="1140" dirty="0"/>
          </a:p>
        </p:txBody>
      </p:sp>
      <p:sp>
        <p:nvSpPr>
          <p:cNvPr id="43" name="Text 41"/>
          <p:cNvSpPr/>
          <p:nvPr/>
        </p:nvSpPr>
        <p:spPr>
          <a:xfrm>
            <a:off x="609600" y="6508647"/>
            <a:ext cx="5244519" cy="114300"/>
          </a:xfrm>
          <a:prstGeom prst="rect">
            <a:avLst/>
          </a:prstGeom>
          <a:noFill/>
          <a:ln/>
        </p:spPr>
        <p:txBody>
          <a:bodyPr wrap="none" lIns="0" tIns="0" rIns="0" bIns="0" rtlCol="0" anchor="t"/>
          <a:lstStyle/>
          <a:p>
            <a:pPr marL="0" indent="0" algn="l">
              <a:lnSpc>
                <a:spcPts val="1053"/>
              </a:lnSpc>
              <a:buNone/>
            </a:pPr>
            <a:r>
              <a:rPr lang="en-US" sz="780" dirty="0">
                <a:solidFill>
                  <a:srgbClr val="747480"/>
                </a:solidFill>
                <a:latin typeface="Arial" pitchFamily="34" charset="0"/>
                <a:ea typeface="Arial" pitchFamily="34" charset="-122"/>
                <a:cs typeface="Arial" pitchFamily="34" charset="-120"/>
              </a:rPr>
              <a:t>Estimación EY. Cifras en millones de euros, redondeadas a un decimal (saldo exacto: +2.533.859,41 €).</a:t>
            </a:r>
            <a:endParaRPr lang="en-US" sz="780" dirty="0"/>
          </a:p>
        </p:txBody>
      </p:sp>
      <p:pic>
        <p:nvPicPr>
          <p:cNvPr id="44" name="Image 0" descr="img/8561d6d5e8.png"/>
          <p:cNvPicPr>
            <a:picLocks noChangeAspect="1"/>
          </p:cNvPicPr>
          <p:nvPr/>
        </p:nvPicPr>
        <p:blipFill>
          <a:blip r:embed="rId3"/>
          <a:stretch>
            <a:fillRect/>
          </a:stretch>
        </p:blipFill>
        <p:spPr>
          <a:xfrm>
            <a:off x="11328321" y="6309360"/>
            <a:ext cx="254079" cy="335280"/>
          </a:xfrm>
          <a:prstGeom prst="rect">
            <a:avLst/>
          </a:prstGeom>
        </p:spPr>
      </p:pic>
      <p:sp>
        <p:nvSpPr>
          <p:cNvPr id="45" name="Text 42"/>
          <p:cNvSpPr/>
          <p:nvPr/>
        </p:nvSpPr>
        <p:spPr>
          <a:xfrm>
            <a:off x="10728722" y="6469380"/>
            <a:ext cx="472678" cy="129540"/>
          </a:xfrm>
          <a:prstGeom prst="rect">
            <a:avLst/>
          </a:prstGeom>
          <a:noFill/>
          <a:ln/>
        </p:spPr>
        <p:txBody>
          <a:bodyPr wrap="none" lIns="0" tIns="0" rIns="0" bIns="0" rtlCol="0" anchor="t"/>
          <a:lstStyle/>
          <a:p>
            <a:pPr marL="0" indent="0" algn="l">
              <a:lnSpc>
                <a:spcPts val="1035"/>
              </a:lnSpc>
              <a:buNone/>
            </a:pPr>
            <a:r>
              <a:rPr lang="en-US" sz="900" b="1" kern="0" spc="45" dirty="0">
                <a:solidFill>
                  <a:srgbClr val="747480"/>
                </a:solidFill>
                <a:latin typeface="Arial" pitchFamily="34" charset="0"/>
                <a:ea typeface="Arial" pitchFamily="34" charset="-122"/>
                <a:cs typeface="Arial" pitchFamily="34" charset="-120"/>
              </a:rPr>
              <a:t>9 / 12</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s-ES"/>
          </a:p>
        </p:txBody>
      </p:sp>
      <p:sp>
        <p:nvSpPr>
          <p:cNvPr id="3" name="Text 1"/>
          <p:cNvSpPr/>
          <p:nvPr/>
        </p:nvSpPr>
        <p:spPr>
          <a:xfrm>
            <a:off x="609600" y="396240"/>
            <a:ext cx="2171581" cy="144780"/>
          </a:xfrm>
          <a:prstGeom prst="rect">
            <a:avLst/>
          </a:prstGeom>
          <a:noFill/>
          <a:ln/>
        </p:spPr>
        <p:txBody>
          <a:bodyPr wrap="none" lIns="0" tIns="0" rIns="0" bIns="0" rtlCol="0" anchor="t"/>
          <a:lstStyle/>
          <a:p>
            <a:pPr marL="0" indent="0" algn="l">
              <a:lnSpc>
                <a:spcPts val="1173"/>
              </a:lnSpc>
              <a:buNone/>
            </a:pPr>
            <a:r>
              <a:rPr lang="en-US" sz="1020" b="1" kern="0" spc="122" dirty="0">
                <a:solidFill>
                  <a:srgbClr val="747480"/>
                </a:solidFill>
                <a:latin typeface="Arial" pitchFamily="34" charset="0"/>
                <a:ea typeface="Arial" pitchFamily="34" charset="-122"/>
                <a:cs typeface="Arial" pitchFamily="34" charset="-120"/>
              </a:rPr>
              <a:t>IMPACTO TRANSVERSAL</a:t>
            </a:r>
            <a:endParaRPr lang="en-US" sz="1020" dirty="0"/>
          </a:p>
        </p:txBody>
      </p:sp>
      <p:sp>
        <p:nvSpPr>
          <p:cNvPr id="4" name="Shape 2"/>
          <p:cNvSpPr/>
          <p:nvPr/>
        </p:nvSpPr>
        <p:spPr>
          <a:xfrm>
            <a:off x="5044559" y="856336"/>
            <a:ext cx="5240774" cy="141884"/>
          </a:xfrm>
          <a:prstGeom prst="rect">
            <a:avLst/>
          </a:prstGeom>
          <a:solidFill>
            <a:srgbClr val="FFE600"/>
          </a:solidFill>
          <a:ln/>
        </p:spPr>
        <p:txBody>
          <a:bodyPr/>
          <a:lstStyle/>
          <a:p>
            <a:endParaRPr lang="es-ES"/>
          </a:p>
        </p:txBody>
      </p:sp>
      <p:sp>
        <p:nvSpPr>
          <p:cNvPr id="5" name="Text 3"/>
          <p:cNvSpPr/>
          <p:nvPr/>
        </p:nvSpPr>
        <p:spPr>
          <a:xfrm>
            <a:off x="609600" y="629869"/>
            <a:ext cx="11127093" cy="373380"/>
          </a:xfrm>
          <a:prstGeom prst="rect">
            <a:avLst/>
          </a:prstGeom>
          <a:noFill/>
          <a:ln/>
        </p:spPr>
        <p:txBody>
          <a:bodyPr wrap="none" lIns="0" tIns="0" rIns="0" bIns="0" rtlCol="0" anchor="t"/>
          <a:lstStyle/>
          <a:p>
            <a:pPr marL="0" indent="0" algn="l">
              <a:lnSpc>
                <a:spcPts val="2957"/>
              </a:lnSpc>
              <a:buNone/>
            </a:pPr>
            <a:r>
              <a:rPr lang="en-US" sz="2640" b="1" dirty="0">
                <a:solidFill>
                  <a:srgbClr val="2E2E38"/>
                </a:solidFill>
                <a:latin typeface="Arial" pitchFamily="34" charset="0"/>
                <a:ea typeface="Arial" pitchFamily="34" charset="-122"/>
                <a:cs typeface="Arial" pitchFamily="34" charset="-120"/>
              </a:rPr>
              <a:t>Más allá de la recaudación: beneficios para toda la sociedad</a:t>
            </a:r>
            <a:endParaRPr lang="en-US" sz="2640" dirty="0"/>
          </a:p>
        </p:txBody>
      </p:sp>
      <p:sp>
        <p:nvSpPr>
          <p:cNvPr id="6" name="Shape 4"/>
          <p:cNvSpPr/>
          <p:nvPr/>
        </p:nvSpPr>
        <p:spPr>
          <a:xfrm>
            <a:off x="609600" y="1167884"/>
            <a:ext cx="10972800" cy="15240"/>
          </a:xfrm>
          <a:prstGeom prst="rect">
            <a:avLst/>
          </a:prstGeom>
          <a:solidFill>
            <a:srgbClr val="FFE600"/>
          </a:solidFill>
          <a:ln/>
        </p:spPr>
        <p:txBody>
          <a:bodyPr/>
          <a:lstStyle/>
          <a:p>
            <a:endParaRPr lang="es-ES"/>
          </a:p>
        </p:txBody>
      </p:sp>
      <p:sp>
        <p:nvSpPr>
          <p:cNvPr id="7" name="Shape 5"/>
          <p:cNvSpPr/>
          <p:nvPr/>
        </p:nvSpPr>
        <p:spPr>
          <a:xfrm>
            <a:off x="609600" y="1866900"/>
            <a:ext cx="2640330" cy="3185160"/>
          </a:xfrm>
          <a:prstGeom prst="roundRect">
            <a:avLst>
              <a:gd name="adj" fmla="val 1154"/>
            </a:avLst>
          </a:prstGeom>
          <a:solidFill>
            <a:srgbClr val="F2F2F4"/>
          </a:solidFill>
          <a:ln/>
        </p:spPr>
        <p:txBody>
          <a:bodyPr/>
          <a:lstStyle/>
          <a:p>
            <a:endParaRPr lang="es-ES"/>
          </a:p>
        </p:txBody>
      </p:sp>
      <p:sp>
        <p:nvSpPr>
          <p:cNvPr id="8" name="Shape 6"/>
          <p:cNvSpPr/>
          <p:nvPr/>
        </p:nvSpPr>
        <p:spPr>
          <a:xfrm>
            <a:off x="777240" y="2034540"/>
            <a:ext cx="411480" cy="411480"/>
          </a:xfrm>
          <a:prstGeom prst="ellipse">
            <a:avLst/>
          </a:prstGeom>
          <a:solidFill>
            <a:srgbClr val="FFE600"/>
          </a:solidFill>
          <a:ln/>
        </p:spPr>
        <p:txBody>
          <a:bodyPr/>
          <a:lstStyle/>
          <a:p>
            <a:endParaRPr lang="es-ES"/>
          </a:p>
        </p:txBody>
      </p:sp>
      <p:pic>
        <p:nvPicPr>
          <p:cNvPr id="9" name="Image 0" descr="img/svg21.png"/>
          <p:cNvPicPr>
            <a:picLocks noChangeAspect="1"/>
          </p:cNvPicPr>
          <p:nvPr/>
        </p:nvPicPr>
        <p:blipFill>
          <a:blip r:embed="rId3"/>
          <a:stretch>
            <a:fillRect/>
          </a:stretch>
        </p:blipFill>
        <p:spPr>
          <a:xfrm>
            <a:off x="868680" y="2125980"/>
            <a:ext cx="228600" cy="228600"/>
          </a:xfrm>
          <a:prstGeom prst="rect">
            <a:avLst/>
          </a:prstGeom>
        </p:spPr>
      </p:pic>
      <p:sp>
        <p:nvSpPr>
          <p:cNvPr id="10" name="Text 7"/>
          <p:cNvSpPr/>
          <p:nvPr/>
        </p:nvSpPr>
        <p:spPr>
          <a:xfrm>
            <a:off x="777240" y="2571560"/>
            <a:ext cx="2055745" cy="175260"/>
          </a:xfrm>
          <a:prstGeom prst="rect">
            <a:avLst/>
          </a:prstGeom>
          <a:noFill/>
          <a:ln/>
        </p:spPr>
        <p:txBody>
          <a:bodyPr wrap="none" lIns="0" tIns="0" rIns="0" bIns="0" rtlCol="0" anchor="t"/>
          <a:lstStyle/>
          <a:p>
            <a:pPr marL="0" indent="0" algn="l">
              <a:lnSpc>
                <a:spcPts val="1512"/>
              </a:lnSpc>
              <a:buNone/>
            </a:pPr>
            <a:r>
              <a:rPr lang="en-US" sz="1260" b="1" dirty="0">
                <a:solidFill>
                  <a:srgbClr val="2E2E38"/>
                </a:solidFill>
                <a:latin typeface="Arial" pitchFamily="34" charset="0"/>
                <a:ea typeface="Arial" pitchFamily="34" charset="-122"/>
                <a:cs typeface="Arial" pitchFamily="34" charset="-120"/>
              </a:rPr>
              <a:t>Salud y bienestar físico</a:t>
            </a:r>
            <a:endParaRPr lang="en-US" sz="1260" dirty="0"/>
          </a:p>
        </p:txBody>
      </p:sp>
      <p:sp>
        <p:nvSpPr>
          <p:cNvPr id="11" name="Shape 8"/>
          <p:cNvSpPr/>
          <p:nvPr/>
        </p:nvSpPr>
        <p:spPr>
          <a:xfrm>
            <a:off x="777240" y="2897029"/>
            <a:ext cx="53340" cy="53340"/>
          </a:xfrm>
          <a:prstGeom prst="rect">
            <a:avLst/>
          </a:prstGeom>
          <a:solidFill>
            <a:srgbClr val="FFE600"/>
          </a:solidFill>
          <a:ln/>
        </p:spPr>
        <p:txBody>
          <a:bodyPr/>
          <a:lstStyle/>
          <a:p>
            <a:endParaRPr lang="es-ES"/>
          </a:p>
        </p:txBody>
      </p:sp>
      <p:sp>
        <p:nvSpPr>
          <p:cNvPr id="12" name="Shape 9"/>
          <p:cNvSpPr/>
          <p:nvPr/>
        </p:nvSpPr>
        <p:spPr>
          <a:xfrm>
            <a:off x="773430" y="2893219"/>
            <a:ext cx="60960" cy="60960"/>
          </a:xfrm>
          <a:prstGeom prst="rect">
            <a:avLst/>
          </a:prstGeom>
          <a:ln w="7620">
            <a:solidFill>
              <a:srgbClr val="2E2E38"/>
            </a:solidFill>
            <a:prstDash val="solid"/>
          </a:ln>
        </p:spPr>
        <p:txBody>
          <a:bodyPr/>
          <a:lstStyle/>
          <a:p>
            <a:endParaRPr lang="es-ES"/>
          </a:p>
        </p:txBody>
      </p:sp>
      <p:sp>
        <p:nvSpPr>
          <p:cNvPr id="13" name="Text 10"/>
          <p:cNvSpPr/>
          <p:nvPr/>
        </p:nvSpPr>
        <p:spPr>
          <a:xfrm>
            <a:off x="899160" y="2839117"/>
            <a:ext cx="2194560" cy="294084"/>
          </a:xfrm>
          <a:prstGeom prst="rect">
            <a:avLst/>
          </a:prstGeom>
          <a:noFill/>
          <a:ln/>
        </p:spPr>
        <p:txBody>
          <a:bodyPr wrap="square" lIns="0" tIns="0" rIns="0" bIns="0" rtlCol="0" anchor="t"/>
          <a:lstStyle/>
          <a:p>
            <a:pPr marL="0" indent="0" algn="l">
              <a:lnSpc>
                <a:spcPts val="1296"/>
              </a:lnSpc>
              <a:buNone/>
            </a:pPr>
            <a:r>
              <a:rPr lang="en-US" sz="960" dirty="0">
                <a:solidFill>
                  <a:srgbClr val="3A3A44"/>
                </a:solidFill>
                <a:latin typeface="Arial" pitchFamily="34" charset="0"/>
                <a:ea typeface="Arial" pitchFamily="34" charset="-122"/>
                <a:cs typeface="Arial" pitchFamily="34" charset="-120"/>
              </a:rPr>
              <a:t>Menos obesidad, diabetes tipo 2 y enfermedades cardiovasculares.</a:t>
            </a:r>
            <a:endParaRPr lang="en-US" sz="960" dirty="0"/>
          </a:p>
        </p:txBody>
      </p:sp>
      <p:sp>
        <p:nvSpPr>
          <p:cNvPr id="14" name="Shape 11"/>
          <p:cNvSpPr/>
          <p:nvPr/>
        </p:nvSpPr>
        <p:spPr>
          <a:xfrm>
            <a:off x="777240" y="3287078"/>
            <a:ext cx="53340" cy="53340"/>
          </a:xfrm>
          <a:prstGeom prst="rect">
            <a:avLst/>
          </a:prstGeom>
          <a:solidFill>
            <a:srgbClr val="FFE600"/>
          </a:solidFill>
          <a:ln/>
        </p:spPr>
        <p:txBody>
          <a:bodyPr/>
          <a:lstStyle/>
          <a:p>
            <a:endParaRPr lang="es-ES"/>
          </a:p>
        </p:txBody>
      </p:sp>
      <p:sp>
        <p:nvSpPr>
          <p:cNvPr id="15" name="Shape 12"/>
          <p:cNvSpPr/>
          <p:nvPr/>
        </p:nvSpPr>
        <p:spPr>
          <a:xfrm>
            <a:off x="773430" y="3283268"/>
            <a:ext cx="60960" cy="60960"/>
          </a:xfrm>
          <a:prstGeom prst="rect">
            <a:avLst/>
          </a:prstGeom>
          <a:ln w="7620">
            <a:solidFill>
              <a:srgbClr val="2E2E38"/>
            </a:solidFill>
            <a:prstDash val="solid"/>
          </a:ln>
        </p:spPr>
        <p:txBody>
          <a:bodyPr/>
          <a:lstStyle/>
          <a:p>
            <a:endParaRPr lang="es-ES"/>
          </a:p>
        </p:txBody>
      </p:sp>
      <p:sp>
        <p:nvSpPr>
          <p:cNvPr id="16" name="Text 13"/>
          <p:cNvSpPr/>
          <p:nvPr/>
        </p:nvSpPr>
        <p:spPr>
          <a:xfrm>
            <a:off x="899160" y="3229166"/>
            <a:ext cx="2194560" cy="458629"/>
          </a:xfrm>
          <a:prstGeom prst="rect">
            <a:avLst/>
          </a:prstGeom>
          <a:noFill/>
          <a:ln/>
        </p:spPr>
        <p:txBody>
          <a:bodyPr wrap="square" lIns="0" tIns="0" rIns="0" bIns="0" rtlCol="0" anchor="t"/>
          <a:lstStyle/>
          <a:p>
            <a:pPr marL="0" indent="0" algn="l">
              <a:lnSpc>
                <a:spcPts val="1296"/>
              </a:lnSpc>
              <a:buNone/>
            </a:pPr>
            <a:r>
              <a:rPr lang="en-US" sz="960" dirty="0">
                <a:solidFill>
                  <a:srgbClr val="3A3A44"/>
                </a:solidFill>
                <a:latin typeface="Arial" pitchFamily="34" charset="0"/>
                <a:ea typeface="Arial" pitchFamily="34" charset="-122"/>
                <a:cs typeface="Arial" pitchFamily="34" charset="-120"/>
              </a:rPr>
              <a:t>Hasta 15 € de ahorro por euro invertido: atención primaria, hospitalizaciones y farmacia.</a:t>
            </a:r>
            <a:endParaRPr lang="en-US" sz="960" dirty="0"/>
          </a:p>
        </p:txBody>
      </p:sp>
      <p:sp>
        <p:nvSpPr>
          <p:cNvPr id="17" name="Shape 14"/>
          <p:cNvSpPr/>
          <p:nvPr/>
        </p:nvSpPr>
        <p:spPr>
          <a:xfrm>
            <a:off x="777240" y="3841671"/>
            <a:ext cx="53340" cy="53340"/>
          </a:xfrm>
          <a:prstGeom prst="rect">
            <a:avLst/>
          </a:prstGeom>
          <a:solidFill>
            <a:srgbClr val="FFE600"/>
          </a:solidFill>
          <a:ln/>
        </p:spPr>
        <p:txBody>
          <a:bodyPr/>
          <a:lstStyle/>
          <a:p>
            <a:endParaRPr lang="es-ES"/>
          </a:p>
        </p:txBody>
      </p:sp>
      <p:sp>
        <p:nvSpPr>
          <p:cNvPr id="18" name="Shape 15"/>
          <p:cNvSpPr/>
          <p:nvPr/>
        </p:nvSpPr>
        <p:spPr>
          <a:xfrm>
            <a:off x="773430" y="3837861"/>
            <a:ext cx="60960" cy="60960"/>
          </a:xfrm>
          <a:prstGeom prst="rect">
            <a:avLst/>
          </a:prstGeom>
          <a:ln w="7620">
            <a:solidFill>
              <a:srgbClr val="2E2E38"/>
            </a:solidFill>
            <a:prstDash val="solid"/>
          </a:ln>
        </p:spPr>
        <p:txBody>
          <a:bodyPr/>
          <a:lstStyle/>
          <a:p>
            <a:endParaRPr lang="es-ES"/>
          </a:p>
        </p:txBody>
      </p:sp>
      <p:sp>
        <p:nvSpPr>
          <p:cNvPr id="19" name="Text 16"/>
          <p:cNvSpPr/>
          <p:nvPr/>
        </p:nvSpPr>
        <p:spPr>
          <a:xfrm>
            <a:off x="899160" y="3783759"/>
            <a:ext cx="2194560" cy="294084"/>
          </a:xfrm>
          <a:prstGeom prst="rect">
            <a:avLst/>
          </a:prstGeom>
          <a:noFill/>
          <a:ln/>
        </p:spPr>
        <p:txBody>
          <a:bodyPr wrap="square" lIns="0" tIns="0" rIns="0" bIns="0" rtlCol="0" anchor="t"/>
          <a:lstStyle/>
          <a:p>
            <a:pPr marL="0" indent="0" algn="l">
              <a:lnSpc>
                <a:spcPts val="1296"/>
              </a:lnSpc>
              <a:buNone/>
            </a:pPr>
            <a:r>
              <a:rPr lang="en-US" sz="960" dirty="0">
                <a:solidFill>
                  <a:srgbClr val="3A3A44"/>
                </a:solidFill>
                <a:latin typeface="Arial" pitchFamily="34" charset="0"/>
                <a:ea typeface="Arial" pitchFamily="34" charset="-122"/>
                <a:cs typeface="Arial" pitchFamily="34" charset="-120"/>
              </a:rPr>
              <a:t>Prevención en colectivos vulnerables: mayores y personas sedentarias.</a:t>
            </a:r>
            <a:endParaRPr lang="en-US" sz="960" dirty="0"/>
          </a:p>
        </p:txBody>
      </p:sp>
      <p:sp>
        <p:nvSpPr>
          <p:cNvPr id="20" name="Shape 17"/>
          <p:cNvSpPr/>
          <p:nvPr/>
        </p:nvSpPr>
        <p:spPr>
          <a:xfrm>
            <a:off x="3387090" y="1866900"/>
            <a:ext cx="2640330" cy="3185160"/>
          </a:xfrm>
          <a:prstGeom prst="roundRect">
            <a:avLst>
              <a:gd name="adj" fmla="val 1154"/>
            </a:avLst>
          </a:prstGeom>
          <a:solidFill>
            <a:srgbClr val="F2F2F4"/>
          </a:solidFill>
          <a:ln/>
        </p:spPr>
        <p:txBody>
          <a:bodyPr/>
          <a:lstStyle/>
          <a:p>
            <a:endParaRPr lang="es-ES"/>
          </a:p>
        </p:txBody>
      </p:sp>
      <p:sp>
        <p:nvSpPr>
          <p:cNvPr id="21" name="Shape 18"/>
          <p:cNvSpPr/>
          <p:nvPr/>
        </p:nvSpPr>
        <p:spPr>
          <a:xfrm>
            <a:off x="3554730" y="2034540"/>
            <a:ext cx="411480" cy="411480"/>
          </a:xfrm>
          <a:prstGeom prst="ellipse">
            <a:avLst/>
          </a:prstGeom>
          <a:solidFill>
            <a:srgbClr val="FFE600"/>
          </a:solidFill>
          <a:ln/>
        </p:spPr>
        <p:txBody>
          <a:bodyPr/>
          <a:lstStyle/>
          <a:p>
            <a:endParaRPr lang="es-ES"/>
          </a:p>
        </p:txBody>
      </p:sp>
      <p:pic>
        <p:nvPicPr>
          <p:cNvPr id="22" name="Image 1" descr="img/svg22.png"/>
          <p:cNvPicPr>
            <a:picLocks noChangeAspect="1"/>
          </p:cNvPicPr>
          <p:nvPr/>
        </p:nvPicPr>
        <p:blipFill>
          <a:blip r:embed="rId4"/>
          <a:stretch>
            <a:fillRect/>
          </a:stretch>
        </p:blipFill>
        <p:spPr>
          <a:xfrm>
            <a:off x="3646170" y="2125980"/>
            <a:ext cx="228600" cy="228600"/>
          </a:xfrm>
          <a:prstGeom prst="rect">
            <a:avLst/>
          </a:prstGeom>
        </p:spPr>
      </p:pic>
      <p:sp>
        <p:nvSpPr>
          <p:cNvPr id="23" name="Text 19"/>
          <p:cNvSpPr/>
          <p:nvPr/>
        </p:nvSpPr>
        <p:spPr>
          <a:xfrm>
            <a:off x="3554730" y="2571560"/>
            <a:ext cx="2316480" cy="367189"/>
          </a:xfrm>
          <a:prstGeom prst="rect">
            <a:avLst/>
          </a:prstGeom>
          <a:noFill/>
          <a:ln/>
        </p:spPr>
        <p:txBody>
          <a:bodyPr wrap="square" lIns="0" tIns="0" rIns="0" bIns="0" rtlCol="0" anchor="t"/>
          <a:lstStyle/>
          <a:p>
            <a:pPr marL="0" indent="0" algn="l">
              <a:lnSpc>
                <a:spcPts val="1512"/>
              </a:lnSpc>
              <a:buNone/>
            </a:pPr>
            <a:r>
              <a:rPr lang="en-US" sz="1260" b="1" dirty="0">
                <a:solidFill>
                  <a:srgbClr val="2E2E38"/>
                </a:solidFill>
                <a:latin typeface="Arial" pitchFamily="34" charset="0"/>
                <a:ea typeface="Arial" pitchFamily="34" charset="-122"/>
                <a:cs typeface="Arial" pitchFamily="34" charset="-120"/>
              </a:rPr>
              <a:t>Salud mental y bienestar emocional</a:t>
            </a:r>
            <a:endParaRPr lang="en-US" sz="1260" dirty="0"/>
          </a:p>
        </p:txBody>
      </p:sp>
      <p:sp>
        <p:nvSpPr>
          <p:cNvPr id="24" name="Shape 20"/>
          <p:cNvSpPr/>
          <p:nvPr/>
        </p:nvSpPr>
        <p:spPr>
          <a:xfrm>
            <a:off x="3554730" y="3088958"/>
            <a:ext cx="53340" cy="53340"/>
          </a:xfrm>
          <a:prstGeom prst="rect">
            <a:avLst/>
          </a:prstGeom>
          <a:solidFill>
            <a:srgbClr val="FFE600"/>
          </a:solidFill>
          <a:ln/>
        </p:spPr>
        <p:txBody>
          <a:bodyPr/>
          <a:lstStyle/>
          <a:p>
            <a:endParaRPr lang="es-ES"/>
          </a:p>
        </p:txBody>
      </p:sp>
      <p:sp>
        <p:nvSpPr>
          <p:cNvPr id="25" name="Shape 21"/>
          <p:cNvSpPr/>
          <p:nvPr/>
        </p:nvSpPr>
        <p:spPr>
          <a:xfrm>
            <a:off x="3550920" y="3085148"/>
            <a:ext cx="60960" cy="60960"/>
          </a:xfrm>
          <a:prstGeom prst="rect">
            <a:avLst/>
          </a:prstGeom>
          <a:ln w="7620">
            <a:solidFill>
              <a:srgbClr val="2E2E38"/>
            </a:solidFill>
            <a:prstDash val="solid"/>
          </a:ln>
        </p:spPr>
        <p:txBody>
          <a:bodyPr/>
          <a:lstStyle/>
          <a:p>
            <a:endParaRPr lang="es-ES"/>
          </a:p>
        </p:txBody>
      </p:sp>
      <p:sp>
        <p:nvSpPr>
          <p:cNvPr id="26" name="Text 22"/>
          <p:cNvSpPr/>
          <p:nvPr/>
        </p:nvSpPr>
        <p:spPr>
          <a:xfrm>
            <a:off x="3676650" y="3031045"/>
            <a:ext cx="2353824" cy="129540"/>
          </a:xfrm>
          <a:prstGeom prst="rect">
            <a:avLst/>
          </a:prstGeom>
          <a:noFill/>
          <a:ln/>
        </p:spPr>
        <p:txBody>
          <a:bodyPr wrap="none" lIns="0" tIns="0" rIns="0" bIns="0" rtlCol="0" anchor="t"/>
          <a:lstStyle/>
          <a:p>
            <a:pPr marL="0" indent="0" algn="l">
              <a:lnSpc>
                <a:spcPts val="1296"/>
              </a:lnSpc>
              <a:buNone/>
            </a:pPr>
            <a:r>
              <a:rPr lang="en-US" sz="960" dirty="0">
                <a:solidFill>
                  <a:srgbClr val="3A3A44"/>
                </a:solidFill>
                <a:latin typeface="Arial" pitchFamily="34" charset="0"/>
                <a:ea typeface="Arial" pitchFamily="34" charset="-122"/>
                <a:cs typeface="Arial" pitchFamily="34" charset="-120"/>
              </a:rPr>
              <a:t>Reduce ansiedad, depresión y estrés.</a:t>
            </a:r>
            <a:endParaRPr lang="en-US" sz="960" dirty="0"/>
          </a:p>
        </p:txBody>
      </p:sp>
      <p:sp>
        <p:nvSpPr>
          <p:cNvPr id="27" name="Shape 23"/>
          <p:cNvSpPr/>
          <p:nvPr/>
        </p:nvSpPr>
        <p:spPr>
          <a:xfrm>
            <a:off x="3554730" y="3314462"/>
            <a:ext cx="53340" cy="53340"/>
          </a:xfrm>
          <a:prstGeom prst="rect">
            <a:avLst/>
          </a:prstGeom>
          <a:solidFill>
            <a:srgbClr val="FFE600"/>
          </a:solidFill>
          <a:ln/>
        </p:spPr>
        <p:txBody>
          <a:bodyPr/>
          <a:lstStyle/>
          <a:p>
            <a:endParaRPr lang="es-ES"/>
          </a:p>
        </p:txBody>
      </p:sp>
      <p:sp>
        <p:nvSpPr>
          <p:cNvPr id="28" name="Shape 24"/>
          <p:cNvSpPr/>
          <p:nvPr/>
        </p:nvSpPr>
        <p:spPr>
          <a:xfrm>
            <a:off x="3550920" y="3310652"/>
            <a:ext cx="60960" cy="60960"/>
          </a:xfrm>
          <a:prstGeom prst="rect">
            <a:avLst/>
          </a:prstGeom>
          <a:ln w="7620">
            <a:solidFill>
              <a:srgbClr val="2E2E38"/>
            </a:solidFill>
            <a:prstDash val="solid"/>
          </a:ln>
        </p:spPr>
        <p:txBody>
          <a:bodyPr/>
          <a:lstStyle/>
          <a:p>
            <a:endParaRPr lang="es-ES"/>
          </a:p>
        </p:txBody>
      </p:sp>
      <p:sp>
        <p:nvSpPr>
          <p:cNvPr id="29" name="Text 25"/>
          <p:cNvSpPr/>
          <p:nvPr/>
        </p:nvSpPr>
        <p:spPr>
          <a:xfrm>
            <a:off x="3676650" y="3256550"/>
            <a:ext cx="2150906" cy="129540"/>
          </a:xfrm>
          <a:prstGeom prst="rect">
            <a:avLst/>
          </a:prstGeom>
          <a:noFill/>
          <a:ln/>
        </p:spPr>
        <p:txBody>
          <a:bodyPr wrap="none" lIns="0" tIns="0" rIns="0" bIns="0" rtlCol="0" anchor="t"/>
          <a:lstStyle/>
          <a:p>
            <a:pPr marL="0" indent="0" algn="l">
              <a:lnSpc>
                <a:spcPts val="1296"/>
              </a:lnSpc>
              <a:buNone/>
            </a:pPr>
            <a:r>
              <a:rPr lang="en-US" sz="960" dirty="0">
                <a:solidFill>
                  <a:srgbClr val="3A3A44"/>
                </a:solidFill>
                <a:latin typeface="Arial" pitchFamily="34" charset="0"/>
                <a:ea typeface="Arial" pitchFamily="34" charset="-122"/>
                <a:cs typeface="Arial" pitchFamily="34" charset="-120"/>
              </a:rPr>
              <a:t>Mejora el bienestar y la resiliencia.</a:t>
            </a:r>
            <a:endParaRPr lang="en-US" sz="960" dirty="0"/>
          </a:p>
        </p:txBody>
      </p:sp>
      <p:sp>
        <p:nvSpPr>
          <p:cNvPr id="30" name="Shape 26"/>
          <p:cNvSpPr/>
          <p:nvPr/>
        </p:nvSpPr>
        <p:spPr>
          <a:xfrm>
            <a:off x="3554730" y="3539966"/>
            <a:ext cx="53340" cy="53340"/>
          </a:xfrm>
          <a:prstGeom prst="rect">
            <a:avLst/>
          </a:prstGeom>
          <a:solidFill>
            <a:srgbClr val="FFE600"/>
          </a:solidFill>
          <a:ln/>
        </p:spPr>
        <p:txBody>
          <a:bodyPr/>
          <a:lstStyle/>
          <a:p>
            <a:endParaRPr lang="es-ES"/>
          </a:p>
        </p:txBody>
      </p:sp>
      <p:sp>
        <p:nvSpPr>
          <p:cNvPr id="31" name="Shape 27"/>
          <p:cNvSpPr/>
          <p:nvPr/>
        </p:nvSpPr>
        <p:spPr>
          <a:xfrm>
            <a:off x="3550920" y="3536156"/>
            <a:ext cx="60960" cy="60960"/>
          </a:xfrm>
          <a:prstGeom prst="rect">
            <a:avLst/>
          </a:prstGeom>
          <a:ln w="7620">
            <a:solidFill>
              <a:srgbClr val="2E2E38"/>
            </a:solidFill>
            <a:prstDash val="solid"/>
          </a:ln>
        </p:spPr>
        <p:txBody>
          <a:bodyPr/>
          <a:lstStyle/>
          <a:p>
            <a:endParaRPr lang="es-ES"/>
          </a:p>
        </p:txBody>
      </p:sp>
      <p:sp>
        <p:nvSpPr>
          <p:cNvPr id="32" name="Text 28"/>
          <p:cNvSpPr/>
          <p:nvPr/>
        </p:nvSpPr>
        <p:spPr>
          <a:xfrm>
            <a:off x="3676650" y="3482054"/>
            <a:ext cx="2194560" cy="294084"/>
          </a:xfrm>
          <a:prstGeom prst="rect">
            <a:avLst/>
          </a:prstGeom>
          <a:noFill/>
          <a:ln/>
        </p:spPr>
        <p:txBody>
          <a:bodyPr wrap="square" lIns="0" tIns="0" rIns="0" bIns="0" rtlCol="0" anchor="t"/>
          <a:lstStyle/>
          <a:p>
            <a:pPr marL="0" indent="0" algn="l">
              <a:lnSpc>
                <a:spcPts val="1296"/>
              </a:lnSpc>
              <a:buNone/>
            </a:pPr>
            <a:r>
              <a:rPr lang="en-US" sz="960" dirty="0">
                <a:solidFill>
                  <a:srgbClr val="3A3A44"/>
                </a:solidFill>
                <a:latin typeface="Arial" pitchFamily="34" charset="0"/>
                <a:ea typeface="Arial" pitchFamily="34" charset="-122"/>
                <a:cs typeface="Arial" pitchFamily="34" charset="-120"/>
              </a:rPr>
              <a:t>Menos absentismo, mejor rendimiento laboral y más cohesión social.</a:t>
            </a:r>
            <a:endParaRPr lang="en-US" sz="960" dirty="0"/>
          </a:p>
        </p:txBody>
      </p:sp>
      <p:sp>
        <p:nvSpPr>
          <p:cNvPr id="33" name="Shape 29"/>
          <p:cNvSpPr/>
          <p:nvPr/>
        </p:nvSpPr>
        <p:spPr>
          <a:xfrm>
            <a:off x="6164580" y="1866900"/>
            <a:ext cx="2640330" cy="3185160"/>
          </a:xfrm>
          <a:prstGeom prst="roundRect">
            <a:avLst>
              <a:gd name="adj" fmla="val 1154"/>
            </a:avLst>
          </a:prstGeom>
          <a:solidFill>
            <a:srgbClr val="F2F2F4"/>
          </a:solidFill>
          <a:ln/>
        </p:spPr>
        <p:txBody>
          <a:bodyPr/>
          <a:lstStyle/>
          <a:p>
            <a:endParaRPr lang="es-ES"/>
          </a:p>
        </p:txBody>
      </p:sp>
      <p:sp>
        <p:nvSpPr>
          <p:cNvPr id="34" name="Shape 30"/>
          <p:cNvSpPr/>
          <p:nvPr/>
        </p:nvSpPr>
        <p:spPr>
          <a:xfrm>
            <a:off x="6332220" y="2034540"/>
            <a:ext cx="411480" cy="411480"/>
          </a:xfrm>
          <a:prstGeom prst="ellipse">
            <a:avLst/>
          </a:prstGeom>
          <a:solidFill>
            <a:srgbClr val="FFE600"/>
          </a:solidFill>
          <a:ln/>
        </p:spPr>
        <p:txBody>
          <a:bodyPr/>
          <a:lstStyle/>
          <a:p>
            <a:endParaRPr lang="es-ES"/>
          </a:p>
        </p:txBody>
      </p:sp>
      <p:pic>
        <p:nvPicPr>
          <p:cNvPr id="35" name="Image 2" descr="img/svg23.png"/>
          <p:cNvPicPr>
            <a:picLocks noChangeAspect="1"/>
          </p:cNvPicPr>
          <p:nvPr/>
        </p:nvPicPr>
        <p:blipFill>
          <a:blip r:embed="rId5"/>
          <a:stretch>
            <a:fillRect/>
          </a:stretch>
        </p:blipFill>
        <p:spPr>
          <a:xfrm>
            <a:off x="6423660" y="2125980"/>
            <a:ext cx="228600" cy="228600"/>
          </a:xfrm>
          <a:prstGeom prst="rect">
            <a:avLst/>
          </a:prstGeom>
        </p:spPr>
      </p:pic>
      <p:sp>
        <p:nvSpPr>
          <p:cNvPr id="36" name="Text 31"/>
          <p:cNvSpPr/>
          <p:nvPr/>
        </p:nvSpPr>
        <p:spPr>
          <a:xfrm>
            <a:off x="6332220" y="2571560"/>
            <a:ext cx="2086005" cy="175260"/>
          </a:xfrm>
          <a:prstGeom prst="rect">
            <a:avLst/>
          </a:prstGeom>
          <a:noFill/>
          <a:ln/>
        </p:spPr>
        <p:txBody>
          <a:bodyPr wrap="none" lIns="0" tIns="0" rIns="0" bIns="0" rtlCol="0" anchor="t"/>
          <a:lstStyle/>
          <a:p>
            <a:pPr marL="0" indent="0" algn="l">
              <a:lnSpc>
                <a:spcPts val="1512"/>
              </a:lnSpc>
              <a:buNone/>
            </a:pPr>
            <a:r>
              <a:rPr lang="en-US" sz="1260" b="1" dirty="0">
                <a:solidFill>
                  <a:srgbClr val="2E2E38"/>
                </a:solidFill>
                <a:latin typeface="Arial" pitchFamily="34" charset="0"/>
                <a:ea typeface="Arial" pitchFamily="34" charset="-122"/>
                <a:cs typeface="Arial" pitchFamily="34" charset="-120"/>
              </a:rPr>
              <a:t>Empleo y productividad</a:t>
            </a:r>
            <a:endParaRPr lang="en-US" sz="1260" dirty="0"/>
          </a:p>
        </p:txBody>
      </p:sp>
      <p:sp>
        <p:nvSpPr>
          <p:cNvPr id="37" name="Shape 32"/>
          <p:cNvSpPr/>
          <p:nvPr/>
        </p:nvSpPr>
        <p:spPr>
          <a:xfrm>
            <a:off x="6332220" y="2897029"/>
            <a:ext cx="53340" cy="53340"/>
          </a:xfrm>
          <a:prstGeom prst="rect">
            <a:avLst/>
          </a:prstGeom>
          <a:solidFill>
            <a:srgbClr val="FFE600"/>
          </a:solidFill>
          <a:ln/>
        </p:spPr>
        <p:txBody>
          <a:bodyPr/>
          <a:lstStyle/>
          <a:p>
            <a:endParaRPr lang="es-ES"/>
          </a:p>
        </p:txBody>
      </p:sp>
      <p:sp>
        <p:nvSpPr>
          <p:cNvPr id="38" name="Shape 33"/>
          <p:cNvSpPr/>
          <p:nvPr/>
        </p:nvSpPr>
        <p:spPr>
          <a:xfrm>
            <a:off x="6328410" y="2893219"/>
            <a:ext cx="60960" cy="60960"/>
          </a:xfrm>
          <a:prstGeom prst="rect">
            <a:avLst/>
          </a:prstGeom>
          <a:ln w="7620">
            <a:solidFill>
              <a:srgbClr val="2E2E38"/>
            </a:solidFill>
            <a:prstDash val="solid"/>
          </a:ln>
        </p:spPr>
        <p:txBody>
          <a:bodyPr/>
          <a:lstStyle/>
          <a:p>
            <a:endParaRPr lang="es-ES"/>
          </a:p>
        </p:txBody>
      </p:sp>
      <p:sp>
        <p:nvSpPr>
          <p:cNvPr id="39" name="Text 34"/>
          <p:cNvSpPr/>
          <p:nvPr/>
        </p:nvSpPr>
        <p:spPr>
          <a:xfrm>
            <a:off x="6454140" y="2839117"/>
            <a:ext cx="2194560" cy="458629"/>
          </a:xfrm>
          <a:prstGeom prst="rect">
            <a:avLst/>
          </a:prstGeom>
          <a:noFill/>
          <a:ln/>
        </p:spPr>
        <p:txBody>
          <a:bodyPr wrap="square" lIns="0" tIns="0" rIns="0" bIns="0" rtlCol="0" anchor="t"/>
          <a:lstStyle/>
          <a:p>
            <a:pPr marL="0" indent="0" algn="l">
              <a:lnSpc>
                <a:spcPts val="1296"/>
              </a:lnSpc>
              <a:buNone/>
            </a:pPr>
            <a:r>
              <a:rPr lang="en-US" sz="960" dirty="0">
                <a:solidFill>
                  <a:srgbClr val="3A3A44"/>
                </a:solidFill>
                <a:latin typeface="Arial" pitchFamily="34" charset="0"/>
                <a:ea typeface="Arial" pitchFamily="34" charset="-122"/>
                <a:cs typeface="Arial" pitchFamily="34" charset="-120"/>
              </a:rPr>
              <a:t>Empleo directo (instalaciones, enseñanza) e indirecto (turismo, comercio, mantenimiento).</a:t>
            </a:r>
            <a:endParaRPr lang="en-US" sz="960" dirty="0"/>
          </a:p>
        </p:txBody>
      </p:sp>
      <p:sp>
        <p:nvSpPr>
          <p:cNvPr id="40" name="Shape 35"/>
          <p:cNvSpPr/>
          <p:nvPr/>
        </p:nvSpPr>
        <p:spPr>
          <a:xfrm>
            <a:off x="6332220" y="3451622"/>
            <a:ext cx="53340" cy="53340"/>
          </a:xfrm>
          <a:prstGeom prst="rect">
            <a:avLst/>
          </a:prstGeom>
          <a:solidFill>
            <a:srgbClr val="FFE600"/>
          </a:solidFill>
          <a:ln/>
        </p:spPr>
        <p:txBody>
          <a:bodyPr/>
          <a:lstStyle/>
          <a:p>
            <a:endParaRPr lang="es-ES"/>
          </a:p>
        </p:txBody>
      </p:sp>
      <p:sp>
        <p:nvSpPr>
          <p:cNvPr id="41" name="Shape 36"/>
          <p:cNvSpPr/>
          <p:nvPr/>
        </p:nvSpPr>
        <p:spPr>
          <a:xfrm>
            <a:off x="6328410" y="3447812"/>
            <a:ext cx="60960" cy="60960"/>
          </a:xfrm>
          <a:prstGeom prst="rect">
            <a:avLst/>
          </a:prstGeom>
          <a:ln w="7620">
            <a:solidFill>
              <a:srgbClr val="2E2E38"/>
            </a:solidFill>
            <a:prstDash val="solid"/>
          </a:ln>
        </p:spPr>
        <p:txBody>
          <a:bodyPr/>
          <a:lstStyle/>
          <a:p>
            <a:endParaRPr lang="es-ES"/>
          </a:p>
        </p:txBody>
      </p:sp>
      <p:sp>
        <p:nvSpPr>
          <p:cNvPr id="42" name="Text 37"/>
          <p:cNvSpPr/>
          <p:nvPr/>
        </p:nvSpPr>
        <p:spPr>
          <a:xfrm>
            <a:off x="6454140" y="3393710"/>
            <a:ext cx="2194560" cy="294084"/>
          </a:xfrm>
          <a:prstGeom prst="rect">
            <a:avLst/>
          </a:prstGeom>
          <a:noFill/>
          <a:ln/>
        </p:spPr>
        <p:txBody>
          <a:bodyPr wrap="square" lIns="0" tIns="0" rIns="0" bIns="0" rtlCol="0" anchor="t"/>
          <a:lstStyle/>
          <a:p>
            <a:pPr marL="0" indent="0" algn="l">
              <a:lnSpc>
                <a:spcPts val="1296"/>
              </a:lnSpc>
              <a:buNone/>
            </a:pPr>
            <a:r>
              <a:rPr lang="en-US" sz="960" dirty="0">
                <a:solidFill>
                  <a:srgbClr val="3A3A44"/>
                </a:solidFill>
                <a:latin typeface="Arial" pitchFamily="34" charset="0"/>
                <a:ea typeface="Arial" pitchFamily="34" charset="-122"/>
                <a:cs typeface="Arial" pitchFamily="34" charset="-120"/>
              </a:rPr>
              <a:t>Menos bajas médicas y más productividad.</a:t>
            </a:r>
            <a:endParaRPr lang="en-US" sz="960" dirty="0"/>
          </a:p>
        </p:txBody>
      </p:sp>
      <p:sp>
        <p:nvSpPr>
          <p:cNvPr id="43" name="Shape 38"/>
          <p:cNvSpPr/>
          <p:nvPr/>
        </p:nvSpPr>
        <p:spPr>
          <a:xfrm>
            <a:off x="6332220" y="3841671"/>
            <a:ext cx="53340" cy="53340"/>
          </a:xfrm>
          <a:prstGeom prst="rect">
            <a:avLst/>
          </a:prstGeom>
          <a:solidFill>
            <a:srgbClr val="FFE600"/>
          </a:solidFill>
          <a:ln/>
        </p:spPr>
        <p:txBody>
          <a:bodyPr/>
          <a:lstStyle/>
          <a:p>
            <a:endParaRPr lang="es-ES"/>
          </a:p>
        </p:txBody>
      </p:sp>
      <p:sp>
        <p:nvSpPr>
          <p:cNvPr id="44" name="Shape 39"/>
          <p:cNvSpPr/>
          <p:nvPr/>
        </p:nvSpPr>
        <p:spPr>
          <a:xfrm>
            <a:off x="6328410" y="3837861"/>
            <a:ext cx="60960" cy="60960"/>
          </a:xfrm>
          <a:prstGeom prst="rect">
            <a:avLst/>
          </a:prstGeom>
          <a:ln w="7620">
            <a:solidFill>
              <a:srgbClr val="2E2E38"/>
            </a:solidFill>
            <a:prstDash val="solid"/>
          </a:ln>
        </p:spPr>
        <p:txBody>
          <a:bodyPr/>
          <a:lstStyle/>
          <a:p>
            <a:endParaRPr lang="es-ES"/>
          </a:p>
        </p:txBody>
      </p:sp>
      <p:sp>
        <p:nvSpPr>
          <p:cNvPr id="45" name="Text 40"/>
          <p:cNvSpPr/>
          <p:nvPr/>
        </p:nvSpPr>
        <p:spPr>
          <a:xfrm>
            <a:off x="6454140" y="3783759"/>
            <a:ext cx="2174182" cy="129540"/>
          </a:xfrm>
          <a:prstGeom prst="rect">
            <a:avLst/>
          </a:prstGeom>
          <a:noFill/>
          <a:ln/>
        </p:spPr>
        <p:txBody>
          <a:bodyPr wrap="none" lIns="0" tIns="0" rIns="0" bIns="0" rtlCol="0" anchor="t"/>
          <a:lstStyle/>
          <a:p>
            <a:pPr marL="0" indent="0" algn="l">
              <a:lnSpc>
                <a:spcPts val="1296"/>
              </a:lnSpc>
              <a:buNone/>
            </a:pPr>
            <a:r>
              <a:rPr lang="en-US" sz="960" dirty="0">
                <a:solidFill>
                  <a:srgbClr val="3A3A44"/>
                </a:solidFill>
                <a:latin typeface="Arial" pitchFamily="34" charset="0"/>
                <a:ea typeface="Arial" pitchFamily="34" charset="-122"/>
                <a:cs typeface="Arial" pitchFamily="34" charset="-120"/>
              </a:rPr>
              <a:t>Más cotizaciones y bases de IRPF.</a:t>
            </a:r>
            <a:endParaRPr lang="en-US" sz="960" dirty="0"/>
          </a:p>
        </p:txBody>
      </p:sp>
      <p:sp>
        <p:nvSpPr>
          <p:cNvPr id="46" name="Shape 41"/>
          <p:cNvSpPr/>
          <p:nvPr/>
        </p:nvSpPr>
        <p:spPr>
          <a:xfrm>
            <a:off x="8942070" y="1866900"/>
            <a:ext cx="2640330" cy="3185160"/>
          </a:xfrm>
          <a:prstGeom prst="roundRect">
            <a:avLst>
              <a:gd name="adj" fmla="val 1154"/>
            </a:avLst>
          </a:prstGeom>
          <a:solidFill>
            <a:srgbClr val="2E2E38"/>
          </a:solidFill>
          <a:ln/>
        </p:spPr>
        <p:txBody>
          <a:bodyPr/>
          <a:lstStyle/>
          <a:p>
            <a:endParaRPr lang="es-ES"/>
          </a:p>
        </p:txBody>
      </p:sp>
      <p:sp>
        <p:nvSpPr>
          <p:cNvPr id="47" name="Shape 42"/>
          <p:cNvSpPr/>
          <p:nvPr/>
        </p:nvSpPr>
        <p:spPr>
          <a:xfrm>
            <a:off x="9109710" y="2034540"/>
            <a:ext cx="411480" cy="411480"/>
          </a:xfrm>
          <a:prstGeom prst="ellipse">
            <a:avLst/>
          </a:prstGeom>
          <a:solidFill>
            <a:srgbClr val="FFE600"/>
          </a:solidFill>
          <a:ln/>
        </p:spPr>
        <p:txBody>
          <a:bodyPr/>
          <a:lstStyle/>
          <a:p>
            <a:endParaRPr lang="es-ES"/>
          </a:p>
        </p:txBody>
      </p:sp>
      <p:pic>
        <p:nvPicPr>
          <p:cNvPr id="48" name="Image 3" descr="img/svg24.png"/>
          <p:cNvPicPr>
            <a:picLocks noChangeAspect="1"/>
          </p:cNvPicPr>
          <p:nvPr/>
        </p:nvPicPr>
        <p:blipFill>
          <a:blip r:embed="rId6"/>
          <a:stretch>
            <a:fillRect/>
          </a:stretch>
        </p:blipFill>
        <p:spPr>
          <a:xfrm>
            <a:off x="9201150" y="2125980"/>
            <a:ext cx="228600" cy="228600"/>
          </a:xfrm>
          <a:prstGeom prst="rect">
            <a:avLst/>
          </a:prstGeom>
        </p:spPr>
      </p:pic>
      <p:sp>
        <p:nvSpPr>
          <p:cNvPr id="49" name="Text 43"/>
          <p:cNvSpPr/>
          <p:nvPr/>
        </p:nvSpPr>
        <p:spPr>
          <a:xfrm>
            <a:off x="9109710" y="2571560"/>
            <a:ext cx="2316480" cy="367189"/>
          </a:xfrm>
          <a:prstGeom prst="rect">
            <a:avLst/>
          </a:prstGeom>
          <a:noFill/>
          <a:ln/>
        </p:spPr>
        <p:txBody>
          <a:bodyPr wrap="square" lIns="0" tIns="0" rIns="0" bIns="0" rtlCol="0" anchor="t"/>
          <a:lstStyle/>
          <a:p>
            <a:pPr marL="0" indent="0" algn="l">
              <a:lnSpc>
                <a:spcPts val="1512"/>
              </a:lnSpc>
              <a:buNone/>
            </a:pPr>
            <a:r>
              <a:rPr lang="en-US" sz="1260" b="1" dirty="0">
                <a:solidFill>
                  <a:srgbClr val="FFFFFF"/>
                </a:solidFill>
                <a:latin typeface="Arial" pitchFamily="34" charset="0"/>
                <a:ea typeface="Arial" pitchFamily="34" charset="-122"/>
                <a:cs typeface="Arial" pitchFamily="34" charset="-120"/>
              </a:rPr>
              <a:t>Impacto transversal en la economía</a:t>
            </a:r>
            <a:endParaRPr lang="en-US" sz="1260" dirty="0"/>
          </a:p>
        </p:txBody>
      </p:sp>
      <p:sp>
        <p:nvSpPr>
          <p:cNvPr id="50" name="Shape 44"/>
          <p:cNvSpPr/>
          <p:nvPr/>
        </p:nvSpPr>
        <p:spPr>
          <a:xfrm>
            <a:off x="9109710" y="3088958"/>
            <a:ext cx="53340" cy="53340"/>
          </a:xfrm>
          <a:prstGeom prst="rect">
            <a:avLst/>
          </a:prstGeom>
          <a:solidFill>
            <a:srgbClr val="FFE600"/>
          </a:solidFill>
          <a:ln/>
        </p:spPr>
        <p:txBody>
          <a:bodyPr/>
          <a:lstStyle/>
          <a:p>
            <a:endParaRPr lang="es-ES"/>
          </a:p>
        </p:txBody>
      </p:sp>
      <p:sp>
        <p:nvSpPr>
          <p:cNvPr id="51" name="Shape 45"/>
          <p:cNvSpPr/>
          <p:nvPr/>
        </p:nvSpPr>
        <p:spPr>
          <a:xfrm>
            <a:off x="9105900" y="3085148"/>
            <a:ext cx="60960" cy="60960"/>
          </a:xfrm>
          <a:prstGeom prst="rect">
            <a:avLst/>
          </a:prstGeom>
          <a:ln w="7620">
            <a:solidFill>
              <a:srgbClr val="2E2E38"/>
            </a:solidFill>
            <a:prstDash val="solid"/>
          </a:ln>
        </p:spPr>
        <p:txBody>
          <a:bodyPr/>
          <a:lstStyle/>
          <a:p>
            <a:endParaRPr lang="es-ES"/>
          </a:p>
        </p:txBody>
      </p:sp>
      <p:sp>
        <p:nvSpPr>
          <p:cNvPr id="52" name="Text 46"/>
          <p:cNvSpPr/>
          <p:nvPr/>
        </p:nvSpPr>
        <p:spPr>
          <a:xfrm>
            <a:off x="9231630" y="3031045"/>
            <a:ext cx="2194560" cy="294084"/>
          </a:xfrm>
          <a:prstGeom prst="rect">
            <a:avLst/>
          </a:prstGeom>
          <a:noFill/>
          <a:ln/>
        </p:spPr>
        <p:txBody>
          <a:bodyPr wrap="square" lIns="0" tIns="0" rIns="0" bIns="0" rtlCol="0" anchor="t"/>
          <a:lstStyle/>
          <a:p>
            <a:pPr marL="0" indent="0" algn="l">
              <a:lnSpc>
                <a:spcPts val="1296"/>
              </a:lnSpc>
              <a:buNone/>
            </a:pPr>
            <a:r>
              <a:rPr lang="en-US" sz="960" dirty="0">
                <a:solidFill>
                  <a:srgbClr val="E2E2E8"/>
                </a:solidFill>
                <a:latin typeface="Arial" pitchFamily="34" charset="0"/>
                <a:ea typeface="Arial" pitchFamily="34" charset="-122"/>
                <a:cs typeface="Arial" pitchFamily="34" charset="-120"/>
              </a:rPr>
              <a:t>Más consumo en turismo, alojamiento, restauración, transporte y comercio.</a:t>
            </a:r>
            <a:endParaRPr lang="en-US" sz="960" dirty="0"/>
          </a:p>
        </p:txBody>
      </p:sp>
      <p:sp>
        <p:nvSpPr>
          <p:cNvPr id="53" name="Shape 47"/>
          <p:cNvSpPr/>
          <p:nvPr/>
        </p:nvSpPr>
        <p:spPr>
          <a:xfrm>
            <a:off x="9109710" y="3479006"/>
            <a:ext cx="53340" cy="53340"/>
          </a:xfrm>
          <a:prstGeom prst="rect">
            <a:avLst/>
          </a:prstGeom>
          <a:solidFill>
            <a:srgbClr val="FFE600"/>
          </a:solidFill>
          <a:ln/>
        </p:spPr>
        <p:txBody>
          <a:bodyPr/>
          <a:lstStyle/>
          <a:p>
            <a:endParaRPr lang="es-ES"/>
          </a:p>
        </p:txBody>
      </p:sp>
      <p:sp>
        <p:nvSpPr>
          <p:cNvPr id="54" name="Shape 48"/>
          <p:cNvSpPr/>
          <p:nvPr/>
        </p:nvSpPr>
        <p:spPr>
          <a:xfrm>
            <a:off x="9105900" y="3475196"/>
            <a:ext cx="60960" cy="60960"/>
          </a:xfrm>
          <a:prstGeom prst="rect">
            <a:avLst/>
          </a:prstGeom>
          <a:ln w="7620">
            <a:solidFill>
              <a:srgbClr val="2E2E38"/>
            </a:solidFill>
            <a:prstDash val="solid"/>
          </a:ln>
        </p:spPr>
        <p:txBody>
          <a:bodyPr/>
          <a:lstStyle/>
          <a:p>
            <a:endParaRPr lang="es-ES"/>
          </a:p>
        </p:txBody>
      </p:sp>
      <p:sp>
        <p:nvSpPr>
          <p:cNvPr id="55" name="Text 49"/>
          <p:cNvSpPr/>
          <p:nvPr/>
        </p:nvSpPr>
        <p:spPr>
          <a:xfrm>
            <a:off x="9231630" y="3421094"/>
            <a:ext cx="2194560" cy="294084"/>
          </a:xfrm>
          <a:prstGeom prst="rect">
            <a:avLst/>
          </a:prstGeom>
          <a:noFill/>
          <a:ln/>
        </p:spPr>
        <p:txBody>
          <a:bodyPr wrap="square" lIns="0" tIns="0" rIns="0" bIns="0" rtlCol="0" anchor="t"/>
          <a:lstStyle/>
          <a:p>
            <a:pPr marL="0" indent="0" algn="l">
              <a:lnSpc>
                <a:spcPts val="1296"/>
              </a:lnSpc>
              <a:buNone/>
            </a:pPr>
            <a:r>
              <a:rPr lang="en-US" sz="960" dirty="0">
                <a:solidFill>
                  <a:srgbClr val="E2E2E8"/>
                </a:solidFill>
                <a:latin typeface="Arial" pitchFamily="34" charset="0"/>
                <a:ea typeface="Arial" pitchFamily="34" charset="-122"/>
                <a:cs typeface="Arial" pitchFamily="34" charset="-120"/>
              </a:rPr>
              <a:t>Motor de crecimiento para pymes locales y proveedores.</a:t>
            </a:r>
            <a:endParaRPr lang="en-US" sz="960" dirty="0"/>
          </a:p>
        </p:txBody>
      </p:sp>
      <p:sp>
        <p:nvSpPr>
          <p:cNvPr id="56" name="Shape 50"/>
          <p:cNvSpPr/>
          <p:nvPr/>
        </p:nvSpPr>
        <p:spPr>
          <a:xfrm>
            <a:off x="9109710" y="3869055"/>
            <a:ext cx="53340" cy="53340"/>
          </a:xfrm>
          <a:prstGeom prst="rect">
            <a:avLst/>
          </a:prstGeom>
          <a:solidFill>
            <a:srgbClr val="FFE600"/>
          </a:solidFill>
          <a:ln/>
        </p:spPr>
        <p:txBody>
          <a:bodyPr/>
          <a:lstStyle/>
          <a:p>
            <a:endParaRPr lang="es-ES"/>
          </a:p>
        </p:txBody>
      </p:sp>
      <p:sp>
        <p:nvSpPr>
          <p:cNvPr id="57" name="Shape 51"/>
          <p:cNvSpPr/>
          <p:nvPr/>
        </p:nvSpPr>
        <p:spPr>
          <a:xfrm>
            <a:off x="9105900" y="3865245"/>
            <a:ext cx="60960" cy="60960"/>
          </a:xfrm>
          <a:prstGeom prst="rect">
            <a:avLst/>
          </a:prstGeom>
          <a:ln w="7620">
            <a:solidFill>
              <a:srgbClr val="2E2E38"/>
            </a:solidFill>
            <a:prstDash val="solid"/>
          </a:ln>
        </p:spPr>
        <p:txBody>
          <a:bodyPr/>
          <a:lstStyle/>
          <a:p>
            <a:endParaRPr lang="es-ES"/>
          </a:p>
        </p:txBody>
      </p:sp>
      <p:sp>
        <p:nvSpPr>
          <p:cNvPr id="58" name="Text 52"/>
          <p:cNvSpPr/>
          <p:nvPr/>
        </p:nvSpPr>
        <p:spPr>
          <a:xfrm>
            <a:off x="9231630" y="3811143"/>
            <a:ext cx="2194560" cy="294084"/>
          </a:xfrm>
          <a:prstGeom prst="rect">
            <a:avLst/>
          </a:prstGeom>
          <a:noFill/>
          <a:ln/>
        </p:spPr>
        <p:txBody>
          <a:bodyPr wrap="square" lIns="0" tIns="0" rIns="0" bIns="0" rtlCol="0" anchor="t"/>
          <a:lstStyle/>
          <a:p>
            <a:pPr marL="0" indent="0" algn="l">
              <a:lnSpc>
                <a:spcPts val="1296"/>
              </a:lnSpc>
              <a:buNone/>
            </a:pPr>
            <a:r>
              <a:rPr lang="en-US" sz="960" dirty="0">
                <a:solidFill>
                  <a:srgbClr val="E2E2E8"/>
                </a:solidFill>
                <a:latin typeface="Arial" pitchFamily="34" charset="0"/>
                <a:ea typeface="Arial" pitchFamily="34" charset="-122"/>
                <a:cs typeface="Arial" pitchFamily="34" charset="-120"/>
              </a:rPr>
              <a:t>Un sector que ya genera riqueza y empleo cualificado.</a:t>
            </a:r>
            <a:endParaRPr lang="en-US" sz="960" dirty="0"/>
          </a:p>
        </p:txBody>
      </p:sp>
      <p:sp>
        <p:nvSpPr>
          <p:cNvPr id="59" name="Shape 53"/>
          <p:cNvSpPr/>
          <p:nvPr/>
        </p:nvSpPr>
        <p:spPr>
          <a:xfrm>
            <a:off x="609600" y="5354003"/>
            <a:ext cx="10972800" cy="780098"/>
          </a:xfrm>
          <a:prstGeom prst="rect">
            <a:avLst/>
          </a:prstGeom>
          <a:solidFill>
            <a:srgbClr val="FFE600"/>
          </a:solidFill>
          <a:ln/>
        </p:spPr>
        <p:txBody>
          <a:bodyPr/>
          <a:lstStyle/>
          <a:p>
            <a:endParaRPr lang="es-ES"/>
          </a:p>
        </p:txBody>
      </p:sp>
      <p:sp>
        <p:nvSpPr>
          <p:cNvPr id="60" name="Text 54"/>
          <p:cNvSpPr/>
          <p:nvPr/>
        </p:nvSpPr>
        <p:spPr>
          <a:xfrm>
            <a:off x="838200" y="5593556"/>
            <a:ext cx="274320" cy="586740"/>
          </a:xfrm>
          <a:prstGeom prst="rect">
            <a:avLst/>
          </a:prstGeom>
          <a:noFill/>
          <a:ln/>
        </p:spPr>
        <p:txBody>
          <a:bodyPr wrap="square" lIns="0" tIns="0" rIns="0" bIns="0" rtlCol="0" anchor="t"/>
          <a:lstStyle/>
          <a:p>
            <a:pPr marL="0" indent="0" algn="l">
              <a:lnSpc>
                <a:spcPts val="2520"/>
              </a:lnSpc>
              <a:buNone/>
            </a:pPr>
            <a:r>
              <a:rPr lang="en-US" sz="4200" b="1" dirty="0">
                <a:solidFill>
                  <a:srgbClr val="2E2E38"/>
                </a:solidFill>
                <a:latin typeface="Arial" pitchFamily="34" charset="0"/>
                <a:ea typeface="Arial" pitchFamily="34" charset="-122"/>
                <a:cs typeface="Arial" pitchFamily="34" charset="-120"/>
              </a:rPr>
              <a:t>“</a:t>
            </a:r>
            <a:endParaRPr lang="en-US" sz="4200" dirty="0"/>
          </a:p>
        </p:txBody>
      </p:sp>
      <p:sp>
        <p:nvSpPr>
          <p:cNvPr id="61" name="Text 55"/>
          <p:cNvSpPr/>
          <p:nvPr/>
        </p:nvSpPr>
        <p:spPr>
          <a:xfrm>
            <a:off x="1257300" y="5507927"/>
            <a:ext cx="10104120" cy="443389"/>
          </a:xfrm>
          <a:prstGeom prst="rect">
            <a:avLst/>
          </a:prstGeom>
          <a:noFill/>
          <a:ln/>
        </p:spPr>
        <p:txBody>
          <a:bodyPr wrap="square" lIns="0" tIns="0" rIns="0" bIns="0" rtlCol="0" anchor="t"/>
          <a:lstStyle/>
          <a:p>
            <a:pPr marL="0" indent="0" algn="l">
              <a:lnSpc>
                <a:spcPts val="1872"/>
              </a:lnSpc>
              <a:buNone/>
            </a:pPr>
            <a:r>
              <a:rPr lang="en-US" sz="1440" b="1" dirty="0">
                <a:solidFill>
                  <a:srgbClr val="2E2E38"/>
                </a:solidFill>
                <a:latin typeface="Arial" pitchFamily="34" charset="0"/>
                <a:ea typeface="Arial" pitchFamily="34" charset="-122"/>
                <a:cs typeface="Arial" pitchFamily="34" charset="-120"/>
              </a:rPr>
              <a:t>Reducir el IVA al deporte no es una ayuda a un sector concreto, sino un impulso al conjunto del tejido económico productivo.</a:t>
            </a:r>
            <a:endParaRPr lang="en-US" sz="1440" dirty="0"/>
          </a:p>
        </p:txBody>
      </p:sp>
      <p:pic>
        <p:nvPicPr>
          <p:cNvPr id="62" name="Image 4" descr="img/8561d6d5e8.png"/>
          <p:cNvPicPr>
            <a:picLocks noChangeAspect="1"/>
          </p:cNvPicPr>
          <p:nvPr/>
        </p:nvPicPr>
        <p:blipFill>
          <a:blip r:embed="rId7"/>
          <a:stretch>
            <a:fillRect/>
          </a:stretch>
        </p:blipFill>
        <p:spPr>
          <a:xfrm>
            <a:off x="11328321" y="6309360"/>
            <a:ext cx="254079" cy="335280"/>
          </a:xfrm>
          <a:prstGeom prst="rect">
            <a:avLst/>
          </a:prstGeom>
        </p:spPr>
      </p:pic>
      <p:sp>
        <p:nvSpPr>
          <p:cNvPr id="63" name="Text 56"/>
          <p:cNvSpPr/>
          <p:nvPr/>
        </p:nvSpPr>
        <p:spPr>
          <a:xfrm>
            <a:off x="10659428" y="6469380"/>
            <a:ext cx="541973" cy="129540"/>
          </a:xfrm>
          <a:prstGeom prst="rect">
            <a:avLst/>
          </a:prstGeom>
          <a:noFill/>
          <a:ln/>
        </p:spPr>
        <p:txBody>
          <a:bodyPr wrap="none" lIns="0" tIns="0" rIns="0" bIns="0" rtlCol="0" anchor="t"/>
          <a:lstStyle/>
          <a:p>
            <a:pPr marL="0" indent="0" algn="l">
              <a:lnSpc>
                <a:spcPts val="1035"/>
              </a:lnSpc>
              <a:buNone/>
            </a:pPr>
            <a:r>
              <a:rPr lang="en-US" sz="900" b="1" kern="0" spc="45" dirty="0">
                <a:solidFill>
                  <a:srgbClr val="747480"/>
                </a:solidFill>
                <a:latin typeface="Arial" pitchFamily="34" charset="0"/>
                <a:ea typeface="Arial" pitchFamily="34" charset="-122"/>
                <a:cs typeface="Arial" pitchFamily="34" charset="-120"/>
              </a:rPr>
              <a:t>10 / 12</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s-ES"/>
          </a:p>
        </p:txBody>
      </p:sp>
      <p:sp>
        <p:nvSpPr>
          <p:cNvPr id="3" name="Text 1"/>
          <p:cNvSpPr/>
          <p:nvPr/>
        </p:nvSpPr>
        <p:spPr>
          <a:xfrm>
            <a:off x="609600" y="396240"/>
            <a:ext cx="2171581" cy="144780"/>
          </a:xfrm>
          <a:prstGeom prst="rect">
            <a:avLst/>
          </a:prstGeom>
          <a:noFill/>
          <a:ln/>
        </p:spPr>
        <p:txBody>
          <a:bodyPr wrap="none" lIns="0" tIns="0" rIns="0" bIns="0" rtlCol="0" anchor="t"/>
          <a:lstStyle/>
          <a:p>
            <a:pPr marL="0" indent="0" algn="l">
              <a:lnSpc>
                <a:spcPts val="1173"/>
              </a:lnSpc>
              <a:buNone/>
            </a:pPr>
            <a:r>
              <a:rPr lang="en-US" sz="1020" b="1" kern="0" spc="122" dirty="0">
                <a:solidFill>
                  <a:srgbClr val="747480"/>
                </a:solidFill>
                <a:latin typeface="Arial" pitchFamily="34" charset="0"/>
                <a:ea typeface="Arial" pitchFamily="34" charset="-122"/>
                <a:cs typeface="Arial" pitchFamily="34" charset="-120"/>
              </a:rPr>
              <a:t>PROPUESTA NORMATIVA</a:t>
            </a:r>
            <a:endParaRPr lang="en-US" sz="1020" dirty="0"/>
          </a:p>
        </p:txBody>
      </p:sp>
      <p:sp>
        <p:nvSpPr>
          <p:cNvPr id="4" name="Shape 2"/>
          <p:cNvSpPr/>
          <p:nvPr/>
        </p:nvSpPr>
        <p:spPr>
          <a:xfrm>
            <a:off x="4037409" y="856336"/>
            <a:ext cx="5495449" cy="141884"/>
          </a:xfrm>
          <a:prstGeom prst="rect">
            <a:avLst/>
          </a:prstGeom>
          <a:solidFill>
            <a:srgbClr val="FFE600"/>
          </a:solidFill>
          <a:ln/>
        </p:spPr>
        <p:txBody>
          <a:bodyPr/>
          <a:lstStyle/>
          <a:p>
            <a:endParaRPr lang="es-ES"/>
          </a:p>
        </p:txBody>
      </p:sp>
      <p:sp>
        <p:nvSpPr>
          <p:cNvPr id="5" name="Text 3"/>
          <p:cNvSpPr/>
          <p:nvPr/>
        </p:nvSpPr>
        <p:spPr>
          <a:xfrm>
            <a:off x="609600" y="629869"/>
            <a:ext cx="10261747" cy="373380"/>
          </a:xfrm>
          <a:prstGeom prst="rect">
            <a:avLst/>
          </a:prstGeom>
          <a:noFill/>
          <a:ln/>
        </p:spPr>
        <p:txBody>
          <a:bodyPr wrap="none" lIns="0" tIns="0" rIns="0" bIns="0" rtlCol="0" anchor="t"/>
          <a:lstStyle/>
          <a:p>
            <a:pPr marL="0" indent="0" algn="l">
              <a:lnSpc>
                <a:spcPts val="2957"/>
              </a:lnSpc>
              <a:buNone/>
            </a:pPr>
            <a:r>
              <a:rPr lang="en-US" sz="2640" b="1" dirty="0">
                <a:solidFill>
                  <a:srgbClr val="2E2E38"/>
                </a:solidFill>
                <a:latin typeface="Arial" pitchFamily="34" charset="0"/>
                <a:ea typeface="Arial" pitchFamily="34" charset="-122"/>
                <a:cs typeface="Arial" pitchFamily="34" charset="-120"/>
              </a:rPr>
              <a:t>Un cambio concreto: artículo 91.Uno.2 de la Ley del IVA</a:t>
            </a:r>
            <a:endParaRPr lang="en-US" sz="2640" dirty="0"/>
          </a:p>
        </p:txBody>
      </p:sp>
      <p:sp>
        <p:nvSpPr>
          <p:cNvPr id="6" name="Shape 4"/>
          <p:cNvSpPr/>
          <p:nvPr/>
        </p:nvSpPr>
        <p:spPr>
          <a:xfrm>
            <a:off x="609600" y="1167884"/>
            <a:ext cx="10972800" cy="15240"/>
          </a:xfrm>
          <a:prstGeom prst="rect">
            <a:avLst/>
          </a:prstGeom>
          <a:solidFill>
            <a:srgbClr val="FFE600"/>
          </a:solidFill>
          <a:ln/>
        </p:spPr>
        <p:txBody>
          <a:bodyPr/>
          <a:lstStyle/>
          <a:p>
            <a:endParaRPr lang="es-ES"/>
          </a:p>
        </p:txBody>
      </p:sp>
      <p:sp>
        <p:nvSpPr>
          <p:cNvPr id="7" name="Shape 5"/>
          <p:cNvSpPr/>
          <p:nvPr/>
        </p:nvSpPr>
        <p:spPr>
          <a:xfrm>
            <a:off x="609600" y="1866900"/>
            <a:ext cx="7010400" cy="2506980"/>
          </a:xfrm>
          <a:prstGeom prst="roundRect">
            <a:avLst>
              <a:gd name="adj" fmla="val 1216"/>
            </a:avLst>
          </a:prstGeom>
          <a:solidFill>
            <a:srgbClr val="2E2E38"/>
          </a:solidFill>
          <a:ln/>
        </p:spPr>
        <p:txBody>
          <a:bodyPr/>
          <a:lstStyle/>
          <a:p>
            <a:endParaRPr lang="es-ES"/>
          </a:p>
        </p:txBody>
      </p:sp>
      <p:sp>
        <p:nvSpPr>
          <p:cNvPr id="8" name="Text 6"/>
          <p:cNvSpPr/>
          <p:nvPr/>
        </p:nvSpPr>
        <p:spPr>
          <a:xfrm>
            <a:off x="792480" y="1943100"/>
            <a:ext cx="609600" cy="1013460"/>
          </a:xfrm>
          <a:prstGeom prst="rect">
            <a:avLst/>
          </a:prstGeom>
          <a:noFill/>
          <a:ln/>
        </p:spPr>
        <p:txBody>
          <a:bodyPr wrap="none" lIns="0" tIns="0" rIns="0" bIns="0" rtlCol="0" anchor="t"/>
          <a:lstStyle/>
          <a:p>
            <a:pPr marL="0" indent="0" algn="l">
              <a:lnSpc>
                <a:spcPts val="7200"/>
              </a:lnSpc>
              <a:buNone/>
            </a:pPr>
            <a:r>
              <a:rPr lang="en-US" sz="7200" b="1" dirty="0">
                <a:solidFill>
                  <a:srgbClr val="FFE600"/>
                </a:solidFill>
                <a:latin typeface="Arial" pitchFamily="34" charset="0"/>
                <a:ea typeface="Arial" pitchFamily="34" charset="-122"/>
                <a:cs typeface="Arial" pitchFamily="34" charset="-120"/>
              </a:rPr>
              <a:t>“</a:t>
            </a:r>
            <a:endParaRPr lang="en-US" sz="7200" dirty="0"/>
          </a:p>
        </p:txBody>
      </p:sp>
      <p:sp>
        <p:nvSpPr>
          <p:cNvPr id="9" name="Text 7"/>
          <p:cNvSpPr/>
          <p:nvPr/>
        </p:nvSpPr>
        <p:spPr>
          <a:xfrm>
            <a:off x="1310640" y="2095500"/>
            <a:ext cx="4182963" cy="129540"/>
          </a:xfrm>
          <a:prstGeom prst="rect">
            <a:avLst/>
          </a:prstGeom>
          <a:noFill/>
          <a:ln/>
        </p:spPr>
        <p:txBody>
          <a:bodyPr wrap="none" lIns="0" tIns="0" rIns="0" bIns="0" rtlCol="0" anchor="t"/>
          <a:lstStyle/>
          <a:p>
            <a:pPr marL="0" indent="0" algn="l">
              <a:lnSpc>
                <a:spcPts val="1035"/>
              </a:lnSpc>
              <a:buNone/>
            </a:pPr>
            <a:r>
              <a:rPr lang="en-US" sz="900" b="1" kern="0" spc="54" dirty="0">
                <a:solidFill>
                  <a:srgbClr val="FFE600"/>
                </a:solidFill>
                <a:latin typeface="Arial" pitchFamily="34" charset="0"/>
                <a:ea typeface="Arial" pitchFamily="34" charset="-122"/>
                <a:cs typeface="Arial" pitchFamily="34" charset="-120"/>
              </a:rPr>
              <a:t>LEY 37/1992, DEL IVA · ART. 91.UNO.2 · NUEVO NÚMERO 8.º</a:t>
            </a:r>
            <a:endParaRPr lang="en-US" sz="900" dirty="0"/>
          </a:p>
        </p:txBody>
      </p:sp>
      <p:sp>
        <p:nvSpPr>
          <p:cNvPr id="10" name="Text 8"/>
          <p:cNvSpPr/>
          <p:nvPr/>
        </p:nvSpPr>
        <p:spPr>
          <a:xfrm>
            <a:off x="1310640" y="2270760"/>
            <a:ext cx="6012180" cy="266700"/>
          </a:xfrm>
          <a:prstGeom prst="rect">
            <a:avLst/>
          </a:prstGeom>
          <a:noFill/>
          <a:ln/>
        </p:spPr>
        <p:txBody>
          <a:bodyPr wrap="square" lIns="0" tIns="0" rIns="0" bIns="0" rtlCol="0" anchor="t"/>
          <a:lstStyle/>
          <a:p>
            <a:pPr marL="0" indent="0" algn="l">
              <a:lnSpc>
                <a:spcPts val="1104"/>
              </a:lnSpc>
              <a:buNone/>
            </a:pPr>
            <a:r>
              <a:rPr lang="en-US" sz="960" i="1" dirty="0">
                <a:solidFill>
                  <a:srgbClr val="C9C9D2"/>
                </a:solidFill>
                <a:latin typeface="Arial" pitchFamily="34" charset="0"/>
                <a:ea typeface="Arial" pitchFamily="34" charset="-122"/>
                <a:cs typeface="Arial" pitchFamily="34" charset="-120"/>
              </a:rPr>
              <a:t>«Uno. Se aplicará el tipo del 10 por ciento a las operaciones siguientes: […] 2. Las prestaciones de servicios siguientes: […]</a:t>
            </a:r>
            <a:endParaRPr lang="en-US" sz="960" dirty="0"/>
          </a:p>
        </p:txBody>
      </p:sp>
      <p:sp>
        <p:nvSpPr>
          <p:cNvPr id="11" name="Shape 9"/>
          <p:cNvSpPr/>
          <p:nvPr/>
        </p:nvSpPr>
        <p:spPr>
          <a:xfrm>
            <a:off x="3496508" y="2667000"/>
            <a:ext cx="3775591" cy="190500"/>
          </a:xfrm>
          <a:prstGeom prst="rect">
            <a:avLst/>
          </a:prstGeom>
          <a:solidFill>
            <a:srgbClr val="FFE600"/>
          </a:solidFill>
          <a:ln/>
        </p:spPr>
        <p:txBody>
          <a:bodyPr/>
          <a:lstStyle/>
          <a:p>
            <a:endParaRPr lang="es-ES"/>
          </a:p>
        </p:txBody>
      </p:sp>
      <p:sp>
        <p:nvSpPr>
          <p:cNvPr id="12" name="Shape 10"/>
          <p:cNvSpPr/>
          <p:nvPr/>
        </p:nvSpPr>
        <p:spPr>
          <a:xfrm>
            <a:off x="1310640" y="2918460"/>
            <a:ext cx="1334929" cy="190500"/>
          </a:xfrm>
          <a:prstGeom prst="rect">
            <a:avLst/>
          </a:prstGeom>
          <a:solidFill>
            <a:srgbClr val="FFE600"/>
          </a:solidFill>
          <a:ln/>
        </p:spPr>
        <p:txBody>
          <a:bodyPr/>
          <a:lstStyle/>
          <a:p>
            <a:endParaRPr lang="es-ES"/>
          </a:p>
        </p:txBody>
      </p:sp>
      <p:sp>
        <p:nvSpPr>
          <p:cNvPr id="13" name="Shape 11"/>
          <p:cNvSpPr/>
          <p:nvPr/>
        </p:nvSpPr>
        <p:spPr>
          <a:xfrm>
            <a:off x="5419844" y="3169920"/>
            <a:ext cx="1074063" cy="190500"/>
          </a:xfrm>
          <a:prstGeom prst="rect">
            <a:avLst/>
          </a:prstGeom>
          <a:solidFill>
            <a:srgbClr val="FFE600"/>
          </a:solidFill>
          <a:ln/>
        </p:spPr>
        <p:txBody>
          <a:bodyPr/>
          <a:lstStyle/>
          <a:p>
            <a:endParaRPr lang="es-ES"/>
          </a:p>
        </p:txBody>
      </p:sp>
      <p:sp>
        <p:nvSpPr>
          <p:cNvPr id="14" name="Shape 12"/>
          <p:cNvSpPr/>
          <p:nvPr/>
        </p:nvSpPr>
        <p:spPr>
          <a:xfrm>
            <a:off x="1310640" y="3421380"/>
            <a:ext cx="2769751" cy="190500"/>
          </a:xfrm>
          <a:prstGeom prst="rect">
            <a:avLst/>
          </a:prstGeom>
          <a:solidFill>
            <a:srgbClr val="FFE600"/>
          </a:solidFill>
          <a:ln/>
        </p:spPr>
        <p:txBody>
          <a:bodyPr/>
          <a:lstStyle/>
          <a:p>
            <a:endParaRPr lang="es-ES"/>
          </a:p>
        </p:txBody>
      </p:sp>
      <p:sp>
        <p:nvSpPr>
          <p:cNvPr id="15" name="Text 13"/>
          <p:cNvSpPr/>
          <p:nvPr/>
        </p:nvSpPr>
        <p:spPr>
          <a:xfrm>
            <a:off x="1310640" y="2637663"/>
            <a:ext cx="6012180" cy="1447800"/>
          </a:xfrm>
          <a:prstGeom prst="rect">
            <a:avLst/>
          </a:prstGeom>
          <a:noFill/>
          <a:ln/>
        </p:spPr>
        <p:txBody>
          <a:bodyPr wrap="square" lIns="0" tIns="0" rIns="0" bIns="0" rtlCol="0" anchor="t"/>
          <a:lstStyle/>
          <a:p>
            <a:pPr marL="0" indent="0" algn="l">
              <a:lnSpc>
                <a:spcPts val="1980"/>
              </a:lnSpc>
              <a:buNone/>
            </a:pPr>
            <a:r>
              <a:rPr lang="en-US" sz="1320" b="1" dirty="0">
                <a:solidFill>
                  <a:srgbClr val="FFE600"/>
                </a:solidFill>
                <a:latin typeface="Arial" pitchFamily="34" charset="0"/>
                <a:ea typeface="Arial" pitchFamily="34" charset="-122"/>
                <a:cs typeface="Arial" pitchFamily="34" charset="-120"/>
              </a:rPr>
              <a:t>8.º</a:t>
            </a:r>
            <a:r>
              <a:rPr lang="en-US" sz="1320" dirty="0">
                <a:solidFill>
                  <a:srgbClr val="FFFFFF"/>
                </a:solidFill>
                <a:latin typeface="Arial" pitchFamily="34" charset="0"/>
                <a:ea typeface="Arial" pitchFamily="34" charset="-122"/>
                <a:cs typeface="Arial" pitchFamily="34" charset="-120"/>
              </a:rPr>
              <a:t> Los servicios prestados a </a:t>
            </a:r>
            <a:r>
              <a:rPr lang="en-US" sz="1320" b="1" dirty="0">
                <a:solidFill>
                  <a:srgbClr val="2E2E38"/>
                </a:solidFill>
                <a:latin typeface="Arial" pitchFamily="34" charset="0"/>
                <a:ea typeface="Arial" pitchFamily="34" charset="-122"/>
                <a:cs typeface="Arial" pitchFamily="34" charset="-120"/>
              </a:rPr>
              <a:t>personas físicas que practiquen el deporte o la educación física</a:t>
            </a:r>
            <a:r>
              <a:rPr lang="en-US" sz="1320" dirty="0">
                <a:solidFill>
                  <a:srgbClr val="FFFFFF"/>
                </a:solidFill>
                <a:latin typeface="Arial" pitchFamily="34" charset="0"/>
                <a:ea typeface="Arial" pitchFamily="34" charset="-122"/>
                <a:cs typeface="Arial" pitchFamily="34" charset="-120"/>
              </a:rPr>
              <a:t>, cualquiera que sea la persona o entidad a cuyo cargo se realice la prestación, siempre que tales servicios estén </a:t>
            </a:r>
            <a:r>
              <a:rPr lang="en-US" sz="1320" b="1" dirty="0">
                <a:solidFill>
                  <a:srgbClr val="2E2E38"/>
                </a:solidFill>
                <a:latin typeface="Arial" pitchFamily="34" charset="0"/>
                <a:ea typeface="Arial" pitchFamily="34" charset="-122"/>
                <a:cs typeface="Arial" pitchFamily="34" charset="-120"/>
              </a:rPr>
              <a:t>directamente relacionados con dichas prácticas</a:t>
            </a:r>
            <a:r>
              <a:rPr lang="en-US" sz="1320" dirty="0">
                <a:solidFill>
                  <a:srgbClr val="FFFFFF"/>
                </a:solidFill>
                <a:latin typeface="Arial" pitchFamily="34" charset="0"/>
                <a:ea typeface="Arial" pitchFamily="34" charset="-122"/>
                <a:cs typeface="Arial" pitchFamily="34" charset="-120"/>
              </a:rPr>
              <a:t> y no resulte aplicable a los mismos la exención a que se refiere el artículo 20, apartado uno, número 13.º de esta Ley.»</a:t>
            </a:r>
            <a:endParaRPr lang="en-US" sz="1320" dirty="0"/>
          </a:p>
        </p:txBody>
      </p:sp>
      <p:sp>
        <p:nvSpPr>
          <p:cNvPr id="16" name="Shape 14"/>
          <p:cNvSpPr/>
          <p:nvPr/>
        </p:nvSpPr>
        <p:spPr>
          <a:xfrm>
            <a:off x="609600" y="4511040"/>
            <a:ext cx="2255520" cy="751284"/>
          </a:xfrm>
          <a:prstGeom prst="roundRect">
            <a:avLst>
              <a:gd name="adj" fmla="val 4057"/>
            </a:avLst>
          </a:prstGeom>
          <a:solidFill>
            <a:srgbClr val="F2F2F4"/>
          </a:solidFill>
          <a:ln/>
        </p:spPr>
        <p:txBody>
          <a:bodyPr/>
          <a:lstStyle/>
          <a:p>
            <a:endParaRPr lang="es-ES"/>
          </a:p>
        </p:txBody>
      </p:sp>
      <p:sp>
        <p:nvSpPr>
          <p:cNvPr id="17" name="Text 15"/>
          <p:cNvSpPr/>
          <p:nvPr/>
        </p:nvSpPr>
        <p:spPr>
          <a:xfrm>
            <a:off x="762000" y="4617720"/>
            <a:ext cx="587335"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QUIÉN</a:t>
            </a:r>
            <a:endParaRPr lang="en-US" sz="960" dirty="0"/>
          </a:p>
        </p:txBody>
      </p:sp>
      <p:sp>
        <p:nvSpPr>
          <p:cNvPr id="18" name="Text 16"/>
          <p:cNvSpPr/>
          <p:nvPr/>
        </p:nvSpPr>
        <p:spPr>
          <a:xfrm>
            <a:off x="762000" y="4786884"/>
            <a:ext cx="1958340" cy="337542"/>
          </a:xfrm>
          <a:prstGeom prst="rect">
            <a:avLst/>
          </a:prstGeom>
          <a:noFill/>
          <a:ln/>
        </p:spPr>
        <p:txBody>
          <a:bodyPr wrap="square" lIns="0" tIns="0" rIns="0" bIns="0" rtlCol="0" anchor="t"/>
          <a:lstStyle/>
          <a:p>
            <a:pPr marL="0" indent="0" algn="l">
              <a:lnSpc>
                <a:spcPts val="1458"/>
              </a:lnSpc>
              <a:buNone/>
            </a:pPr>
            <a:r>
              <a:rPr lang="en-US" sz="1080" dirty="0">
                <a:solidFill>
                  <a:srgbClr val="2E2E38"/>
                </a:solidFill>
                <a:latin typeface="Arial" pitchFamily="34" charset="0"/>
                <a:ea typeface="Arial" pitchFamily="34" charset="-122"/>
                <a:cs typeface="Arial" pitchFamily="34" charset="-120"/>
              </a:rPr>
              <a:t>Personas físicas que practican deporte</a:t>
            </a:r>
            <a:endParaRPr lang="en-US" sz="1080" dirty="0"/>
          </a:p>
        </p:txBody>
      </p:sp>
      <p:sp>
        <p:nvSpPr>
          <p:cNvPr id="19" name="Shape 17"/>
          <p:cNvSpPr/>
          <p:nvPr/>
        </p:nvSpPr>
        <p:spPr>
          <a:xfrm>
            <a:off x="2987040" y="4511040"/>
            <a:ext cx="2255520" cy="751284"/>
          </a:xfrm>
          <a:prstGeom prst="roundRect">
            <a:avLst>
              <a:gd name="adj" fmla="val 4057"/>
            </a:avLst>
          </a:prstGeom>
          <a:solidFill>
            <a:srgbClr val="F2F2F4"/>
          </a:solidFill>
          <a:ln/>
        </p:spPr>
        <p:txBody>
          <a:bodyPr/>
          <a:lstStyle/>
          <a:p>
            <a:endParaRPr lang="es-ES"/>
          </a:p>
        </p:txBody>
      </p:sp>
      <p:sp>
        <p:nvSpPr>
          <p:cNvPr id="20" name="Text 18"/>
          <p:cNvSpPr/>
          <p:nvPr/>
        </p:nvSpPr>
        <p:spPr>
          <a:xfrm>
            <a:off x="3139440" y="4617720"/>
            <a:ext cx="445889"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QUÉ</a:t>
            </a:r>
            <a:endParaRPr lang="en-US" sz="960" dirty="0"/>
          </a:p>
        </p:txBody>
      </p:sp>
      <p:sp>
        <p:nvSpPr>
          <p:cNvPr id="21" name="Text 19"/>
          <p:cNvSpPr/>
          <p:nvPr/>
        </p:nvSpPr>
        <p:spPr>
          <a:xfrm>
            <a:off x="3139440" y="4786884"/>
            <a:ext cx="1958340" cy="337542"/>
          </a:xfrm>
          <a:prstGeom prst="rect">
            <a:avLst/>
          </a:prstGeom>
          <a:noFill/>
          <a:ln/>
        </p:spPr>
        <p:txBody>
          <a:bodyPr wrap="square" lIns="0" tIns="0" rIns="0" bIns="0" rtlCol="0" anchor="t"/>
          <a:lstStyle/>
          <a:p>
            <a:pPr marL="0" indent="0" algn="l">
              <a:lnSpc>
                <a:spcPts val="1458"/>
              </a:lnSpc>
              <a:buNone/>
            </a:pPr>
            <a:r>
              <a:rPr lang="en-US" sz="1080" dirty="0">
                <a:solidFill>
                  <a:srgbClr val="2E2E38"/>
                </a:solidFill>
                <a:latin typeface="Arial" pitchFamily="34" charset="0"/>
                <a:ea typeface="Arial" pitchFamily="34" charset="-122"/>
                <a:cs typeface="Arial" pitchFamily="34" charset="-120"/>
              </a:rPr>
              <a:t>Servicios directamente ligados a la práctica</a:t>
            </a:r>
            <a:endParaRPr lang="en-US" sz="1080" dirty="0"/>
          </a:p>
        </p:txBody>
      </p:sp>
      <p:sp>
        <p:nvSpPr>
          <p:cNvPr id="22" name="Shape 20"/>
          <p:cNvSpPr/>
          <p:nvPr/>
        </p:nvSpPr>
        <p:spPr>
          <a:xfrm>
            <a:off x="5364480" y="4511040"/>
            <a:ext cx="2255520" cy="751284"/>
          </a:xfrm>
          <a:prstGeom prst="roundRect">
            <a:avLst>
              <a:gd name="adj" fmla="val 4057"/>
            </a:avLst>
          </a:prstGeom>
          <a:solidFill>
            <a:srgbClr val="F2F2F4"/>
          </a:solidFill>
          <a:ln/>
        </p:spPr>
        <p:txBody>
          <a:bodyPr/>
          <a:lstStyle/>
          <a:p>
            <a:endParaRPr lang="es-ES"/>
          </a:p>
        </p:txBody>
      </p:sp>
      <p:sp>
        <p:nvSpPr>
          <p:cNvPr id="23" name="Text 21"/>
          <p:cNvSpPr/>
          <p:nvPr/>
        </p:nvSpPr>
        <p:spPr>
          <a:xfrm>
            <a:off x="5516880" y="4617720"/>
            <a:ext cx="801172"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EXCEPTO</a:t>
            </a:r>
            <a:endParaRPr lang="en-US" sz="960" dirty="0"/>
          </a:p>
        </p:txBody>
      </p:sp>
      <p:sp>
        <p:nvSpPr>
          <p:cNvPr id="24" name="Text 22"/>
          <p:cNvSpPr/>
          <p:nvPr/>
        </p:nvSpPr>
        <p:spPr>
          <a:xfrm>
            <a:off x="5516880" y="4786884"/>
            <a:ext cx="1552283" cy="152400"/>
          </a:xfrm>
          <a:prstGeom prst="rect">
            <a:avLst/>
          </a:prstGeom>
          <a:noFill/>
          <a:ln/>
        </p:spPr>
        <p:txBody>
          <a:bodyPr wrap="none" lIns="0" tIns="0" rIns="0" bIns="0" rtlCol="0" anchor="t"/>
          <a:lstStyle/>
          <a:p>
            <a:pPr marL="0" indent="0" algn="l">
              <a:lnSpc>
                <a:spcPts val="1458"/>
              </a:lnSpc>
              <a:buNone/>
            </a:pPr>
            <a:r>
              <a:rPr lang="en-US" sz="1080" dirty="0">
                <a:solidFill>
                  <a:srgbClr val="2E2E38"/>
                </a:solidFill>
                <a:latin typeface="Arial" pitchFamily="34" charset="0"/>
                <a:ea typeface="Arial" pitchFamily="34" charset="-122"/>
                <a:cs typeface="Arial" pitchFamily="34" charset="-120"/>
              </a:rPr>
              <a:t>Lo que ya está exento</a:t>
            </a:r>
            <a:endParaRPr lang="en-US" sz="1080" dirty="0"/>
          </a:p>
        </p:txBody>
      </p:sp>
      <p:sp>
        <p:nvSpPr>
          <p:cNvPr id="25" name="Text 23"/>
          <p:cNvSpPr/>
          <p:nvPr/>
        </p:nvSpPr>
        <p:spPr>
          <a:xfrm>
            <a:off x="7924800" y="1866900"/>
            <a:ext cx="2796492" cy="129540"/>
          </a:xfrm>
          <a:prstGeom prst="rect">
            <a:avLst/>
          </a:prstGeom>
          <a:noFill/>
          <a:ln/>
        </p:spPr>
        <p:txBody>
          <a:bodyPr wrap="none" lIns="0" tIns="0" rIns="0" bIns="0" rtlCol="0" anchor="t"/>
          <a:lstStyle/>
          <a:p>
            <a:pPr marL="0" indent="0" algn="l">
              <a:lnSpc>
                <a:spcPts val="1104"/>
              </a:lnSpc>
              <a:buNone/>
            </a:pPr>
            <a:r>
              <a:rPr lang="en-US" sz="960" b="1" kern="0" spc="77" dirty="0">
                <a:solidFill>
                  <a:srgbClr val="747480"/>
                </a:solidFill>
                <a:latin typeface="Arial" pitchFamily="34" charset="0"/>
                <a:ea typeface="Arial" pitchFamily="34" charset="-122"/>
                <a:cs typeface="Arial" pitchFamily="34" charset="-120"/>
              </a:rPr>
              <a:t>LA JUSTIFICACIÓN, EN TRES IDEAS</a:t>
            </a:r>
            <a:endParaRPr lang="en-US" sz="960" dirty="0"/>
          </a:p>
        </p:txBody>
      </p:sp>
      <p:sp>
        <p:nvSpPr>
          <p:cNvPr id="26" name="Shape 24"/>
          <p:cNvSpPr/>
          <p:nvPr/>
        </p:nvSpPr>
        <p:spPr>
          <a:xfrm>
            <a:off x="7932420" y="2133600"/>
            <a:ext cx="3642360" cy="1027271"/>
          </a:xfrm>
          <a:prstGeom prst="roundRect">
            <a:avLst>
              <a:gd name="adj" fmla="val 2967"/>
            </a:avLst>
          </a:prstGeom>
          <a:solidFill>
            <a:srgbClr val="FFFFFF"/>
          </a:solidFill>
          <a:ln w="15240">
            <a:solidFill>
              <a:srgbClr val="E3E3E8"/>
            </a:solidFill>
            <a:prstDash val="solid"/>
          </a:ln>
        </p:spPr>
        <p:txBody>
          <a:bodyPr/>
          <a:lstStyle/>
          <a:p>
            <a:endParaRPr lang="es-ES"/>
          </a:p>
        </p:txBody>
      </p:sp>
      <p:sp>
        <p:nvSpPr>
          <p:cNvPr id="27" name="Shape 25"/>
          <p:cNvSpPr/>
          <p:nvPr/>
        </p:nvSpPr>
        <p:spPr>
          <a:xfrm>
            <a:off x="8107680" y="2278380"/>
            <a:ext cx="411480" cy="411480"/>
          </a:xfrm>
          <a:prstGeom prst="ellipse">
            <a:avLst/>
          </a:prstGeom>
          <a:solidFill>
            <a:srgbClr val="FFE600"/>
          </a:solidFill>
          <a:ln/>
        </p:spPr>
        <p:txBody>
          <a:bodyPr/>
          <a:lstStyle/>
          <a:p>
            <a:endParaRPr lang="es-ES"/>
          </a:p>
        </p:txBody>
      </p:sp>
      <p:pic>
        <p:nvPicPr>
          <p:cNvPr id="28" name="Image 0" descr="img/svg25.png"/>
          <p:cNvPicPr>
            <a:picLocks noChangeAspect="1"/>
          </p:cNvPicPr>
          <p:nvPr/>
        </p:nvPicPr>
        <p:blipFill>
          <a:blip r:embed="rId3"/>
          <a:stretch>
            <a:fillRect/>
          </a:stretch>
        </p:blipFill>
        <p:spPr>
          <a:xfrm>
            <a:off x="8199120" y="2369820"/>
            <a:ext cx="228600" cy="228600"/>
          </a:xfrm>
          <a:prstGeom prst="rect">
            <a:avLst/>
          </a:prstGeom>
        </p:spPr>
      </p:pic>
      <p:sp>
        <p:nvSpPr>
          <p:cNvPr id="29" name="Text 26"/>
          <p:cNvSpPr/>
          <p:nvPr/>
        </p:nvSpPr>
        <p:spPr>
          <a:xfrm>
            <a:off x="8656320" y="2278380"/>
            <a:ext cx="2106680" cy="175260"/>
          </a:xfrm>
          <a:prstGeom prst="rect">
            <a:avLst/>
          </a:prstGeom>
          <a:noFill/>
          <a:ln/>
        </p:spPr>
        <p:txBody>
          <a:bodyPr wrap="none" lIns="0" tIns="0" rIns="0" bIns="0" rtlCol="0" anchor="t"/>
          <a:lstStyle/>
          <a:p>
            <a:pPr marL="0" indent="0" algn="l">
              <a:lnSpc>
                <a:spcPts val="1449"/>
              </a:lnSpc>
              <a:buNone/>
            </a:pPr>
            <a:r>
              <a:rPr lang="en-US" sz="1260" b="1" dirty="0">
                <a:solidFill>
                  <a:srgbClr val="2E2E38"/>
                </a:solidFill>
                <a:latin typeface="Arial" pitchFamily="34" charset="0"/>
                <a:ea typeface="Arial" pitchFamily="34" charset="-122"/>
                <a:cs typeface="Arial" pitchFamily="34" charset="-120"/>
              </a:rPr>
              <a:t>Salud y ahorro sanitario</a:t>
            </a:r>
            <a:endParaRPr lang="en-US" sz="1260" dirty="0"/>
          </a:p>
        </p:txBody>
      </p:sp>
      <p:sp>
        <p:nvSpPr>
          <p:cNvPr id="30" name="Text 27"/>
          <p:cNvSpPr/>
          <p:nvPr/>
        </p:nvSpPr>
        <p:spPr>
          <a:xfrm>
            <a:off x="8656320" y="2486406"/>
            <a:ext cx="2750820" cy="494348"/>
          </a:xfrm>
          <a:prstGeom prst="rect">
            <a:avLst/>
          </a:prstGeom>
          <a:noFill/>
          <a:ln/>
        </p:spPr>
        <p:txBody>
          <a:bodyPr wrap="square" lIns="0" tIns="0" rIns="0" bIns="0" rtlCol="0" anchor="t"/>
          <a:lstStyle/>
          <a:p>
            <a:pPr marL="0" indent="0" algn="l">
              <a:lnSpc>
                <a:spcPts val="1377"/>
              </a:lnSpc>
              <a:buNone/>
            </a:pPr>
            <a:r>
              <a:rPr lang="en-US" sz="1020" dirty="0">
                <a:solidFill>
                  <a:srgbClr val="2E2E38"/>
                </a:solidFill>
                <a:latin typeface="Arial" pitchFamily="34" charset="0"/>
                <a:ea typeface="Arial" pitchFamily="34" charset="-122"/>
                <a:cs typeface="Arial" pitchFamily="34" charset="-120"/>
              </a:rPr>
              <a:t>El deporte es actividad esencial: cada euro invertido puede ahorrar hasta 15 € al sistema público de salud.</a:t>
            </a:r>
            <a:endParaRPr lang="en-US" sz="1020" dirty="0"/>
          </a:p>
        </p:txBody>
      </p:sp>
      <p:sp>
        <p:nvSpPr>
          <p:cNvPr id="31" name="Shape 28"/>
          <p:cNvSpPr/>
          <p:nvPr/>
        </p:nvSpPr>
        <p:spPr>
          <a:xfrm>
            <a:off x="7932420" y="3298031"/>
            <a:ext cx="3642360" cy="1384935"/>
          </a:xfrm>
          <a:prstGeom prst="roundRect">
            <a:avLst>
              <a:gd name="adj" fmla="val 2201"/>
            </a:avLst>
          </a:prstGeom>
          <a:solidFill>
            <a:srgbClr val="FFFFFF"/>
          </a:solidFill>
          <a:ln w="15240">
            <a:solidFill>
              <a:srgbClr val="E3E3E8"/>
            </a:solidFill>
            <a:prstDash val="solid"/>
          </a:ln>
        </p:spPr>
        <p:txBody>
          <a:bodyPr/>
          <a:lstStyle/>
          <a:p>
            <a:endParaRPr lang="es-ES"/>
          </a:p>
        </p:txBody>
      </p:sp>
      <p:sp>
        <p:nvSpPr>
          <p:cNvPr id="32" name="Shape 29"/>
          <p:cNvSpPr/>
          <p:nvPr/>
        </p:nvSpPr>
        <p:spPr>
          <a:xfrm>
            <a:off x="8107680" y="3442811"/>
            <a:ext cx="411480" cy="411480"/>
          </a:xfrm>
          <a:prstGeom prst="ellipse">
            <a:avLst/>
          </a:prstGeom>
          <a:solidFill>
            <a:srgbClr val="FFE600"/>
          </a:solidFill>
          <a:ln/>
        </p:spPr>
        <p:txBody>
          <a:bodyPr/>
          <a:lstStyle/>
          <a:p>
            <a:endParaRPr lang="es-ES"/>
          </a:p>
        </p:txBody>
      </p:sp>
      <p:pic>
        <p:nvPicPr>
          <p:cNvPr id="33" name="Image 1" descr="img/svg26.png"/>
          <p:cNvPicPr>
            <a:picLocks noChangeAspect="1"/>
          </p:cNvPicPr>
          <p:nvPr/>
        </p:nvPicPr>
        <p:blipFill>
          <a:blip r:embed="rId4"/>
          <a:stretch>
            <a:fillRect/>
          </a:stretch>
        </p:blipFill>
        <p:spPr>
          <a:xfrm>
            <a:off x="8199120" y="3534251"/>
            <a:ext cx="228600" cy="228600"/>
          </a:xfrm>
          <a:prstGeom prst="rect">
            <a:avLst/>
          </a:prstGeom>
        </p:spPr>
      </p:pic>
      <p:sp>
        <p:nvSpPr>
          <p:cNvPr id="34" name="Text 30"/>
          <p:cNvSpPr/>
          <p:nvPr/>
        </p:nvSpPr>
        <p:spPr>
          <a:xfrm>
            <a:off x="8656320" y="3442811"/>
            <a:ext cx="2750820" cy="358140"/>
          </a:xfrm>
          <a:prstGeom prst="rect">
            <a:avLst/>
          </a:prstGeom>
          <a:noFill/>
          <a:ln/>
        </p:spPr>
        <p:txBody>
          <a:bodyPr wrap="square" lIns="0" tIns="0" rIns="0" bIns="0" rtlCol="0" anchor="t"/>
          <a:lstStyle/>
          <a:p>
            <a:pPr marL="0" indent="0" algn="l">
              <a:lnSpc>
                <a:spcPts val="1449"/>
              </a:lnSpc>
              <a:buNone/>
            </a:pPr>
            <a:r>
              <a:rPr lang="en-US" sz="1260" b="1" dirty="0">
                <a:solidFill>
                  <a:srgbClr val="2E2E38"/>
                </a:solidFill>
                <a:latin typeface="Arial" pitchFamily="34" charset="0"/>
                <a:ea typeface="Arial" pitchFamily="34" charset="-122"/>
                <a:cs typeface="Arial" pitchFamily="34" charset="-120"/>
              </a:rPr>
              <a:t>Dinamización económica y del turismo</a:t>
            </a:r>
            <a:endParaRPr lang="en-US" sz="1260" dirty="0"/>
          </a:p>
        </p:txBody>
      </p:sp>
      <p:sp>
        <p:nvSpPr>
          <p:cNvPr id="35" name="Text 31"/>
          <p:cNvSpPr/>
          <p:nvPr/>
        </p:nvSpPr>
        <p:spPr>
          <a:xfrm>
            <a:off x="8656320" y="3833717"/>
            <a:ext cx="2750820" cy="669131"/>
          </a:xfrm>
          <a:prstGeom prst="rect">
            <a:avLst/>
          </a:prstGeom>
          <a:noFill/>
          <a:ln/>
        </p:spPr>
        <p:txBody>
          <a:bodyPr wrap="square" lIns="0" tIns="0" rIns="0" bIns="0" rtlCol="0" anchor="t"/>
          <a:lstStyle/>
          <a:p>
            <a:pPr marL="0" indent="0" algn="l">
              <a:lnSpc>
                <a:spcPts val="1377"/>
              </a:lnSpc>
              <a:buNone/>
            </a:pPr>
            <a:r>
              <a:rPr lang="en-US" sz="1020" dirty="0">
                <a:solidFill>
                  <a:srgbClr val="2E2E38"/>
                </a:solidFill>
                <a:latin typeface="Arial" pitchFamily="34" charset="0"/>
                <a:ea typeface="Arial" pitchFamily="34" charset="-122"/>
                <a:cs typeface="Arial" pitchFamily="34" charset="-120"/>
              </a:rPr>
              <a:t>Más demanda, empleo y bases de IRPF, cotizaciones e Impuesto sobre Sociedades. En el golf, el turista es consumidor final: el IVA pesa en la competitividad del destino.</a:t>
            </a:r>
            <a:endParaRPr lang="en-US" sz="1020" dirty="0"/>
          </a:p>
        </p:txBody>
      </p:sp>
      <p:sp>
        <p:nvSpPr>
          <p:cNvPr id="36" name="Shape 32"/>
          <p:cNvSpPr/>
          <p:nvPr/>
        </p:nvSpPr>
        <p:spPr>
          <a:xfrm>
            <a:off x="7932420" y="4820126"/>
            <a:ext cx="3642360" cy="1027271"/>
          </a:xfrm>
          <a:prstGeom prst="roundRect">
            <a:avLst>
              <a:gd name="adj" fmla="val 2967"/>
            </a:avLst>
          </a:prstGeom>
          <a:solidFill>
            <a:srgbClr val="FFFFFF"/>
          </a:solidFill>
          <a:ln w="15240">
            <a:solidFill>
              <a:srgbClr val="E3E3E8"/>
            </a:solidFill>
            <a:prstDash val="solid"/>
          </a:ln>
        </p:spPr>
        <p:txBody>
          <a:bodyPr/>
          <a:lstStyle/>
          <a:p>
            <a:endParaRPr lang="es-ES"/>
          </a:p>
        </p:txBody>
      </p:sp>
      <p:sp>
        <p:nvSpPr>
          <p:cNvPr id="37" name="Shape 33"/>
          <p:cNvSpPr/>
          <p:nvPr/>
        </p:nvSpPr>
        <p:spPr>
          <a:xfrm>
            <a:off x="8107680" y="4964906"/>
            <a:ext cx="411480" cy="411480"/>
          </a:xfrm>
          <a:prstGeom prst="ellipse">
            <a:avLst/>
          </a:prstGeom>
          <a:solidFill>
            <a:srgbClr val="FFE600"/>
          </a:solidFill>
          <a:ln/>
        </p:spPr>
        <p:txBody>
          <a:bodyPr/>
          <a:lstStyle/>
          <a:p>
            <a:endParaRPr lang="es-ES"/>
          </a:p>
        </p:txBody>
      </p:sp>
      <p:pic>
        <p:nvPicPr>
          <p:cNvPr id="38" name="Image 2" descr="img/svg27.png"/>
          <p:cNvPicPr>
            <a:picLocks noChangeAspect="1"/>
          </p:cNvPicPr>
          <p:nvPr/>
        </p:nvPicPr>
        <p:blipFill>
          <a:blip r:embed="rId5"/>
          <a:stretch>
            <a:fillRect/>
          </a:stretch>
        </p:blipFill>
        <p:spPr>
          <a:xfrm>
            <a:off x="8199120" y="5056346"/>
            <a:ext cx="228600" cy="228600"/>
          </a:xfrm>
          <a:prstGeom prst="rect">
            <a:avLst/>
          </a:prstGeom>
        </p:spPr>
      </p:pic>
      <p:sp>
        <p:nvSpPr>
          <p:cNvPr id="39" name="Text 34"/>
          <p:cNvSpPr/>
          <p:nvPr/>
        </p:nvSpPr>
        <p:spPr>
          <a:xfrm>
            <a:off x="8656320" y="4964906"/>
            <a:ext cx="3119765" cy="175260"/>
          </a:xfrm>
          <a:prstGeom prst="rect">
            <a:avLst/>
          </a:prstGeom>
          <a:noFill/>
          <a:ln/>
        </p:spPr>
        <p:txBody>
          <a:bodyPr wrap="none" lIns="0" tIns="0" rIns="0" bIns="0" rtlCol="0" anchor="t"/>
          <a:lstStyle/>
          <a:p>
            <a:pPr marL="0" indent="0" algn="l">
              <a:lnSpc>
                <a:spcPts val="1449"/>
              </a:lnSpc>
              <a:buNone/>
            </a:pPr>
            <a:r>
              <a:rPr lang="en-US" sz="1260" b="1" dirty="0">
                <a:solidFill>
                  <a:srgbClr val="2E2E38"/>
                </a:solidFill>
                <a:latin typeface="Arial" pitchFamily="34" charset="0"/>
                <a:ea typeface="Arial" pitchFamily="34" charset="-122"/>
                <a:cs typeface="Arial" pitchFamily="34" charset="-120"/>
              </a:rPr>
              <a:t>Amparo en la Directiva 2006/112/CE</a:t>
            </a:r>
            <a:endParaRPr lang="en-US" sz="1260" dirty="0"/>
          </a:p>
        </p:txBody>
      </p:sp>
      <p:sp>
        <p:nvSpPr>
          <p:cNvPr id="40" name="Text 35"/>
          <p:cNvSpPr/>
          <p:nvPr/>
        </p:nvSpPr>
        <p:spPr>
          <a:xfrm>
            <a:off x="8656320" y="5172932"/>
            <a:ext cx="2750820" cy="494348"/>
          </a:xfrm>
          <a:prstGeom prst="rect">
            <a:avLst/>
          </a:prstGeom>
          <a:noFill/>
          <a:ln/>
        </p:spPr>
        <p:txBody>
          <a:bodyPr wrap="square" lIns="0" tIns="0" rIns="0" bIns="0" rtlCol="0" anchor="t"/>
          <a:lstStyle/>
          <a:p>
            <a:pPr marL="0" indent="0" algn="l">
              <a:lnSpc>
                <a:spcPts val="1377"/>
              </a:lnSpc>
              <a:buNone/>
            </a:pPr>
            <a:r>
              <a:rPr lang="en-US" sz="1020" dirty="0">
                <a:solidFill>
                  <a:srgbClr val="2E2E38"/>
                </a:solidFill>
                <a:latin typeface="Arial" pitchFamily="34" charset="0"/>
                <a:ea typeface="Arial" pitchFamily="34" charset="-122"/>
                <a:cs typeface="Arial" pitchFamily="34" charset="-120"/>
              </a:rPr>
              <a:t>Anexo III, apartados 13 y 14: acceso a manifestaciones deportivas y uso de instalaciones deportivas.</a:t>
            </a:r>
            <a:endParaRPr lang="en-US" sz="1020" dirty="0"/>
          </a:p>
        </p:txBody>
      </p:sp>
      <p:pic>
        <p:nvPicPr>
          <p:cNvPr id="41" name="Image 3" descr="img/8561d6d5e8.png"/>
          <p:cNvPicPr>
            <a:picLocks noChangeAspect="1"/>
          </p:cNvPicPr>
          <p:nvPr/>
        </p:nvPicPr>
        <p:blipFill>
          <a:blip r:embed="rId6"/>
          <a:stretch>
            <a:fillRect/>
          </a:stretch>
        </p:blipFill>
        <p:spPr>
          <a:xfrm>
            <a:off x="11328321" y="6309360"/>
            <a:ext cx="254079" cy="335280"/>
          </a:xfrm>
          <a:prstGeom prst="rect">
            <a:avLst/>
          </a:prstGeom>
        </p:spPr>
      </p:pic>
      <p:sp>
        <p:nvSpPr>
          <p:cNvPr id="42" name="Text 36"/>
          <p:cNvSpPr/>
          <p:nvPr/>
        </p:nvSpPr>
        <p:spPr>
          <a:xfrm>
            <a:off x="10659428" y="6469380"/>
            <a:ext cx="541973" cy="129540"/>
          </a:xfrm>
          <a:prstGeom prst="rect">
            <a:avLst/>
          </a:prstGeom>
          <a:noFill/>
          <a:ln/>
        </p:spPr>
        <p:txBody>
          <a:bodyPr wrap="none" lIns="0" tIns="0" rIns="0" bIns="0" rtlCol="0" anchor="t"/>
          <a:lstStyle/>
          <a:p>
            <a:pPr marL="0" indent="0" algn="l">
              <a:lnSpc>
                <a:spcPts val="1035"/>
              </a:lnSpc>
              <a:buNone/>
            </a:pPr>
            <a:r>
              <a:rPr lang="en-US" sz="900" b="1" kern="0" spc="45" dirty="0">
                <a:solidFill>
                  <a:srgbClr val="747480"/>
                </a:solidFill>
                <a:latin typeface="Arial" pitchFamily="34" charset="0"/>
                <a:ea typeface="Arial" pitchFamily="34" charset="-122"/>
                <a:cs typeface="Arial" pitchFamily="34" charset="-120"/>
              </a:rPr>
              <a:t>11 / 12</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E2E38"/>
          </a:solidFill>
          <a:ln/>
        </p:spPr>
        <p:txBody>
          <a:bodyPr/>
          <a:lstStyle/>
          <a:p>
            <a:endParaRPr lang="es-ES"/>
          </a:p>
        </p:txBody>
      </p:sp>
      <p:pic>
        <p:nvPicPr>
          <p:cNvPr id="3" name="Image 0" descr="img/de6c85e15d_bg_1600x900.jpg"/>
          <p:cNvPicPr>
            <a:picLocks noChangeAspect="1"/>
          </p:cNvPicPr>
          <p:nvPr/>
        </p:nvPicPr>
        <p:blipFill>
          <a:blip r:embed="rId3">
            <a:alphaModFix amt="14000"/>
          </a:blip>
          <a:stretch>
            <a:fillRect/>
          </a:stretch>
        </p:blipFill>
        <p:spPr>
          <a:xfrm>
            <a:off x="0" y="0"/>
            <a:ext cx="12192000" cy="6858000"/>
          </a:xfrm>
          <a:prstGeom prst="rect">
            <a:avLst/>
          </a:prstGeom>
        </p:spPr>
      </p:pic>
      <p:sp>
        <p:nvSpPr>
          <p:cNvPr id="4" name="Text 1"/>
          <p:cNvSpPr/>
          <p:nvPr/>
        </p:nvSpPr>
        <p:spPr>
          <a:xfrm>
            <a:off x="609600" y="396240"/>
            <a:ext cx="1414677" cy="144780"/>
          </a:xfrm>
          <a:prstGeom prst="rect">
            <a:avLst/>
          </a:prstGeom>
          <a:noFill/>
          <a:ln/>
        </p:spPr>
        <p:txBody>
          <a:bodyPr wrap="none" lIns="0" tIns="0" rIns="0" bIns="0" rtlCol="0" anchor="t"/>
          <a:lstStyle/>
          <a:p>
            <a:pPr marL="0" indent="0" algn="l">
              <a:lnSpc>
                <a:spcPts val="1173"/>
              </a:lnSpc>
              <a:buNone/>
            </a:pPr>
            <a:r>
              <a:rPr lang="en-US" sz="1020" b="1" kern="0" spc="122" dirty="0">
                <a:solidFill>
                  <a:srgbClr val="FFE600"/>
                </a:solidFill>
                <a:latin typeface="Arial" pitchFamily="34" charset="0"/>
                <a:ea typeface="Arial" pitchFamily="34" charset="-122"/>
                <a:cs typeface="Arial" pitchFamily="34" charset="-120"/>
              </a:rPr>
              <a:t>CONCLUSIONES</a:t>
            </a:r>
            <a:endParaRPr lang="en-US" sz="1020" dirty="0"/>
          </a:p>
        </p:txBody>
      </p:sp>
      <p:sp>
        <p:nvSpPr>
          <p:cNvPr id="5" name="Text 2"/>
          <p:cNvSpPr/>
          <p:nvPr/>
        </p:nvSpPr>
        <p:spPr>
          <a:xfrm>
            <a:off x="609600" y="629869"/>
            <a:ext cx="7992541" cy="373380"/>
          </a:xfrm>
          <a:prstGeom prst="rect">
            <a:avLst/>
          </a:prstGeom>
          <a:noFill/>
          <a:ln/>
        </p:spPr>
        <p:txBody>
          <a:bodyPr wrap="none" lIns="0" tIns="0" rIns="0" bIns="0" rtlCol="0" anchor="t"/>
          <a:lstStyle/>
          <a:p>
            <a:pPr marL="0" indent="0" algn="l">
              <a:lnSpc>
                <a:spcPts val="2957"/>
              </a:lnSpc>
              <a:buNone/>
            </a:pPr>
            <a:r>
              <a:rPr lang="en-US" sz="2640" b="1" dirty="0">
                <a:solidFill>
                  <a:srgbClr val="FFFFFF"/>
                </a:solidFill>
                <a:latin typeface="Arial" pitchFamily="34" charset="0"/>
                <a:ea typeface="Arial" pitchFamily="34" charset="-122"/>
                <a:cs typeface="Arial" pitchFamily="34" charset="-120"/>
              </a:rPr>
              <a:t>Cinco mensajes para defender la propuesta</a:t>
            </a:r>
            <a:endParaRPr lang="en-US" sz="2640" dirty="0"/>
          </a:p>
        </p:txBody>
      </p:sp>
      <p:sp>
        <p:nvSpPr>
          <p:cNvPr id="6" name="Shape 3"/>
          <p:cNvSpPr/>
          <p:nvPr/>
        </p:nvSpPr>
        <p:spPr>
          <a:xfrm>
            <a:off x="609600" y="1493520"/>
            <a:ext cx="10972800" cy="630079"/>
          </a:xfrm>
          <a:prstGeom prst="rect">
            <a:avLst/>
          </a:prstGeom>
          <a:solidFill>
            <a:srgbClr val="FFFFFF">
              <a:alpha val="7000"/>
            </a:srgbClr>
          </a:solidFill>
          <a:ln/>
        </p:spPr>
        <p:txBody>
          <a:bodyPr/>
          <a:lstStyle/>
          <a:p>
            <a:endParaRPr lang="es-ES"/>
          </a:p>
        </p:txBody>
      </p:sp>
      <p:sp>
        <p:nvSpPr>
          <p:cNvPr id="7" name="Shape 4"/>
          <p:cNvSpPr/>
          <p:nvPr/>
        </p:nvSpPr>
        <p:spPr>
          <a:xfrm>
            <a:off x="609600" y="1493520"/>
            <a:ext cx="45720" cy="630079"/>
          </a:xfrm>
          <a:prstGeom prst="rect">
            <a:avLst/>
          </a:prstGeom>
          <a:solidFill>
            <a:srgbClr val="FFE600"/>
          </a:solidFill>
          <a:ln/>
        </p:spPr>
        <p:txBody>
          <a:bodyPr/>
          <a:lstStyle/>
          <a:p>
            <a:endParaRPr lang="es-ES"/>
          </a:p>
        </p:txBody>
      </p:sp>
      <p:sp>
        <p:nvSpPr>
          <p:cNvPr id="8" name="Text 5"/>
          <p:cNvSpPr/>
          <p:nvPr/>
        </p:nvSpPr>
        <p:spPr>
          <a:xfrm>
            <a:off x="853440" y="1643205"/>
            <a:ext cx="338971" cy="373380"/>
          </a:xfrm>
          <a:prstGeom prst="rect">
            <a:avLst/>
          </a:prstGeom>
          <a:noFill/>
          <a:ln/>
        </p:spPr>
        <p:txBody>
          <a:bodyPr wrap="none" lIns="0" tIns="0" rIns="0" bIns="0" rtlCol="0" anchor="t"/>
          <a:lstStyle/>
          <a:p>
            <a:pPr marL="0" indent="0" algn="l">
              <a:lnSpc>
                <a:spcPts val="2640"/>
              </a:lnSpc>
              <a:buNone/>
            </a:pPr>
            <a:r>
              <a:rPr lang="en-US" sz="2640" b="1" dirty="0">
                <a:solidFill>
                  <a:srgbClr val="FFE600"/>
                </a:solidFill>
                <a:latin typeface="Arial" pitchFamily="34" charset="0"/>
                <a:ea typeface="Arial" pitchFamily="34" charset="-122"/>
                <a:cs typeface="Arial" pitchFamily="34" charset="-120"/>
              </a:rPr>
              <a:t>1</a:t>
            </a:r>
            <a:endParaRPr lang="en-US" sz="2640" dirty="0"/>
          </a:p>
        </p:txBody>
      </p:sp>
      <p:sp>
        <p:nvSpPr>
          <p:cNvPr id="9" name="Text 6"/>
          <p:cNvSpPr/>
          <p:nvPr/>
        </p:nvSpPr>
        <p:spPr>
          <a:xfrm>
            <a:off x="1386840" y="1603439"/>
            <a:ext cx="3282017" cy="198120"/>
          </a:xfrm>
          <a:prstGeom prst="rect">
            <a:avLst/>
          </a:prstGeom>
          <a:noFill/>
          <a:ln/>
        </p:spPr>
        <p:txBody>
          <a:bodyPr wrap="none" lIns="0" tIns="0" rIns="0" bIns="0" rtlCol="0" anchor="t"/>
          <a:lstStyle/>
          <a:p>
            <a:pPr marL="0" indent="0" algn="l">
              <a:lnSpc>
                <a:spcPts val="1656"/>
              </a:lnSpc>
              <a:buNone/>
            </a:pPr>
            <a:r>
              <a:rPr lang="en-US" sz="1380" b="1" dirty="0">
                <a:solidFill>
                  <a:srgbClr val="FFFFFF"/>
                </a:solidFill>
                <a:latin typeface="Arial" pitchFamily="34" charset="0"/>
                <a:ea typeface="Arial" pitchFamily="34" charset="-122"/>
                <a:cs typeface="Arial" pitchFamily="34" charset="-120"/>
              </a:rPr>
              <a:t>El golf es estratégico para España</a:t>
            </a:r>
            <a:endParaRPr lang="en-US" sz="1380" dirty="0"/>
          </a:p>
        </p:txBody>
      </p:sp>
      <p:sp>
        <p:nvSpPr>
          <p:cNvPr id="10" name="Text 7"/>
          <p:cNvSpPr/>
          <p:nvPr/>
        </p:nvSpPr>
        <p:spPr>
          <a:xfrm>
            <a:off x="1386840" y="1838849"/>
            <a:ext cx="9771293" cy="144780"/>
          </a:xfrm>
          <a:prstGeom prst="rect">
            <a:avLst/>
          </a:prstGeom>
          <a:noFill/>
          <a:ln/>
        </p:spPr>
        <p:txBody>
          <a:bodyPr wrap="none" lIns="0" tIns="0" rIns="0" bIns="0" rtlCol="0" anchor="t"/>
          <a:lstStyle/>
          <a:p>
            <a:pPr marL="0" indent="0" algn="l">
              <a:lnSpc>
                <a:spcPts val="1326"/>
              </a:lnSpc>
              <a:buNone/>
            </a:pPr>
            <a:r>
              <a:rPr lang="en-US" sz="1020" dirty="0">
                <a:solidFill>
                  <a:srgbClr val="D5D5DC"/>
                </a:solidFill>
                <a:latin typeface="Arial" pitchFamily="34" charset="0"/>
                <a:ea typeface="Arial" pitchFamily="34" charset="-122"/>
                <a:cs typeface="Arial" pitchFamily="34" charset="-120"/>
              </a:rPr>
              <a:t>Dinamiza el turismo, genera empleo estable y atrae inversión: 8,9 de cada 10 € van a trabajadores, autónomos y empresas distintas de los campos.</a:t>
            </a:r>
            <a:endParaRPr lang="en-US" sz="1020" dirty="0"/>
          </a:p>
        </p:txBody>
      </p:sp>
      <p:sp>
        <p:nvSpPr>
          <p:cNvPr id="11" name="Shape 8"/>
          <p:cNvSpPr/>
          <p:nvPr/>
        </p:nvSpPr>
        <p:spPr>
          <a:xfrm>
            <a:off x="609600" y="2230279"/>
            <a:ext cx="10972800" cy="630079"/>
          </a:xfrm>
          <a:prstGeom prst="rect">
            <a:avLst/>
          </a:prstGeom>
          <a:solidFill>
            <a:srgbClr val="FFFFFF">
              <a:alpha val="7000"/>
            </a:srgbClr>
          </a:solidFill>
          <a:ln/>
        </p:spPr>
        <p:txBody>
          <a:bodyPr/>
          <a:lstStyle/>
          <a:p>
            <a:endParaRPr lang="es-ES"/>
          </a:p>
        </p:txBody>
      </p:sp>
      <p:sp>
        <p:nvSpPr>
          <p:cNvPr id="12" name="Shape 9"/>
          <p:cNvSpPr/>
          <p:nvPr/>
        </p:nvSpPr>
        <p:spPr>
          <a:xfrm>
            <a:off x="609600" y="2230279"/>
            <a:ext cx="45720" cy="630079"/>
          </a:xfrm>
          <a:prstGeom prst="rect">
            <a:avLst/>
          </a:prstGeom>
          <a:solidFill>
            <a:srgbClr val="FFE600"/>
          </a:solidFill>
          <a:ln/>
        </p:spPr>
        <p:txBody>
          <a:bodyPr/>
          <a:lstStyle/>
          <a:p>
            <a:endParaRPr lang="es-ES"/>
          </a:p>
        </p:txBody>
      </p:sp>
      <p:sp>
        <p:nvSpPr>
          <p:cNvPr id="13" name="Text 10"/>
          <p:cNvSpPr/>
          <p:nvPr/>
        </p:nvSpPr>
        <p:spPr>
          <a:xfrm>
            <a:off x="853440" y="2379964"/>
            <a:ext cx="338971" cy="373380"/>
          </a:xfrm>
          <a:prstGeom prst="rect">
            <a:avLst/>
          </a:prstGeom>
          <a:noFill/>
          <a:ln/>
        </p:spPr>
        <p:txBody>
          <a:bodyPr wrap="none" lIns="0" tIns="0" rIns="0" bIns="0" rtlCol="0" anchor="t"/>
          <a:lstStyle/>
          <a:p>
            <a:pPr marL="0" indent="0" algn="l">
              <a:lnSpc>
                <a:spcPts val="2640"/>
              </a:lnSpc>
              <a:buNone/>
            </a:pPr>
            <a:r>
              <a:rPr lang="en-US" sz="2640" b="1" dirty="0">
                <a:solidFill>
                  <a:srgbClr val="FFE600"/>
                </a:solidFill>
                <a:latin typeface="Arial" pitchFamily="34" charset="0"/>
                <a:ea typeface="Arial" pitchFamily="34" charset="-122"/>
                <a:cs typeface="Arial" pitchFamily="34" charset="-120"/>
              </a:rPr>
              <a:t>2</a:t>
            </a:r>
            <a:endParaRPr lang="en-US" sz="2640" dirty="0"/>
          </a:p>
        </p:txBody>
      </p:sp>
      <p:sp>
        <p:nvSpPr>
          <p:cNvPr id="14" name="Text 11"/>
          <p:cNvSpPr/>
          <p:nvPr/>
        </p:nvSpPr>
        <p:spPr>
          <a:xfrm>
            <a:off x="1386840" y="2340197"/>
            <a:ext cx="4368082" cy="198120"/>
          </a:xfrm>
          <a:prstGeom prst="rect">
            <a:avLst/>
          </a:prstGeom>
          <a:noFill/>
          <a:ln/>
        </p:spPr>
        <p:txBody>
          <a:bodyPr wrap="none" lIns="0" tIns="0" rIns="0" bIns="0" rtlCol="0" anchor="t"/>
          <a:lstStyle/>
          <a:p>
            <a:pPr marL="0" indent="0" algn="l">
              <a:lnSpc>
                <a:spcPts val="1656"/>
              </a:lnSpc>
              <a:buNone/>
            </a:pPr>
            <a:r>
              <a:rPr lang="en-US" sz="1380" b="1" dirty="0">
                <a:solidFill>
                  <a:srgbClr val="FFFFFF"/>
                </a:solidFill>
                <a:latin typeface="Arial" pitchFamily="34" charset="0"/>
                <a:ea typeface="Arial" pitchFamily="34" charset="-122"/>
                <a:cs typeface="Arial" pitchFamily="34" charset="-120"/>
              </a:rPr>
              <a:t>Fomentar el deporte reduce el gasto sanitario</a:t>
            </a:r>
            <a:endParaRPr lang="en-US" sz="1380" dirty="0"/>
          </a:p>
        </p:txBody>
      </p:sp>
      <p:sp>
        <p:nvSpPr>
          <p:cNvPr id="15" name="Text 12"/>
          <p:cNvSpPr/>
          <p:nvPr/>
        </p:nvSpPr>
        <p:spPr>
          <a:xfrm>
            <a:off x="1386840" y="2575608"/>
            <a:ext cx="7610392" cy="144780"/>
          </a:xfrm>
          <a:prstGeom prst="rect">
            <a:avLst/>
          </a:prstGeom>
          <a:noFill/>
          <a:ln/>
        </p:spPr>
        <p:txBody>
          <a:bodyPr wrap="none" lIns="0" tIns="0" rIns="0" bIns="0" rtlCol="0" anchor="t"/>
          <a:lstStyle/>
          <a:p>
            <a:pPr marL="0" indent="0" algn="l">
              <a:lnSpc>
                <a:spcPts val="1326"/>
              </a:lnSpc>
              <a:buNone/>
            </a:pPr>
            <a:r>
              <a:rPr lang="en-US" sz="1020" dirty="0">
                <a:solidFill>
                  <a:srgbClr val="D5D5DC"/>
                </a:solidFill>
                <a:latin typeface="Arial" pitchFamily="34" charset="0"/>
                <a:ea typeface="Arial" pitchFamily="34" charset="-122"/>
                <a:cs typeface="Arial" pitchFamily="34" charset="-120"/>
              </a:rPr>
              <a:t>Mejora la salud y previene enfermedades del sedentarismo: un retorno en salud y en sostenibilidad presupuestaria.</a:t>
            </a:r>
            <a:endParaRPr lang="en-US" sz="1020" dirty="0"/>
          </a:p>
        </p:txBody>
      </p:sp>
      <p:sp>
        <p:nvSpPr>
          <p:cNvPr id="16" name="Shape 13"/>
          <p:cNvSpPr/>
          <p:nvPr/>
        </p:nvSpPr>
        <p:spPr>
          <a:xfrm>
            <a:off x="609600" y="2967038"/>
            <a:ext cx="10972800" cy="630079"/>
          </a:xfrm>
          <a:prstGeom prst="rect">
            <a:avLst/>
          </a:prstGeom>
          <a:solidFill>
            <a:srgbClr val="FFFFFF">
              <a:alpha val="7000"/>
            </a:srgbClr>
          </a:solidFill>
          <a:ln/>
        </p:spPr>
        <p:txBody>
          <a:bodyPr/>
          <a:lstStyle/>
          <a:p>
            <a:endParaRPr lang="es-ES"/>
          </a:p>
        </p:txBody>
      </p:sp>
      <p:sp>
        <p:nvSpPr>
          <p:cNvPr id="17" name="Shape 14"/>
          <p:cNvSpPr/>
          <p:nvPr/>
        </p:nvSpPr>
        <p:spPr>
          <a:xfrm>
            <a:off x="609600" y="2967038"/>
            <a:ext cx="45720" cy="630079"/>
          </a:xfrm>
          <a:prstGeom prst="rect">
            <a:avLst/>
          </a:prstGeom>
          <a:solidFill>
            <a:srgbClr val="FFE600"/>
          </a:solidFill>
          <a:ln/>
        </p:spPr>
        <p:txBody>
          <a:bodyPr/>
          <a:lstStyle/>
          <a:p>
            <a:endParaRPr lang="es-ES"/>
          </a:p>
        </p:txBody>
      </p:sp>
      <p:sp>
        <p:nvSpPr>
          <p:cNvPr id="18" name="Text 15"/>
          <p:cNvSpPr/>
          <p:nvPr/>
        </p:nvSpPr>
        <p:spPr>
          <a:xfrm>
            <a:off x="853440" y="3116723"/>
            <a:ext cx="338971" cy="373380"/>
          </a:xfrm>
          <a:prstGeom prst="rect">
            <a:avLst/>
          </a:prstGeom>
          <a:noFill/>
          <a:ln/>
        </p:spPr>
        <p:txBody>
          <a:bodyPr wrap="none" lIns="0" tIns="0" rIns="0" bIns="0" rtlCol="0" anchor="t"/>
          <a:lstStyle/>
          <a:p>
            <a:pPr marL="0" indent="0" algn="l">
              <a:lnSpc>
                <a:spcPts val="2640"/>
              </a:lnSpc>
              <a:buNone/>
            </a:pPr>
            <a:r>
              <a:rPr lang="en-US" sz="2640" b="1" dirty="0">
                <a:solidFill>
                  <a:srgbClr val="FFE600"/>
                </a:solidFill>
                <a:latin typeface="Arial" pitchFamily="34" charset="0"/>
                <a:ea typeface="Arial" pitchFamily="34" charset="-122"/>
                <a:cs typeface="Arial" pitchFamily="34" charset="-120"/>
              </a:rPr>
              <a:t>3</a:t>
            </a:r>
            <a:endParaRPr lang="en-US" sz="2640" dirty="0"/>
          </a:p>
        </p:txBody>
      </p:sp>
      <p:sp>
        <p:nvSpPr>
          <p:cNvPr id="19" name="Text 16"/>
          <p:cNvSpPr/>
          <p:nvPr/>
        </p:nvSpPr>
        <p:spPr>
          <a:xfrm>
            <a:off x="1386840" y="3076956"/>
            <a:ext cx="4099578" cy="198120"/>
          </a:xfrm>
          <a:prstGeom prst="rect">
            <a:avLst/>
          </a:prstGeom>
          <a:noFill/>
          <a:ln/>
        </p:spPr>
        <p:txBody>
          <a:bodyPr wrap="none" lIns="0" tIns="0" rIns="0" bIns="0" rtlCol="0" anchor="t"/>
          <a:lstStyle/>
          <a:p>
            <a:pPr marL="0" indent="0" algn="l">
              <a:lnSpc>
                <a:spcPts val="1656"/>
              </a:lnSpc>
              <a:buNone/>
            </a:pPr>
            <a:r>
              <a:rPr lang="en-US" sz="1380" b="1" dirty="0">
                <a:solidFill>
                  <a:srgbClr val="FFFFFF"/>
                </a:solidFill>
                <a:latin typeface="Arial" pitchFamily="34" charset="0"/>
                <a:ea typeface="Arial" pitchFamily="34" charset="-122"/>
                <a:cs typeface="Arial" pitchFamily="34" charset="-120"/>
              </a:rPr>
              <a:t>Europa lo permite y Canarias lo demuestra</a:t>
            </a:r>
            <a:endParaRPr lang="en-US" sz="1380" dirty="0"/>
          </a:p>
        </p:txBody>
      </p:sp>
      <p:sp>
        <p:nvSpPr>
          <p:cNvPr id="20" name="Text 17"/>
          <p:cNvSpPr/>
          <p:nvPr/>
        </p:nvSpPr>
        <p:spPr>
          <a:xfrm>
            <a:off x="1386840" y="3312366"/>
            <a:ext cx="10094565" cy="144780"/>
          </a:xfrm>
          <a:prstGeom prst="rect">
            <a:avLst/>
          </a:prstGeom>
          <a:noFill/>
          <a:ln/>
        </p:spPr>
        <p:txBody>
          <a:bodyPr wrap="none" lIns="0" tIns="0" rIns="0" bIns="0" rtlCol="0" anchor="t"/>
          <a:lstStyle/>
          <a:p>
            <a:pPr marL="0" indent="0" algn="l">
              <a:lnSpc>
                <a:spcPts val="1326"/>
              </a:lnSpc>
              <a:buNone/>
            </a:pPr>
            <a:r>
              <a:rPr lang="en-US" sz="1020" dirty="0">
                <a:solidFill>
                  <a:srgbClr val="D5D5DC"/>
                </a:solidFill>
                <a:latin typeface="Arial" pitchFamily="34" charset="0"/>
                <a:ea typeface="Arial" pitchFamily="34" charset="-122"/>
                <a:cs typeface="Arial" pitchFamily="34" charset="-120"/>
              </a:rPr>
              <a:t>La normativa europea admite tipos reducidos para servicios deportivos, y el precedente canario prueba que una fiscalidad favorable incentiva la práctica.</a:t>
            </a:r>
            <a:endParaRPr lang="en-US" sz="1020" dirty="0"/>
          </a:p>
        </p:txBody>
      </p:sp>
      <p:sp>
        <p:nvSpPr>
          <p:cNvPr id="21" name="Shape 18"/>
          <p:cNvSpPr/>
          <p:nvPr/>
        </p:nvSpPr>
        <p:spPr>
          <a:xfrm>
            <a:off x="609600" y="3703796"/>
            <a:ext cx="10972800" cy="630079"/>
          </a:xfrm>
          <a:prstGeom prst="rect">
            <a:avLst/>
          </a:prstGeom>
          <a:solidFill>
            <a:srgbClr val="FFFFFF">
              <a:alpha val="7000"/>
            </a:srgbClr>
          </a:solidFill>
          <a:ln/>
        </p:spPr>
        <p:txBody>
          <a:bodyPr/>
          <a:lstStyle/>
          <a:p>
            <a:endParaRPr lang="es-ES"/>
          </a:p>
        </p:txBody>
      </p:sp>
      <p:sp>
        <p:nvSpPr>
          <p:cNvPr id="22" name="Shape 19"/>
          <p:cNvSpPr/>
          <p:nvPr/>
        </p:nvSpPr>
        <p:spPr>
          <a:xfrm>
            <a:off x="609600" y="3703796"/>
            <a:ext cx="45720" cy="630079"/>
          </a:xfrm>
          <a:prstGeom prst="rect">
            <a:avLst/>
          </a:prstGeom>
          <a:solidFill>
            <a:srgbClr val="FFE600"/>
          </a:solidFill>
          <a:ln/>
        </p:spPr>
        <p:txBody>
          <a:bodyPr/>
          <a:lstStyle/>
          <a:p>
            <a:endParaRPr lang="es-ES"/>
          </a:p>
        </p:txBody>
      </p:sp>
      <p:sp>
        <p:nvSpPr>
          <p:cNvPr id="23" name="Text 20"/>
          <p:cNvSpPr/>
          <p:nvPr/>
        </p:nvSpPr>
        <p:spPr>
          <a:xfrm>
            <a:off x="853440" y="3853482"/>
            <a:ext cx="338971" cy="373380"/>
          </a:xfrm>
          <a:prstGeom prst="rect">
            <a:avLst/>
          </a:prstGeom>
          <a:noFill/>
          <a:ln/>
        </p:spPr>
        <p:txBody>
          <a:bodyPr wrap="none" lIns="0" tIns="0" rIns="0" bIns="0" rtlCol="0" anchor="t"/>
          <a:lstStyle/>
          <a:p>
            <a:pPr marL="0" indent="0" algn="l">
              <a:lnSpc>
                <a:spcPts val="2640"/>
              </a:lnSpc>
              <a:buNone/>
            </a:pPr>
            <a:r>
              <a:rPr lang="en-US" sz="2640" b="1" dirty="0">
                <a:solidFill>
                  <a:srgbClr val="FFE600"/>
                </a:solidFill>
                <a:latin typeface="Arial" pitchFamily="34" charset="0"/>
                <a:ea typeface="Arial" pitchFamily="34" charset="-122"/>
                <a:cs typeface="Arial" pitchFamily="34" charset="-120"/>
              </a:rPr>
              <a:t>4</a:t>
            </a:r>
            <a:endParaRPr lang="en-US" sz="2640" dirty="0"/>
          </a:p>
        </p:txBody>
      </p:sp>
      <p:sp>
        <p:nvSpPr>
          <p:cNvPr id="24" name="Text 21"/>
          <p:cNvSpPr/>
          <p:nvPr/>
        </p:nvSpPr>
        <p:spPr>
          <a:xfrm>
            <a:off x="1386840" y="3813715"/>
            <a:ext cx="5421285" cy="198120"/>
          </a:xfrm>
          <a:prstGeom prst="rect">
            <a:avLst/>
          </a:prstGeom>
          <a:noFill/>
          <a:ln/>
        </p:spPr>
        <p:txBody>
          <a:bodyPr wrap="none" lIns="0" tIns="0" rIns="0" bIns="0" rtlCol="0" anchor="t"/>
          <a:lstStyle/>
          <a:p>
            <a:pPr marL="0" indent="0" algn="l">
              <a:lnSpc>
                <a:spcPts val="1656"/>
              </a:lnSpc>
              <a:buNone/>
            </a:pPr>
            <a:r>
              <a:rPr lang="en-US" sz="1380" b="1" dirty="0">
                <a:solidFill>
                  <a:srgbClr val="FFFFFF"/>
                </a:solidFill>
                <a:latin typeface="Arial" pitchFamily="34" charset="0"/>
                <a:ea typeface="Arial" pitchFamily="34" charset="-122"/>
                <a:cs typeface="Arial" pitchFamily="34" charset="-120"/>
              </a:rPr>
              <a:t>Proponemos reducir el IVA de las actividades deportivas</a:t>
            </a:r>
            <a:endParaRPr lang="en-US" sz="1380" dirty="0"/>
          </a:p>
        </p:txBody>
      </p:sp>
      <p:sp>
        <p:nvSpPr>
          <p:cNvPr id="25" name="Text 22"/>
          <p:cNvSpPr/>
          <p:nvPr/>
        </p:nvSpPr>
        <p:spPr>
          <a:xfrm>
            <a:off x="1386840" y="4049125"/>
            <a:ext cx="7941195" cy="144780"/>
          </a:xfrm>
          <a:prstGeom prst="rect">
            <a:avLst/>
          </a:prstGeom>
          <a:noFill/>
          <a:ln/>
        </p:spPr>
        <p:txBody>
          <a:bodyPr wrap="none" lIns="0" tIns="0" rIns="0" bIns="0" rtlCol="0" anchor="t"/>
          <a:lstStyle/>
          <a:p>
            <a:pPr marL="0" indent="0" algn="l">
              <a:lnSpc>
                <a:spcPts val="1326"/>
              </a:lnSpc>
              <a:buNone/>
            </a:pPr>
            <a:r>
              <a:rPr lang="en-US" sz="1020" dirty="0">
                <a:solidFill>
                  <a:srgbClr val="D5D5DC"/>
                </a:solidFill>
                <a:latin typeface="Arial" pitchFamily="34" charset="0"/>
                <a:ea typeface="Arial" pitchFamily="34" charset="-122"/>
                <a:cs typeface="Arial" pitchFamily="34" charset="-120"/>
              </a:rPr>
              <a:t>Para potenciar su desarrollo, facilitar el acceso de la ciudadanía y reforzar su impacto en la economía y la salud pública.</a:t>
            </a:r>
            <a:endParaRPr lang="en-US" sz="1020" dirty="0"/>
          </a:p>
        </p:txBody>
      </p:sp>
      <p:sp>
        <p:nvSpPr>
          <p:cNvPr id="26" name="Shape 23"/>
          <p:cNvSpPr/>
          <p:nvPr/>
        </p:nvSpPr>
        <p:spPr>
          <a:xfrm>
            <a:off x="609600" y="4440555"/>
            <a:ext cx="10972800" cy="630079"/>
          </a:xfrm>
          <a:prstGeom prst="rect">
            <a:avLst/>
          </a:prstGeom>
          <a:solidFill>
            <a:srgbClr val="FFFFFF">
              <a:alpha val="7000"/>
            </a:srgbClr>
          </a:solidFill>
          <a:ln/>
        </p:spPr>
        <p:txBody>
          <a:bodyPr/>
          <a:lstStyle/>
          <a:p>
            <a:endParaRPr lang="es-ES"/>
          </a:p>
        </p:txBody>
      </p:sp>
      <p:sp>
        <p:nvSpPr>
          <p:cNvPr id="27" name="Shape 24"/>
          <p:cNvSpPr/>
          <p:nvPr/>
        </p:nvSpPr>
        <p:spPr>
          <a:xfrm>
            <a:off x="609600" y="4440555"/>
            <a:ext cx="45720" cy="630079"/>
          </a:xfrm>
          <a:prstGeom prst="rect">
            <a:avLst/>
          </a:prstGeom>
          <a:solidFill>
            <a:srgbClr val="FFE600"/>
          </a:solidFill>
          <a:ln/>
        </p:spPr>
        <p:txBody>
          <a:bodyPr/>
          <a:lstStyle/>
          <a:p>
            <a:endParaRPr lang="es-ES"/>
          </a:p>
        </p:txBody>
      </p:sp>
      <p:sp>
        <p:nvSpPr>
          <p:cNvPr id="28" name="Text 25"/>
          <p:cNvSpPr/>
          <p:nvPr/>
        </p:nvSpPr>
        <p:spPr>
          <a:xfrm>
            <a:off x="853440" y="4590240"/>
            <a:ext cx="338971" cy="373380"/>
          </a:xfrm>
          <a:prstGeom prst="rect">
            <a:avLst/>
          </a:prstGeom>
          <a:noFill/>
          <a:ln/>
        </p:spPr>
        <p:txBody>
          <a:bodyPr wrap="none" lIns="0" tIns="0" rIns="0" bIns="0" rtlCol="0" anchor="t"/>
          <a:lstStyle/>
          <a:p>
            <a:pPr marL="0" indent="0" algn="l">
              <a:lnSpc>
                <a:spcPts val="2640"/>
              </a:lnSpc>
              <a:buNone/>
            </a:pPr>
            <a:r>
              <a:rPr lang="en-US" sz="2640" b="1" dirty="0">
                <a:solidFill>
                  <a:srgbClr val="FFE600"/>
                </a:solidFill>
                <a:latin typeface="Arial" pitchFamily="34" charset="0"/>
                <a:ea typeface="Arial" pitchFamily="34" charset="-122"/>
                <a:cs typeface="Arial" pitchFamily="34" charset="-120"/>
              </a:rPr>
              <a:t>5</a:t>
            </a:r>
            <a:endParaRPr lang="en-US" sz="2640" dirty="0"/>
          </a:p>
        </p:txBody>
      </p:sp>
      <p:sp>
        <p:nvSpPr>
          <p:cNvPr id="29" name="Text 26"/>
          <p:cNvSpPr/>
          <p:nvPr/>
        </p:nvSpPr>
        <p:spPr>
          <a:xfrm>
            <a:off x="1386840" y="4550473"/>
            <a:ext cx="4580995" cy="198120"/>
          </a:xfrm>
          <a:prstGeom prst="rect">
            <a:avLst/>
          </a:prstGeom>
          <a:noFill/>
          <a:ln/>
        </p:spPr>
        <p:txBody>
          <a:bodyPr wrap="none" lIns="0" tIns="0" rIns="0" bIns="0" rtlCol="0" anchor="t"/>
          <a:lstStyle/>
          <a:p>
            <a:pPr marL="0" indent="0" algn="l">
              <a:lnSpc>
                <a:spcPts val="1656"/>
              </a:lnSpc>
              <a:buNone/>
            </a:pPr>
            <a:r>
              <a:rPr lang="en-US" sz="1380" b="1" dirty="0">
                <a:solidFill>
                  <a:srgbClr val="FFFFFF"/>
                </a:solidFill>
                <a:latin typeface="Arial" pitchFamily="34" charset="0"/>
                <a:ea typeface="Arial" pitchFamily="34" charset="-122"/>
                <a:cs typeface="Arial" pitchFamily="34" charset="-120"/>
              </a:rPr>
              <a:t>En el golf, bajar el IVA no reduce la recaudación</a:t>
            </a:r>
            <a:endParaRPr lang="en-US" sz="1380" dirty="0"/>
          </a:p>
        </p:txBody>
      </p:sp>
      <p:sp>
        <p:nvSpPr>
          <p:cNvPr id="30" name="Text 27"/>
          <p:cNvSpPr/>
          <p:nvPr/>
        </p:nvSpPr>
        <p:spPr>
          <a:xfrm>
            <a:off x="1386840" y="4785884"/>
            <a:ext cx="7791676" cy="144780"/>
          </a:xfrm>
          <a:prstGeom prst="rect">
            <a:avLst/>
          </a:prstGeom>
          <a:noFill/>
          <a:ln/>
        </p:spPr>
        <p:txBody>
          <a:bodyPr wrap="none" lIns="0" tIns="0" rIns="0" bIns="0" rtlCol="0" anchor="t"/>
          <a:lstStyle/>
          <a:p>
            <a:pPr marL="0" indent="0" algn="l">
              <a:lnSpc>
                <a:spcPts val="1326"/>
              </a:lnSpc>
              <a:buNone/>
            </a:pPr>
            <a:r>
              <a:rPr lang="en-US" sz="1020" dirty="0">
                <a:solidFill>
                  <a:srgbClr val="D5D5DC"/>
                </a:solidFill>
                <a:latin typeface="Arial" pitchFamily="34" charset="0"/>
                <a:ea typeface="Arial" pitchFamily="34" charset="-122"/>
                <a:cs typeface="Arial" pitchFamily="34" charset="-120"/>
              </a:rPr>
              <a:t>Más jugadores y turistas, junto con el ahorro sanitario, permitirán aumentar los ingresos públicos y fortalecer el sector.</a:t>
            </a:r>
            <a:endParaRPr lang="en-US" sz="1020" dirty="0"/>
          </a:p>
        </p:txBody>
      </p:sp>
      <p:sp>
        <p:nvSpPr>
          <p:cNvPr id="31" name="Shape 28"/>
          <p:cNvSpPr/>
          <p:nvPr/>
        </p:nvSpPr>
        <p:spPr>
          <a:xfrm>
            <a:off x="9525000" y="6004560"/>
            <a:ext cx="563880" cy="563880"/>
          </a:xfrm>
          <a:prstGeom prst="ellipse">
            <a:avLst/>
          </a:prstGeom>
          <a:solidFill>
            <a:srgbClr val="FFFFFF"/>
          </a:solidFill>
          <a:ln/>
        </p:spPr>
        <p:txBody>
          <a:bodyPr/>
          <a:lstStyle/>
          <a:p>
            <a:endParaRPr lang="es-ES"/>
          </a:p>
        </p:txBody>
      </p:sp>
      <p:pic>
        <p:nvPicPr>
          <p:cNvPr id="32" name="Image 1" descr="img/5b166df1cd.png"/>
          <p:cNvPicPr>
            <a:picLocks noChangeAspect="1"/>
          </p:cNvPicPr>
          <p:nvPr/>
        </p:nvPicPr>
        <p:blipFill>
          <a:blip r:embed="rId4"/>
          <a:stretch>
            <a:fillRect/>
          </a:stretch>
        </p:blipFill>
        <p:spPr>
          <a:xfrm>
            <a:off x="9532620" y="6019324"/>
            <a:ext cx="548640" cy="534353"/>
          </a:xfrm>
          <a:prstGeom prst="ellipse">
            <a:avLst/>
          </a:prstGeom>
        </p:spPr>
      </p:pic>
      <p:pic>
        <p:nvPicPr>
          <p:cNvPr id="33" name="Image 2" descr="img/ed7d3e4db2.png"/>
          <p:cNvPicPr>
            <a:picLocks noChangeAspect="1"/>
          </p:cNvPicPr>
          <p:nvPr/>
        </p:nvPicPr>
        <p:blipFill>
          <a:blip r:embed="rId5"/>
          <a:stretch>
            <a:fillRect/>
          </a:stretch>
        </p:blipFill>
        <p:spPr>
          <a:xfrm>
            <a:off x="10256520" y="5981700"/>
            <a:ext cx="562332" cy="609600"/>
          </a:xfrm>
          <a:prstGeom prst="rect">
            <a:avLst/>
          </a:prstGeom>
        </p:spPr>
      </p:pic>
      <p:pic>
        <p:nvPicPr>
          <p:cNvPr id="34" name="Image 3" descr="img/8b0c897723.png"/>
          <p:cNvPicPr>
            <a:picLocks noChangeAspect="1"/>
          </p:cNvPicPr>
          <p:nvPr/>
        </p:nvPicPr>
        <p:blipFill>
          <a:blip r:embed="rId6"/>
          <a:stretch>
            <a:fillRect/>
          </a:stretch>
        </p:blipFill>
        <p:spPr>
          <a:xfrm>
            <a:off x="11062692" y="5943600"/>
            <a:ext cx="519708" cy="685800"/>
          </a:xfrm>
          <a:prstGeom prst="rect">
            <a:avLst/>
          </a:prstGeom>
        </p:spPr>
      </p:pic>
      <p:sp>
        <p:nvSpPr>
          <p:cNvPr id="35" name="Text 29"/>
          <p:cNvSpPr/>
          <p:nvPr/>
        </p:nvSpPr>
        <p:spPr>
          <a:xfrm>
            <a:off x="609600" y="6469380"/>
            <a:ext cx="541973" cy="129540"/>
          </a:xfrm>
          <a:prstGeom prst="rect">
            <a:avLst/>
          </a:prstGeom>
          <a:noFill/>
          <a:ln/>
        </p:spPr>
        <p:txBody>
          <a:bodyPr wrap="none" lIns="0" tIns="0" rIns="0" bIns="0" rtlCol="0" anchor="t"/>
          <a:lstStyle/>
          <a:p>
            <a:pPr marL="0" indent="0" algn="l">
              <a:lnSpc>
                <a:spcPts val="1035"/>
              </a:lnSpc>
              <a:buNone/>
            </a:pPr>
            <a:r>
              <a:rPr lang="en-US" sz="900" b="1" kern="0" spc="45" dirty="0">
                <a:solidFill>
                  <a:srgbClr val="FFFFFF"/>
                </a:solidFill>
                <a:latin typeface="Arial" pitchFamily="34" charset="0"/>
                <a:ea typeface="Arial" pitchFamily="34" charset="-122"/>
                <a:cs typeface="Arial" pitchFamily="34" charset="-120"/>
              </a:rPr>
              <a:t>12 / 12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2300</Words>
  <Application>Microsoft Office PowerPoint</Application>
  <PresentationFormat>Widescreen</PresentationFormat>
  <Paragraphs>314</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AECG · Propuesta para la aplicación del tipo reducido del IVA al golf y a la actividad deportiva en general</dc:title>
  <dc:subject>PptxGenJS Presentation</dc:subject>
  <dc:creator>Beatriz Perez Rivas</dc:creator>
  <cp:lastModifiedBy>EY</cp:lastModifiedBy>
  <cp:revision>3</cp:revision>
  <dcterms:created xsi:type="dcterms:W3CDTF">2026-10-06T11:00:33Z</dcterms:created>
  <dcterms:modified xsi:type="dcterms:W3CDTF">2026-10-06T11:07:25Z</dcterms:modified>
</cp:coreProperties>
</file>